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media/image1.jpeg" ContentType="image/jpeg"/>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media/image2.jpeg" ContentType="image/jpeg"/>
  <Override PartName="/ppt/media/image3.jpeg" ContentType="image/jpeg"/>
  <Override PartName="/ppt/media/image4.jpeg" ContentType="image/jpeg"/>
  <Override PartName="/ppt/media/media1.mov" ContentType="video/unknown"/>
  <Override PartName="/ppt/media/media1.mp3" ContentType="audio/unknown"/>
  <Override PartName="/ppt/media/media2.mp3" ContentType="audio/unknown"/>
  <Override PartName="/ppt/media/media3.mp3" ContentType="audio/unknown"/>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Lst>
  <p:sldSz cx="9144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333333"/>
        </a:solidFill>
        <a:effectLst/>
        <a:uFillTx/>
        <a:latin typeface="+mn-lt"/>
        <a:ea typeface="+mn-ea"/>
        <a:cs typeface="+mn-cs"/>
        <a:sym typeface="Arial"/>
      </a:defRPr>
    </a:lvl1pPr>
    <a:lvl2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333333"/>
        </a:solidFill>
        <a:effectLst/>
        <a:uFillTx/>
        <a:latin typeface="+mn-lt"/>
        <a:ea typeface="+mn-ea"/>
        <a:cs typeface="+mn-cs"/>
        <a:sym typeface="Arial"/>
      </a:defRPr>
    </a:lvl2pPr>
    <a:lvl3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333333"/>
        </a:solidFill>
        <a:effectLst/>
        <a:uFillTx/>
        <a:latin typeface="+mn-lt"/>
        <a:ea typeface="+mn-ea"/>
        <a:cs typeface="+mn-cs"/>
        <a:sym typeface="Arial"/>
      </a:defRPr>
    </a:lvl3pPr>
    <a:lvl4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333333"/>
        </a:solidFill>
        <a:effectLst/>
        <a:uFillTx/>
        <a:latin typeface="+mn-lt"/>
        <a:ea typeface="+mn-ea"/>
        <a:cs typeface="+mn-cs"/>
        <a:sym typeface="Arial"/>
      </a:defRPr>
    </a:lvl4pPr>
    <a:lvl5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333333"/>
        </a:solidFill>
        <a:effectLst/>
        <a:uFillTx/>
        <a:latin typeface="+mn-lt"/>
        <a:ea typeface="+mn-ea"/>
        <a:cs typeface="+mn-cs"/>
        <a:sym typeface="Arial"/>
      </a:defRPr>
    </a:lvl5pPr>
    <a:lvl6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333333"/>
        </a:solidFill>
        <a:effectLst/>
        <a:uFillTx/>
        <a:latin typeface="+mn-lt"/>
        <a:ea typeface="+mn-ea"/>
        <a:cs typeface="+mn-cs"/>
        <a:sym typeface="Arial"/>
      </a:defRPr>
    </a:lvl6pPr>
    <a:lvl7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333333"/>
        </a:solidFill>
        <a:effectLst/>
        <a:uFillTx/>
        <a:latin typeface="+mn-lt"/>
        <a:ea typeface="+mn-ea"/>
        <a:cs typeface="+mn-cs"/>
        <a:sym typeface="Arial"/>
      </a:defRPr>
    </a:lvl7pPr>
    <a:lvl8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333333"/>
        </a:solidFill>
        <a:effectLst/>
        <a:uFillTx/>
        <a:latin typeface="+mn-lt"/>
        <a:ea typeface="+mn-ea"/>
        <a:cs typeface="+mn-cs"/>
        <a:sym typeface="Arial"/>
      </a:defRPr>
    </a:lvl8pPr>
    <a:lvl9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333333"/>
        </a:solidFill>
        <a:effectLst/>
        <a:uFillTx/>
        <a:latin typeface="+mn-lt"/>
        <a:ea typeface="+mn-ea"/>
        <a:cs typeface="+mn-cs"/>
        <a:sym typeface="Arial"/>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9525" cap="flat">
              <a:solidFill>
                <a:srgbClr val="9E9E9E"/>
              </a:solidFill>
              <a:prstDash val="solid"/>
              <a:round/>
            </a:ln>
          </a:left>
          <a:right>
            <a:ln w="9525" cap="flat">
              <a:solidFill>
                <a:srgbClr val="9E9E9E"/>
              </a:solidFill>
              <a:prstDash val="solid"/>
              <a:round/>
            </a:ln>
          </a:right>
          <a:top>
            <a:ln w="9525" cap="flat">
              <a:solidFill>
                <a:srgbClr val="9E9E9E"/>
              </a:solidFill>
              <a:prstDash val="solid"/>
              <a:round/>
            </a:ln>
          </a:top>
          <a:bottom>
            <a:ln w="9525" cap="flat">
              <a:solidFill>
                <a:srgbClr val="9E9E9E"/>
              </a:solidFill>
              <a:prstDash val="solid"/>
              <a:round/>
            </a:ln>
          </a:bottom>
          <a:insideH>
            <a:ln w="9525" cap="flat">
              <a:solidFill>
                <a:srgbClr val="9E9E9E"/>
              </a:solidFill>
              <a:prstDash val="solid"/>
              <a:round/>
            </a:ln>
          </a:insideH>
          <a:insideV>
            <a:ln w="9525" cap="flat">
              <a:solidFill>
                <a:srgbClr val="9E9E9E"/>
              </a:solidFill>
              <a:prstDash val="solid"/>
              <a:round/>
            </a:ln>
          </a:insideV>
        </a:tcBdr>
        <a:fill>
          <a:noFill/>
        </a:fill>
      </a:tcStyle>
    </a:wholeTbl>
    <a:band2H>
      <a:tcTxStyle b="def" i="def"/>
      <a:tcStyle>
        <a:tcBdr/>
        <a:fill>
          <a:solidFill>
            <a:srgbClr val="FFFFFF"/>
          </a:solidFill>
        </a:fill>
      </a:tcStyle>
    </a:band2H>
    <a:firstCol>
      <a:tcTxStyle b="off" i="off">
        <a:fontRef idx="minor">
          <a:srgbClr val="000000"/>
        </a:fontRef>
        <a:srgbClr val="000000"/>
      </a:tcTxStyle>
      <a:tcStyle>
        <a:tcBdr>
          <a:left>
            <a:ln w="9525" cap="flat">
              <a:solidFill>
                <a:srgbClr val="9E9E9E"/>
              </a:solidFill>
              <a:prstDash val="solid"/>
              <a:round/>
            </a:ln>
          </a:left>
          <a:right>
            <a:ln w="9525" cap="flat">
              <a:solidFill>
                <a:srgbClr val="9E9E9E"/>
              </a:solidFill>
              <a:prstDash val="solid"/>
              <a:round/>
            </a:ln>
          </a:right>
          <a:top>
            <a:ln w="9525" cap="flat">
              <a:solidFill>
                <a:srgbClr val="9E9E9E"/>
              </a:solidFill>
              <a:prstDash val="solid"/>
              <a:round/>
            </a:ln>
          </a:top>
          <a:bottom>
            <a:ln w="9525" cap="flat">
              <a:solidFill>
                <a:srgbClr val="9E9E9E"/>
              </a:solidFill>
              <a:prstDash val="solid"/>
              <a:round/>
            </a:ln>
          </a:bottom>
          <a:insideH>
            <a:ln w="9525" cap="flat">
              <a:solidFill>
                <a:srgbClr val="9E9E9E"/>
              </a:solidFill>
              <a:prstDash val="solid"/>
              <a:round/>
            </a:ln>
          </a:insideH>
          <a:insideV>
            <a:ln w="9525" cap="flat">
              <a:solidFill>
                <a:srgbClr val="9E9E9E"/>
              </a:solidFill>
              <a:prstDash val="solid"/>
              <a:round/>
            </a:ln>
          </a:insideV>
        </a:tcBdr>
        <a:fill>
          <a:noFill/>
        </a:fill>
      </a:tcStyle>
    </a:firstCol>
    <a:lastRow>
      <a:tcTxStyle b="off" i="off">
        <a:fontRef idx="minor">
          <a:srgbClr val="000000"/>
        </a:fontRef>
        <a:srgbClr val="000000"/>
      </a:tcTxStyle>
      <a:tcStyle>
        <a:tcBdr>
          <a:left>
            <a:ln w="9525" cap="flat">
              <a:solidFill>
                <a:srgbClr val="9E9E9E"/>
              </a:solidFill>
              <a:prstDash val="solid"/>
              <a:round/>
            </a:ln>
          </a:left>
          <a:right>
            <a:ln w="9525" cap="flat">
              <a:solidFill>
                <a:srgbClr val="9E9E9E"/>
              </a:solidFill>
              <a:prstDash val="solid"/>
              <a:round/>
            </a:ln>
          </a:right>
          <a:top>
            <a:ln w="9525" cap="flat">
              <a:solidFill>
                <a:srgbClr val="9E9E9E"/>
              </a:solidFill>
              <a:prstDash val="solid"/>
              <a:round/>
            </a:ln>
          </a:top>
          <a:bottom>
            <a:ln w="9525" cap="flat">
              <a:solidFill>
                <a:srgbClr val="9E9E9E"/>
              </a:solidFill>
              <a:prstDash val="solid"/>
              <a:round/>
            </a:ln>
          </a:bottom>
          <a:insideH>
            <a:ln w="9525" cap="flat">
              <a:solidFill>
                <a:srgbClr val="9E9E9E"/>
              </a:solidFill>
              <a:prstDash val="solid"/>
              <a:round/>
            </a:ln>
          </a:insideH>
          <a:insideV>
            <a:ln w="9525" cap="flat">
              <a:solidFill>
                <a:srgbClr val="9E9E9E"/>
              </a:solidFill>
              <a:prstDash val="solid"/>
              <a:round/>
            </a:ln>
          </a:insideV>
        </a:tcBdr>
        <a:fill>
          <a:noFill/>
        </a:fill>
      </a:tcStyle>
    </a:lastRow>
    <a:firstRow>
      <a:tcTxStyle b="off" i="off">
        <a:fontRef idx="minor">
          <a:srgbClr val="000000"/>
        </a:fontRef>
        <a:srgbClr val="000000"/>
      </a:tcTxStyle>
      <a:tcStyle>
        <a:tcBdr>
          <a:left>
            <a:ln w="9525" cap="flat">
              <a:solidFill>
                <a:srgbClr val="9E9E9E"/>
              </a:solidFill>
              <a:prstDash val="solid"/>
              <a:round/>
            </a:ln>
          </a:left>
          <a:right>
            <a:ln w="9525" cap="flat">
              <a:solidFill>
                <a:srgbClr val="9E9E9E"/>
              </a:solidFill>
              <a:prstDash val="solid"/>
              <a:round/>
            </a:ln>
          </a:right>
          <a:top>
            <a:ln w="9525" cap="flat">
              <a:solidFill>
                <a:srgbClr val="9E9E9E"/>
              </a:solidFill>
              <a:prstDash val="solid"/>
              <a:round/>
            </a:ln>
          </a:top>
          <a:bottom>
            <a:ln w="9525" cap="flat">
              <a:solidFill>
                <a:srgbClr val="9E9E9E"/>
              </a:solidFill>
              <a:prstDash val="solid"/>
              <a:round/>
            </a:ln>
          </a:bottom>
          <a:insideH>
            <a:ln w="9525" cap="flat">
              <a:solidFill>
                <a:srgbClr val="9E9E9E"/>
              </a:solidFill>
              <a:prstDash val="solid"/>
              <a:round/>
            </a:ln>
          </a:insideH>
          <a:insideV>
            <a:ln w="9525" cap="flat">
              <a:solidFill>
                <a:srgbClr val="9E9E9E"/>
              </a:solidFill>
              <a:prstDash val="solid"/>
              <a:round/>
            </a:ln>
          </a:insideV>
        </a:tcBdr>
        <a:fill>
          <a:noFill/>
        </a:fill>
      </a:tcStyle>
    </a:firstRow>
  </a:tblStyle>
  <a:tblStyle styleId="{C7B018BB-80A7-4F77-B60F-C8B233D01FF8}" styleName="">
    <a:tblBg/>
    <a:wholeTbl>
      <a:tcTxStyle b="off" i="off">
        <a:fontRef idx="minor">
          <a:srgbClr val="333333"/>
        </a:fontRef>
        <a:srgbClr val="333333"/>
      </a:tcTxStyle>
      <a:tcStyle>
        <a:tcBdr>
          <a:left>
            <a:ln w="12700" cap="flat">
              <a:solidFill>
                <a:srgbClr val="BAB9A0"/>
              </a:solidFill>
              <a:prstDash val="solid"/>
              <a:round/>
            </a:ln>
          </a:left>
          <a:right>
            <a:ln w="12700" cap="flat">
              <a:solidFill>
                <a:srgbClr val="BAB9A0"/>
              </a:solidFill>
              <a:prstDash val="solid"/>
              <a:round/>
            </a:ln>
          </a:right>
          <a:top>
            <a:ln w="12700" cap="flat">
              <a:solidFill>
                <a:srgbClr val="BAB9A0"/>
              </a:solidFill>
              <a:prstDash val="solid"/>
              <a:round/>
            </a:ln>
          </a:top>
          <a:bottom>
            <a:ln w="12700" cap="flat">
              <a:solidFill>
                <a:srgbClr val="BAB9A0"/>
              </a:solidFill>
              <a:prstDash val="solid"/>
              <a:round/>
            </a:ln>
          </a:bottom>
          <a:insideH>
            <a:ln w="12700" cap="flat">
              <a:solidFill>
                <a:srgbClr val="BAB9A0"/>
              </a:solidFill>
              <a:prstDash val="solid"/>
              <a:round/>
            </a:ln>
          </a:insideH>
          <a:insideV>
            <a:ln w="12700" cap="flat">
              <a:solidFill>
                <a:srgbClr val="BAB9A0"/>
              </a:solidFill>
              <a:prstDash val="solid"/>
              <a:round/>
            </a:ln>
          </a:insideV>
        </a:tcBdr>
        <a:fill>
          <a:solidFill>
            <a:srgbClr val="FBFAF1"/>
          </a:solidFill>
        </a:fill>
      </a:tcStyle>
    </a:wholeTbl>
    <a:band2H>
      <a:tcTxStyle b="def" i="def"/>
      <a:tcStyle>
        <a:tcBdr/>
        <a:fill>
          <a:solidFill>
            <a:srgbClr val="FDFDF8"/>
          </a:solidFill>
        </a:fill>
      </a:tcStyle>
    </a:band2H>
    <a:firstCol>
      <a:tcTxStyle b="on" i="off">
        <a:fontRef idx="minor">
          <a:srgbClr val="BAB9A0"/>
        </a:fontRef>
        <a:srgbClr val="BAB9A0"/>
      </a:tcTxStyle>
      <a:tcStyle>
        <a:tcBdr>
          <a:left>
            <a:ln w="12700" cap="flat">
              <a:solidFill>
                <a:srgbClr val="BAB9A0"/>
              </a:solidFill>
              <a:prstDash val="solid"/>
              <a:round/>
            </a:ln>
          </a:left>
          <a:right>
            <a:ln w="12700" cap="flat">
              <a:solidFill>
                <a:srgbClr val="BAB9A0"/>
              </a:solidFill>
              <a:prstDash val="solid"/>
              <a:round/>
            </a:ln>
          </a:right>
          <a:top>
            <a:ln w="12700" cap="flat">
              <a:solidFill>
                <a:srgbClr val="BAB9A0"/>
              </a:solidFill>
              <a:prstDash val="solid"/>
              <a:round/>
            </a:ln>
          </a:top>
          <a:bottom>
            <a:ln w="12700" cap="flat">
              <a:solidFill>
                <a:srgbClr val="BAB9A0"/>
              </a:solidFill>
              <a:prstDash val="solid"/>
              <a:round/>
            </a:ln>
          </a:bottom>
          <a:insideH>
            <a:ln w="12700" cap="flat">
              <a:solidFill>
                <a:srgbClr val="BAB9A0"/>
              </a:solidFill>
              <a:prstDash val="solid"/>
              <a:round/>
            </a:ln>
          </a:insideH>
          <a:insideV>
            <a:ln w="12700" cap="flat">
              <a:solidFill>
                <a:srgbClr val="BAB9A0"/>
              </a:solidFill>
              <a:prstDash val="solid"/>
              <a:round/>
            </a:ln>
          </a:insideV>
        </a:tcBdr>
        <a:fill>
          <a:solidFill>
            <a:schemeClr val="accent1"/>
          </a:solidFill>
        </a:fill>
      </a:tcStyle>
    </a:firstCol>
    <a:lastRow>
      <a:tcTxStyle b="on" i="off">
        <a:fontRef idx="minor">
          <a:srgbClr val="BAB9A0"/>
        </a:fontRef>
        <a:srgbClr val="BAB9A0"/>
      </a:tcTxStyle>
      <a:tcStyle>
        <a:tcBdr>
          <a:left>
            <a:ln w="12700" cap="flat">
              <a:solidFill>
                <a:srgbClr val="BAB9A0"/>
              </a:solidFill>
              <a:prstDash val="solid"/>
              <a:round/>
            </a:ln>
          </a:left>
          <a:right>
            <a:ln w="12700" cap="flat">
              <a:solidFill>
                <a:srgbClr val="BAB9A0"/>
              </a:solidFill>
              <a:prstDash val="solid"/>
              <a:round/>
            </a:ln>
          </a:right>
          <a:top>
            <a:ln w="38100" cap="flat">
              <a:solidFill>
                <a:srgbClr val="BAB9A0"/>
              </a:solidFill>
              <a:prstDash val="solid"/>
              <a:round/>
            </a:ln>
          </a:top>
          <a:bottom>
            <a:ln w="12700" cap="flat">
              <a:solidFill>
                <a:srgbClr val="BAB9A0"/>
              </a:solidFill>
              <a:prstDash val="solid"/>
              <a:round/>
            </a:ln>
          </a:bottom>
          <a:insideH>
            <a:ln w="12700" cap="flat">
              <a:solidFill>
                <a:srgbClr val="BAB9A0"/>
              </a:solidFill>
              <a:prstDash val="solid"/>
              <a:round/>
            </a:ln>
          </a:insideH>
          <a:insideV>
            <a:ln w="12700" cap="flat">
              <a:solidFill>
                <a:srgbClr val="BAB9A0"/>
              </a:solidFill>
              <a:prstDash val="solid"/>
              <a:round/>
            </a:ln>
          </a:insideV>
        </a:tcBdr>
        <a:fill>
          <a:solidFill>
            <a:schemeClr val="accent1"/>
          </a:solidFill>
        </a:fill>
      </a:tcStyle>
    </a:lastRow>
    <a:firstRow>
      <a:tcTxStyle b="on" i="off">
        <a:fontRef idx="minor">
          <a:srgbClr val="BAB9A0"/>
        </a:fontRef>
        <a:srgbClr val="BAB9A0"/>
      </a:tcTxStyle>
      <a:tcStyle>
        <a:tcBdr>
          <a:left>
            <a:ln w="12700" cap="flat">
              <a:solidFill>
                <a:srgbClr val="BAB9A0"/>
              </a:solidFill>
              <a:prstDash val="solid"/>
              <a:round/>
            </a:ln>
          </a:left>
          <a:right>
            <a:ln w="12700" cap="flat">
              <a:solidFill>
                <a:srgbClr val="BAB9A0"/>
              </a:solidFill>
              <a:prstDash val="solid"/>
              <a:round/>
            </a:ln>
          </a:right>
          <a:top>
            <a:ln w="12700" cap="flat">
              <a:solidFill>
                <a:srgbClr val="BAB9A0"/>
              </a:solidFill>
              <a:prstDash val="solid"/>
              <a:round/>
            </a:ln>
          </a:top>
          <a:bottom>
            <a:ln w="38100" cap="flat">
              <a:solidFill>
                <a:srgbClr val="BAB9A0"/>
              </a:solidFill>
              <a:prstDash val="solid"/>
              <a:round/>
            </a:ln>
          </a:bottom>
          <a:insideH>
            <a:ln w="12700" cap="flat">
              <a:solidFill>
                <a:srgbClr val="BAB9A0"/>
              </a:solidFill>
              <a:prstDash val="solid"/>
              <a:round/>
            </a:ln>
          </a:insideH>
          <a:insideV>
            <a:ln w="12700" cap="flat">
              <a:solidFill>
                <a:srgbClr val="BAB9A0"/>
              </a:solidFill>
              <a:prstDash val="solid"/>
              <a:round/>
            </a:ln>
          </a:insideV>
        </a:tcBdr>
        <a:fill>
          <a:solidFill>
            <a:schemeClr val="accent1"/>
          </a:solidFill>
        </a:fill>
      </a:tcStyle>
    </a:firstRow>
  </a:tblStyle>
  <a:tblStyle styleId="{EEE7283C-3CF3-47DC-8721-378D4A62B228}" styleName="">
    <a:tblBg/>
    <a:wholeTbl>
      <a:tcTxStyle b="off" i="off">
        <a:fontRef idx="minor">
          <a:srgbClr val="333333"/>
        </a:fontRef>
        <a:srgbClr val="333333"/>
      </a:tcTxStyle>
      <a:tcStyle>
        <a:tcBdr>
          <a:left>
            <a:ln w="12700" cap="flat">
              <a:solidFill>
                <a:srgbClr val="BAB9A0"/>
              </a:solidFill>
              <a:prstDash val="solid"/>
              <a:round/>
            </a:ln>
          </a:left>
          <a:right>
            <a:ln w="12700" cap="flat">
              <a:solidFill>
                <a:srgbClr val="BAB9A0"/>
              </a:solidFill>
              <a:prstDash val="solid"/>
              <a:round/>
            </a:ln>
          </a:right>
          <a:top>
            <a:ln w="12700" cap="flat">
              <a:solidFill>
                <a:srgbClr val="BAB9A0"/>
              </a:solidFill>
              <a:prstDash val="solid"/>
              <a:round/>
            </a:ln>
          </a:top>
          <a:bottom>
            <a:ln w="12700" cap="flat">
              <a:solidFill>
                <a:srgbClr val="BAB9A0"/>
              </a:solidFill>
              <a:prstDash val="solid"/>
              <a:round/>
            </a:ln>
          </a:bottom>
          <a:insideH>
            <a:ln w="12700" cap="flat">
              <a:solidFill>
                <a:srgbClr val="BAB9A0"/>
              </a:solidFill>
              <a:prstDash val="solid"/>
              <a:round/>
            </a:ln>
          </a:insideH>
          <a:insideV>
            <a:ln w="12700" cap="flat">
              <a:solidFill>
                <a:srgbClr val="BAB9A0"/>
              </a:solidFill>
              <a:prstDash val="solid"/>
              <a:round/>
            </a:ln>
          </a:insideV>
        </a:tcBdr>
        <a:fill>
          <a:solidFill>
            <a:srgbClr val="F1F1ED"/>
          </a:solidFill>
        </a:fill>
      </a:tcStyle>
    </a:wholeTbl>
    <a:band2H>
      <a:tcTxStyle b="def" i="def"/>
      <a:tcStyle>
        <a:tcBdr/>
        <a:fill>
          <a:solidFill>
            <a:srgbClr val="F8F8F6"/>
          </a:solidFill>
        </a:fill>
      </a:tcStyle>
    </a:band2H>
    <a:firstCol>
      <a:tcTxStyle b="on" i="off">
        <a:fontRef idx="minor">
          <a:srgbClr val="BAB9A0"/>
        </a:fontRef>
        <a:srgbClr val="BAB9A0"/>
      </a:tcTxStyle>
      <a:tcStyle>
        <a:tcBdr>
          <a:left>
            <a:ln w="12700" cap="flat">
              <a:solidFill>
                <a:srgbClr val="BAB9A0"/>
              </a:solidFill>
              <a:prstDash val="solid"/>
              <a:round/>
            </a:ln>
          </a:left>
          <a:right>
            <a:ln w="12700" cap="flat">
              <a:solidFill>
                <a:srgbClr val="BAB9A0"/>
              </a:solidFill>
              <a:prstDash val="solid"/>
              <a:round/>
            </a:ln>
          </a:right>
          <a:top>
            <a:ln w="12700" cap="flat">
              <a:solidFill>
                <a:srgbClr val="BAB9A0"/>
              </a:solidFill>
              <a:prstDash val="solid"/>
              <a:round/>
            </a:ln>
          </a:top>
          <a:bottom>
            <a:ln w="12700" cap="flat">
              <a:solidFill>
                <a:srgbClr val="BAB9A0"/>
              </a:solidFill>
              <a:prstDash val="solid"/>
              <a:round/>
            </a:ln>
          </a:bottom>
          <a:insideH>
            <a:ln w="12700" cap="flat">
              <a:solidFill>
                <a:srgbClr val="BAB9A0"/>
              </a:solidFill>
              <a:prstDash val="solid"/>
              <a:round/>
            </a:ln>
          </a:insideH>
          <a:insideV>
            <a:ln w="12700" cap="flat">
              <a:solidFill>
                <a:srgbClr val="BAB9A0"/>
              </a:solidFill>
              <a:prstDash val="solid"/>
              <a:round/>
            </a:ln>
          </a:insideV>
        </a:tcBdr>
        <a:fill>
          <a:solidFill>
            <a:schemeClr val="accent3"/>
          </a:solidFill>
        </a:fill>
      </a:tcStyle>
    </a:firstCol>
    <a:lastRow>
      <a:tcTxStyle b="on" i="off">
        <a:fontRef idx="minor">
          <a:srgbClr val="BAB9A0"/>
        </a:fontRef>
        <a:srgbClr val="BAB9A0"/>
      </a:tcTxStyle>
      <a:tcStyle>
        <a:tcBdr>
          <a:left>
            <a:ln w="12700" cap="flat">
              <a:solidFill>
                <a:srgbClr val="BAB9A0"/>
              </a:solidFill>
              <a:prstDash val="solid"/>
              <a:round/>
            </a:ln>
          </a:left>
          <a:right>
            <a:ln w="12700" cap="flat">
              <a:solidFill>
                <a:srgbClr val="BAB9A0"/>
              </a:solidFill>
              <a:prstDash val="solid"/>
              <a:round/>
            </a:ln>
          </a:right>
          <a:top>
            <a:ln w="38100" cap="flat">
              <a:solidFill>
                <a:srgbClr val="BAB9A0"/>
              </a:solidFill>
              <a:prstDash val="solid"/>
              <a:round/>
            </a:ln>
          </a:top>
          <a:bottom>
            <a:ln w="12700" cap="flat">
              <a:solidFill>
                <a:srgbClr val="BAB9A0"/>
              </a:solidFill>
              <a:prstDash val="solid"/>
              <a:round/>
            </a:ln>
          </a:bottom>
          <a:insideH>
            <a:ln w="12700" cap="flat">
              <a:solidFill>
                <a:srgbClr val="BAB9A0"/>
              </a:solidFill>
              <a:prstDash val="solid"/>
              <a:round/>
            </a:ln>
          </a:insideH>
          <a:insideV>
            <a:ln w="12700" cap="flat">
              <a:solidFill>
                <a:srgbClr val="BAB9A0"/>
              </a:solidFill>
              <a:prstDash val="solid"/>
              <a:round/>
            </a:ln>
          </a:insideV>
        </a:tcBdr>
        <a:fill>
          <a:solidFill>
            <a:schemeClr val="accent3"/>
          </a:solidFill>
        </a:fill>
      </a:tcStyle>
    </a:lastRow>
    <a:firstRow>
      <a:tcTxStyle b="on" i="off">
        <a:fontRef idx="minor">
          <a:srgbClr val="BAB9A0"/>
        </a:fontRef>
        <a:srgbClr val="BAB9A0"/>
      </a:tcTxStyle>
      <a:tcStyle>
        <a:tcBdr>
          <a:left>
            <a:ln w="12700" cap="flat">
              <a:solidFill>
                <a:srgbClr val="BAB9A0"/>
              </a:solidFill>
              <a:prstDash val="solid"/>
              <a:round/>
            </a:ln>
          </a:left>
          <a:right>
            <a:ln w="12700" cap="flat">
              <a:solidFill>
                <a:srgbClr val="BAB9A0"/>
              </a:solidFill>
              <a:prstDash val="solid"/>
              <a:round/>
            </a:ln>
          </a:right>
          <a:top>
            <a:ln w="12700" cap="flat">
              <a:solidFill>
                <a:srgbClr val="BAB9A0"/>
              </a:solidFill>
              <a:prstDash val="solid"/>
              <a:round/>
            </a:ln>
          </a:top>
          <a:bottom>
            <a:ln w="38100" cap="flat">
              <a:solidFill>
                <a:srgbClr val="BAB9A0"/>
              </a:solidFill>
              <a:prstDash val="solid"/>
              <a:round/>
            </a:ln>
          </a:bottom>
          <a:insideH>
            <a:ln w="12700" cap="flat">
              <a:solidFill>
                <a:srgbClr val="BAB9A0"/>
              </a:solidFill>
              <a:prstDash val="solid"/>
              <a:round/>
            </a:ln>
          </a:insideH>
          <a:insideV>
            <a:ln w="12700" cap="flat">
              <a:solidFill>
                <a:srgbClr val="BAB9A0"/>
              </a:solidFill>
              <a:prstDash val="solid"/>
              <a:round/>
            </a:ln>
          </a:insideV>
        </a:tcBdr>
        <a:fill>
          <a:solidFill>
            <a:schemeClr val="accent3"/>
          </a:solidFill>
        </a:fill>
      </a:tcStyle>
    </a:firstRow>
  </a:tblStyle>
  <a:tblStyle styleId="{CF821DB8-F4EB-4A41-A1BA-3FCAFE7338EE}" styleName="">
    <a:tblBg/>
    <a:wholeTbl>
      <a:tcTxStyle b="off" i="off">
        <a:fontRef idx="minor">
          <a:srgbClr val="333333"/>
        </a:fontRef>
        <a:srgbClr val="333333"/>
      </a:tcTxStyle>
      <a:tcStyle>
        <a:tcBdr>
          <a:left>
            <a:ln w="12700" cap="flat">
              <a:solidFill>
                <a:srgbClr val="BAB9A0"/>
              </a:solidFill>
              <a:prstDash val="solid"/>
              <a:round/>
            </a:ln>
          </a:left>
          <a:right>
            <a:ln w="12700" cap="flat">
              <a:solidFill>
                <a:srgbClr val="BAB9A0"/>
              </a:solidFill>
              <a:prstDash val="solid"/>
              <a:round/>
            </a:ln>
          </a:right>
          <a:top>
            <a:ln w="12700" cap="flat">
              <a:solidFill>
                <a:srgbClr val="BAB9A0"/>
              </a:solidFill>
              <a:prstDash val="solid"/>
              <a:round/>
            </a:ln>
          </a:top>
          <a:bottom>
            <a:ln w="12700" cap="flat">
              <a:solidFill>
                <a:srgbClr val="BAB9A0"/>
              </a:solidFill>
              <a:prstDash val="solid"/>
              <a:round/>
            </a:ln>
          </a:bottom>
          <a:insideH>
            <a:ln w="12700" cap="flat">
              <a:solidFill>
                <a:srgbClr val="BAB9A0"/>
              </a:solidFill>
              <a:prstDash val="solid"/>
              <a:round/>
            </a:ln>
          </a:insideH>
          <a:insideV>
            <a:ln w="12700" cap="flat">
              <a:solidFill>
                <a:srgbClr val="BAB9A0"/>
              </a:solidFill>
              <a:prstDash val="solid"/>
              <a:round/>
            </a:ln>
          </a:insideV>
        </a:tcBdr>
        <a:fill>
          <a:solidFill>
            <a:srgbClr val="ECD8CD"/>
          </a:solidFill>
        </a:fill>
      </a:tcStyle>
    </a:wholeTbl>
    <a:band2H>
      <a:tcTxStyle b="def" i="def"/>
      <a:tcStyle>
        <a:tcBdr/>
        <a:fill>
          <a:solidFill>
            <a:srgbClr val="F6ECE7"/>
          </a:solidFill>
        </a:fill>
      </a:tcStyle>
    </a:band2H>
    <a:firstCol>
      <a:tcTxStyle b="on" i="off">
        <a:fontRef idx="minor">
          <a:srgbClr val="BAB9A0"/>
        </a:fontRef>
        <a:srgbClr val="BAB9A0"/>
      </a:tcTxStyle>
      <a:tcStyle>
        <a:tcBdr>
          <a:left>
            <a:ln w="12700" cap="flat">
              <a:solidFill>
                <a:srgbClr val="BAB9A0"/>
              </a:solidFill>
              <a:prstDash val="solid"/>
              <a:round/>
            </a:ln>
          </a:left>
          <a:right>
            <a:ln w="12700" cap="flat">
              <a:solidFill>
                <a:srgbClr val="BAB9A0"/>
              </a:solidFill>
              <a:prstDash val="solid"/>
              <a:round/>
            </a:ln>
          </a:right>
          <a:top>
            <a:ln w="12700" cap="flat">
              <a:solidFill>
                <a:srgbClr val="BAB9A0"/>
              </a:solidFill>
              <a:prstDash val="solid"/>
              <a:round/>
            </a:ln>
          </a:top>
          <a:bottom>
            <a:ln w="12700" cap="flat">
              <a:solidFill>
                <a:srgbClr val="BAB9A0"/>
              </a:solidFill>
              <a:prstDash val="solid"/>
              <a:round/>
            </a:ln>
          </a:bottom>
          <a:insideH>
            <a:ln w="12700" cap="flat">
              <a:solidFill>
                <a:srgbClr val="BAB9A0"/>
              </a:solidFill>
              <a:prstDash val="solid"/>
              <a:round/>
            </a:ln>
          </a:insideH>
          <a:insideV>
            <a:ln w="12700" cap="flat">
              <a:solidFill>
                <a:srgbClr val="BAB9A0"/>
              </a:solidFill>
              <a:prstDash val="solid"/>
              <a:round/>
            </a:ln>
          </a:insideV>
        </a:tcBdr>
        <a:fill>
          <a:solidFill>
            <a:schemeClr val="accent6"/>
          </a:solidFill>
        </a:fill>
      </a:tcStyle>
    </a:firstCol>
    <a:lastRow>
      <a:tcTxStyle b="on" i="off">
        <a:fontRef idx="minor">
          <a:srgbClr val="BAB9A0"/>
        </a:fontRef>
        <a:srgbClr val="BAB9A0"/>
      </a:tcTxStyle>
      <a:tcStyle>
        <a:tcBdr>
          <a:left>
            <a:ln w="12700" cap="flat">
              <a:solidFill>
                <a:srgbClr val="BAB9A0"/>
              </a:solidFill>
              <a:prstDash val="solid"/>
              <a:round/>
            </a:ln>
          </a:left>
          <a:right>
            <a:ln w="12700" cap="flat">
              <a:solidFill>
                <a:srgbClr val="BAB9A0"/>
              </a:solidFill>
              <a:prstDash val="solid"/>
              <a:round/>
            </a:ln>
          </a:right>
          <a:top>
            <a:ln w="38100" cap="flat">
              <a:solidFill>
                <a:srgbClr val="BAB9A0"/>
              </a:solidFill>
              <a:prstDash val="solid"/>
              <a:round/>
            </a:ln>
          </a:top>
          <a:bottom>
            <a:ln w="12700" cap="flat">
              <a:solidFill>
                <a:srgbClr val="BAB9A0"/>
              </a:solidFill>
              <a:prstDash val="solid"/>
              <a:round/>
            </a:ln>
          </a:bottom>
          <a:insideH>
            <a:ln w="12700" cap="flat">
              <a:solidFill>
                <a:srgbClr val="BAB9A0"/>
              </a:solidFill>
              <a:prstDash val="solid"/>
              <a:round/>
            </a:ln>
          </a:insideH>
          <a:insideV>
            <a:ln w="12700" cap="flat">
              <a:solidFill>
                <a:srgbClr val="BAB9A0"/>
              </a:solidFill>
              <a:prstDash val="solid"/>
              <a:round/>
            </a:ln>
          </a:insideV>
        </a:tcBdr>
        <a:fill>
          <a:solidFill>
            <a:schemeClr val="accent6"/>
          </a:solidFill>
        </a:fill>
      </a:tcStyle>
    </a:lastRow>
    <a:firstRow>
      <a:tcTxStyle b="on" i="off">
        <a:fontRef idx="minor">
          <a:srgbClr val="BAB9A0"/>
        </a:fontRef>
        <a:srgbClr val="BAB9A0"/>
      </a:tcTxStyle>
      <a:tcStyle>
        <a:tcBdr>
          <a:left>
            <a:ln w="12700" cap="flat">
              <a:solidFill>
                <a:srgbClr val="BAB9A0"/>
              </a:solidFill>
              <a:prstDash val="solid"/>
              <a:round/>
            </a:ln>
          </a:left>
          <a:right>
            <a:ln w="12700" cap="flat">
              <a:solidFill>
                <a:srgbClr val="BAB9A0"/>
              </a:solidFill>
              <a:prstDash val="solid"/>
              <a:round/>
            </a:ln>
          </a:right>
          <a:top>
            <a:ln w="12700" cap="flat">
              <a:solidFill>
                <a:srgbClr val="BAB9A0"/>
              </a:solidFill>
              <a:prstDash val="solid"/>
              <a:round/>
            </a:ln>
          </a:top>
          <a:bottom>
            <a:ln w="38100" cap="flat">
              <a:solidFill>
                <a:srgbClr val="BAB9A0"/>
              </a:solidFill>
              <a:prstDash val="solid"/>
              <a:round/>
            </a:ln>
          </a:bottom>
          <a:insideH>
            <a:ln w="12700" cap="flat">
              <a:solidFill>
                <a:srgbClr val="BAB9A0"/>
              </a:solidFill>
              <a:prstDash val="solid"/>
              <a:round/>
            </a:ln>
          </a:insideH>
          <a:insideV>
            <a:ln w="12700" cap="flat">
              <a:solidFill>
                <a:srgbClr val="BAB9A0"/>
              </a:solidFill>
              <a:prstDash val="solid"/>
              <a:round/>
            </a:ln>
          </a:insideV>
        </a:tcBdr>
        <a:fill>
          <a:solidFill>
            <a:schemeClr val="accent6"/>
          </a:solidFill>
        </a:fill>
      </a:tcStyle>
    </a:firstRow>
  </a:tblStyle>
  <a:tblStyle styleId="{33BA23B1-9221-436E-865A-0063620EA4FD}" styleName="">
    <a:tblBg/>
    <a:wholeTbl>
      <a:tcTxStyle b="off" i="off">
        <a:fontRef idx="minor">
          <a:srgbClr val="333333"/>
        </a:fontRef>
        <a:srgbClr val="333333"/>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7E7E7"/>
          </a:solidFill>
        </a:fill>
      </a:tcStyle>
    </a:wholeTbl>
    <a:band2H>
      <a:tcTxStyle b="def" i="def"/>
      <a:tcStyle>
        <a:tcBdr/>
        <a:fill>
          <a:solidFill>
            <a:srgbClr val="BAB9A0"/>
          </a:solidFill>
        </a:fill>
      </a:tcStyle>
    </a:band2H>
    <a:firstCol>
      <a:tcTxStyle b="on" i="off">
        <a:fontRef idx="minor">
          <a:srgbClr val="BAB9A0"/>
        </a:fontRef>
        <a:srgbClr val="BAB9A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333333"/>
        </a:fontRef>
        <a:srgbClr val="333333"/>
      </a:tcTxStyle>
      <a:tcStyle>
        <a:tcBdr>
          <a:left>
            <a:ln w="12700" cap="flat">
              <a:noFill/>
              <a:miter lim="400000"/>
            </a:ln>
          </a:left>
          <a:right>
            <a:ln w="12700" cap="flat">
              <a:noFill/>
              <a:miter lim="400000"/>
            </a:ln>
          </a:right>
          <a:top>
            <a:ln w="50800" cap="flat">
              <a:solidFill>
                <a:srgbClr val="333333"/>
              </a:solidFill>
              <a:prstDash val="solid"/>
              <a:round/>
            </a:ln>
          </a:top>
          <a:bottom>
            <a:ln w="25400" cap="flat">
              <a:solidFill>
                <a:srgbClr val="333333"/>
              </a:solidFill>
              <a:prstDash val="solid"/>
              <a:round/>
            </a:ln>
          </a:bottom>
          <a:insideH>
            <a:ln w="12700" cap="flat">
              <a:noFill/>
              <a:miter lim="400000"/>
            </a:ln>
          </a:insideH>
          <a:insideV>
            <a:ln w="12700" cap="flat">
              <a:noFill/>
              <a:miter lim="400000"/>
            </a:ln>
          </a:insideV>
        </a:tcBdr>
        <a:fill>
          <a:solidFill>
            <a:srgbClr val="BAB9A0"/>
          </a:solidFill>
        </a:fill>
      </a:tcStyle>
    </a:lastRow>
    <a:firstRow>
      <a:tcTxStyle b="on" i="off">
        <a:fontRef idx="minor">
          <a:srgbClr val="BAB9A0"/>
        </a:fontRef>
        <a:srgbClr val="BAB9A0"/>
      </a:tcTxStyle>
      <a:tcStyle>
        <a:tcBdr>
          <a:left>
            <a:ln w="12700" cap="flat">
              <a:noFill/>
              <a:miter lim="400000"/>
            </a:ln>
          </a:left>
          <a:right>
            <a:ln w="12700" cap="flat">
              <a:noFill/>
              <a:miter lim="400000"/>
            </a:ln>
          </a:right>
          <a:top>
            <a:ln w="25400" cap="flat">
              <a:solidFill>
                <a:srgbClr val="333333"/>
              </a:solidFill>
              <a:prstDash val="solid"/>
              <a:round/>
            </a:ln>
          </a:top>
          <a:bottom>
            <a:ln w="25400" cap="flat">
              <a:solidFill>
                <a:srgbClr val="333333"/>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2708684C-4D16-4618-839F-0558EEFCDFE6}" styleName="">
    <a:tblBg/>
    <a:wholeTbl>
      <a:tcTxStyle b="off" i="off">
        <a:fontRef idx="minor">
          <a:srgbClr val="333333"/>
        </a:fontRef>
        <a:srgbClr val="333333"/>
      </a:tcTxStyle>
      <a:tcStyle>
        <a:tcBdr>
          <a:left>
            <a:ln w="12700" cap="flat">
              <a:solidFill>
                <a:srgbClr val="BAB9A0"/>
              </a:solidFill>
              <a:prstDash val="solid"/>
              <a:round/>
            </a:ln>
          </a:left>
          <a:right>
            <a:ln w="12700" cap="flat">
              <a:solidFill>
                <a:srgbClr val="BAB9A0"/>
              </a:solidFill>
              <a:prstDash val="solid"/>
              <a:round/>
            </a:ln>
          </a:right>
          <a:top>
            <a:ln w="12700" cap="flat">
              <a:solidFill>
                <a:srgbClr val="BAB9A0"/>
              </a:solidFill>
              <a:prstDash val="solid"/>
              <a:round/>
            </a:ln>
          </a:top>
          <a:bottom>
            <a:ln w="12700" cap="flat">
              <a:solidFill>
                <a:srgbClr val="BAB9A0"/>
              </a:solidFill>
              <a:prstDash val="solid"/>
              <a:round/>
            </a:ln>
          </a:bottom>
          <a:insideH>
            <a:ln w="12700" cap="flat">
              <a:solidFill>
                <a:srgbClr val="BAB9A0"/>
              </a:solidFill>
              <a:prstDash val="solid"/>
              <a:round/>
            </a:ln>
          </a:insideH>
          <a:insideV>
            <a:ln w="12700" cap="flat">
              <a:solidFill>
                <a:srgbClr val="BAB9A0"/>
              </a:solidFill>
              <a:prstDash val="solid"/>
              <a:round/>
            </a:ln>
          </a:insideV>
        </a:tcBdr>
        <a:fill>
          <a:solidFill>
            <a:srgbClr val="CCCCCC"/>
          </a:solidFill>
        </a:fill>
      </a:tcStyle>
    </a:wholeTbl>
    <a:band2H>
      <a:tcTxStyle b="def" i="def"/>
      <a:tcStyle>
        <a:tcBdr/>
        <a:fill>
          <a:solidFill>
            <a:srgbClr val="E7E7E7"/>
          </a:solidFill>
        </a:fill>
      </a:tcStyle>
    </a:band2H>
    <a:firstCol>
      <a:tcTxStyle b="on" i="off">
        <a:fontRef idx="minor">
          <a:srgbClr val="BAB9A0"/>
        </a:fontRef>
        <a:srgbClr val="BAB9A0"/>
      </a:tcTxStyle>
      <a:tcStyle>
        <a:tcBdr>
          <a:left>
            <a:ln w="12700" cap="flat">
              <a:solidFill>
                <a:srgbClr val="BAB9A0"/>
              </a:solidFill>
              <a:prstDash val="solid"/>
              <a:round/>
            </a:ln>
          </a:left>
          <a:right>
            <a:ln w="12700" cap="flat">
              <a:solidFill>
                <a:srgbClr val="BAB9A0"/>
              </a:solidFill>
              <a:prstDash val="solid"/>
              <a:round/>
            </a:ln>
          </a:right>
          <a:top>
            <a:ln w="12700" cap="flat">
              <a:solidFill>
                <a:srgbClr val="BAB9A0"/>
              </a:solidFill>
              <a:prstDash val="solid"/>
              <a:round/>
            </a:ln>
          </a:top>
          <a:bottom>
            <a:ln w="12700" cap="flat">
              <a:solidFill>
                <a:srgbClr val="BAB9A0"/>
              </a:solidFill>
              <a:prstDash val="solid"/>
              <a:round/>
            </a:ln>
          </a:bottom>
          <a:insideH>
            <a:ln w="12700" cap="flat">
              <a:solidFill>
                <a:srgbClr val="BAB9A0"/>
              </a:solidFill>
              <a:prstDash val="solid"/>
              <a:round/>
            </a:ln>
          </a:insideH>
          <a:insideV>
            <a:ln w="12700" cap="flat">
              <a:solidFill>
                <a:srgbClr val="BAB9A0"/>
              </a:solidFill>
              <a:prstDash val="solid"/>
              <a:round/>
            </a:ln>
          </a:insideV>
        </a:tcBdr>
        <a:fill>
          <a:solidFill>
            <a:srgbClr val="333333"/>
          </a:solidFill>
        </a:fill>
      </a:tcStyle>
    </a:firstCol>
    <a:lastRow>
      <a:tcTxStyle b="on" i="off">
        <a:fontRef idx="minor">
          <a:srgbClr val="BAB9A0"/>
        </a:fontRef>
        <a:srgbClr val="BAB9A0"/>
      </a:tcTxStyle>
      <a:tcStyle>
        <a:tcBdr>
          <a:left>
            <a:ln w="12700" cap="flat">
              <a:solidFill>
                <a:srgbClr val="BAB9A0"/>
              </a:solidFill>
              <a:prstDash val="solid"/>
              <a:round/>
            </a:ln>
          </a:left>
          <a:right>
            <a:ln w="12700" cap="flat">
              <a:solidFill>
                <a:srgbClr val="BAB9A0"/>
              </a:solidFill>
              <a:prstDash val="solid"/>
              <a:round/>
            </a:ln>
          </a:right>
          <a:top>
            <a:ln w="38100" cap="flat">
              <a:solidFill>
                <a:srgbClr val="BAB9A0"/>
              </a:solidFill>
              <a:prstDash val="solid"/>
              <a:round/>
            </a:ln>
          </a:top>
          <a:bottom>
            <a:ln w="12700" cap="flat">
              <a:solidFill>
                <a:srgbClr val="BAB9A0"/>
              </a:solidFill>
              <a:prstDash val="solid"/>
              <a:round/>
            </a:ln>
          </a:bottom>
          <a:insideH>
            <a:ln w="12700" cap="flat">
              <a:solidFill>
                <a:srgbClr val="BAB9A0"/>
              </a:solidFill>
              <a:prstDash val="solid"/>
              <a:round/>
            </a:ln>
          </a:insideH>
          <a:insideV>
            <a:ln w="12700" cap="flat">
              <a:solidFill>
                <a:srgbClr val="BAB9A0"/>
              </a:solidFill>
              <a:prstDash val="solid"/>
              <a:round/>
            </a:ln>
          </a:insideV>
        </a:tcBdr>
        <a:fill>
          <a:solidFill>
            <a:srgbClr val="333333"/>
          </a:solidFill>
        </a:fill>
      </a:tcStyle>
    </a:lastRow>
    <a:firstRow>
      <a:tcTxStyle b="on" i="off">
        <a:fontRef idx="minor">
          <a:srgbClr val="BAB9A0"/>
        </a:fontRef>
        <a:srgbClr val="BAB9A0"/>
      </a:tcTxStyle>
      <a:tcStyle>
        <a:tcBdr>
          <a:left>
            <a:ln w="12700" cap="flat">
              <a:solidFill>
                <a:srgbClr val="BAB9A0"/>
              </a:solidFill>
              <a:prstDash val="solid"/>
              <a:round/>
            </a:ln>
          </a:left>
          <a:right>
            <a:ln w="12700" cap="flat">
              <a:solidFill>
                <a:srgbClr val="BAB9A0"/>
              </a:solidFill>
              <a:prstDash val="solid"/>
              <a:round/>
            </a:ln>
          </a:right>
          <a:top>
            <a:ln w="12700" cap="flat">
              <a:solidFill>
                <a:srgbClr val="BAB9A0"/>
              </a:solidFill>
              <a:prstDash val="solid"/>
              <a:round/>
            </a:ln>
          </a:top>
          <a:bottom>
            <a:ln w="38100" cap="flat">
              <a:solidFill>
                <a:srgbClr val="BAB9A0"/>
              </a:solidFill>
              <a:prstDash val="solid"/>
              <a:round/>
            </a:ln>
          </a:bottom>
          <a:insideH>
            <a:ln w="12700" cap="flat">
              <a:solidFill>
                <a:srgbClr val="BAB9A0"/>
              </a:solidFill>
              <a:prstDash val="solid"/>
              <a:round/>
            </a:ln>
          </a:insideH>
          <a:insideV>
            <a:ln w="12700" cap="flat">
              <a:solidFill>
                <a:srgbClr val="BAB9A0"/>
              </a:solidFill>
              <a:prstDash val="solid"/>
              <a:round/>
            </a:ln>
          </a:insideV>
        </a:tcBdr>
        <a:fill>
          <a:solidFill>
            <a:srgbClr val="33333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265" name="Shape 265"/>
          <p:cNvSpPr/>
          <p:nvPr>
            <p:ph type="sldImg"/>
          </p:nvPr>
        </p:nvSpPr>
        <p:spPr>
          <a:xfrm>
            <a:off x="1143000" y="685800"/>
            <a:ext cx="4572000" cy="3429000"/>
          </a:xfrm>
          <a:prstGeom prst="rect">
            <a:avLst/>
          </a:prstGeom>
        </p:spPr>
        <p:txBody>
          <a:bodyPr/>
          <a:lstStyle/>
          <a:p>
            <a:pPr/>
          </a:p>
        </p:txBody>
      </p:sp>
      <p:sp>
        <p:nvSpPr>
          <p:cNvPr id="266" name="Shape 266"/>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latinLnBrk="0">
      <a:defRPr sz="1400">
        <a:latin typeface="+mn-lt"/>
        <a:ea typeface="+mn-ea"/>
        <a:cs typeface="+mn-cs"/>
        <a:sym typeface="Arial"/>
      </a:defRPr>
    </a:lvl1pPr>
    <a:lvl2pPr indent="228600" latinLnBrk="0">
      <a:defRPr sz="1400">
        <a:latin typeface="+mn-lt"/>
        <a:ea typeface="+mn-ea"/>
        <a:cs typeface="+mn-cs"/>
        <a:sym typeface="Arial"/>
      </a:defRPr>
    </a:lvl2pPr>
    <a:lvl3pPr indent="457200" latinLnBrk="0">
      <a:defRPr sz="1400">
        <a:latin typeface="+mn-lt"/>
        <a:ea typeface="+mn-ea"/>
        <a:cs typeface="+mn-cs"/>
        <a:sym typeface="Arial"/>
      </a:defRPr>
    </a:lvl3pPr>
    <a:lvl4pPr indent="685800" latinLnBrk="0">
      <a:defRPr sz="1400">
        <a:latin typeface="+mn-lt"/>
        <a:ea typeface="+mn-ea"/>
        <a:cs typeface="+mn-cs"/>
        <a:sym typeface="Arial"/>
      </a:defRPr>
    </a:lvl4pPr>
    <a:lvl5pPr indent="914400" latinLnBrk="0">
      <a:defRPr sz="1400">
        <a:latin typeface="+mn-lt"/>
        <a:ea typeface="+mn-ea"/>
        <a:cs typeface="+mn-cs"/>
        <a:sym typeface="Arial"/>
      </a:defRPr>
    </a:lvl5pPr>
    <a:lvl6pPr indent="1143000" latinLnBrk="0">
      <a:defRPr sz="1400">
        <a:latin typeface="+mn-lt"/>
        <a:ea typeface="+mn-ea"/>
        <a:cs typeface="+mn-cs"/>
        <a:sym typeface="Arial"/>
      </a:defRPr>
    </a:lvl6pPr>
    <a:lvl7pPr indent="1371600" latinLnBrk="0">
      <a:defRPr sz="1400">
        <a:latin typeface="+mn-lt"/>
        <a:ea typeface="+mn-ea"/>
        <a:cs typeface="+mn-cs"/>
        <a:sym typeface="Arial"/>
      </a:defRPr>
    </a:lvl7pPr>
    <a:lvl8pPr indent="1600200" latinLnBrk="0">
      <a:defRPr sz="1400">
        <a:latin typeface="+mn-lt"/>
        <a:ea typeface="+mn-ea"/>
        <a:cs typeface="+mn-cs"/>
        <a:sym typeface="Arial"/>
      </a:defRPr>
    </a:lvl8pPr>
    <a:lvl9pPr indent="1828800" latinLnBrk="0">
      <a:defRPr sz="1400">
        <a:latin typeface="+mn-lt"/>
        <a:ea typeface="+mn-ea"/>
        <a:cs typeface="+mn-cs"/>
        <a:sym typeface="Arial"/>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31.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38.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48.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3" name="Shape 403"/>
          <p:cNvSpPr/>
          <p:nvPr>
            <p:ph type="sldImg"/>
          </p:nvPr>
        </p:nvSpPr>
        <p:spPr>
          <a:prstGeom prst="rect">
            <a:avLst/>
          </a:prstGeom>
        </p:spPr>
        <p:txBody>
          <a:bodyPr/>
          <a:lstStyle/>
          <a:p>
            <a:pPr/>
          </a:p>
        </p:txBody>
      </p:sp>
      <p:sp>
        <p:nvSpPr>
          <p:cNvPr id="404" name="Shape 404"/>
          <p:cNvSpPr/>
          <p:nvPr>
            <p:ph type="body" sz="quarter" idx="1"/>
          </p:nvPr>
        </p:nvSpPr>
        <p:spPr>
          <a:prstGeom prst="rect">
            <a:avLst/>
          </a:prstGeom>
        </p:spPr>
        <p:txBody>
          <a:bodyPr/>
          <a:lstStyle/>
          <a:p>
            <a:pPr defTabSz="457200">
              <a:lnSpc>
                <a:spcPct val="117999"/>
              </a:lnSpc>
              <a:defRPr sz="1600">
                <a:latin typeface="Helvetica Neue"/>
                <a:ea typeface="Helvetica Neue"/>
                <a:cs typeface="Helvetica Neue"/>
                <a:sym typeface="Helvetica Neue"/>
              </a:defRPr>
            </a:pPr>
            <a:r>
              <a:t>Short and long term generation: generating small snippets or generating long (and consistent) pieces</a:t>
            </a:r>
          </a:p>
          <a:p>
            <a:pPr defTabSz="457200">
              <a:lnSpc>
                <a:spcPct val="117999"/>
              </a:lnSpc>
              <a:defRPr sz="1600">
                <a:latin typeface="Helvetica Neue"/>
                <a:ea typeface="Helvetica Neue"/>
                <a:cs typeface="Helvetica Neue"/>
                <a:sym typeface="Helvetica Neue"/>
              </a:defRPr>
            </a:pPr>
            <a:r>
              <a:t>Conditional generation deals with generating content given a set of specification (e.g. given a genre, or given a sample of another composition)</a:t>
            </a:r>
          </a:p>
          <a:p>
            <a:pPr defTabSz="457200">
              <a:lnSpc>
                <a:spcPct val="117999"/>
              </a:lnSpc>
              <a:defRPr sz="1600">
                <a:latin typeface="Helvetica Neue"/>
                <a:ea typeface="Helvetica Neue"/>
                <a:cs typeface="Helvetica Neue"/>
                <a:sym typeface="Helvetica Neue"/>
              </a:defRPr>
            </a:pPr>
            <a:r>
              <a:t>Continuation deals with continuing a primer sequence. That is, if you have the beginning of a piece, you want the model to further develop it by generating content that is stylistically consistent</a:t>
            </a:r>
          </a:p>
          <a:p>
            <a:pPr defTabSz="457200">
              <a:lnSpc>
                <a:spcPct val="117999"/>
              </a:lnSpc>
              <a:defRPr sz="1600">
                <a:latin typeface="Helvetica Neue"/>
                <a:ea typeface="Helvetica Neue"/>
                <a:cs typeface="Helvetica Neue"/>
                <a:sym typeface="Helvetica Neue"/>
              </a:defRPr>
            </a:pPr>
            <a:r>
              <a:t>Humanizing models try to modify a score so as to add performance characteristics to it, that is to say, make it as if it was performed by a human</a:t>
            </a:r>
          </a:p>
          <a:p>
            <a:pPr defTabSz="457200">
              <a:lnSpc>
                <a:spcPct val="117999"/>
              </a:lnSpc>
              <a:defRPr sz="1600">
                <a:latin typeface="Helvetica Neue"/>
                <a:ea typeface="Helvetica Neue"/>
                <a:cs typeface="Helvetica Neue"/>
                <a:sym typeface="Helvetica Neue"/>
              </a:defRPr>
            </a:pPr>
            <a:r>
              <a:t>Orchestration deals with generating multi-voice scores that are well interlocked with one another</a:t>
            </a:r>
          </a:p>
          <a:p>
            <a:pPr defTabSz="457200">
              <a:lnSpc>
                <a:spcPct val="117999"/>
              </a:lnSpc>
              <a:defRPr sz="1600">
                <a:latin typeface="Helvetica Neue"/>
                <a:ea typeface="Helvetica Neue"/>
                <a:cs typeface="Helvetica Neue"/>
                <a:sym typeface="Helvetica Neue"/>
              </a:defRPr>
            </a:pPr>
            <a:r>
              <a:t>Style transformation, is basically transforming a piece from a given style into another style</a:t>
            </a:r>
          </a:p>
          <a:p>
            <a:pPr defTabSz="457200">
              <a:lnSpc>
                <a:spcPct val="117999"/>
              </a:lnSpc>
              <a:defRPr sz="1600">
                <a:latin typeface="Helvetica Neue"/>
                <a:ea typeface="Helvetica Neue"/>
                <a:cs typeface="Helvetica Neue"/>
                <a:sym typeface="Helvetica Neue"/>
              </a:defRPr>
            </a:pPr>
            <a:r>
              <a:t>Sequence interpolation is to fill in patterns between two given starting and ending patterns in a ‘meaningful’ way</a:t>
            </a:r>
          </a:p>
          <a:p>
            <a:pPr defTabSz="457200">
              <a:lnSpc>
                <a:spcPct val="117999"/>
              </a:lnSpc>
              <a:defRPr sz="1600">
                <a:latin typeface="Helvetica Neue"/>
                <a:ea typeface="Helvetica Neue"/>
                <a:cs typeface="Helvetica Neue"/>
                <a:sym typeface="Helvetica Neue"/>
              </a:defRPr>
            </a:pPr>
            <a:r>
              <a:t>And finally, sequence complexity variation, deals with adding (infilling extra parts) or removing parts without changing the essence of a piece</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03" name="Shape 503"/>
          <p:cNvSpPr/>
          <p:nvPr>
            <p:ph type="sldImg"/>
          </p:nvPr>
        </p:nvSpPr>
        <p:spPr>
          <a:prstGeom prst="rect">
            <a:avLst/>
          </a:prstGeom>
        </p:spPr>
        <p:txBody>
          <a:bodyPr/>
          <a:lstStyle/>
          <a:p>
            <a:pPr/>
          </a:p>
        </p:txBody>
      </p:sp>
      <p:sp>
        <p:nvSpPr>
          <p:cNvPr id="504" name="Shape 504"/>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pPr/>
            <a:r>
              <a:t>Some of the more successful models employing deep learning for Music generation. (A bit outdated yet still relevant review)</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13" name="Shape 713"/>
          <p:cNvSpPr/>
          <p:nvPr>
            <p:ph type="sldImg"/>
          </p:nvPr>
        </p:nvSpPr>
        <p:spPr>
          <a:prstGeom prst="rect">
            <a:avLst/>
          </a:prstGeom>
        </p:spPr>
        <p:txBody>
          <a:bodyPr/>
          <a:lstStyle/>
          <a:p>
            <a:pPr/>
          </a:p>
        </p:txBody>
      </p:sp>
      <p:sp>
        <p:nvSpPr>
          <p:cNvPr id="714" name="Shape 714"/>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t>I may briefly talk about transformers if time allows. At least, what we’ve been using them for</a:t>
            </a:r>
          </a:p>
          <a:p>
            <a:pPr defTabSz="457200">
              <a:lnSpc>
                <a:spcPct val="117999"/>
              </a:lnSpc>
              <a:defRPr sz="2200">
                <a:latin typeface="Helvetica Neue"/>
                <a:ea typeface="Helvetica Neue"/>
                <a:cs typeface="Helvetica Neue"/>
                <a:sym typeface="Helvetica Neue"/>
              </a:defRPr>
            </a:pPr>
          </a:p>
          <a:p>
            <a:pPr defTabSz="457200">
              <a:lnSpc>
                <a:spcPct val="117999"/>
              </a:lnSpc>
              <a:defRPr sz="2200">
                <a:latin typeface="Helvetica Neue"/>
                <a:ea typeface="Helvetica Neue"/>
                <a:cs typeface="Helvetica Neue"/>
                <a:sym typeface="Helvetica Neue"/>
              </a:defRPr>
            </a:pPr>
            <a:r>
              <a:t>For now, let’s look at some of these models without worrying about how they actually work.</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05" name="Shape 1405"/>
          <p:cNvSpPr/>
          <p:nvPr>
            <p:ph type="sldImg"/>
          </p:nvPr>
        </p:nvSpPr>
        <p:spPr>
          <a:prstGeom prst="rect">
            <a:avLst/>
          </a:prstGeom>
        </p:spPr>
        <p:txBody>
          <a:bodyPr/>
          <a:lstStyle/>
          <a:p>
            <a:pPr/>
          </a:p>
        </p:txBody>
      </p:sp>
      <p:sp>
        <p:nvSpPr>
          <p:cNvPr id="1406" name="Shape 1406"/>
          <p:cNvSpPr/>
          <p:nvPr>
            <p:ph type="body" sz="quarter" idx="1"/>
          </p:nvPr>
        </p:nvSpPr>
        <p:spPr>
          <a:prstGeom prst="rect">
            <a:avLst/>
          </a:prstGeom>
        </p:spPr>
        <p:txBody>
          <a:bodyPr/>
          <a:lstStyle/>
          <a:p>
            <a:pPr defTabSz="457200">
              <a:lnSpc>
                <a:spcPct val="117999"/>
              </a:lnSpc>
              <a:defRPr sz="1600">
                <a:latin typeface="Helvetica Neue"/>
                <a:ea typeface="Helvetica Neue"/>
                <a:cs typeface="Helvetica Neue"/>
                <a:sym typeface="Helvetica Neue"/>
              </a:defRPr>
            </a:pPr>
            <a:r>
              <a:t>There are a number of reasons to use AFs:</a:t>
            </a:r>
          </a:p>
          <a:p>
            <a:pPr marL="294105" indent="-294105" defTabSz="457200">
              <a:lnSpc>
                <a:spcPct val="117999"/>
              </a:lnSpc>
              <a:buSzPct val="100000"/>
              <a:buAutoNum type="arabicPeriod" startAt="1"/>
              <a:defRPr sz="1600">
                <a:latin typeface="Helvetica Neue"/>
                <a:ea typeface="Helvetica Neue"/>
                <a:cs typeface="Helvetica Neue"/>
                <a:sym typeface="Helvetica Neue"/>
              </a:defRPr>
            </a:pPr>
            <a:r>
              <a:t>Add non-linearity to the transformation</a:t>
            </a:r>
          </a:p>
          <a:p>
            <a:pPr marL="294105" indent="-294105" defTabSz="457200">
              <a:lnSpc>
                <a:spcPct val="117999"/>
              </a:lnSpc>
              <a:buSzPct val="100000"/>
              <a:buAutoNum type="arabicPeriod" startAt="1"/>
              <a:defRPr sz="1600">
                <a:latin typeface="Helvetica Neue"/>
                <a:ea typeface="Helvetica Neue"/>
                <a:cs typeface="Helvetica Neue"/>
                <a:sym typeface="Helvetica Neue"/>
              </a:defRPr>
            </a:pPr>
            <a:r>
              <a:t>A biological inspiration —&gt; not every neuron is active at all times. You want only certain neutrons to be active for certain inputs</a:t>
            </a:r>
          </a:p>
          <a:p>
            <a:pPr marL="294105" indent="-294105" defTabSz="457200">
              <a:lnSpc>
                <a:spcPct val="117999"/>
              </a:lnSpc>
              <a:buSzPct val="100000"/>
              <a:buAutoNum type="arabicPeriod" startAt="1"/>
              <a:defRPr sz="1600">
                <a:latin typeface="Helvetica Neue"/>
                <a:ea typeface="Helvetica Neue"/>
                <a:cs typeface="Helvetica Neue"/>
                <a:sym typeface="Helvetica Neue"/>
              </a:defRPr>
            </a:pPr>
            <a:r>
              <a:t>You want your outputs to be bounded within a specific range! Or you want your outputs to represent different data types! For example, sigmoid is used for probability estimations</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06" name="Shape 1906"/>
          <p:cNvSpPr/>
          <p:nvPr>
            <p:ph type="sldImg"/>
          </p:nvPr>
        </p:nvSpPr>
        <p:spPr>
          <a:prstGeom prst="rect">
            <a:avLst/>
          </a:prstGeom>
        </p:spPr>
        <p:txBody>
          <a:bodyPr/>
          <a:lstStyle/>
          <a:p>
            <a:pPr/>
          </a:p>
        </p:txBody>
      </p:sp>
      <p:sp>
        <p:nvSpPr>
          <p:cNvPr id="1907" name="Shape 1907"/>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pPr/>
            <a:r>
              <a:t>C maj —&gt; C, E, G</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52" name="Shape 2452"/>
          <p:cNvSpPr/>
          <p:nvPr>
            <p:ph type="sldImg"/>
          </p:nvPr>
        </p:nvSpPr>
        <p:spPr>
          <a:prstGeom prst="rect">
            <a:avLst/>
          </a:prstGeom>
        </p:spPr>
        <p:txBody>
          <a:bodyPr/>
          <a:lstStyle/>
          <a:p>
            <a:pPr/>
          </a:p>
        </p:txBody>
      </p:sp>
      <p:sp>
        <p:nvSpPr>
          <p:cNvPr id="2453" name="Shape 2453"/>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pPr/>
            <a:r>
              <a:t>Having laid the ground, we can move onto the next section which actually deals with more advanced generative methods</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43" name="Shape 3043"/>
          <p:cNvSpPr/>
          <p:nvPr>
            <p:ph type="sldImg"/>
          </p:nvPr>
        </p:nvSpPr>
        <p:spPr>
          <a:prstGeom prst="rect">
            <a:avLst/>
          </a:prstGeom>
        </p:spPr>
        <p:txBody>
          <a:bodyPr/>
          <a:lstStyle/>
          <a:p>
            <a:pPr/>
          </a:p>
        </p:txBody>
      </p:sp>
      <p:sp>
        <p:nvSpPr>
          <p:cNvPr id="3044" name="Shape 3044"/>
          <p:cNvSpPr/>
          <p:nvPr>
            <p:ph type="body" sz="quarter" idx="1"/>
          </p:nvPr>
        </p:nvSpPr>
        <p:spPr>
          <a:prstGeom prst="rect">
            <a:avLst/>
          </a:prstGeom>
        </p:spPr>
        <p:txBody>
          <a:bodyPr/>
          <a:lstStyle/>
          <a:p>
            <a:pPr defTabSz="457200">
              <a:lnSpc>
                <a:spcPct val="117999"/>
              </a:lnSpc>
              <a:defRPr>
                <a:latin typeface="Helvetica Neue"/>
                <a:ea typeface="Helvetica Neue"/>
                <a:cs typeface="Helvetica Neue"/>
                <a:sym typeface="Helvetica Neue"/>
              </a:defRPr>
            </a:pPr>
            <a:r>
              <a:t>Finishing remarks </a:t>
            </a:r>
          </a:p>
          <a:p>
            <a:pPr defTabSz="457200">
              <a:lnSpc>
                <a:spcPct val="117999"/>
              </a:lnSpc>
              <a:defRPr>
                <a:latin typeface="Helvetica Neue"/>
                <a:ea typeface="Helvetica Neue"/>
                <a:cs typeface="Helvetica Neue"/>
                <a:sym typeface="Helvetica Neue"/>
              </a:defRPr>
            </a:pPr>
          </a:p>
          <a:p>
            <a:pPr defTabSz="457200">
              <a:lnSpc>
                <a:spcPct val="117999"/>
              </a:lnSpc>
              <a:defRPr>
                <a:latin typeface="Helvetica Neue"/>
                <a:ea typeface="Helvetica Neue"/>
                <a:cs typeface="Helvetica Neue"/>
                <a:sym typeface="Helvetica Neue"/>
              </a:defRPr>
            </a:pPr>
            <a:r>
              <a:t>Feed-forward neural nets are not great for sequential data!</a:t>
            </a:r>
          </a:p>
          <a:p>
            <a:pPr defTabSz="457200">
              <a:lnSpc>
                <a:spcPct val="117999"/>
              </a:lnSpc>
              <a:defRPr>
                <a:latin typeface="Helvetica Neue"/>
                <a:ea typeface="Helvetica Neue"/>
                <a:cs typeface="Helvetica Neue"/>
                <a:sym typeface="Helvetica Neue"/>
              </a:defRPr>
            </a:pPr>
          </a:p>
          <a:p>
            <a:pPr defTabSz="457200">
              <a:lnSpc>
                <a:spcPct val="117999"/>
              </a:lnSpc>
              <a:defRPr>
                <a:latin typeface="Helvetica Neue"/>
                <a:ea typeface="Helvetica Neue"/>
                <a:cs typeface="Helvetica Neue"/>
                <a:sym typeface="Helvetica Neue"/>
              </a:defRPr>
            </a:pPr>
            <a:r>
              <a:t>FFNs have a fixed scope! They are not great for generating sequences of different lengths</a:t>
            </a:r>
          </a:p>
          <a:p>
            <a:pPr defTabSz="457200">
              <a:lnSpc>
                <a:spcPct val="117999"/>
              </a:lnSpc>
              <a:defRPr>
                <a:latin typeface="Helvetica Neue"/>
                <a:ea typeface="Helvetica Neue"/>
                <a:cs typeface="Helvetica Neue"/>
                <a:sym typeface="Helvetica Neue"/>
              </a:defRPr>
            </a:pPr>
            <a:r>
              <a:t>FFNs weigh different time steps the same way, regarding of the sequence their fed</a:t>
            </a:r>
          </a:p>
          <a:p>
            <a:pPr defTabSz="457200">
              <a:lnSpc>
                <a:spcPct val="117999"/>
              </a:lnSpc>
              <a:defRPr>
                <a:latin typeface="Helvetica Neue"/>
                <a:ea typeface="Helvetica Neue"/>
                <a:cs typeface="Helvetica Neue"/>
                <a:sym typeface="Helvetica Neue"/>
              </a:defRPr>
            </a:pPr>
            <a:r>
              <a:t>Quite inefficient for long sequences</a:t>
            </a:r>
          </a:p>
          <a:p>
            <a:pPr defTabSz="457200">
              <a:lnSpc>
                <a:spcPct val="117999"/>
              </a:lnSpc>
              <a:defRPr>
                <a:latin typeface="Helvetica Neue"/>
                <a:ea typeface="Helvetica Neue"/>
                <a:cs typeface="Helvetica Neue"/>
                <a:sym typeface="Helvetica Neue"/>
              </a:defRPr>
            </a:pPr>
            <a:r>
              <a:t>———-</a:t>
            </a:r>
          </a:p>
          <a:p>
            <a:pPr defTabSz="457200">
              <a:lnSpc>
                <a:spcPct val="117999"/>
              </a:lnSpc>
              <a:defRPr>
                <a:latin typeface="Helvetica Neue"/>
                <a:ea typeface="Helvetica Neue"/>
                <a:cs typeface="Helvetica Neue"/>
                <a:sym typeface="Helvetica Neue"/>
              </a:defRPr>
            </a:pPr>
            <a:r>
              <a:t>Talk about how a model is just useful within the observation space (i.e. maximizes likelihood in a given </a:t>
            </a:r>
          </a:p>
          <a:p>
            <a:pPr defTabSz="457200">
              <a:lnSpc>
                <a:spcPct val="117999"/>
              </a:lnSpc>
              <a:defRPr>
                <a:latin typeface="Helvetica Neue"/>
                <a:ea typeface="Helvetica Neue"/>
                <a:cs typeface="Helvetica Neue"/>
                <a:sym typeface="Helvetica Neue"/>
              </a:defRPr>
            </a:pPr>
            <a:r>
              <a:t>Observation range —&gt; quite problematic for music</a:t>
            </a:r>
          </a:p>
          <a:p>
            <a:pPr defTabSz="457200">
              <a:lnSpc>
                <a:spcPct val="117999"/>
              </a:lnSpc>
              <a:defRPr>
                <a:latin typeface="Helvetica Neue"/>
                <a:ea typeface="Helvetica Neue"/>
                <a:cs typeface="Helvetica Neue"/>
                <a:sym typeface="Helvetica Neue"/>
              </a:defRPr>
            </a:pPr>
          </a:p>
          <a:p>
            <a:pPr defTabSz="457200">
              <a:lnSpc>
                <a:spcPct val="117999"/>
              </a:lnSpc>
              <a:defRPr>
                <a:latin typeface="Helvetica Neue"/>
                <a:ea typeface="Helvetica Neue"/>
                <a:cs typeface="Helvetica Neue"/>
                <a:sym typeface="Helvetica Neue"/>
              </a:defRPr>
            </a:pPr>
            <a:r>
              <a:t>In other words, the model “learns” patterns based on provided examples, but doesn’t know how to extrapolate to places unseen in the musical space</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 Id="rId4" Type="http://schemas.openxmlformats.org/officeDocument/2006/relationships/image" Target="../media/image2.png"/></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VERTICAL_TEXT">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07" name="Title Text"/>
          <p:cNvSpPr txBox="1"/>
          <p:nvPr>
            <p:ph type="title"/>
          </p:nvPr>
        </p:nvSpPr>
        <p:spPr>
          <a:xfrm>
            <a:off x="1066800" y="609600"/>
            <a:ext cx="7620000" cy="1143000"/>
          </a:xfrm>
          <a:prstGeom prst="rect">
            <a:avLst/>
          </a:prstGeom>
        </p:spPr>
        <p:txBody>
          <a:bodyPr>
            <a:normAutofit fontScale="100000" lnSpcReduction="0"/>
          </a:bodyPr>
          <a:lstStyle/>
          <a:p>
            <a:pPr/>
            <a:r>
              <a:t>Title Text</a:t>
            </a:r>
          </a:p>
        </p:txBody>
      </p:sp>
      <p:sp>
        <p:nvSpPr>
          <p:cNvPr id="108" name="Body Level One…"/>
          <p:cNvSpPr txBox="1"/>
          <p:nvPr>
            <p:ph type="body" idx="1"/>
          </p:nvPr>
        </p:nvSpPr>
        <p:spPr>
          <a:xfrm rot="5400000">
            <a:off x="3238500" y="342900"/>
            <a:ext cx="3429000" cy="7620000"/>
          </a:xfrm>
          <a:prstGeom prst="rect">
            <a:avLst/>
          </a:prstGeom>
        </p:spPr>
        <p:txBody>
          <a:bodyPr>
            <a:normAutofit fontScale="100000" lnSpcReduction="0"/>
          </a:bodyPr>
          <a:lstStyle>
            <a:lvl1pPr indent="-400050">
              <a:spcBef>
                <a:spcPts val="300"/>
              </a:spcBef>
            </a:lvl1pPr>
            <a:lvl2pPr marL="943414" indent="-406204">
              <a:spcBef>
                <a:spcPts val="300"/>
              </a:spcBef>
            </a:lvl2pPr>
            <a:lvl3pPr marL="1465118" indent="-436418">
              <a:spcBef>
                <a:spcPts val="300"/>
              </a:spcBef>
            </a:lvl3pPr>
            <a:lvl4pPr marL="1965960" indent="-480060">
              <a:spcBef>
                <a:spcPts val="300"/>
              </a:spcBef>
            </a:lvl4pPr>
            <a:lvl5pPr marL="2423160" indent="-480060">
              <a:spcBef>
                <a:spcPts val="300"/>
              </a:spcBef>
            </a:lvl5pPr>
          </a:lstStyle>
          <a:p>
            <a:pPr/>
            <a:r>
              <a:t>Body Level One</a:t>
            </a:r>
          </a:p>
          <a:p>
            <a:pPr lvl="1"/>
            <a:r>
              <a:t>Body Level Two</a:t>
            </a:r>
          </a:p>
          <a:p>
            <a:pPr lvl="2"/>
            <a:r>
              <a:t>Body Level Three</a:t>
            </a:r>
          </a:p>
          <a:p>
            <a:pPr lvl="3"/>
            <a:r>
              <a:t>Body Level Four</a:t>
            </a:r>
          </a:p>
          <a:p>
            <a:pPr lvl="4"/>
            <a:r>
              <a:t>Body Level Five</a:t>
            </a:r>
          </a:p>
        </p:txBody>
      </p:sp>
      <p:sp>
        <p:nvSpPr>
          <p:cNvPr id="10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VERTICAL_TITLE_AND_VERTICAL_TEXT">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16" name="Title Text"/>
          <p:cNvSpPr txBox="1"/>
          <p:nvPr>
            <p:ph type="title"/>
          </p:nvPr>
        </p:nvSpPr>
        <p:spPr>
          <a:xfrm rot="5400000">
            <a:off x="5172075" y="2276475"/>
            <a:ext cx="5257800" cy="1924050"/>
          </a:xfrm>
          <a:prstGeom prst="rect">
            <a:avLst/>
          </a:prstGeom>
        </p:spPr>
        <p:txBody>
          <a:bodyPr>
            <a:normAutofit fontScale="100000" lnSpcReduction="0"/>
          </a:bodyPr>
          <a:lstStyle/>
          <a:p>
            <a:pPr/>
            <a:r>
              <a:t>Title Text</a:t>
            </a:r>
          </a:p>
        </p:txBody>
      </p:sp>
      <p:sp>
        <p:nvSpPr>
          <p:cNvPr id="117" name="Body Level One…"/>
          <p:cNvSpPr txBox="1"/>
          <p:nvPr>
            <p:ph type="body" idx="1"/>
          </p:nvPr>
        </p:nvSpPr>
        <p:spPr>
          <a:xfrm rot="5400000">
            <a:off x="1247775" y="428625"/>
            <a:ext cx="5257800" cy="5619750"/>
          </a:xfrm>
          <a:prstGeom prst="rect">
            <a:avLst/>
          </a:prstGeom>
        </p:spPr>
        <p:txBody>
          <a:bodyPr>
            <a:normAutofit fontScale="100000" lnSpcReduction="0"/>
          </a:bodyPr>
          <a:lstStyle>
            <a:lvl1pPr indent="-400050">
              <a:spcBef>
                <a:spcPts val="300"/>
              </a:spcBef>
            </a:lvl1pPr>
            <a:lvl2pPr marL="943414" indent="-406204">
              <a:spcBef>
                <a:spcPts val="300"/>
              </a:spcBef>
            </a:lvl2pPr>
            <a:lvl3pPr marL="1465118" indent="-436418">
              <a:spcBef>
                <a:spcPts val="300"/>
              </a:spcBef>
            </a:lvl3pPr>
            <a:lvl4pPr marL="1965960" indent="-480060">
              <a:spcBef>
                <a:spcPts val="300"/>
              </a:spcBef>
            </a:lvl4pPr>
            <a:lvl5pPr marL="2423160" indent="-480060">
              <a:spcBef>
                <a:spcPts val="300"/>
              </a:spcBef>
            </a:lvl5pPr>
          </a:lstStyle>
          <a:p>
            <a:pPr/>
            <a:r>
              <a:t>Body Level One</a:t>
            </a:r>
          </a:p>
          <a:p>
            <a:pPr lvl="1"/>
            <a:r>
              <a:t>Body Level Two</a:t>
            </a:r>
          </a:p>
          <a:p>
            <a:pPr lvl="2"/>
            <a:r>
              <a:t>Body Level Three</a:t>
            </a:r>
          </a:p>
          <a:p>
            <a:pPr lvl="3"/>
            <a:r>
              <a:t>Body Level Four</a:t>
            </a:r>
          </a:p>
          <a:p>
            <a:pPr lvl="4"/>
            <a:r>
              <a:t>Body Level Five</a:t>
            </a:r>
          </a:p>
        </p:txBody>
      </p:sp>
      <p:sp>
        <p:nvSpPr>
          <p:cNvPr id="11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EXT_AND_OBJECT">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25" name="Title Text"/>
          <p:cNvSpPr txBox="1"/>
          <p:nvPr>
            <p:ph type="title"/>
          </p:nvPr>
        </p:nvSpPr>
        <p:spPr>
          <a:xfrm>
            <a:off x="1066800" y="609600"/>
            <a:ext cx="7620000" cy="1143000"/>
          </a:xfrm>
          <a:prstGeom prst="rect">
            <a:avLst/>
          </a:prstGeom>
        </p:spPr>
        <p:txBody>
          <a:bodyPr>
            <a:normAutofit fontScale="100000" lnSpcReduction="0"/>
          </a:bodyPr>
          <a:lstStyle/>
          <a:p>
            <a:pPr/>
            <a:r>
              <a:t>Title Text</a:t>
            </a:r>
          </a:p>
        </p:txBody>
      </p:sp>
      <p:sp>
        <p:nvSpPr>
          <p:cNvPr id="126" name="Body Level One…"/>
          <p:cNvSpPr txBox="1"/>
          <p:nvPr>
            <p:ph type="body" sz="half" idx="1"/>
          </p:nvPr>
        </p:nvSpPr>
        <p:spPr>
          <a:xfrm>
            <a:off x="1143000" y="2438400"/>
            <a:ext cx="3733800" cy="3429000"/>
          </a:xfrm>
          <a:prstGeom prst="rect">
            <a:avLst/>
          </a:prstGeom>
        </p:spPr>
        <p:txBody>
          <a:bodyPr>
            <a:normAutofit fontScale="100000" lnSpcReduction="0"/>
          </a:bodyPr>
          <a:lstStyle>
            <a:lvl1pPr indent="-400050">
              <a:spcBef>
                <a:spcPts val="300"/>
              </a:spcBef>
            </a:lvl1pPr>
            <a:lvl2pPr marL="943414" indent="-406204">
              <a:spcBef>
                <a:spcPts val="300"/>
              </a:spcBef>
            </a:lvl2pPr>
            <a:lvl3pPr marL="1465118" indent="-436418">
              <a:spcBef>
                <a:spcPts val="300"/>
              </a:spcBef>
            </a:lvl3pPr>
            <a:lvl4pPr marL="1965960" indent="-480060">
              <a:spcBef>
                <a:spcPts val="300"/>
              </a:spcBef>
            </a:lvl4pPr>
            <a:lvl5pPr marL="2423160" indent="-480060">
              <a:spcBef>
                <a:spcPts val="300"/>
              </a:spcBef>
            </a:lvl5pPr>
          </a:lstStyle>
          <a:p>
            <a:pPr/>
            <a:r>
              <a:t>Body Level One</a:t>
            </a:r>
          </a:p>
          <a:p>
            <a:pPr lvl="1"/>
            <a:r>
              <a:t>Body Level Two</a:t>
            </a:r>
          </a:p>
          <a:p>
            <a:pPr lvl="2"/>
            <a:r>
              <a:t>Body Level Three</a:t>
            </a:r>
          </a:p>
          <a:p>
            <a:pPr lvl="3"/>
            <a:r>
              <a:t>Body Level Four</a:t>
            </a:r>
          </a:p>
          <a:p>
            <a:pPr lvl="4"/>
            <a:r>
              <a:t>Body Level Five</a:t>
            </a:r>
          </a:p>
        </p:txBody>
      </p:sp>
      <p:sp>
        <p:nvSpPr>
          <p:cNvPr id="127" name="Google Shape;66;p40"/>
          <p:cNvSpPr txBox="1"/>
          <p:nvPr>
            <p:ph type="body" sz="half" idx="21"/>
          </p:nvPr>
        </p:nvSpPr>
        <p:spPr>
          <a:xfrm>
            <a:off x="5029200" y="2438400"/>
            <a:ext cx="3733800" cy="3429000"/>
          </a:xfrm>
          <a:prstGeom prst="rect">
            <a:avLst/>
          </a:prstGeom>
        </p:spPr>
        <p:txBody>
          <a:bodyPr>
            <a:normAutofit fontScale="100000" lnSpcReduction="0"/>
          </a:bodyPr>
          <a:lstStyle/>
          <a:p>
            <a:pPr indent="-400050">
              <a:spcBef>
                <a:spcPts val="300"/>
              </a:spcBef>
            </a:pPr>
          </a:p>
        </p:txBody>
      </p:sp>
      <p:sp>
        <p:nvSpPr>
          <p:cNvPr id="12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OBJECT">
    <p:bg>
      <p:bgPr>
        <a:solidFill>
          <a:srgbClr val="F2F2F2"/>
        </a:solidFill>
      </p:bgPr>
    </p:bg>
    <p:spTree>
      <p:nvGrpSpPr>
        <p:cNvPr id="1" name=""/>
        <p:cNvGrpSpPr/>
        <p:nvPr/>
      </p:nvGrpSpPr>
      <p:grpSpPr>
        <a:xfrm>
          <a:off x="0" y="0"/>
          <a:ext cx="0" cy="0"/>
          <a:chOff x="0" y="0"/>
          <a:chExt cx="0" cy="0"/>
        </a:xfrm>
      </p:grpSpPr>
      <p:sp>
        <p:nvSpPr>
          <p:cNvPr id="135" name="Title Text"/>
          <p:cNvSpPr txBox="1"/>
          <p:nvPr>
            <p:ph type="title"/>
          </p:nvPr>
        </p:nvSpPr>
        <p:spPr>
          <a:xfrm>
            <a:off x="1606044" y="964691"/>
            <a:ext cx="5937756" cy="1188721"/>
          </a:xfrm>
          <a:prstGeom prst="rect">
            <a:avLst/>
          </a:prstGeom>
          <a:solidFill>
            <a:srgbClr val="FFFFFF"/>
          </a:solidFill>
          <a:ln w="31750" cap="sq">
            <a:solidFill>
              <a:srgbClr val="404040"/>
            </a:solidFill>
            <a:miter lim="800000"/>
          </a:ln>
        </p:spPr>
        <p:txBody>
          <a:bodyPr lIns="182875" tIns="182875" rIns="182875" bIns="182875">
            <a:normAutofit fontScale="100000" lnSpcReduction="0"/>
          </a:bodyPr>
          <a:lstStyle>
            <a:lvl1pPr algn="ctr">
              <a:lnSpc>
                <a:spcPct val="90000"/>
              </a:lnSpc>
              <a:defRPr sz="2600">
                <a:solidFill>
                  <a:srgbClr val="262626"/>
                </a:solidFill>
                <a:latin typeface="Gill Sans"/>
                <a:ea typeface="Gill Sans"/>
                <a:cs typeface="Gill Sans"/>
                <a:sym typeface="Gill Sans"/>
              </a:defRPr>
            </a:lvl1pPr>
          </a:lstStyle>
          <a:p>
            <a:pPr/>
            <a:r>
              <a:t>Title Text</a:t>
            </a:r>
          </a:p>
        </p:txBody>
      </p:sp>
      <p:sp>
        <p:nvSpPr>
          <p:cNvPr id="136" name="Body Level One…"/>
          <p:cNvSpPr txBox="1"/>
          <p:nvPr>
            <p:ph type="body" sz="half" idx="1"/>
          </p:nvPr>
        </p:nvSpPr>
        <p:spPr>
          <a:xfrm>
            <a:off x="1606044" y="2638044"/>
            <a:ext cx="5937756" cy="3101984"/>
          </a:xfrm>
          <a:prstGeom prst="rect">
            <a:avLst/>
          </a:prstGeom>
        </p:spPr>
        <p:txBody>
          <a:bodyPr>
            <a:normAutofit fontScale="100000" lnSpcReduction="0"/>
          </a:bodyPr>
          <a:lstStyle>
            <a:lvl1pPr indent="-342900">
              <a:spcBef>
                <a:spcPts val="1000"/>
              </a:spcBef>
              <a:buClr>
                <a:srgbClr val="9BAFB5"/>
              </a:buClr>
              <a:buSzPts val="1800"/>
              <a:buFont typeface="Arial"/>
              <a:defRPr sz="1800">
                <a:solidFill>
                  <a:srgbClr val="262626"/>
                </a:solidFill>
                <a:latin typeface="Gill Sans"/>
                <a:ea typeface="Gill Sans"/>
                <a:cs typeface="Gill Sans"/>
                <a:sym typeface="Gill Sans"/>
              </a:defRPr>
            </a:lvl1pPr>
            <a:lvl2pPr marL="957262" indent="-385762">
              <a:spcBef>
                <a:spcPts val="1000"/>
              </a:spcBef>
              <a:buClr>
                <a:srgbClr val="9BAFB5"/>
              </a:buClr>
              <a:buSzPts val="1800"/>
              <a:buFont typeface="Arial"/>
              <a:buChar char="•"/>
              <a:defRPr sz="1800">
                <a:solidFill>
                  <a:srgbClr val="262626"/>
                </a:solidFill>
                <a:latin typeface="Gill Sans"/>
                <a:ea typeface="Gill Sans"/>
                <a:cs typeface="Gill Sans"/>
                <a:sym typeface="Gill Sans"/>
              </a:defRPr>
            </a:lvl2pPr>
            <a:lvl3pPr marL="1414462" indent="-385762">
              <a:spcBef>
                <a:spcPts val="1000"/>
              </a:spcBef>
              <a:buClr>
                <a:srgbClr val="9BAFB5"/>
              </a:buClr>
              <a:buSzPts val="1800"/>
              <a:buFont typeface="Arial"/>
              <a:defRPr sz="1800">
                <a:solidFill>
                  <a:srgbClr val="262626"/>
                </a:solidFill>
                <a:latin typeface="Gill Sans"/>
                <a:ea typeface="Gill Sans"/>
                <a:cs typeface="Gill Sans"/>
                <a:sym typeface="Gill Sans"/>
              </a:defRPr>
            </a:lvl3pPr>
            <a:lvl4pPr marL="1871662" indent="-385762">
              <a:spcBef>
                <a:spcPts val="1000"/>
              </a:spcBef>
              <a:buClr>
                <a:srgbClr val="9BAFB5"/>
              </a:buClr>
              <a:buSzPts val="1800"/>
              <a:buFont typeface="Arial"/>
              <a:buChar char="•"/>
              <a:defRPr sz="1800">
                <a:solidFill>
                  <a:srgbClr val="262626"/>
                </a:solidFill>
                <a:latin typeface="Gill Sans"/>
                <a:ea typeface="Gill Sans"/>
                <a:cs typeface="Gill Sans"/>
                <a:sym typeface="Gill Sans"/>
              </a:defRPr>
            </a:lvl4pPr>
            <a:lvl5pPr marL="2328862" indent="-385762">
              <a:spcBef>
                <a:spcPts val="1000"/>
              </a:spcBef>
              <a:buClr>
                <a:srgbClr val="9BAFB5"/>
              </a:buClr>
              <a:buSzPts val="1800"/>
              <a:buFont typeface="Arial"/>
              <a:defRPr sz="1800">
                <a:solidFill>
                  <a:srgbClr val="262626"/>
                </a:solidFill>
                <a:latin typeface="Gill Sans"/>
                <a:ea typeface="Gill Sans"/>
                <a:cs typeface="Gill Sans"/>
                <a:sym typeface="Gill Sans"/>
              </a:defRPr>
            </a:lvl5pPr>
          </a:lstStyle>
          <a:p>
            <a:pPr/>
            <a:r>
              <a:t>Body Level One</a:t>
            </a:r>
          </a:p>
          <a:p>
            <a:pPr lvl="1"/>
            <a:r>
              <a:t>Body Level Two</a:t>
            </a:r>
          </a:p>
          <a:p>
            <a:pPr lvl="2"/>
            <a:r>
              <a:t>Body Level Three</a:t>
            </a:r>
          </a:p>
          <a:p>
            <a:pPr lvl="3"/>
            <a:r>
              <a:t>Body Level Four</a:t>
            </a:r>
          </a:p>
          <a:p>
            <a:pPr lvl="4"/>
            <a:r>
              <a:t>Body Level Five</a:t>
            </a:r>
          </a:p>
        </p:txBody>
      </p:sp>
      <p:sp>
        <p:nvSpPr>
          <p:cNvPr id="137" name="Slide Number"/>
          <p:cNvSpPr txBox="1"/>
          <p:nvPr>
            <p:ph type="sldNum" sz="quarter" idx="2"/>
          </p:nvPr>
        </p:nvSpPr>
        <p:spPr>
          <a:xfrm>
            <a:off x="8240111" y="6299974"/>
            <a:ext cx="365761" cy="201651"/>
          </a:xfrm>
          <a:prstGeom prst="rect">
            <a:avLst/>
          </a:prstGeom>
          <a:solidFill>
            <a:srgbClr val="1D1D1D">
              <a:alpha val="69803"/>
            </a:srgbClr>
          </a:solidFill>
        </p:spPr>
        <p:txBody>
          <a:bodyPr wrap="square" lIns="18275" tIns="18275" rIns="18275" bIns="18275"/>
          <a:lstStyle>
            <a:lvl1pPr algn="ctr">
              <a:defRPr sz="1100">
                <a:solidFill>
                  <a:srgbClr val="FFFFFF"/>
                </a:solidFill>
                <a:latin typeface="Verdana"/>
                <a:ea typeface="Verdana"/>
                <a:cs typeface="Verdana"/>
                <a:sym typeface="Verdana"/>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p:bg>
      <p:bgPr>
        <a:solidFill>
          <a:srgbClr val="9BAFB5"/>
        </a:solidFill>
      </p:bgPr>
    </p:bg>
    <p:spTree>
      <p:nvGrpSpPr>
        <p:cNvPr id="1" name=""/>
        <p:cNvGrpSpPr/>
        <p:nvPr/>
      </p:nvGrpSpPr>
      <p:grpSpPr>
        <a:xfrm>
          <a:off x="0" y="0"/>
          <a:ext cx="0" cy="0"/>
          <a:chOff x="0" y="0"/>
          <a:chExt cx="0" cy="0"/>
        </a:xfrm>
      </p:grpSpPr>
      <p:sp>
        <p:nvSpPr>
          <p:cNvPr id="144" name="Title Text"/>
          <p:cNvSpPr txBox="1"/>
          <p:nvPr>
            <p:ph type="title"/>
          </p:nvPr>
        </p:nvSpPr>
        <p:spPr>
          <a:xfrm>
            <a:off x="1102239" y="2386744"/>
            <a:ext cx="6939521" cy="1645921"/>
          </a:xfrm>
          <a:prstGeom prst="rect">
            <a:avLst/>
          </a:prstGeom>
          <a:solidFill>
            <a:srgbClr val="FFFFFF"/>
          </a:solidFill>
          <a:ln w="38100">
            <a:solidFill>
              <a:srgbClr val="404040"/>
            </a:solidFill>
            <a:round/>
          </a:ln>
        </p:spPr>
        <p:txBody>
          <a:bodyPr lIns="182875" tIns="182875" rIns="182875" bIns="182875">
            <a:normAutofit fontScale="100000" lnSpcReduction="0"/>
          </a:bodyPr>
          <a:lstStyle>
            <a:lvl1pPr algn="ctr">
              <a:lnSpc>
                <a:spcPct val="90000"/>
              </a:lnSpc>
              <a:defRPr sz="3500">
                <a:solidFill>
                  <a:srgbClr val="262626"/>
                </a:solidFill>
                <a:latin typeface="Gill Sans"/>
                <a:ea typeface="Gill Sans"/>
                <a:cs typeface="Gill Sans"/>
                <a:sym typeface="Gill Sans"/>
              </a:defRPr>
            </a:lvl1pPr>
          </a:lstStyle>
          <a:p>
            <a:pPr/>
            <a:r>
              <a:t>Title Text</a:t>
            </a:r>
          </a:p>
        </p:txBody>
      </p:sp>
      <p:sp>
        <p:nvSpPr>
          <p:cNvPr id="145" name="Body Level One…"/>
          <p:cNvSpPr txBox="1"/>
          <p:nvPr>
            <p:ph type="body" sz="quarter" idx="1"/>
          </p:nvPr>
        </p:nvSpPr>
        <p:spPr>
          <a:xfrm>
            <a:off x="2021395" y="4352544"/>
            <a:ext cx="5101211" cy="1239895"/>
          </a:xfrm>
          <a:prstGeom prst="rect">
            <a:avLst/>
          </a:prstGeom>
        </p:spPr>
        <p:txBody>
          <a:bodyPr>
            <a:normAutofit fontScale="100000" lnSpcReduction="0"/>
          </a:bodyPr>
          <a:lstStyle>
            <a:lvl1pPr marL="342900" indent="-228600" algn="ctr">
              <a:spcBef>
                <a:spcPts val="1000"/>
              </a:spcBef>
              <a:buClrTx/>
              <a:buSzTx/>
              <a:buFontTx/>
              <a:buNone/>
              <a:defRPr sz="1900">
                <a:solidFill>
                  <a:srgbClr val="FEFEFE"/>
                </a:solidFill>
                <a:latin typeface="Gill Sans"/>
                <a:ea typeface="Gill Sans"/>
                <a:cs typeface="Gill Sans"/>
                <a:sym typeface="Gill Sans"/>
              </a:defRPr>
            </a:lvl1pPr>
            <a:lvl2pPr marL="342900" indent="241300" algn="ctr">
              <a:spcBef>
                <a:spcPts val="1000"/>
              </a:spcBef>
              <a:buClrTx/>
              <a:buSzTx/>
              <a:buFontTx/>
              <a:buNone/>
              <a:defRPr sz="1900">
                <a:solidFill>
                  <a:srgbClr val="FEFEFE"/>
                </a:solidFill>
                <a:latin typeface="Gill Sans"/>
                <a:ea typeface="Gill Sans"/>
                <a:cs typeface="Gill Sans"/>
                <a:sym typeface="Gill Sans"/>
              </a:defRPr>
            </a:lvl2pPr>
            <a:lvl3pPr marL="342900" indent="698500" algn="ctr">
              <a:spcBef>
                <a:spcPts val="1000"/>
              </a:spcBef>
              <a:buClrTx/>
              <a:buSzTx/>
              <a:buFontTx/>
              <a:buNone/>
              <a:defRPr sz="1900">
                <a:solidFill>
                  <a:srgbClr val="FEFEFE"/>
                </a:solidFill>
                <a:latin typeface="Gill Sans"/>
                <a:ea typeface="Gill Sans"/>
                <a:cs typeface="Gill Sans"/>
                <a:sym typeface="Gill Sans"/>
              </a:defRPr>
            </a:lvl3pPr>
            <a:lvl4pPr marL="342900" indent="1155700" algn="ctr">
              <a:spcBef>
                <a:spcPts val="1000"/>
              </a:spcBef>
              <a:buClrTx/>
              <a:buSzTx/>
              <a:buFontTx/>
              <a:buNone/>
              <a:defRPr sz="1900">
                <a:solidFill>
                  <a:srgbClr val="FEFEFE"/>
                </a:solidFill>
                <a:latin typeface="Gill Sans"/>
                <a:ea typeface="Gill Sans"/>
                <a:cs typeface="Gill Sans"/>
                <a:sym typeface="Gill Sans"/>
              </a:defRPr>
            </a:lvl4pPr>
            <a:lvl5pPr marL="342900" indent="1612900" algn="ctr">
              <a:spcBef>
                <a:spcPts val="1000"/>
              </a:spcBef>
              <a:buClrTx/>
              <a:buSzTx/>
              <a:buFontTx/>
              <a:buNone/>
              <a:defRPr sz="1900">
                <a:solidFill>
                  <a:srgbClr val="FEFEFE"/>
                </a:solidFill>
                <a:latin typeface="Gill Sans"/>
                <a:ea typeface="Gill Sans"/>
                <a:cs typeface="Gill Sans"/>
                <a:sym typeface="Gill Sans"/>
              </a:defRPr>
            </a:lvl5pPr>
          </a:lstStyle>
          <a:p>
            <a:pPr/>
            <a:r>
              <a:t>Body Level One</a:t>
            </a:r>
          </a:p>
          <a:p>
            <a:pPr lvl="1"/>
            <a:r>
              <a:t>Body Level Two</a:t>
            </a:r>
          </a:p>
          <a:p>
            <a:pPr lvl="2"/>
            <a:r>
              <a:t>Body Level Three</a:t>
            </a:r>
          </a:p>
          <a:p>
            <a:pPr lvl="3"/>
            <a:r>
              <a:t>Body Level Four</a:t>
            </a:r>
          </a:p>
          <a:p>
            <a:pPr lvl="4"/>
            <a:r>
              <a:t>Body Level Five</a:t>
            </a:r>
          </a:p>
        </p:txBody>
      </p:sp>
      <p:sp>
        <p:nvSpPr>
          <p:cNvPr id="146" name="Slide Number"/>
          <p:cNvSpPr txBox="1"/>
          <p:nvPr>
            <p:ph type="sldNum" sz="quarter" idx="2"/>
          </p:nvPr>
        </p:nvSpPr>
        <p:spPr>
          <a:xfrm>
            <a:off x="8240111" y="6299974"/>
            <a:ext cx="365761" cy="201651"/>
          </a:xfrm>
          <a:prstGeom prst="rect">
            <a:avLst/>
          </a:prstGeom>
          <a:solidFill>
            <a:srgbClr val="1D1D1D">
              <a:alpha val="69803"/>
            </a:srgbClr>
          </a:solidFill>
        </p:spPr>
        <p:txBody>
          <a:bodyPr wrap="square" lIns="18275" tIns="18275" rIns="18275" bIns="18275"/>
          <a:lstStyle>
            <a:lvl1pPr algn="ctr">
              <a:defRPr sz="1100">
                <a:solidFill>
                  <a:srgbClr val="FFFFFF"/>
                </a:solidFill>
                <a:latin typeface="Verdana"/>
                <a:ea typeface="Verdana"/>
                <a:cs typeface="Verdana"/>
                <a:sym typeface="Verdana"/>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_HEADER">
    <p:bg>
      <p:bgPr>
        <a:solidFill>
          <a:srgbClr val="F6A21D"/>
        </a:solidFill>
      </p:bgPr>
    </p:bg>
    <p:spTree>
      <p:nvGrpSpPr>
        <p:cNvPr id="1" name=""/>
        <p:cNvGrpSpPr/>
        <p:nvPr/>
      </p:nvGrpSpPr>
      <p:grpSpPr>
        <a:xfrm>
          <a:off x="0" y="0"/>
          <a:ext cx="0" cy="0"/>
          <a:chOff x="0" y="0"/>
          <a:chExt cx="0" cy="0"/>
        </a:xfrm>
      </p:grpSpPr>
      <p:sp>
        <p:nvSpPr>
          <p:cNvPr id="153" name="Title Text"/>
          <p:cNvSpPr txBox="1"/>
          <p:nvPr>
            <p:ph type="title"/>
          </p:nvPr>
        </p:nvSpPr>
        <p:spPr>
          <a:xfrm>
            <a:off x="1106424" y="2386744"/>
            <a:ext cx="6940296" cy="1645921"/>
          </a:xfrm>
          <a:prstGeom prst="rect">
            <a:avLst/>
          </a:prstGeom>
          <a:solidFill>
            <a:srgbClr val="FFFFFF"/>
          </a:solidFill>
          <a:ln w="38100">
            <a:solidFill>
              <a:srgbClr val="404040"/>
            </a:solidFill>
            <a:round/>
          </a:ln>
        </p:spPr>
        <p:txBody>
          <a:bodyPr lIns="182875" tIns="182875" rIns="182875" bIns="182875">
            <a:normAutofit fontScale="100000" lnSpcReduction="0"/>
          </a:bodyPr>
          <a:lstStyle>
            <a:lvl1pPr algn="ctr">
              <a:lnSpc>
                <a:spcPct val="90000"/>
              </a:lnSpc>
              <a:defRPr sz="3500">
                <a:solidFill>
                  <a:srgbClr val="262626"/>
                </a:solidFill>
                <a:latin typeface="Gill Sans"/>
                <a:ea typeface="Gill Sans"/>
                <a:cs typeface="Gill Sans"/>
                <a:sym typeface="Gill Sans"/>
              </a:defRPr>
            </a:lvl1pPr>
          </a:lstStyle>
          <a:p>
            <a:pPr/>
            <a:r>
              <a:t>Title Text</a:t>
            </a:r>
          </a:p>
        </p:txBody>
      </p:sp>
      <p:sp>
        <p:nvSpPr>
          <p:cNvPr id="154" name="Body Level One…"/>
          <p:cNvSpPr txBox="1"/>
          <p:nvPr>
            <p:ph type="body" sz="quarter" idx="1"/>
          </p:nvPr>
        </p:nvSpPr>
        <p:spPr>
          <a:xfrm>
            <a:off x="2021395" y="4352464"/>
            <a:ext cx="5101211" cy="1265083"/>
          </a:xfrm>
          <a:prstGeom prst="rect">
            <a:avLst/>
          </a:prstGeom>
        </p:spPr>
        <p:txBody>
          <a:bodyPr>
            <a:normAutofit fontScale="100000" lnSpcReduction="0"/>
          </a:bodyPr>
          <a:lstStyle>
            <a:lvl1pPr marL="228600" indent="0" algn="ctr">
              <a:spcBef>
                <a:spcPts val="1000"/>
              </a:spcBef>
              <a:buClrTx/>
              <a:buSzTx/>
              <a:buFontTx/>
              <a:buNone/>
              <a:defRPr sz="1900">
                <a:latin typeface="Gill Sans"/>
                <a:ea typeface="Gill Sans"/>
                <a:cs typeface="Gill Sans"/>
                <a:sym typeface="Gill Sans"/>
              </a:defRPr>
            </a:lvl1pPr>
            <a:lvl2pPr marL="228600" indent="457200" algn="ctr">
              <a:spcBef>
                <a:spcPts val="1000"/>
              </a:spcBef>
              <a:buClrTx/>
              <a:buSzTx/>
              <a:buFontTx/>
              <a:buNone/>
              <a:defRPr sz="1900">
                <a:latin typeface="Gill Sans"/>
                <a:ea typeface="Gill Sans"/>
                <a:cs typeface="Gill Sans"/>
                <a:sym typeface="Gill Sans"/>
              </a:defRPr>
            </a:lvl2pPr>
            <a:lvl3pPr marL="228600" indent="914400" algn="ctr">
              <a:spcBef>
                <a:spcPts val="1000"/>
              </a:spcBef>
              <a:buClrTx/>
              <a:buSzTx/>
              <a:buFontTx/>
              <a:buNone/>
              <a:defRPr sz="1900">
                <a:latin typeface="Gill Sans"/>
                <a:ea typeface="Gill Sans"/>
                <a:cs typeface="Gill Sans"/>
                <a:sym typeface="Gill Sans"/>
              </a:defRPr>
            </a:lvl3pPr>
            <a:lvl4pPr marL="228600" indent="1371600" algn="ctr">
              <a:spcBef>
                <a:spcPts val="1000"/>
              </a:spcBef>
              <a:buClrTx/>
              <a:buSzTx/>
              <a:buFontTx/>
              <a:buNone/>
              <a:defRPr sz="1900">
                <a:latin typeface="Gill Sans"/>
                <a:ea typeface="Gill Sans"/>
                <a:cs typeface="Gill Sans"/>
                <a:sym typeface="Gill Sans"/>
              </a:defRPr>
            </a:lvl4pPr>
            <a:lvl5pPr marL="228600" indent="1828800" algn="ctr">
              <a:spcBef>
                <a:spcPts val="1000"/>
              </a:spcBef>
              <a:buClrTx/>
              <a:buSzTx/>
              <a:buFontTx/>
              <a:buNone/>
              <a:defRPr sz="1900">
                <a:latin typeface="Gill Sans"/>
                <a:ea typeface="Gill Sans"/>
                <a:cs typeface="Gill Sans"/>
                <a:sym typeface="Gill Sans"/>
              </a:defRPr>
            </a:lvl5pPr>
          </a:lstStyle>
          <a:p>
            <a:pPr/>
            <a:r>
              <a:t>Body Level One</a:t>
            </a:r>
          </a:p>
          <a:p>
            <a:pPr lvl="1"/>
            <a:r>
              <a:t>Body Level Two</a:t>
            </a:r>
          </a:p>
          <a:p>
            <a:pPr lvl="2"/>
            <a:r>
              <a:t>Body Level Three</a:t>
            </a:r>
          </a:p>
          <a:p>
            <a:pPr lvl="3"/>
            <a:r>
              <a:t>Body Level Four</a:t>
            </a:r>
          </a:p>
          <a:p>
            <a:pPr lvl="4"/>
            <a:r>
              <a:t>Body Level Five</a:t>
            </a:r>
          </a:p>
        </p:txBody>
      </p:sp>
      <p:sp>
        <p:nvSpPr>
          <p:cNvPr id="155" name="Slide Number"/>
          <p:cNvSpPr txBox="1"/>
          <p:nvPr>
            <p:ph type="sldNum" sz="quarter" idx="2"/>
          </p:nvPr>
        </p:nvSpPr>
        <p:spPr>
          <a:xfrm>
            <a:off x="8240111" y="6299974"/>
            <a:ext cx="365761" cy="201651"/>
          </a:xfrm>
          <a:prstGeom prst="rect">
            <a:avLst/>
          </a:prstGeom>
          <a:solidFill>
            <a:srgbClr val="1D1D1D">
              <a:alpha val="69803"/>
            </a:srgbClr>
          </a:solidFill>
        </p:spPr>
        <p:txBody>
          <a:bodyPr wrap="square" lIns="18275" tIns="18275" rIns="18275" bIns="18275"/>
          <a:lstStyle>
            <a:lvl1pPr algn="ctr">
              <a:defRPr sz="1100">
                <a:solidFill>
                  <a:srgbClr val="FFFFFF"/>
                </a:solidFill>
                <a:latin typeface="Verdana"/>
                <a:ea typeface="Verdana"/>
                <a:cs typeface="Verdana"/>
                <a:sym typeface="Verdana"/>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WO_OBJECTS">
    <p:bg>
      <p:bgPr>
        <a:solidFill>
          <a:srgbClr val="F2F2F2"/>
        </a:solidFill>
      </p:bgPr>
    </p:bg>
    <p:spTree>
      <p:nvGrpSpPr>
        <p:cNvPr id="1" name=""/>
        <p:cNvGrpSpPr/>
        <p:nvPr/>
      </p:nvGrpSpPr>
      <p:grpSpPr>
        <a:xfrm>
          <a:off x="0" y="0"/>
          <a:ext cx="0" cy="0"/>
          <a:chOff x="0" y="0"/>
          <a:chExt cx="0" cy="0"/>
        </a:xfrm>
      </p:grpSpPr>
      <p:sp>
        <p:nvSpPr>
          <p:cNvPr id="162" name="Title Text"/>
          <p:cNvSpPr txBox="1"/>
          <p:nvPr>
            <p:ph type="title"/>
          </p:nvPr>
        </p:nvSpPr>
        <p:spPr>
          <a:xfrm>
            <a:off x="1606044" y="964691"/>
            <a:ext cx="5937756" cy="1188721"/>
          </a:xfrm>
          <a:prstGeom prst="rect">
            <a:avLst/>
          </a:prstGeom>
          <a:solidFill>
            <a:srgbClr val="FFFFFF"/>
          </a:solidFill>
          <a:ln w="31750" cap="sq">
            <a:solidFill>
              <a:srgbClr val="404040"/>
            </a:solidFill>
            <a:miter lim="800000"/>
          </a:ln>
        </p:spPr>
        <p:txBody>
          <a:bodyPr lIns="182875" tIns="182875" rIns="182875" bIns="182875">
            <a:normAutofit fontScale="100000" lnSpcReduction="0"/>
          </a:bodyPr>
          <a:lstStyle>
            <a:lvl1pPr algn="ctr">
              <a:lnSpc>
                <a:spcPct val="90000"/>
              </a:lnSpc>
              <a:defRPr sz="2600">
                <a:solidFill>
                  <a:srgbClr val="262626"/>
                </a:solidFill>
                <a:latin typeface="Gill Sans"/>
                <a:ea typeface="Gill Sans"/>
                <a:cs typeface="Gill Sans"/>
                <a:sym typeface="Gill Sans"/>
              </a:defRPr>
            </a:lvl1pPr>
          </a:lstStyle>
          <a:p>
            <a:pPr/>
            <a:r>
              <a:t>Title Text</a:t>
            </a:r>
          </a:p>
        </p:txBody>
      </p:sp>
      <p:sp>
        <p:nvSpPr>
          <p:cNvPr id="163" name="Body Level One…"/>
          <p:cNvSpPr txBox="1"/>
          <p:nvPr>
            <p:ph type="body" sz="quarter" idx="1"/>
          </p:nvPr>
        </p:nvSpPr>
        <p:spPr>
          <a:xfrm>
            <a:off x="1102239" y="2638044"/>
            <a:ext cx="3288023" cy="3101982"/>
          </a:xfrm>
          <a:prstGeom prst="rect">
            <a:avLst/>
          </a:prstGeom>
        </p:spPr>
        <p:txBody>
          <a:bodyPr>
            <a:normAutofit fontScale="100000" lnSpcReduction="0"/>
          </a:bodyPr>
          <a:lstStyle>
            <a:lvl1pPr indent="-342900">
              <a:spcBef>
                <a:spcPts val="1000"/>
              </a:spcBef>
              <a:buClr>
                <a:srgbClr val="9BAFB5"/>
              </a:buClr>
              <a:buSzPts val="1800"/>
              <a:buFont typeface="Arial"/>
              <a:defRPr sz="1800">
                <a:solidFill>
                  <a:srgbClr val="262626"/>
                </a:solidFill>
                <a:latin typeface="Gill Sans"/>
                <a:ea typeface="Gill Sans"/>
                <a:cs typeface="Gill Sans"/>
                <a:sym typeface="Gill Sans"/>
              </a:defRPr>
            </a:lvl1pPr>
            <a:lvl2pPr marL="957262" indent="-385762">
              <a:spcBef>
                <a:spcPts val="1000"/>
              </a:spcBef>
              <a:buClr>
                <a:srgbClr val="9BAFB5"/>
              </a:buClr>
              <a:buSzPts val="1800"/>
              <a:buFont typeface="Arial"/>
              <a:buChar char="•"/>
              <a:defRPr sz="1800">
                <a:solidFill>
                  <a:srgbClr val="262626"/>
                </a:solidFill>
                <a:latin typeface="Gill Sans"/>
                <a:ea typeface="Gill Sans"/>
                <a:cs typeface="Gill Sans"/>
                <a:sym typeface="Gill Sans"/>
              </a:defRPr>
            </a:lvl2pPr>
            <a:lvl3pPr marL="1414462" indent="-385762">
              <a:spcBef>
                <a:spcPts val="1000"/>
              </a:spcBef>
              <a:buClr>
                <a:srgbClr val="9BAFB5"/>
              </a:buClr>
              <a:buSzPts val="1800"/>
              <a:buFont typeface="Arial"/>
              <a:defRPr sz="1800">
                <a:solidFill>
                  <a:srgbClr val="262626"/>
                </a:solidFill>
                <a:latin typeface="Gill Sans"/>
                <a:ea typeface="Gill Sans"/>
                <a:cs typeface="Gill Sans"/>
                <a:sym typeface="Gill Sans"/>
              </a:defRPr>
            </a:lvl3pPr>
            <a:lvl4pPr marL="1871662" indent="-385762">
              <a:spcBef>
                <a:spcPts val="1000"/>
              </a:spcBef>
              <a:buClr>
                <a:srgbClr val="9BAFB5"/>
              </a:buClr>
              <a:buSzPts val="1800"/>
              <a:buFont typeface="Arial"/>
              <a:buChar char="•"/>
              <a:defRPr sz="1800">
                <a:solidFill>
                  <a:srgbClr val="262626"/>
                </a:solidFill>
                <a:latin typeface="Gill Sans"/>
                <a:ea typeface="Gill Sans"/>
                <a:cs typeface="Gill Sans"/>
                <a:sym typeface="Gill Sans"/>
              </a:defRPr>
            </a:lvl4pPr>
            <a:lvl5pPr marL="2328862" indent="-385762">
              <a:spcBef>
                <a:spcPts val="1000"/>
              </a:spcBef>
              <a:buClr>
                <a:srgbClr val="9BAFB5"/>
              </a:buClr>
              <a:buSzPts val="1800"/>
              <a:buFont typeface="Arial"/>
              <a:defRPr sz="1800">
                <a:solidFill>
                  <a:srgbClr val="262626"/>
                </a:solidFill>
                <a:latin typeface="Gill Sans"/>
                <a:ea typeface="Gill Sans"/>
                <a:cs typeface="Gill Sans"/>
                <a:sym typeface="Gill Sans"/>
              </a:defRPr>
            </a:lvl5pPr>
          </a:lstStyle>
          <a:p>
            <a:pPr/>
            <a:r>
              <a:t>Body Level One</a:t>
            </a:r>
          </a:p>
          <a:p>
            <a:pPr lvl="1"/>
            <a:r>
              <a:t>Body Level Two</a:t>
            </a:r>
          </a:p>
          <a:p>
            <a:pPr lvl="2"/>
            <a:r>
              <a:t>Body Level Three</a:t>
            </a:r>
          </a:p>
          <a:p>
            <a:pPr lvl="3"/>
            <a:r>
              <a:t>Body Level Four</a:t>
            </a:r>
          </a:p>
          <a:p>
            <a:pPr lvl="4"/>
            <a:r>
              <a:t>Body Level Five</a:t>
            </a:r>
          </a:p>
        </p:txBody>
      </p:sp>
      <p:sp>
        <p:nvSpPr>
          <p:cNvPr id="164" name="Google Shape;94;p43"/>
          <p:cNvSpPr txBox="1"/>
          <p:nvPr>
            <p:ph type="body" sz="quarter" idx="21"/>
          </p:nvPr>
        </p:nvSpPr>
        <p:spPr>
          <a:xfrm>
            <a:off x="4753736" y="2638044"/>
            <a:ext cx="3290517" cy="3101982"/>
          </a:xfrm>
          <a:prstGeom prst="rect">
            <a:avLst/>
          </a:prstGeom>
        </p:spPr>
        <p:txBody>
          <a:bodyPr>
            <a:normAutofit fontScale="100000" lnSpcReduction="0"/>
          </a:bodyPr>
          <a:lstStyle/>
          <a:p>
            <a:pPr indent="-342900">
              <a:spcBef>
                <a:spcPts val="1000"/>
              </a:spcBef>
              <a:buClr>
                <a:srgbClr val="9BAFB5"/>
              </a:buClr>
              <a:buSzPts val="1800"/>
              <a:buFont typeface="Arial"/>
              <a:defRPr sz="1800">
                <a:solidFill>
                  <a:srgbClr val="262626"/>
                </a:solidFill>
                <a:latin typeface="Gill Sans"/>
                <a:ea typeface="Gill Sans"/>
                <a:cs typeface="Gill Sans"/>
                <a:sym typeface="Gill Sans"/>
              </a:defRPr>
            </a:pPr>
          </a:p>
        </p:txBody>
      </p:sp>
      <p:sp>
        <p:nvSpPr>
          <p:cNvPr id="165" name="Slide Number"/>
          <p:cNvSpPr txBox="1"/>
          <p:nvPr>
            <p:ph type="sldNum" sz="quarter" idx="2"/>
          </p:nvPr>
        </p:nvSpPr>
        <p:spPr>
          <a:xfrm>
            <a:off x="8240111" y="6299974"/>
            <a:ext cx="365761" cy="201651"/>
          </a:xfrm>
          <a:prstGeom prst="rect">
            <a:avLst/>
          </a:prstGeom>
          <a:solidFill>
            <a:srgbClr val="1D1D1D">
              <a:alpha val="69803"/>
            </a:srgbClr>
          </a:solidFill>
        </p:spPr>
        <p:txBody>
          <a:bodyPr wrap="square" lIns="18275" tIns="18275" rIns="18275" bIns="18275"/>
          <a:lstStyle>
            <a:lvl1pPr algn="ctr">
              <a:defRPr sz="1100">
                <a:solidFill>
                  <a:srgbClr val="FFFFFF"/>
                </a:solidFill>
                <a:latin typeface="Verdana"/>
                <a:ea typeface="Verdana"/>
                <a:cs typeface="Verdana"/>
                <a:sym typeface="Verdana"/>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WO_OBJECTS_WITH_TEXT">
    <p:bg>
      <p:bgPr>
        <a:solidFill>
          <a:srgbClr val="F2F2F2"/>
        </a:solidFill>
      </p:bgPr>
    </p:bg>
    <p:spTree>
      <p:nvGrpSpPr>
        <p:cNvPr id="1" name=""/>
        <p:cNvGrpSpPr/>
        <p:nvPr/>
      </p:nvGrpSpPr>
      <p:grpSpPr>
        <a:xfrm>
          <a:off x="0" y="0"/>
          <a:ext cx="0" cy="0"/>
          <a:chOff x="0" y="0"/>
          <a:chExt cx="0" cy="0"/>
        </a:xfrm>
      </p:grpSpPr>
      <p:sp>
        <p:nvSpPr>
          <p:cNvPr id="172" name="Body Level One…"/>
          <p:cNvSpPr txBox="1"/>
          <p:nvPr>
            <p:ph type="body" sz="quarter" idx="1"/>
          </p:nvPr>
        </p:nvSpPr>
        <p:spPr>
          <a:xfrm>
            <a:off x="1102239" y="2313433"/>
            <a:ext cx="3288025" cy="704088"/>
          </a:xfrm>
          <a:prstGeom prst="rect">
            <a:avLst/>
          </a:prstGeom>
        </p:spPr>
        <p:txBody>
          <a:bodyPr anchor="b">
            <a:normAutofit fontScale="100000" lnSpcReduction="0"/>
          </a:bodyPr>
          <a:lstStyle>
            <a:lvl1pPr marL="228600" indent="0" algn="ctr">
              <a:spcBef>
                <a:spcPts val="1000"/>
              </a:spcBef>
              <a:buClrTx/>
              <a:buSzTx/>
              <a:buFontTx/>
              <a:buNone/>
              <a:defRPr sz="1900">
                <a:solidFill>
                  <a:srgbClr val="6B8890"/>
                </a:solidFill>
                <a:latin typeface="Gill Sans"/>
                <a:ea typeface="Gill Sans"/>
                <a:cs typeface="Gill Sans"/>
                <a:sym typeface="Gill Sans"/>
              </a:defRPr>
            </a:lvl1pPr>
            <a:lvl2pPr marL="228600" indent="457200" algn="ctr">
              <a:spcBef>
                <a:spcPts val="1000"/>
              </a:spcBef>
              <a:buClrTx/>
              <a:buSzTx/>
              <a:buFontTx/>
              <a:buNone/>
              <a:defRPr sz="1900">
                <a:solidFill>
                  <a:srgbClr val="6B8890"/>
                </a:solidFill>
                <a:latin typeface="Gill Sans"/>
                <a:ea typeface="Gill Sans"/>
                <a:cs typeface="Gill Sans"/>
                <a:sym typeface="Gill Sans"/>
              </a:defRPr>
            </a:lvl2pPr>
            <a:lvl3pPr marL="228600" indent="914400" algn="ctr">
              <a:spcBef>
                <a:spcPts val="1000"/>
              </a:spcBef>
              <a:buClrTx/>
              <a:buSzTx/>
              <a:buFontTx/>
              <a:buNone/>
              <a:defRPr sz="1900">
                <a:solidFill>
                  <a:srgbClr val="6B8890"/>
                </a:solidFill>
                <a:latin typeface="Gill Sans"/>
                <a:ea typeface="Gill Sans"/>
                <a:cs typeface="Gill Sans"/>
                <a:sym typeface="Gill Sans"/>
              </a:defRPr>
            </a:lvl3pPr>
            <a:lvl4pPr marL="228600" indent="1371600" algn="ctr">
              <a:spcBef>
                <a:spcPts val="1000"/>
              </a:spcBef>
              <a:buClrTx/>
              <a:buSzTx/>
              <a:buFontTx/>
              <a:buNone/>
              <a:defRPr sz="1900">
                <a:solidFill>
                  <a:srgbClr val="6B8890"/>
                </a:solidFill>
                <a:latin typeface="Gill Sans"/>
                <a:ea typeface="Gill Sans"/>
                <a:cs typeface="Gill Sans"/>
                <a:sym typeface="Gill Sans"/>
              </a:defRPr>
            </a:lvl4pPr>
            <a:lvl5pPr marL="228600" indent="1828800" algn="ctr">
              <a:spcBef>
                <a:spcPts val="1000"/>
              </a:spcBef>
              <a:buClrTx/>
              <a:buSzTx/>
              <a:buFontTx/>
              <a:buNone/>
              <a:defRPr sz="1900">
                <a:solidFill>
                  <a:srgbClr val="6B8890"/>
                </a:solidFill>
                <a:latin typeface="Gill Sans"/>
                <a:ea typeface="Gill Sans"/>
                <a:cs typeface="Gill Sans"/>
                <a:sym typeface="Gill Sans"/>
              </a:defRPr>
            </a:lvl5pPr>
          </a:lstStyle>
          <a:p>
            <a:pPr/>
            <a:r>
              <a:t>Body Level One</a:t>
            </a:r>
          </a:p>
          <a:p>
            <a:pPr lvl="1"/>
            <a:r>
              <a:t>Body Level Two</a:t>
            </a:r>
          </a:p>
          <a:p>
            <a:pPr lvl="2"/>
            <a:r>
              <a:t>Body Level Three</a:t>
            </a:r>
          </a:p>
          <a:p>
            <a:pPr lvl="3"/>
            <a:r>
              <a:t>Body Level Four</a:t>
            </a:r>
          </a:p>
          <a:p>
            <a:pPr lvl="4"/>
            <a:r>
              <a:t>Body Level Five</a:t>
            </a:r>
          </a:p>
        </p:txBody>
      </p:sp>
      <p:sp>
        <p:nvSpPr>
          <p:cNvPr id="173" name="Google Shape;100;p44"/>
          <p:cNvSpPr txBox="1"/>
          <p:nvPr>
            <p:ph type="body" sz="quarter" idx="21"/>
          </p:nvPr>
        </p:nvSpPr>
        <p:spPr>
          <a:xfrm>
            <a:off x="1102238" y="3143250"/>
            <a:ext cx="3288026" cy="2596776"/>
          </a:xfrm>
          <a:prstGeom prst="rect">
            <a:avLst/>
          </a:prstGeom>
        </p:spPr>
        <p:txBody>
          <a:bodyPr>
            <a:normAutofit fontScale="100000" lnSpcReduction="0"/>
          </a:bodyPr>
          <a:lstStyle/>
          <a:p>
            <a:pPr indent="-342900">
              <a:spcBef>
                <a:spcPts val="1000"/>
              </a:spcBef>
              <a:buClr>
                <a:srgbClr val="9BAFB5"/>
              </a:buClr>
              <a:buSzPts val="1800"/>
              <a:buFont typeface="Arial"/>
              <a:defRPr sz="1800">
                <a:solidFill>
                  <a:srgbClr val="262626"/>
                </a:solidFill>
                <a:latin typeface="Gill Sans"/>
                <a:ea typeface="Gill Sans"/>
                <a:cs typeface="Gill Sans"/>
                <a:sym typeface="Gill Sans"/>
              </a:defRPr>
            </a:pPr>
          </a:p>
        </p:txBody>
      </p:sp>
      <p:sp>
        <p:nvSpPr>
          <p:cNvPr id="174" name="Google Shape;101;p44"/>
          <p:cNvSpPr txBox="1"/>
          <p:nvPr>
            <p:ph type="body" sz="quarter" idx="22"/>
          </p:nvPr>
        </p:nvSpPr>
        <p:spPr>
          <a:xfrm>
            <a:off x="4753736" y="3143250"/>
            <a:ext cx="3290517" cy="2596776"/>
          </a:xfrm>
          <a:prstGeom prst="rect">
            <a:avLst/>
          </a:prstGeom>
        </p:spPr>
        <p:txBody>
          <a:bodyPr>
            <a:normAutofit fontScale="100000" lnSpcReduction="0"/>
          </a:bodyPr>
          <a:lstStyle/>
          <a:p>
            <a:pPr indent="-342900">
              <a:spcBef>
                <a:spcPts val="1000"/>
              </a:spcBef>
              <a:buClr>
                <a:srgbClr val="9BAFB5"/>
              </a:buClr>
              <a:buSzPts val="1800"/>
              <a:buFont typeface="Arial"/>
              <a:defRPr sz="1800">
                <a:solidFill>
                  <a:srgbClr val="262626"/>
                </a:solidFill>
                <a:latin typeface="Gill Sans"/>
                <a:ea typeface="Gill Sans"/>
                <a:cs typeface="Gill Sans"/>
                <a:sym typeface="Gill Sans"/>
              </a:defRPr>
            </a:pPr>
          </a:p>
        </p:txBody>
      </p:sp>
      <p:sp>
        <p:nvSpPr>
          <p:cNvPr id="175" name="Google Shape;102;p44"/>
          <p:cNvSpPr txBox="1"/>
          <p:nvPr>
            <p:ph type="body" sz="quarter" idx="23"/>
          </p:nvPr>
        </p:nvSpPr>
        <p:spPr>
          <a:xfrm>
            <a:off x="4753736" y="2313433"/>
            <a:ext cx="3290517" cy="704088"/>
          </a:xfrm>
          <a:prstGeom prst="rect">
            <a:avLst/>
          </a:prstGeom>
        </p:spPr>
        <p:txBody>
          <a:bodyPr anchor="b">
            <a:normAutofit fontScale="100000" lnSpcReduction="0"/>
          </a:bodyPr>
          <a:lstStyle/>
          <a:p>
            <a:pPr marL="228600" indent="0" algn="ctr">
              <a:spcBef>
                <a:spcPts val="1000"/>
              </a:spcBef>
              <a:buClrTx/>
              <a:buSzTx/>
              <a:buFontTx/>
              <a:buNone/>
              <a:defRPr sz="1900">
                <a:solidFill>
                  <a:srgbClr val="6B8890"/>
                </a:solidFill>
                <a:latin typeface="Gill Sans"/>
                <a:ea typeface="Gill Sans"/>
                <a:cs typeface="Gill Sans"/>
                <a:sym typeface="Gill Sans"/>
              </a:defRPr>
            </a:pPr>
          </a:p>
        </p:txBody>
      </p:sp>
      <p:sp>
        <p:nvSpPr>
          <p:cNvPr id="176" name="Title Text"/>
          <p:cNvSpPr txBox="1"/>
          <p:nvPr>
            <p:ph type="title"/>
          </p:nvPr>
        </p:nvSpPr>
        <p:spPr>
          <a:xfrm>
            <a:off x="1606044" y="964691"/>
            <a:ext cx="5937756" cy="1188721"/>
          </a:xfrm>
          <a:prstGeom prst="rect">
            <a:avLst/>
          </a:prstGeom>
          <a:solidFill>
            <a:srgbClr val="FFFFFF"/>
          </a:solidFill>
          <a:ln w="31750" cap="sq">
            <a:solidFill>
              <a:srgbClr val="404040"/>
            </a:solidFill>
            <a:miter lim="800000"/>
          </a:ln>
        </p:spPr>
        <p:txBody>
          <a:bodyPr lIns="182875" tIns="182875" rIns="182875" bIns="182875">
            <a:normAutofit fontScale="100000" lnSpcReduction="0"/>
          </a:bodyPr>
          <a:lstStyle>
            <a:lvl1pPr algn="ctr">
              <a:lnSpc>
                <a:spcPct val="90000"/>
              </a:lnSpc>
              <a:defRPr sz="2600">
                <a:solidFill>
                  <a:srgbClr val="262626"/>
                </a:solidFill>
                <a:latin typeface="Gill Sans"/>
                <a:ea typeface="Gill Sans"/>
                <a:cs typeface="Gill Sans"/>
                <a:sym typeface="Gill Sans"/>
              </a:defRPr>
            </a:lvl1pPr>
          </a:lstStyle>
          <a:p>
            <a:pPr/>
            <a:r>
              <a:t>Title Text</a:t>
            </a:r>
          </a:p>
        </p:txBody>
      </p:sp>
      <p:sp>
        <p:nvSpPr>
          <p:cNvPr id="177" name="Slide Number"/>
          <p:cNvSpPr txBox="1"/>
          <p:nvPr>
            <p:ph type="sldNum" sz="quarter" idx="2"/>
          </p:nvPr>
        </p:nvSpPr>
        <p:spPr>
          <a:xfrm>
            <a:off x="8240111" y="6299974"/>
            <a:ext cx="365761" cy="201651"/>
          </a:xfrm>
          <a:prstGeom prst="rect">
            <a:avLst/>
          </a:prstGeom>
          <a:solidFill>
            <a:srgbClr val="1D1D1D">
              <a:alpha val="69803"/>
            </a:srgbClr>
          </a:solidFill>
        </p:spPr>
        <p:txBody>
          <a:bodyPr wrap="square" lIns="18275" tIns="18275" rIns="18275" bIns="18275"/>
          <a:lstStyle>
            <a:lvl1pPr algn="ctr">
              <a:defRPr sz="1100">
                <a:solidFill>
                  <a:srgbClr val="FFFFFF"/>
                </a:solidFill>
                <a:latin typeface="Verdana"/>
                <a:ea typeface="Verdana"/>
                <a:cs typeface="Verdana"/>
                <a:sym typeface="Verdana"/>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_ONLY">
    <p:bg>
      <p:bgPr>
        <a:solidFill>
          <a:srgbClr val="F2F2F2"/>
        </a:solidFill>
      </p:bgPr>
    </p:bg>
    <p:spTree>
      <p:nvGrpSpPr>
        <p:cNvPr id="1" name=""/>
        <p:cNvGrpSpPr/>
        <p:nvPr/>
      </p:nvGrpSpPr>
      <p:grpSpPr>
        <a:xfrm>
          <a:off x="0" y="0"/>
          <a:ext cx="0" cy="0"/>
          <a:chOff x="0" y="0"/>
          <a:chExt cx="0" cy="0"/>
        </a:xfrm>
      </p:grpSpPr>
      <p:sp>
        <p:nvSpPr>
          <p:cNvPr id="184" name="Title Text"/>
          <p:cNvSpPr txBox="1"/>
          <p:nvPr>
            <p:ph type="title"/>
          </p:nvPr>
        </p:nvSpPr>
        <p:spPr>
          <a:xfrm>
            <a:off x="1606044" y="964691"/>
            <a:ext cx="5937756" cy="1188721"/>
          </a:xfrm>
          <a:prstGeom prst="rect">
            <a:avLst/>
          </a:prstGeom>
          <a:solidFill>
            <a:srgbClr val="FFFFFF"/>
          </a:solidFill>
          <a:ln w="31750" cap="sq">
            <a:solidFill>
              <a:srgbClr val="404040"/>
            </a:solidFill>
            <a:miter lim="800000"/>
          </a:ln>
        </p:spPr>
        <p:txBody>
          <a:bodyPr lIns="182875" tIns="182875" rIns="182875" bIns="182875">
            <a:normAutofit fontScale="100000" lnSpcReduction="0"/>
          </a:bodyPr>
          <a:lstStyle>
            <a:lvl1pPr algn="ctr">
              <a:lnSpc>
                <a:spcPct val="90000"/>
              </a:lnSpc>
              <a:defRPr sz="2600">
                <a:solidFill>
                  <a:srgbClr val="262626"/>
                </a:solidFill>
                <a:latin typeface="Gill Sans"/>
                <a:ea typeface="Gill Sans"/>
                <a:cs typeface="Gill Sans"/>
                <a:sym typeface="Gill Sans"/>
              </a:defRPr>
            </a:lvl1pPr>
          </a:lstStyle>
          <a:p>
            <a:pPr/>
            <a:r>
              <a:t>Title Text</a:t>
            </a:r>
          </a:p>
        </p:txBody>
      </p:sp>
      <p:sp>
        <p:nvSpPr>
          <p:cNvPr id="185" name="Slide Number"/>
          <p:cNvSpPr txBox="1"/>
          <p:nvPr>
            <p:ph type="sldNum" sz="quarter" idx="2"/>
          </p:nvPr>
        </p:nvSpPr>
        <p:spPr>
          <a:xfrm>
            <a:off x="8240111" y="6299974"/>
            <a:ext cx="365761" cy="201651"/>
          </a:xfrm>
          <a:prstGeom prst="rect">
            <a:avLst/>
          </a:prstGeom>
          <a:solidFill>
            <a:srgbClr val="1D1D1D">
              <a:alpha val="69803"/>
            </a:srgbClr>
          </a:solidFill>
        </p:spPr>
        <p:txBody>
          <a:bodyPr wrap="square" lIns="18275" tIns="18275" rIns="18275" bIns="18275"/>
          <a:lstStyle>
            <a:lvl1pPr algn="ctr">
              <a:defRPr sz="1100">
                <a:solidFill>
                  <a:srgbClr val="FFFFFF"/>
                </a:solidFill>
                <a:latin typeface="Verdana"/>
                <a:ea typeface="Verdana"/>
                <a:cs typeface="Verdana"/>
                <a:sym typeface="Verdana"/>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bg>
      <p:bgPr>
        <a:solidFill>
          <a:srgbClr val="F2F2F2"/>
        </a:solidFill>
      </p:bgPr>
    </p:bg>
    <p:spTree>
      <p:nvGrpSpPr>
        <p:cNvPr id="1" name=""/>
        <p:cNvGrpSpPr/>
        <p:nvPr/>
      </p:nvGrpSpPr>
      <p:grpSpPr>
        <a:xfrm>
          <a:off x="0" y="0"/>
          <a:ext cx="0" cy="0"/>
          <a:chOff x="0" y="0"/>
          <a:chExt cx="0" cy="0"/>
        </a:xfrm>
      </p:grpSpPr>
      <p:sp>
        <p:nvSpPr>
          <p:cNvPr id="192" name="Slide Number"/>
          <p:cNvSpPr txBox="1"/>
          <p:nvPr>
            <p:ph type="sldNum" sz="quarter" idx="2"/>
          </p:nvPr>
        </p:nvSpPr>
        <p:spPr>
          <a:xfrm>
            <a:off x="8240111" y="6299974"/>
            <a:ext cx="365761" cy="201651"/>
          </a:xfrm>
          <a:prstGeom prst="rect">
            <a:avLst/>
          </a:prstGeom>
          <a:solidFill>
            <a:srgbClr val="1D1D1D">
              <a:alpha val="69803"/>
            </a:srgbClr>
          </a:solidFill>
        </p:spPr>
        <p:txBody>
          <a:bodyPr wrap="square" lIns="18275" tIns="18275" rIns="18275" bIns="18275"/>
          <a:lstStyle>
            <a:lvl1pPr algn="ctr">
              <a:defRPr sz="1100">
                <a:solidFill>
                  <a:srgbClr val="FFFFFF"/>
                </a:solidFill>
                <a:latin typeface="Verdana"/>
                <a:ea typeface="Verdana"/>
                <a:cs typeface="Verdana"/>
                <a:sym typeface="Verdana"/>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p:bg>
      <p:bgPr>
        <a:blipFill rotWithShape="1">
          <a:blip r:embed="rId2"/>
          <a:srcRect l="0" t="0" r="0" b="0"/>
          <a:stretch>
            <a:fillRect/>
          </a:stretch>
        </a:blipFill>
      </p:bgPr>
    </p:bg>
    <p:spTree>
      <p:nvGrpSpPr>
        <p:cNvPr id="1" name=""/>
        <p:cNvGrpSpPr/>
        <p:nvPr/>
      </p:nvGrpSpPr>
      <p:grpSpPr>
        <a:xfrm>
          <a:off x="0" y="0"/>
          <a:ext cx="0" cy="0"/>
          <a:chOff x="0" y="0"/>
          <a:chExt cx="0" cy="0"/>
        </a:xfrm>
      </p:grpSpPr>
      <p:grpSp>
        <p:nvGrpSpPr>
          <p:cNvPr id="29" name="Google Shape;14;p30"/>
          <p:cNvGrpSpPr/>
          <p:nvPr/>
        </p:nvGrpSpPr>
        <p:grpSpPr>
          <a:xfrm>
            <a:off x="-31751" y="0"/>
            <a:ext cx="9177340" cy="6924675"/>
            <a:chOff x="0" y="0"/>
            <a:chExt cx="9177338" cy="6924675"/>
          </a:xfrm>
        </p:grpSpPr>
        <p:sp>
          <p:nvSpPr>
            <p:cNvPr id="18" name="Google Shape;15;p30"/>
            <p:cNvSpPr/>
            <p:nvPr/>
          </p:nvSpPr>
          <p:spPr>
            <a:xfrm>
              <a:off x="7936" y="7937"/>
              <a:ext cx="9167022" cy="6843713"/>
            </a:xfrm>
            <a:prstGeom prst="rect">
              <a:avLst/>
            </a:prstGeom>
            <a:blipFill rotWithShape="1">
              <a:blip r:embed="rId3"/>
              <a:srcRect l="0" t="0" r="0" b="0"/>
              <a:tile tx="0" ty="0" sx="100000" sy="100000" flip="none" algn="tl"/>
            </a:blipFill>
            <a:ln w="12700" cap="flat">
              <a:noFill/>
              <a:miter lim="400000"/>
            </a:ln>
            <a:effectLst/>
          </p:spPr>
          <p:txBody>
            <a:bodyPr wrap="square" lIns="0" tIns="0" rIns="0" bIns="0" numCol="1" anchor="ctr">
              <a:noAutofit/>
            </a:bodyPr>
            <a:lstStyle/>
            <a:p>
              <a:pPr algn="ctr">
                <a:defRPr sz="2400">
                  <a:latin typeface="Verdana"/>
                  <a:ea typeface="Verdana"/>
                  <a:cs typeface="Verdana"/>
                  <a:sym typeface="Verdana"/>
                </a:defRPr>
              </a:pPr>
            </a:p>
          </p:txBody>
        </p:sp>
        <p:sp>
          <p:nvSpPr>
            <p:cNvPr id="19" name="Google Shape;16;p30"/>
            <p:cNvSpPr/>
            <p:nvPr/>
          </p:nvSpPr>
          <p:spPr>
            <a:xfrm>
              <a:off x="31747" y="0"/>
              <a:ext cx="1179411" cy="6880225"/>
            </a:xfrm>
            <a:prstGeom prst="rect">
              <a:avLst/>
            </a:prstGeom>
            <a:gradFill flip="none" rotWithShape="1">
              <a:gsLst>
                <a:gs pos="0">
                  <a:srgbClr val="6A6954"/>
                </a:gs>
                <a:gs pos="50000">
                  <a:srgbClr val="4A493B"/>
                </a:gs>
                <a:gs pos="100000">
                  <a:srgbClr val="6A6954"/>
                </a:gs>
              </a:gsLst>
              <a:lin ang="5400000" scaled="0"/>
            </a:gradFill>
            <a:ln w="12700" cap="flat">
              <a:noFill/>
              <a:miter lim="400000"/>
            </a:ln>
            <a:effectLst/>
          </p:spPr>
          <p:txBody>
            <a:bodyPr wrap="square" lIns="0" tIns="0" rIns="0" bIns="0" numCol="1" anchor="ctr">
              <a:noAutofit/>
            </a:bodyPr>
            <a:lstStyle/>
            <a:p>
              <a:pPr algn="ctr">
                <a:defRPr sz="2400">
                  <a:latin typeface="Verdana"/>
                  <a:ea typeface="Verdana"/>
                  <a:cs typeface="Verdana"/>
                  <a:sym typeface="Verdana"/>
                </a:defRPr>
              </a:pPr>
            </a:p>
          </p:txBody>
        </p:sp>
        <p:sp>
          <p:nvSpPr>
            <p:cNvPr id="20" name="Google Shape;17;p30"/>
            <p:cNvSpPr/>
            <p:nvPr/>
          </p:nvSpPr>
          <p:spPr>
            <a:xfrm>
              <a:off x="1134964" y="0"/>
              <a:ext cx="79369" cy="6924675"/>
            </a:xfrm>
            <a:prstGeom prst="rect">
              <a:avLst/>
            </a:prstGeom>
            <a:solidFill>
              <a:srgbClr val="000000"/>
            </a:solidFill>
            <a:ln w="12700" cap="flat">
              <a:noFill/>
              <a:miter lim="400000"/>
            </a:ln>
            <a:effectLst/>
          </p:spPr>
          <p:txBody>
            <a:bodyPr wrap="square" lIns="0" tIns="0" rIns="0" bIns="0" numCol="1" anchor="ctr">
              <a:noAutofit/>
            </a:bodyPr>
            <a:lstStyle/>
            <a:p>
              <a:pPr algn="ctr">
                <a:defRPr sz="2400">
                  <a:latin typeface="Verdana"/>
                  <a:ea typeface="Verdana"/>
                  <a:cs typeface="Verdana"/>
                  <a:sym typeface="Verdana"/>
                </a:defRPr>
              </a:pPr>
            </a:p>
          </p:txBody>
        </p:sp>
        <p:pic>
          <p:nvPicPr>
            <p:cNvPr id="21" name="Google Shape;18;p30" descr="Google Shape;18;p30"/>
            <p:cNvPicPr>
              <a:picLocks noChangeAspect="1"/>
            </p:cNvPicPr>
            <p:nvPr/>
          </p:nvPicPr>
          <p:blipFill>
            <a:blip r:embed="rId4">
              <a:extLst/>
            </a:blip>
            <a:srcRect l="0" t="15163" r="0" b="0"/>
            <a:stretch>
              <a:fillRect/>
            </a:stretch>
          </p:blipFill>
          <p:spPr>
            <a:xfrm>
              <a:off x="31747" y="2706687"/>
              <a:ext cx="9143211" cy="790576"/>
            </a:xfrm>
            <a:prstGeom prst="rect">
              <a:avLst/>
            </a:prstGeom>
            <a:ln w="12700" cap="flat">
              <a:noFill/>
              <a:miter lim="400000"/>
            </a:ln>
            <a:effectLst/>
          </p:spPr>
        </p:pic>
        <p:sp>
          <p:nvSpPr>
            <p:cNvPr id="22" name="Google Shape;19;p30"/>
            <p:cNvSpPr/>
            <p:nvPr/>
          </p:nvSpPr>
          <p:spPr>
            <a:xfrm rot="5400000">
              <a:off x="5117655" y="-628303"/>
              <a:ext cx="74613" cy="8039993"/>
            </a:xfrm>
            <a:prstGeom prst="rect">
              <a:avLst/>
            </a:prstGeom>
            <a:solidFill>
              <a:srgbClr val="000000"/>
            </a:solidFill>
            <a:ln w="12700" cap="flat">
              <a:noFill/>
              <a:miter lim="400000"/>
            </a:ln>
            <a:effectLst/>
          </p:spPr>
          <p:txBody>
            <a:bodyPr wrap="square" lIns="0" tIns="0" rIns="0" bIns="0" numCol="1" anchor="ctr">
              <a:noAutofit/>
            </a:bodyPr>
            <a:lstStyle/>
            <a:p>
              <a:pPr algn="ctr">
                <a:defRPr sz="2400">
                  <a:latin typeface="Verdana"/>
                  <a:ea typeface="Verdana"/>
                  <a:cs typeface="Verdana"/>
                  <a:sym typeface="Verdana"/>
                </a:defRPr>
              </a:pPr>
            </a:p>
          </p:txBody>
        </p:sp>
        <p:sp>
          <p:nvSpPr>
            <p:cNvPr id="23" name="Google Shape;20;p30"/>
            <p:cNvSpPr/>
            <p:nvPr/>
          </p:nvSpPr>
          <p:spPr>
            <a:xfrm rot="5400000">
              <a:off x="5117655" y="-1352204"/>
              <a:ext cx="74613" cy="8044757"/>
            </a:xfrm>
            <a:prstGeom prst="rect">
              <a:avLst/>
            </a:prstGeom>
            <a:solidFill>
              <a:srgbClr val="000000"/>
            </a:solidFill>
            <a:ln w="12700" cap="flat">
              <a:noFill/>
              <a:miter lim="400000"/>
            </a:ln>
            <a:effectLst/>
          </p:spPr>
          <p:txBody>
            <a:bodyPr wrap="square" lIns="0" tIns="0" rIns="0" bIns="0" numCol="1" anchor="ctr">
              <a:noAutofit/>
            </a:bodyPr>
            <a:lstStyle/>
            <a:p>
              <a:pPr algn="ctr">
                <a:defRPr sz="2400">
                  <a:latin typeface="Verdana"/>
                  <a:ea typeface="Verdana"/>
                  <a:cs typeface="Verdana"/>
                  <a:sym typeface="Verdana"/>
                </a:defRPr>
              </a:pPr>
            </a:p>
          </p:txBody>
        </p:sp>
        <p:sp>
          <p:nvSpPr>
            <p:cNvPr id="24" name="Google Shape;21;p30"/>
            <p:cNvSpPr/>
            <p:nvPr/>
          </p:nvSpPr>
          <p:spPr>
            <a:xfrm>
              <a:off x="0" y="0"/>
              <a:ext cx="74607" cy="6892925"/>
            </a:xfrm>
            <a:prstGeom prst="rect">
              <a:avLst/>
            </a:prstGeom>
            <a:solidFill>
              <a:srgbClr val="000000"/>
            </a:solidFill>
            <a:ln w="12700" cap="flat">
              <a:noFill/>
              <a:miter lim="400000"/>
            </a:ln>
            <a:effectLst/>
          </p:spPr>
          <p:txBody>
            <a:bodyPr wrap="square" lIns="0" tIns="0" rIns="0" bIns="0" numCol="1" anchor="ctr">
              <a:noAutofit/>
            </a:bodyPr>
            <a:lstStyle/>
            <a:p>
              <a:pPr algn="ctr">
                <a:defRPr sz="2400">
                  <a:latin typeface="Verdana"/>
                  <a:ea typeface="Verdana"/>
                  <a:cs typeface="Verdana"/>
                  <a:sym typeface="Verdana"/>
                </a:defRPr>
              </a:pPr>
            </a:p>
          </p:txBody>
        </p:sp>
        <p:sp>
          <p:nvSpPr>
            <p:cNvPr id="25" name="Google Shape;22;p30"/>
            <p:cNvSpPr/>
            <p:nvPr/>
          </p:nvSpPr>
          <p:spPr>
            <a:xfrm>
              <a:off x="688915" y="3362325"/>
              <a:ext cx="446050" cy="0"/>
            </a:xfrm>
            <a:prstGeom prst="line">
              <a:avLst/>
            </a:prstGeom>
            <a:noFill/>
            <a:ln w="15875" cap="flat">
              <a:solidFill>
                <a:srgbClr val="333333"/>
              </a:solidFill>
              <a:prstDash val="solid"/>
              <a:round/>
            </a:ln>
            <a:effectLst/>
          </p:spPr>
          <p:txBody>
            <a:bodyPr wrap="square" lIns="0" tIns="0" rIns="0" bIns="0" numCol="1" anchor="t">
              <a:noAutofit/>
            </a:bodyPr>
            <a:lstStyle/>
            <a:p>
              <a:pPr/>
            </a:p>
          </p:txBody>
        </p:sp>
        <p:sp>
          <p:nvSpPr>
            <p:cNvPr id="26" name="Google Shape;23;p30"/>
            <p:cNvSpPr/>
            <p:nvPr/>
          </p:nvSpPr>
          <p:spPr>
            <a:xfrm flipV="1">
              <a:off x="74606" y="3359150"/>
              <a:ext cx="365094" cy="1588"/>
            </a:xfrm>
            <a:prstGeom prst="line">
              <a:avLst/>
            </a:prstGeom>
            <a:noFill/>
            <a:ln w="15875" cap="flat">
              <a:solidFill>
                <a:srgbClr val="333333"/>
              </a:solidFill>
              <a:prstDash val="solid"/>
              <a:round/>
            </a:ln>
            <a:effectLst/>
          </p:spPr>
          <p:txBody>
            <a:bodyPr wrap="square" lIns="0" tIns="0" rIns="0" bIns="0" numCol="1" anchor="t">
              <a:noAutofit/>
            </a:bodyPr>
            <a:lstStyle/>
            <a:p>
              <a:pPr/>
            </a:p>
          </p:txBody>
        </p:sp>
        <p:sp>
          <p:nvSpPr>
            <p:cNvPr id="27" name="Google Shape;24;p30"/>
            <p:cNvSpPr/>
            <p:nvPr/>
          </p:nvSpPr>
          <p:spPr>
            <a:xfrm>
              <a:off x="436524" y="3357562"/>
              <a:ext cx="103180" cy="13652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2991" y="1005"/>
                    <a:pt x="1994" y="2512"/>
                    <a:pt x="4985" y="3014"/>
                  </a:cubicBezTo>
                  <a:cubicBezTo>
                    <a:pt x="5982" y="5023"/>
                    <a:pt x="6314" y="5023"/>
                    <a:pt x="8972" y="5777"/>
                  </a:cubicBezTo>
                  <a:cubicBezTo>
                    <a:pt x="9637" y="7284"/>
                    <a:pt x="9969" y="8037"/>
                    <a:pt x="11963" y="8791"/>
                  </a:cubicBezTo>
                  <a:cubicBezTo>
                    <a:pt x="13292" y="10047"/>
                    <a:pt x="14289" y="10047"/>
                    <a:pt x="15618" y="11302"/>
                  </a:cubicBezTo>
                  <a:cubicBezTo>
                    <a:pt x="16283" y="17833"/>
                    <a:pt x="16283" y="13060"/>
                    <a:pt x="18609" y="16577"/>
                  </a:cubicBezTo>
                  <a:cubicBezTo>
                    <a:pt x="18942" y="18586"/>
                    <a:pt x="18609" y="19340"/>
                    <a:pt x="20935" y="20093"/>
                  </a:cubicBezTo>
                  <a:cubicBezTo>
                    <a:pt x="21600" y="21349"/>
                    <a:pt x="21600" y="20847"/>
                    <a:pt x="21600" y="21600"/>
                  </a:cubicBezTo>
                </a:path>
              </a:pathLst>
            </a:custGeom>
            <a:noFill/>
            <a:ln w="9525" cap="flat">
              <a:solidFill>
                <a:srgbClr val="333333"/>
              </a:solidFill>
              <a:prstDash val="solid"/>
              <a:round/>
            </a:ln>
            <a:effectLst/>
          </p:spPr>
          <p:txBody>
            <a:bodyPr wrap="square" lIns="0" tIns="0" rIns="0" bIns="0" numCol="1" anchor="ctr">
              <a:noAutofit/>
            </a:bodyPr>
            <a:lstStyle/>
            <a:p>
              <a:pPr algn="ctr">
                <a:defRPr sz="2400">
                  <a:latin typeface="Verdana"/>
                  <a:ea typeface="Verdana"/>
                  <a:cs typeface="Verdana"/>
                  <a:sym typeface="Verdana"/>
                </a:defRPr>
              </a:pPr>
            </a:p>
          </p:txBody>
        </p:sp>
        <p:sp>
          <p:nvSpPr>
            <p:cNvPr id="28" name="Google Shape;25;p30"/>
            <p:cNvSpPr/>
            <p:nvPr/>
          </p:nvSpPr>
          <p:spPr>
            <a:xfrm>
              <a:off x="579211" y="3362325"/>
              <a:ext cx="108118" cy="133350"/>
            </a:xfrm>
            <a:custGeom>
              <a:avLst/>
              <a:gdLst/>
              <a:ahLst/>
              <a:cxnLst>
                <a:cxn ang="0">
                  <a:pos x="wd2" y="hd2"/>
                </a:cxn>
                <a:cxn ang="5400000">
                  <a:pos x="wd2" y="hd2"/>
                </a:cxn>
                <a:cxn ang="10800000">
                  <a:pos x="wd2" y="hd2"/>
                </a:cxn>
                <a:cxn ang="16200000">
                  <a:pos x="wd2" y="hd2"/>
                </a:cxn>
              </a:cxnLst>
              <a:rect l="0" t="0" r="r" b="b"/>
              <a:pathLst>
                <a:path w="20721" h="21600" fill="norm" stroke="1" extrusionOk="0">
                  <a:moveTo>
                    <a:pt x="20722" y="0"/>
                  </a:moveTo>
                  <a:cubicBezTo>
                    <a:pt x="19505" y="2571"/>
                    <a:pt x="21330" y="5400"/>
                    <a:pt x="18288" y="6943"/>
                  </a:cubicBezTo>
                  <a:cubicBezTo>
                    <a:pt x="17679" y="9514"/>
                    <a:pt x="18592" y="14143"/>
                    <a:pt x="15550" y="14657"/>
                  </a:cubicBezTo>
                  <a:cubicBezTo>
                    <a:pt x="14637" y="15943"/>
                    <a:pt x="14637" y="17229"/>
                    <a:pt x="13724" y="18514"/>
                  </a:cubicBezTo>
                  <a:cubicBezTo>
                    <a:pt x="11291" y="18257"/>
                    <a:pt x="11595" y="17229"/>
                    <a:pt x="9769" y="16200"/>
                  </a:cubicBezTo>
                  <a:cubicBezTo>
                    <a:pt x="8857" y="14914"/>
                    <a:pt x="7944" y="14400"/>
                    <a:pt x="7336" y="13114"/>
                  </a:cubicBezTo>
                  <a:cubicBezTo>
                    <a:pt x="6727" y="9771"/>
                    <a:pt x="7336" y="9771"/>
                    <a:pt x="2772" y="10029"/>
                  </a:cubicBezTo>
                  <a:cubicBezTo>
                    <a:pt x="2164" y="13114"/>
                    <a:pt x="5206" y="18514"/>
                    <a:pt x="947" y="19800"/>
                  </a:cubicBezTo>
                  <a:cubicBezTo>
                    <a:pt x="-270" y="21086"/>
                    <a:pt x="34" y="20314"/>
                    <a:pt x="34" y="21600"/>
                  </a:cubicBezTo>
                </a:path>
              </a:pathLst>
            </a:custGeom>
            <a:noFill/>
            <a:ln w="9525" cap="flat">
              <a:solidFill>
                <a:srgbClr val="333333"/>
              </a:solidFill>
              <a:prstDash val="solid"/>
              <a:round/>
            </a:ln>
            <a:effectLst/>
          </p:spPr>
          <p:txBody>
            <a:bodyPr wrap="square" lIns="0" tIns="0" rIns="0" bIns="0" numCol="1" anchor="ctr">
              <a:noAutofit/>
            </a:bodyPr>
            <a:lstStyle/>
            <a:p>
              <a:pPr algn="ctr">
                <a:defRPr sz="2400">
                  <a:latin typeface="Verdana"/>
                  <a:ea typeface="Verdana"/>
                  <a:cs typeface="Verdana"/>
                  <a:sym typeface="Verdana"/>
                </a:defRPr>
              </a:pPr>
            </a:p>
          </p:txBody>
        </p:sp>
      </p:grpSp>
      <p:sp>
        <p:nvSpPr>
          <p:cNvPr id="30" name="Title Text"/>
          <p:cNvSpPr txBox="1"/>
          <p:nvPr>
            <p:ph type="title"/>
          </p:nvPr>
        </p:nvSpPr>
        <p:spPr>
          <a:xfrm>
            <a:off x="1244600" y="1247775"/>
            <a:ext cx="7772400" cy="1143000"/>
          </a:xfrm>
          <a:prstGeom prst="rect">
            <a:avLst/>
          </a:prstGeom>
        </p:spPr>
        <p:txBody>
          <a:bodyPr anchor="b">
            <a:normAutofit fontScale="100000" lnSpcReduction="0"/>
          </a:bodyPr>
          <a:lstStyle>
            <a:lvl1pPr algn="ctr"/>
          </a:lstStyle>
          <a:p>
            <a:pPr/>
            <a:r>
              <a:t>Title Text</a:t>
            </a:r>
          </a:p>
        </p:txBody>
      </p:sp>
      <p:sp>
        <p:nvSpPr>
          <p:cNvPr id="31" name="Body Level One…"/>
          <p:cNvSpPr txBox="1"/>
          <p:nvPr>
            <p:ph type="body" sz="quarter" idx="1"/>
          </p:nvPr>
        </p:nvSpPr>
        <p:spPr>
          <a:xfrm>
            <a:off x="1930400" y="3886200"/>
            <a:ext cx="6400800" cy="1752600"/>
          </a:xfrm>
          <a:prstGeom prst="rect">
            <a:avLst/>
          </a:prstGeom>
        </p:spPr>
        <p:txBody>
          <a:bodyPr>
            <a:normAutofit fontScale="100000" lnSpcReduction="0"/>
          </a:bodyPr>
          <a:lstStyle>
            <a:lvl1pPr marL="495300" indent="-533400" algn="ctr">
              <a:buClrTx/>
              <a:buSzTx/>
              <a:buFontTx/>
              <a:buNone/>
            </a:lvl1pPr>
            <a:lvl2pPr algn="ctr">
              <a:buClrTx/>
              <a:buFontTx/>
            </a:lvl2pPr>
            <a:lvl3pPr algn="ctr">
              <a:buClrTx/>
              <a:buFontTx/>
            </a:lvl3pPr>
            <a:lvl4pPr algn="ctr">
              <a:buClrTx/>
              <a:buFontTx/>
            </a:lvl4pPr>
            <a:lvl5pPr algn="ctr">
              <a:buClrTx/>
              <a:buFontTx/>
            </a:lvl5pPr>
          </a:lstStyle>
          <a:p>
            <a:pPr/>
            <a:r>
              <a:t>Body Level One</a:t>
            </a:r>
          </a:p>
          <a:p>
            <a:pPr lvl="1"/>
            <a:r>
              <a:t>Body Level Two</a:t>
            </a:r>
          </a:p>
          <a:p>
            <a:pPr lvl="2"/>
            <a:r>
              <a:t>Body Level Three</a:t>
            </a:r>
          </a:p>
          <a:p>
            <a:pPr lvl="3"/>
            <a:r>
              <a:t>Body Level Four</a:t>
            </a:r>
          </a:p>
          <a:p>
            <a:pPr lvl="4"/>
            <a:r>
              <a:t>Body Level Five</a:t>
            </a:r>
          </a:p>
        </p:txBody>
      </p:sp>
      <p:sp>
        <p:nvSpPr>
          <p:cNvPr id="32" name="Slide Number"/>
          <p:cNvSpPr txBox="1"/>
          <p:nvPr>
            <p:ph type="sldNum" sz="quarter" idx="2"/>
          </p:nvPr>
        </p:nvSpPr>
        <p:spPr>
          <a:xfrm>
            <a:off x="8732595" y="6416816"/>
            <a:ext cx="301869" cy="288784"/>
          </a:xfrm>
          <a:prstGeom prst="rect">
            <a:avLst/>
          </a:prstGeom>
        </p:spPr>
        <p:txBody>
          <a:bodyPr lIns="45699" tIns="45699" rIns="45699" bIns="45699" anchor="b"/>
          <a:lstStyle>
            <a:lvl1pPr>
              <a:defRPr sz="1400">
                <a:solidFill>
                  <a:srgbClr val="333329"/>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OBJECT_WITH_CAPTION_TEXT">
    <p:bg>
      <p:bgPr>
        <a:solidFill>
          <a:srgbClr val="F2F2F2"/>
        </a:solidFill>
      </p:bgPr>
    </p:bg>
    <p:spTree>
      <p:nvGrpSpPr>
        <p:cNvPr id="1" name=""/>
        <p:cNvGrpSpPr/>
        <p:nvPr/>
      </p:nvGrpSpPr>
      <p:grpSpPr>
        <a:xfrm>
          <a:off x="0" y="0"/>
          <a:ext cx="0" cy="0"/>
          <a:chOff x="0" y="0"/>
          <a:chExt cx="0" cy="0"/>
        </a:xfrm>
      </p:grpSpPr>
      <p:sp>
        <p:nvSpPr>
          <p:cNvPr id="199" name="Google Shape;117;p47"/>
          <p:cNvSpPr/>
          <p:nvPr/>
        </p:nvSpPr>
        <p:spPr>
          <a:xfrm>
            <a:off x="0" y="0"/>
            <a:ext cx="4572000" cy="6858000"/>
          </a:xfrm>
          <a:prstGeom prst="rect">
            <a:avLst/>
          </a:prstGeom>
          <a:solidFill>
            <a:srgbClr val="9BAFB5"/>
          </a:solidFill>
          <a:ln w="12700">
            <a:miter lim="400000"/>
          </a:ln>
        </p:spPr>
        <p:txBody>
          <a:bodyPr lIns="0" tIns="0" rIns="0" bIns="0" anchor="ctr"/>
          <a:lstStyle/>
          <a:p>
            <a:pPr>
              <a:defRPr>
                <a:solidFill>
                  <a:srgbClr val="000000"/>
                </a:solidFill>
              </a:defRPr>
            </a:pPr>
          </a:p>
        </p:txBody>
      </p:sp>
      <p:sp>
        <p:nvSpPr>
          <p:cNvPr id="200" name="Title Text"/>
          <p:cNvSpPr txBox="1"/>
          <p:nvPr>
            <p:ph type="title"/>
          </p:nvPr>
        </p:nvSpPr>
        <p:spPr>
          <a:xfrm>
            <a:off x="640702" y="2243828"/>
            <a:ext cx="3290596" cy="1141498"/>
          </a:xfrm>
          <a:prstGeom prst="rect">
            <a:avLst/>
          </a:prstGeom>
          <a:solidFill>
            <a:srgbClr val="FFFFFF"/>
          </a:solidFill>
          <a:ln w="9525">
            <a:solidFill>
              <a:srgbClr val="404040"/>
            </a:solidFill>
            <a:round/>
          </a:ln>
        </p:spPr>
        <p:txBody>
          <a:bodyPr lIns="182875" tIns="182875" rIns="182875" bIns="182875">
            <a:normAutofit fontScale="100000" lnSpcReduction="0"/>
          </a:bodyPr>
          <a:lstStyle>
            <a:lvl1pPr algn="ctr">
              <a:lnSpc>
                <a:spcPct val="90000"/>
              </a:lnSpc>
              <a:defRPr sz="2100">
                <a:solidFill>
                  <a:srgbClr val="262626"/>
                </a:solidFill>
                <a:latin typeface="Gill Sans"/>
                <a:ea typeface="Gill Sans"/>
                <a:cs typeface="Gill Sans"/>
                <a:sym typeface="Gill Sans"/>
              </a:defRPr>
            </a:lvl1pPr>
          </a:lstStyle>
          <a:p>
            <a:pPr/>
            <a:r>
              <a:t>Title Text</a:t>
            </a:r>
          </a:p>
        </p:txBody>
      </p:sp>
      <p:sp>
        <p:nvSpPr>
          <p:cNvPr id="201" name="Body Level One…"/>
          <p:cNvSpPr txBox="1"/>
          <p:nvPr>
            <p:ph type="body" sz="half" idx="1"/>
          </p:nvPr>
        </p:nvSpPr>
        <p:spPr>
          <a:xfrm>
            <a:off x="5052059" y="804672"/>
            <a:ext cx="3611881" cy="5248656"/>
          </a:xfrm>
          <a:prstGeom prst="rect">
            <a:avLst/>
          </a:prstGeom>
        </p:spPr>
        <p:txBody>
          <a:bodyPr>
            <a:normAutofit fontScale="100000" lnSpcReduction="0"/>
          </a:bodyPr>
          <a:lstStyle>
            <a:lvl1pPr indent="-349250">
              <a:spcBef>
                <a:spcPts val="1000"/>
              </a:spcBef>
              <a:buClr>
                <a:srgbClr val="9BAFB5"/>
              </a:buClr>
              <a:buSzPts val="1900"/>
              <a:buFont typeface="Arial"/>
              <a:defRPr sz="1900">
                <a:solidFill>
                  <a:srgbClr val="000000"/>
                </a:solidFill>
                <a:latin typeface="Gill Sans"/>
                <a:ea typeface="Gill Sans"/>
                <a:cs typeface="Gill Sans"/>
                <a:sym typeface="Gill Sans"/>
              </a:defRPr>
            </a:lvl1pPr>
            <a:lvl2pPr marL="976312" indent="-392112">
              <a:spcBef>
                <a:spcPts val="1000"/>
              </a:spcBef>
              <a:buClr>
                <a:srgbClr val="9BAFB5"/>
              </a:buClr>
              <a:buSzPts val="1900"/>
              <a:buFont typeface="Arial"/>
              <a:buChar char="•"/>
              <a:defRPr sz="1900">
                <a:solidFill>
                  <a:srgbClr val="000000"/>
                </a:solidFill>
                <a:latin typeface="Gill Sans"/>
                <a:ea typeface="Gill Sans"/>
                <a:cs typeface="Gill Sans"/>
                <a:sym typeface="Gill Sans"/>
              </a:defRPr>
            </a:lvl2pPr>
            <a:lvl3pPr marL="1433512" indent="-392112">
              <a:spcBef>
                <a:spcPts val="1000"/>
              </a:spcBef>
              <a:buClr>
                <a:srgbClr val="9BAFB5"/>
              </a:buClr>
              <a:buSzPts val="1900"/>
              <a:buFont typeface="Arial"/>
              <a:defRPr sz="1900">
                <a:solidFill>
                  <a:srgbClr val="000000"/>
                </a:solidFill>
                <a:latin typeface="Gill Sans"/>
                <a:ea typeface="Gill Sans"/>
                <a:cs typeface="Gill Sans"/>
                <a:sym typeface="Gill Sans"/>
              </a:defRPr>
            </a:lvl3pPr>
            <a:lvl4pPr marL="1890712" indent="-392112">
              <a:spcBef>
                <a:spcPts val="1000"/>
              </a:spcBef>
              <a:buClr>
                <a:srgbClr val="9BAFB5"/>
              </a:buClr>
              <a:buSzPts val="1900"/>
              <a:buFont typeface="Arial"/>
              <a:buChar char="•"/>
              <a:defRPr sz="1900">
                <a:solidFill>
                  <a:srgbClr val="000000"/>
                </a:solidFill>
                <a:latin typeface="Gill Sans"/>
                <a:ea typeface="Gill Sans"/>
                <a:cs typeface="Gill Sans"/>
                <a:sym typeface="Gill Sans"/>
              </a:defRPr>
            </a:lvl4pPr>
            <a:lvl5pPr marL="2347912" indent="-392112">
              <a:spcBef>
                <a:spcPts val="1000"/>
              </a:spcBef>
              <a:buClr>
                <a:srgbClr val="9BAFB5"/>
              </a:buClr>
              <a:buSzPts val="1900"/>
              <a:buFont typeface="Arial"/>
              <a:defRPr sz="1900">
                <a:solidFill>
                  <a:srgbClr val="000000"/>
                </a:solidFill>
                <a:latin typeface="Gill Sans"/>
                <a:ea typeface="Gill Sans"/>
                <a:cs typeface="Gill Sans"/>
                <a:sym typeface="Gill Sans"/>
              </a:defRPr>
            </a:lvl5pPr>
          </a:lstStyle>
          <a:p>
            <a:pPr/>
            <a:r>
              <a:t>Body Level One</a:t>
            </a:r>
          </a:p>
          <a:p>
            <a:pPr lvl="1"/>
            <a:r>
              <a:t>Body Level Two</a:t>
            </a:r>
          </a:p>
          <a:p>
            <a:pPr lvl="2"/>
            <a:r>
              <a:t>Body Level Three</a:t>
            </a:r>
          </a:p>
          <a:p>
            <a:pPr lvl="3"/>
            <a:r>
              <a:t>Body Level Four</a:t>
            </a:r>
          </a:p>
          <a:p>
            <a:pPr lvl="4"/>
            <a:r>
              <a:t>Body Level Five</a:t>
            </a:r>
          </a:p>
        </p:txBody>
      </p:sp>
      <p:sp>
        <p:nvSpPr>
          <p:cNvPr id="202" name="Google Shape;120;p47"/>
          <p:cNvSpPr txBox="1"/>
          <p:nvPr>
            <p:ph type="body" sz="quarter" idx="21"/>
          </p:nvPr>
        </p:nvSpPr>
        <p:spPr>
          <a:xfrm>
            <a:off x="862964" y="3549917"/>
            <a:ext cx="2846072" cy="2194037"/>
          </a:xfrm>
          <a:prstGeom prst="rect">
            <a:avLst/>
          </a:prstGeom>
        </p:spPr>
        <p:txBody>
          <a:bodyPr>
            <a:normAutofit fontScale="100000" lnSpcReduction="0"/>
          </a:bodyPr>
          <a:lstStyle/>
          <a:p>
            <a:pPr marL="228600" indent="0" algn="ctr">
              <a:spcBef>
                <a:spcPts val="1000"/>
              </a:spcBef>
              <a:buClrTx/>
              <a:buSzTx/>
              <a:buFontTx/>
              <a:buNone/>
              <a:defRPr sz="1500">
                <a:latin typeface="Gill Sans"/>
                <a:ea typeface="Gill Sans"/>
                <a:cs typeface="Gill Sans"/>
                <a:sym typeface="Gill Sans"/>
              </a:defRPr>
            </a:pPr>
          </a:p>
        </p:txBody>
      </p:sp>
      <p:sp>
        <p:nvSpPr>
          <p:cNvPr id="203" name="Slide Number"/>
          <p:cNvSpPr txBox="1"/>
          <p:nvPr>
            <p:ph type="sldNum" sz="quarter" idx="2"/>
          </p:nvPr>
        </p:nvSpPr>
        <p:spPr>
          <a:xfrm>
            <a:off x="8240111" y="6299974"/>
            <a:ext cx="365761" cy="201651"/>
          </a:xfrm>
          <a:prstGeom prst="rect">
            <a:avLst/>
          </a:prstGeom>
          <a:solidFill>
            <a:srgbClr val="1D1D1D">
              <a:alpha val="69803"/>
            </a:srgbClr>
          </a:solidFill>
        </p:spPr>
        <p:txBody>
          <a:bodyPr wrap="square" lIns="18275" tIns="18275" rIns="18275" bIns="18275"/>
          <a:lstStyle>
            <a:lvl1pPr algn="ctr">
              <a:defRPr sz="1100">
                <a:solidFill>
                  <a:srgbClr val="FFFFFF"/>
                </a:solidFill>
                <a:latin typeface="Verdana"/>
                <a:ea typeface="Verdana"/>
                <a:cs typeface="Verdana"/>
                <a:sym typeface="Verdana"/>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ICTURE_WITH_CAPTION_TEXT">
    <p:bg>
      <p:bgPr>
        <a:solidFill>
          <a:srgbClr val="F2F2F2"/>
        </a:solidFill>
      </p:bgPr>
    </p:bg>
    <p:spTree>
      <p:nvGrpSpPr>
        <p:cNvPr id="1" name=""/>
        <p:cNvGrpSpPr/>
        <p:nvPr/>
      </p:nvGrpSpPr>
      <p:grpSpPr>
        <a:xfrm>
          <a:off x="0" y="0"/>
          <a:ext cx="0" cy="0"/>
          <a:chOff x="0" y="0"/>
          <a:chExt cx="0" cy="0"/>
        </a:xfrm>
      </p:grpSpPr>
      <p:sp>
        <p:nvSpPr>
          <p:cNvPr id="210" name="Google Shape;125;p48"/>
          <p:cNvSpPr/>
          <p:nvPr/>
        </p:nvSpPr>
        <p:spPr>
          <a:xfrm>
            <a:off x="1" y="0"/>
            <a:ext cx="4571999" cy="6858000"/>
          </a:xfrm>
          <a:prstGeom prst="rect">
            <a:avLst/>
          </a:prstGeom>
          <a:solidFill>
            <a:srgbClr val="9BAFB5"/>
          </a:solidFill>
          <a:ln w="12700">
            <a:miter lim="400000"/>
          </a:ln>
        </p:spPr>
        <p:txBody>
          <a:bodyPr lIns="0" tIns="0" rIns="0" bIns="0" anchor="ctr"/>
          <a:lstStyle/>
          <a:p>
            <a:pPr>
              <a:defRPr>
                <a:solidFill>
                  <a:srgbClr val="000000"/>
                </a:solidFill>
              </a:defRPr>
            </a:pPr>
          </a:p>
        </p:txBody>
      </p:sp>
      <p:sp>
        <p:nvSpPr>
          <p:cNvPr id="211" name="Title Text"/>
          <p:cNvSpPr txBox="1"/>
          <p:nvPr>
            <p:ph type="title"/>
          </p:nvPr>
        </p:nvSpPr>
        <p:spPr>
          <a:xfrm>
            <a:off x="640080" y="2243827"/>
            <a:ext cx="3291841" cy="1143001"/>
          </a:xfrm>
          <a:prstGeom prst="rect">
            <a:avLst/>
          </a:prstGeom>
          <a:solidFill>
            <a:srgbClr val="FFFFFF"/>
          </a:solidFill>
          <a:ln w="9525">
            <a:solidFill>
              <a:srgbClr val="262626"/>
            </a:solidFill>
            <a:round/>
          </a:ln>
        </p:spPr>
        <p:txBody>
          <a:bodyPr lIns="182875" tIns="182875" rIns="182875" bIns="182875">
            <a:normAutofit fontScale="100000" lnSpcReduction="0"/>
          </a:bodyPr>
          <a:lstStyle>
            <a:lvl1pPr algn="ctr">
              <a:lnSpc>
                <a:spcPct val="90000"/>
              </a:lnSpc>
              <a:defRPr sz="2100">
                <a:solidFill>
                  <a:srgbClr val="262626"/>
                </a:solidFill>
                <a:latin typeface="Gill Sans"/>
                <a:ea typeface="Gill Sans"/>
                <a:cs typeface="Gill Sans"/>
                <a:sym typeface="Gill Sans"/>
              </a:defRPr>
            </a:lvl1pPr>
          </a:lstStyle>
          <a:p>
            <a:pPr/>
            <a:r>
              <a:t>Title Text</a:t>
            </a:r>
          </a:p>
        </p:txBody>
      </p:sp>
      <p:sp>
        <p:nvSpPr>
          <p:cNvPr id="212" name="Google Shape;127;p48"/>
          <p:cNvSpPr/>
          <p:nvPr>
            <p:ph type="pic" idx="21"/>
          </p:nvPr>
        </p:nvSpPr>
        <p:spPr>
          <a:xfrm>
            <a:off x="4572000" y="-42172"/>
            <a:ext cx="4576573" cy="6858001"/>
          </a:xfrm>
          <a:prstGeom prst="rect">
            <a:avLst/>
          </a:prstGeom>
        </p:spPr>
        <p:txBody>
          <a:bodyPr lIns="91439" tIns="45719" rIns="91439" bIns="45719"/>
          <a:lstStyle/>
          <a:p>
            <a:pPr/>
          </a:p>
        </p:txBody>
      </p:sp>
      <p:sp>
        <p:nvSpPr>
          <p:cNvPr id="213" name="Body Level One…"/>
          <p:cNvSpPr txBox="1"/>
          <p:nvPr>
            <p:ph type="body" sz="quarter" idx="1"/>
          </p:nvPr>
        </p:nvSpPr>
        <p:spPr>
          <a:xfrm>
            <a:off x="862964" y="3549918"/>
            <a:ext cx="2846072" cy="2194038"/>
          </a:xfrm>
          <a:prstGeom prst="rect">
            <a:avLst/>
          </a:prstGeom>
        </p:spPr>
        <p:txBody>
          <a:bodyPr>
            <a:normAutofit fontScale="100000" lnSpcReduction="0"/>
          </a:bodyPr>
          <a:lstStyle>
            <a:lvl1pPr marL="228600" indent="0" algn="ctr">
              <a:spcBef>
                <a:spcPts val="1000"/>
              </a:spcBef>
              <a:buClrTx/>
              <a:buSzTx/>
              <a:buFontTx/>
              <a:buNone/>
              <a:defRPr sz="1500">
                <a:latin typeface="Gill Sans"/>
                <a:ea typeface="Gill Sans"/>
                <a:cs typeface="Gill Sans"/>
                <a:sym typeface="Gill Sans"/>
              </a:defRPr>
            </a:lvl1pPr>
            <a:lvl2pPr marL="228600" indent="457200" algn="ctr">
              <a:spcBef>
                <a:spcPts val="1000"/>
              </a:spcBef>
              <a:buClrTx/>
              <a:buSzTx/>
              <a:buFontTx/>
              <a:buNone/>
              <a:defRPr sz="1500">
                <a:latin typeface="Gill Sans"/>
                <a:ea typeface="Gill Sans"/>
                <a:cs typeface="Gill Sans"/>
                <a:sym typeface="Gill Sans"/>
              </a:defRPr>
            </a:lvl2pPr>
            <a:lvl3pPr marL="228600" indent="914400" algn="ctr">
              <a:spcBef>
                <a:spcPts val="1000"/>
              </a:spcBef>
              <a:buClrTx/>
              <a:buSzTx/>
              <a:buFontTx/>
              <a:buNone/>
              <a:defRPr sz="1500">
                <a:latin typeface="Gill Sans"/>
                <a:ea typeface="Gill Sans"/>
                <a:cs typeface="Gill Sans"/>
                <a:sym typeface="Gill Sans"/>
              </a:defRPr>
            </a:lvl3pPr>
            <a:lvl4pPr marL="228600" indent="1371600" algn="ctr">
              <a:spcBef>
                <a:spcPts val="1000"/>
              </a:spcBef>
              <a:buClrTx/>
              <a:buSzTx/>
              <a:buFontTx/>
              <a:buNone/>
              <a:defRPr sz="1500">
                <a:latin typeface="Gill Sans"/>
                <a:ea typeface="Gill Sans"/>
                <a:cs typeface="Gill Sans"/>
                <a:sym typeface="Gill Sans"/>
              </a:defRPr>
            </a:lvl4pPr>
            <a:lvl5pPr marL="228600" indent="1828800" algn="ctr">
              <a:spcBef>
                <a:spcPts val="1000"/>
              </a:spcBef>
              <a:buClrTx/>
              <a:buSzTx/>
              <a:buFontTx/>
              <a:buNone/>
              <a:defRPr sz="1500">
                <a:latin typeface="Gill Sans"/>
                <a:ea typeface="Gill Sans"/>
                <a:cs typeface="Gill Sans"/>
                <a:sym typeface="Gill Sans"/>
              </a:defRPr>
            </a:lvl5pPr>
          </a:lstStyle>
          <a:p>
            <a:pPr/>
            <a:r>
              <a:t>Body Level One</a:t>
            </a:r>
          </a:p>
          <a:p>
            <a:pPr lvl="1"/>
            <a:r>
              <a:t>Body Level Two</a:t>
            </a:r>
          </a:p>
          <a:p>
            <a:pPr lvl="2"/>
            <a:r>
              <a:t>Body Level Three</a:t>
            </a:r>
          </a:p>
          <a:p>
            <a:pPr lvl="3"/>
            <a:r>
              <a:t>Body Level Four</a:t>
            </a:r>
          </a:p>
          <a:p>
            <a:pPr lvl="4"/>
            <a:r>
              <a:t>Body Level Five</a:t>
            </a:r>
          </a:p>
        </p:txBody>
      </p:sp>
      <p:sp>
        <p:nvSpPr>
          <p:cNvPr id="214" name="Slide Number"/>
          <p:cNvSpPr txBox="1"/>
          <p:nvPr>
            <p:ph type="sldNum" sz="quarter" idx="2"/>
          </p:nvPr>
        </p:nvSpPr>
        <p:spPr>
          <a:xfrm>
            <a:off x="8240111" y="6299974"/>
            <a:ext cx="365761" cy="201651"/>
          </a:xfrm>
          <a:prstGeom prst="rect">
            <a:avLst/>
          </a:prstGeom>
          <a:solidFill>
            <a:srgbClr val="1D1D1D">
              <a:alpha val="69803"/>
            </a:srgbClr>
          </a:solidFill>
        </p:spPr>
        <p:txBody>
          <a:bodyPr wrap="square" lIns="18275" tIns="18275" rIns="18275" bIns="18275"/>
          <a:lstStyle>
            <a:lvl1pPr algn="ctr">
              <a:defRPr sz="1100">
                <a:solidFill>
                  <a:srgbClr val="FFFFFF"/>
                </a:solidFill>
                <a:latin typeface="Verdana"/>
                <a:ea typeface="Verdana"/>
                <a:cs typeface="Verdana"/>
                <a:sym typeface="Verdana"/>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VERTICAL_TEXT">
    <p:bg>
      <p:bgPr>
        <a:solidFill>
          <a:srgbClr val="F2F2F2"/>
        </a:solidFill>
      </p:bgPr>
    </p:bg>
    <p:spTree>
      <p:nvGrpSpPr>
        <p:cNvPr id="1" name=""/>
        <p:cNvGrpSpPr/>
        <p:nvPr/>
      </p:nvGrpSpPr>
      <p:grpSpPr>
        <a:xfrm>
          <a:off x="0" y="0"/>
          <a:ext cx="0" cy="0"/>
          <a:chOff x="0" y="0"/>
          <a:chExt cx="0" cy="0"/>
        </a:xfrm>
      </p:grpSpPr>
      <p:sp>
        <p:nvSpPr>
          <p:cNvPr id="221" name="Title Text"/>
          <p:cNvSpPr txBox="1"/>
          <p:nvPr>
            <p:ph type="title"/>
          </p:nvPr>
        </p:nvSpPr>
        <p:spPr>
          <a:xfrm>
            <a:off x="1606044" y="964691"/>
            <a:ext cx="5937756" cy="1188721"/>
          </a:xfrm>
          <a:prstGeom prst="rect">
            <a:avLst/>
          </a:prstGeom>
          <a:solidFill>
            <a:srgbClr val="FFFFFF"/>
          </a:solidFill>
          <a:ln w="31750" cap="sq">
            <a:solidFill>
              <a:srgbClr val="404040"/>
            </a:solidFill>
            <a:miter lim="800000"/>
          </a:ln>
        </p:spPr>
        <p:txBody>
          <a:bodyPr lIns="182875" tIns="182875" rIns="182875" bIns="182875">
            <a:normAutofit fontScale="100000" lnSpcReduction="0"/>
          </a:bodyPr>
          <a:lstStyle>
            <a:lvl1pPr algn="ctr">
              <a:lnSpc>
                <a:spcPct val="90000"/>
              </a:lnSpc>
              <a:defRPr sz="2600">
                <a:solidFill>
                  <a:srgbClr val="262626"/>
                </a:solidFill>
                <a:latin typeface="Gill Sans"/>
                <a:ea typeface="Gill Sans"/>
                <a:cs typeface="Gill Sans"/>
                <a:sym typeface="Gill Sans"/>
              </a:defRPr>
            </a:lvl1pPr>
          </a:lstStyle>
          <a:p>
            <a:pPr/>
            <a:r>
              <a:t>Title Text</a:t>
            </a:r>
          </a:p>
        </p:txBody>
      </p:sp>
      <p:sp>
        <p:nvSpPr>
          <p:cNvPr id="222" name="Body Level One…"/>
          <p:cNvSpPr txBox="1"/>
          <p:nvPr>
            <p:ph type="body" sz="half" idx="1"/>
          </p:nvPr>
        </p:nvSpPr>
        <p:spPr>
          <a:xfrm rot="5400000">
            <a:off x="3023930" y="1220158"/>
            <a:ext cx="3101984" cy="5937756"/>
          </a:xfrm>
          <a:prstGeom prst="rect">
            <a:avLst/>
          </a:prstGeom>
        </p:spPr>
        <p:txBody>
          <a:bodyPr>
            <a:normAutofit fontScale="100000" lnSpcReduction="0"/>
          </a:bodyPr>
          <a:lstStyle>
            <a:lvl1pPr indent="-342900">
              <a:spcBef>
                <a:spcPts val="1000"/>
              </a:spcBef>
              <a:buClr>
                <a:srgbClr val="9BAFB5"/>
              </a:buClr>
              <a:buSzPts val="1800"/>
              <a:buFont typeface="Arial"/>
              <a:defRPr sz="1800">
                <a:solidFill>
                  <a:srgbClr val="262626"/>
                </a:solidFill>
                <a:latin typeface="Gill Sans"/>
                <a:ea typeface="Gill Sans"/>
                <a:cs typeface="Gill Sans"/>
                <a:sym typeface="Gill Sans"/>
              </a:defRPr>
            </a:lvl1pPr>
            <a:lvl2pPr marL="957262" indent="-385762">
              <a:spcBef>
                <a:spcPts val="1000"/>
              </a:spcBef>
              <a:buClr>
                <a:srgbClr val="9BAFB5"/>
              </a:buClr>
              <a:buSzPts val="1800"/>
              <a:buFont typeface="Arial"/>
              <a:buChar char="•"/>
              <a:defRPr sz="1800">
                <a:solidFill>
                  <a:srgbClr val="262626"/>
                </a:solidFill>
                <a:latin typeface="Gill Sans"/>
                <a:ea typeface="Gill Sans"/>
                <a:cs typeface="Gill Sans"/>
                <a:sym typeface="Gill Sans"/>
              </a:defRPr>
            </a:lvl2pPr>
            <a:lvl3pPr marL="1414462" indent="-385762">
              <a:spcBef>
                <a:spcPts val="1000"/>
              </a:spcBef>
              <a:buClr>
                <a:srgbClr val="9BAFB5"/>
              </a:buClr>
              <a:buSzPts val="1800"/>
              <a:buFont typeface="Arial"/>
              <a:defRPr sz="1800">
                <a:solidFill>
                  <a:srgbClr val="262626"/>
                </a:solidFill>
                <a:latin typeface="Gill Sans"/>
                <a:ea typeface="Gill Sans"/>
                <a:cs typeface="Gill Sans"/>
                <a:sym typeface="Gill Sans"/>
              </a:defRPr>
            </a:lvl3pPr>
            <a:lvl4pPr marL="1871662" indent="-385762">
              <a:spcBef>
                <a:spcPts val="1000"/>
              </a:spcBef>
              <a:buClr>
                <a:srgbClr val="9BAFB5"/>
              </a:buClr>
              <a:buSzPts val="1800"/>
              <a:buFont typeface="Arial"/>
              <a:buChar char="•"/>
              <a:defRPr sz="1800">
                <a:solidFill>
                  <a:srgbClr val="262626"/>
                </a:solidFill>
                <a:latin typeface="Gill Sans"/>
                <a:ea typeface="Gill Sans"/>
                <a:cs typeface="Gill Sans"/>
                <a:sym typeface="Gill Sans"/>
              </a:defRPr>
            </a:lvl4pPr>
            <a:lvl5pPr marL="2328862" indent="-385762">
              <a:spcBef>
                <a:spcPts val="1000"/>
              </a:spcBef>
              <a:buClr>
                <a:srgbClr val="9BAFB5"/>
              </a:buClr>
              <a:buSzPts val="1800"/>
              <a:buFont typeface="Arial"/>
              <a:defRPr sz="1800">
                <a:solidFill>
                  <a:srgbClr val="262626"/>
                </a:solidFill>
                <a:latin typeface="Gill Sans"/>
                <a:ea typeface="Gill Sans"/>
                <a:cs typeface="Gill Sans"/>
                <a:sym typeface="Gill Sans"/>
              </a:defRPr>
            </a:lvl5pPr>
          </a:lstStyle>
          <a:p>
            <a:pPr/>
            <a:r>
              <a:t>Body Level One</a:t>
            </a:r>
          </a:p>
          <a:p>
            <a:pPr lvl="1"/>
            <a:r>
              <a:t>Body Level Two</a:t>
            </a:r>
          </a:p>
          <a:p>
            <a:pPr lvl="2"/>
            <a:r>
              <a:t>Body Level Three</a:t>
            </a:r>
          </a:p>
          <a:p>
            <a:pPr lvl="3"/>
            <a:r>
              <a:t>Body Level Four</a:t>
            </a:r>
          </a:p>
          <a:p>
            <a:pPr lvl="4"/>
            <a:r>
              <a:t>Body Level Five</a:t>
            </a:r>
          </a:p>
        </p:txBody>
      </p:sp>
      <p:sp>
        <p:nvSpPr>
          <p:cNvPr id="223" name="Slide Number"/>
          <p:cNvSpPr txBox="1"/>
          <p:nvPr>
            <p:ph type="sldNum" sz="quarter" idx="2"/>
          </p:nvPr>
        </p:nvSpPr>
        <p:spPr>
          <a:xfrm>
            <a:off x="8240111" y="6299974"/>
            <a:ext cx="365761" cy="201651"/>
          </a:xfrm>
          <a:prstGeom prst="rect">
            <a:avLst/>
          </a:prstGeom>
          <a:solidFill>
            <a:srgbClr val="1D1D1D">
              <a:alpha val="69803"/>
            </a:srgbClr>
          </a:solidFill>
        </p:spPr>
        <p:txBody>
          <a:bodyPr wrap="square" lIns="18275" tIns="18275" rIns="18275" bIns="18275"/>
          <a:lstStyle>
            <a:lvl1pPr algn="ctr">
              <a:defRPr sz="1100">
                <a:solidFill>
                  <a:srgbClr val="FFFFFF"/>
                </a:solidFill>
                <a:latin typeface="Verdana"/>
                <a:ea typeface="Verdana"/>
                <a:cs typeface="Verdana"/>
                <a:sym typeface="Verdana"/>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VERTICAL_TITLE_AND_VERTICAL_TEXT">
    <p:bg>
      <p:bgPr>
        <a:solidFill>
          <a:srgbClr val="F2F2F2"/>
        </a:solidFill>
      </p:bgPr>
    </p:bg>
    <p:spTree>
      <p:nvGrpSpPr>
        <p:cNvPr id="1" name=""/>
        <p:cNvGrpSpPr/>
        <p:nvPr/>
      </p:nvGrpSpPr>
      <p:grpSpPr>
        <a:xfrm>
          <a:off x="0" y="0"/>
          <a:ext cx="0" cy="0"/>
          <a:chOff x="0" y="0"/>
          <a:chExt cx="0" cy="0"/>
        </a:xfrm>
      </p:grpSpPr>
      <p:sp>
        <p:nvSpPr>
          <p:cNvPr id="230" name="Title Text"/>
          <p:cNvSpPr txBox="1"/>
          <p:nvPr>
            <p:ph type="title"/>
          </p:nvPr>
        </p:nvSpPr>
        <p:spPr>
          <a:xfrm rot="5400000">
            <a:off x="4525076" y="2902017"/>
            <a:ext cx="4983481" cy="1053967"/>
          </a:xfrm>
          <a:prstGeom prst="rect">
            <a:avLst/>
          </a:prstGeom>
          <a:solidFill>
            <a:srgbClr val="FFFFFF"/>
          </a:solidFill>
          <a:ln w="31750" cap="sq">
            <a:solidFill>
              <a:srgbClr val="404040"/>
            </a:solidFill>
            <a:miter lim="800000"/>
          </a:ln>
        </p:spPr>
        <p:txBody>
          <a:bodyPr lIns="182875" tIns="182875" rIns="182875" bIns="182875">
            <a:normAutofit fontScale="100000" lnSpcReduction="0"/>
          </a:bodyPr>
          <a:lstStyle>
            <a:lvl1pPr algn="ctr">
              <a:lnSpc>
                <a:spcPct val="90000"/>
              </a:lnSpc>
              <a:defRPr sz="2600">
                <a:solidFill>
                  <a:srgbClr val="262626"/>
                </a:solidFill>
                <a:latin typeface="Gill Sans"/>
                <a:ea typeface="Gill Sans"/>
                <a:cs typeface="Gill Sans"/>
                <a:sym typeface="Gill Sans"/>
              </a:defRPr>
            </a:lvl1pPr>
          </a:lstStyle>
          <a:p>
            <a:pPr/>
            <a:r>
              <a:t>Title Text</a:t>
            </a:r>
          </a:p>
        </p:txBody>
      </p:sp>
      <p:sp>
        <p:nvSpPr>
          <p:cNvPr id="231" name="Body Level One…"/>
          <p:cNvSpPr txBox="1"/>
          <p:nvPr>
            <p:ph type="body" sz="half" idx="1"/>
          </p:nvPr>
        </p:nvSpPr>
        <p:spPr>
          <a:xfrm rot="5400000">
            <a:off x="1472392" y="1070913"/>
            <a:ext cx="4983481" cy="4716175"/>
          </a:xfrm>
          <a:prstGeom prst="rect">
            <a:avLst/>
          </a:prstGeom>
        </p:spPr>
        <p:txBody>
          <a:bodyPr>
            <a:normAutofit fontScale="100000" lnSpcReduction="0"/>
          </a:bodyPr>
          <a:lstStyle>
            <a:lvl1pPr indent="-342900">
              <a:spcBef>
                <a:spcPts val="1000"/>
              </a:spcBef>
              <a:buClr>
                <a:srgbClr val="9BAFB5"/>
              </a:buClr>
              <a:buSzPts val="1800"/>
              <a:buFont typeface="Arial"/>
              <a:defRPr sz="1800">
                <a:solidFill>
                  <a:srgbClr val="262626"/>
                </a:solidFill>
                <a:latin typeface="Gill Sans"/>
                <a:ea typeface="Gill Sans"/>
                <a:cs typeface="Gill Sans"/>
                <a:sym typeface="Gill Sans"/>
              </a:defRPr>
            </a:lvl1pPr>
            <a:lvl2pPr marL="957262" indent="-385762">
              <a:spcBef>
                <a:spcPts val="1000"/>
              </a:spcBef>
              <a:buClr>
                <a:srgbClr val="9BAFB5"/>
              </a:buClr>
              <a:buSzPts val="1800"/>
              <a:buFont typeface="Arial"/>
              <a:buChar char="•"/>
              <a:defRPr sz="1800">
                <a:solidFill>
                  <a:srgbClr val="262626"/>
                </a:solidFill>
                <a:latin typeface="Gill Sans"/>
                <a:ea typeface="Gill Sans"/>
                <a:cs typeface="Gill Sans"/>
                <a:sym typeface="Gill Sans"/>
              </a:defRPr>
            </a:lvl2pPr>
            <a:lvl3pPr marL="1414462" indent="-385762">
              <a:spcBef>
                <a:spcPts val="1000"/>
              </a:spcBef>
              <a:buClr>
                <a:srgbClr val="9BAFB5"/>
              </a:buClr>
              <a:buSzPts val="1800"/>
              <a:buFont typeface="Arial"/>
              <a:defRPr sz="1800">
                <a:solidFill>
                  <a:srgbClr val="262626"/>
                </a:solidFill>
                <a:latin typeface="Gill Sans"/>
                <a:ea typeface="Gill Sans"/>
                <a:cs typeface="Gill Sans"/>
                <a:sym typeface="Gill Sans"/>
              </a:defRPr>
            </a:lvl3pPr>
            <a:lvl4pPr marL="1871662" indent="-385762">
              <a:spcBef>
                <a:spcPts val="1000"/>
              </a:spcBef>
              <a:buClr>
                <a:srgbClr val="9BAFB5"/>
              </a:buClr>
              <a:buSzPts val="1800"/>
              <a:buFont typeface="Arial"/>
              <a:buChar char="•"/>
              <a:defRPr sz="1800">
                <a:solidFill>
                  <a:srgbClr val="262626"/>
                </a:solidFill>
                <a:latin typeface="Gill Sans"/>
                <a:ea typeface="Gill Sans"/>
                <a:cs typeface="Gill Sans"/>
                <a:sym typeface="Gill Sans"/>
              </a:defRPr>
            </a:lvl4pPr>
            <a:lvl5pPr marL="2328862" indent="-385762">
              <a:spcBef>
                <a:spcPts val="1000"/>
              </a:spcBef>
              <a:buClr>
                <a:srgbClr val="9BAFB5"/>
              </a:buClr>
              <a:buSzPts val="1800"/>
              <a:buFont typeface="Arial"/>
              <a:defRPr sz="1800">
                <a:solidFill>
                  <a:srgbClr val="262626"/>
                </a:solidFill>
                <a:latin typeface="Gill Sans"/>
                <a:ea typeface="Gill Sans"/>
                <a:cs typeface="Gill Sans"/>
                <a:sym typeface="Gill Sans"/>
              </a:defRPr>
            </a:lvl5pPr>
          </a:lstStyle>
          <a:p>
            <a:pPr/>
            <a:r>
              <a:t>Body Level One</a:t>
            </a:r>
          </a:p>
          <a:p>
            <a:pPr lvl="1"/>
            <a:r>
              <a:t>Body Level Two</a:t>
            </a:r>
          </a:p>
          <a:p>
            <a:pPr lvl="2"/>
            <a:r>
              <a:t>Body Level Three</a:t>
            </a:r>
          </a:p>
          <a:p>
            <a:pPr lvl="3"/>
            <a:r>
              <a:t>Body Level Four</a:t>
            </a:r>
          </a:p>
          <a:p>
            <a:pPr lvl="4"/>
            <a:r>
              <a:t>Body Level Five</a:t>
            </a:r>
          </a:p>
        </p:txBody>
      </p:sp>
      <p:sp>
        <p:nvSpPr>
          <p:cNvPr id="232" name="Slide Number"/>
          <p:cNvSpPr txBox="1"/>
          <p:nvPr>
            <p:ph type="sldNum" sz="quarter" idx="2"/>
          </p:nvPr>
        </p:nvSpPr>
        <p:spPr>
          <a:xfrm>
            <a:off x="8240111" y="6299974"/>
            <a:ext cx="365761" cy="201651"/>
          </a:xfrm>
          <a:prstGeom prst="rect">
            <a:avLst/>
          </a:prstGeom>
          <a:solidFill>
            <a:srgbClr val="1D1D1D">
              <a:alpha val="69803"/>
            </a:srgbClr>
          </a:solidFill>
        </p:spPr>
        <p:txBody>
          <a:bodyPr wrap="square" lIns="18275" tIns="18275" rIns="18275" bIns="18275"/>
          <a:lstStyle>
            <a:lvl1pPr algn="ctr">
              <a:defRPr sz="1100">
                <a:solidFill>
                  <a:srgbClr val="FFFFFF"/>
                </a:solidFill>
                <a:latin typeface="Verdana"/>
                <a:ea typeface="Verdana"/>
                <a:cs typeface="Verdana"/>
                <a:sym typeface="Verdana"/>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p:bg>
      <p:bgPr>
        <a:solidFill>
          <a:srgbClr val="FFFFFF"/>
        </a:solidFill>
      </p:bgPr>
    </p:bg>
    <p:spTree>
      <p:nvGrpSpPr>
        <p:cNvPr id="1" name=""/>
        <p:cNvGrpSpPr/>
        <p:nvPr/>
      </p:nvGrpSpPr>
      <p:grpSpPr>
        <a:xfrm>
          <a:off x="0" y="0"/>
          <a:ext cx="0" cy="0"/>
          <a:chOff x="0" y="0"/>
          <a:chExt cx="0" cy="0"/>
        </a:xfrm>
      </p:grpSpPr>
      <p:sp>
        <p:nvSpPr>
          <p:cNvPr id="239" name="Author and Date"/>
          <p:cNvSpPr txBox="1"/>
          <p:nvPr>
            <p:ph type="body" sz="quarter" idx="21" hasCustomPrompt="1"/>
          </p:nvPr>
        </p:nvSpPr>
        <p:spPr>
          <a:xfrm>
            <a:off x="450502" y="5304698"/>
            <a:ext cx="8239127" cy="238868"/>
          </a:xfrm>
          <a:prstGeom prst="rect">
            <a:avLst/>
          </a:prstGeom>
          <a:ln w="3175"/>
        </p:spPr>
        <p:txBody>
          <a:bodyPr lIns="17144" tIns="17144" rIns="17144" bIns="17144">
            <a:normAutofit fontScale="100000" lnSpcReduction="0"/>
          </a:bodyPr>
          <a:lstStyle>
            <a:lvl1pPr marL="0" indent="0" defTabSz="338454">
              <a:spcBef>
                <a:spcPts val="0"/>
              </a:spcBef>
              <a:buClrTx/>
              <a:buSzTx/>
              <a:buFontTx/>
              <a:buNone/>
              <a:defRPr b="1" sz="1476">
                <a:solidFill>
                  <a:srgbClr val="000000"/>
                </a:solidFill>
                <a:latin typeface="Helvetica Neue"/>
                <a:ea typeface="Helvetica Neue"/>
                <a:cs typeface="Helvetica Neue"/>
                <a:sym typeface="Helvetica Neue"/>
              </a:defRPr>
            </a:lvl1pPr>
          </a:lstStyle>
          <a:p>
            <a:pPr/>
            <a:r>
              <a:t>Author and Date</a:t>
            </a:r>
          </a:p>
        </p:txBody>
      </p:sp>
      <p:sp>
        <p:nvSpPr>
          <p:cNvPr id="240" name="Presentation Title"/>
          <p:cNvSpPr txBox="1"/>
          <p:nvPr>
            <p:ph type="title" hasCustomPrompt="1"/>
          </p:nvPr>
        </p:nvSpPr>
        <p:spPr>
          <a:xfrm>
            <a:off x="452436" y="1822871"/>
            <a:ext cx="8239127" cy="1743076"/>
          </a:xfrm>
          <a:prstGeom prst="rect">
            <a:avLst/>
          </a:prstGeom>
        </p:spPr>
        <p:txBody>
          <a:bodyPr lIns="19050" tIns="19050" rIns="19050" bIns="19050" anchor="b">
            <a:normAutofit fontScale="100000" lnSpcReduction="0"/>
          </a:bodyPr>
          <a:lstStyle>
            <a:lvl1pPr defTabSz="1219169">
              <a:lnSpc>
                <a:spcPct val="80000"/>
              </a:lnSpc>
              <a:defRPr b="1" spc="-116" sz="5800">
                <a:solidFill>
                  <a:srgbClr val="000000"/>
                </a:solidFill>
                <a:latin typeface="Helvetica Neue"/>
                <a:ea typeface="Helvetica Neue"/>
                <a:cs typeface="Helvetica Neue"/>
                <a:sym typeface="Helvetica Neue"/>
              </a:defRPr>
            </a:lvl1pPr>
          </a:lstStyle>
          <a:p>
            <a:pPr/>
            <a:r>
              <a:t>Presentation Title</a:t>
            </a:r>
          </a:p>
        </p:txBody>
      </p:sp>
      <p:sp>
        <p:nvSpPr>
          <p:cNvPr id="241" name="Body Level One…"/>
          <p:cNvSpPr txBox="1"/>
          <p:nvPr>
            <p:ph type="body" sz="quarter" idx="1" hasCustomPrompt="1"/>
          </p:nvPr>
        </p:nvSpPr>
        <p:spPr>
          <a:xfrm>
            <a:off x="450503" y="3565946"/>
            <a:ext cx="8239126" cy="714376"/>
          </a:xfrm>
          <a:prstGeom prst="rect">
            <a:avLst/>
          </a:prstGeom>
        </p:spPr>
        <p:txBody>
          <a:bodyPr lIns="19050" tIns="19050" rIns="19050" bIns="19050">
            <a:normAutofit fontScale="100000" lnSpcReduction="0"/>
          </a:bodyPr>
          <a:lstStyle>
            <a:lvl1pPr marL="0" indent="0" defTabSz="412750">
              <a:spcBef>
                <a:spcPts val="0"/>
              </a:spcBef>
              <a:buClrTx/>
              <a:buSzTx/>
              <a:buFontTx/>
              <a:buNone/>
              <a:defRPr b="1" sz="2600">
                <a:solidFill>
                  <a:srgbClr val="000000"/>
                </a:solidFill>
                <a:latin typeface="Helvetica Neue"/>
                <a:ea typeface="Helvetica Neue"/>
                <a:cs typeface="Helvetica Neue"/>
                <a:sym typeface="Helvetica Neue"/>
              </a:defRPr>
            </a:lvl1pPr>
            <a:lvl2pPr marL="0" indent="457200" defTabSz="412750">
              <a:spcBef>
                <a:spcPts val="0"/>
              </a:spcBef>
              <a:buClrTx/>
              <a:buSzTx/>
              <a:buFontTx/>
              <a:buNone/>
              <a:defRPr b="1" sz="2600">
                <a:solidFill>
                  <a:srgbClr val="000000"/>
                </a:solidFill>
                <a:latin typeface="Helvetica Neue"/>
                <a:ea typeface="Helvetica Neue"/>
                <a:cs typeface="Helvetica Neue"/>
                <a:sym typeface="Helvetica Neue"/>
              </a:defRPr>
            </a:lvl2pPr>
            <a:lvl3pPr marL="0" indent="914400" defTabSz="412750">
              <a:spcBef>
                <a:spcPts val="0"/>
              </a:spcBef>
              <a:buClrTx/>
              <a:buSzTx/>
              <a:buFontTx/>
              <a:buNone/>
              <a:defRPr b="1" sz="2600">
                <a:solidFill>
                  <a:srgbClr val="000000"/>
                </a:solidFill>
                <a:latin typeface="Helvetica Neue"/>
                <a:ea typeface="Helvetica Neue"/>
                <a:cs typeface="Helvetica Neue"/>
                <a:sym typeface="Helvetica Neue"/>
              </a:defRPr>
            </a:lvl3pPr>
            <a:lvl4pPr marL="0" indent="1371600" defTabSz="412750">
              <a:spcBef>
                <a:spcPts val="0"/>
              </a:spcBef>
              <a:buClrTx/>
              <a:buSzTx/>
              <a:buFontTx/>
              <a:buNone/>
              <a:defRPr b="1" sz="2600">
                <a:solidFill>
                  <a:srgbClr val="000000"/>
                </a:solidFill>
                <a:latin typeface="Helvetica Neue"/>
                <a:ea typeface="Helvetica Neue"/>
                <a:cs typeface="Helvetica Neue"/>
                <a:sym typeface="Helvetica Neue"/>
              </a:defRPr>
            </a:lvl4pPr>
            <a:lvl5pPr marL="0" indent="1828800" defTabSz="412750">
              <a:spcBef>
                <a:spcPts val="0"/>
              </a:spcBef>
              <a:buClrTx/>
              <a:buSzTx/>
              <a:buFontTx/>
              <a:buNone/>
              <a:defRPr b="1" sz="2600">
                <a:solidFill>
                  <a:srgbClr val="000000"/>
                </a:solidFill>
                <a:latin typeface="Helvetica Neue"/>
                <a:ea typeface="Helvetica Neue"/>
                <a:cs typeface="Helvetica Neue"/>
                <a:sym typeface="Helvetica Neue"/>
              </a:defRPr>
            </a:lvl5pPr>
          </a:lstStyle>
          <a:p>
            <a:pPr/>
            <a:r>
              <a:t>Presentation Subtitle</a:t>
            </a:r>
          </a:p>
          <a:p>
            <a:pPr lvl="1"/>
            <a:r>
              <a:t/>
            </a:r>
          </a:p>
          <a:p>
            <a:pPr lvl="2"/>
            <a:r>
              <a:t/>
            </a:r>
          </a:p>
          <a:p>
            <a:pPr lvl="3"/>
            <a:r>
              <a:t/>
            </a:r>
          </a:p>
          <a:p>
            <a:pPr lvl="4"/>
            <a:r>
              <a:t/>
            </a:r>
          </a:p>
        </p:txBody>
      </p:sp>
      <p:sp>
        <p:nvSpPr>
          <p:cNvPr id="242" name="Slide Number"/>
          <p:cNvSpPr txBox="1"/>
          <p:nvPr>
            <p:ph type="sldNum" sz="quarter" idx="2"/>
          </p:nvPr>
        </p:nvSpPr>
        <p:spPr>
          <a:xfrm>
            <a:off x="4480705" y="5728499"/>
            <a:ext cx="177903" cy="174601"/>
          </a:xfrm>
          <a:prstGeom prst="rect">
            <a:avLst/>
          </a:prstGeom>
        </p:spPr>
        <p:txBody>
          <a:bodyPr lIns="19050" tIns="19050" rIns="19050" bIns="19050" anchor="b"/>
          <a:lstStyle>
            <a:lvl1pPr algn="ctr" defTabSz="292100">
              <a:defRPr sz="900">
                <a:latin typeface="Helvetica Neue"/>
                <a:ea typeface="Helvetica Neue"/>
                <a:cs typeface="Helvetica Neue"/>
                <a:sym typeface="Helvetica Neue"/>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bg>
      <p:bgPr>
        <a:solidFill>
          <a:srgbClr val="FFFFFF"/>
        </a:solidFill>
      </p:bgPr>
    </p:bg>
    <p:spTree>
      <p:nvGrpSpPr>
        <p:cNvPr id="1" name=""/>
        <p:cNvGrpSpPr/>
        <p:nvPr/>
      </p:nvGrpSpPr>
      <p:grpSpPr>
        <a:xfrm>
          <a:off x="0" y="0"/>
          <a:ext cx="0" cy="0"/>
          <a:chOff x="0" y="0"/>
          <a:chExt cx="0" cy="0"/>
        </a:xfrm>
      </p:grpSpPr>
      <p:sp>
        <p:nvSpPr>
          <p:cNvPr id="249" name="Body Level One…"/>
          <p:cNvSpPr txBox="1"/>
          <p:nvPr>
            <p:ph type="body" idx="1" hasCustomPrompt="1"/>
          </p:nvPr>
        </p:nvSpPr>
        <p:spPr>
          <a:xfrm>
            <a:off x="452437" y="2450439"/>
            <a:ext cx="8239126" cy="3096005"/>
          </a:xfrm>
          <a:prstGeom prst="rect">
            <a:avLst/>
          </a:prstGeom>
        </p:spPr>
        <p:txBody>
          <a:bodyPr lIns="19050" tIns="19050" rIns="19050" bIns="19050" numCol="2" spcCol="411956">
            <a:normAutofit fontScale="100000" lnSpcReduction="0"/>
          </a:bodyPr>
          <a:lstStyle>
            <a:lvl1pPr marL="304800" indent="-304800" defTabSz="1219169">
              <a:lnSpc>
                <a:spcPct val="90000"/>
              </a:lnSpc>
              <a:spcBef>
                <a:spcPts val="2200"/>
              </a:spcBef>
              <a:buClrTx/>
              <a:buSzPct val="123000"/>
              <a:buFontTx/>
              <a:defRPr sz="2400">
                <a:solidFill>
                  <a:srgbClr val="000000"/>
                </a:solidFill>
                <a:latin typeface="Helvetica Neue"/>
                <a:ea typeface="Helvetica Neue"/>
                <a:cs typeface="Helvetica Neue"/>
                <a:sym typeface="Helvetica Neue"/>
              </a:defRPr>
            </a:lvl1pPr>
            <a:lvl2pPr marL="914400" indent="-304800" defTabSz="1219169">
              <a:lnSpc>
                <a:spcPct val="90000"/>
              </a:lnSpc>
              <a:spcBef>
                <a:spcPts val="2200"/>
              </a:spcBef>
              <a:buClrTx/>
              <a:buSzPct val="123000"/>
              <a:buFontTx/>
              <a:buChar char="•"/>
              <a:defRPr sz="2400">
                <a:solidFill>
                  <a:srgbClr val="000000"/>
                </a:solidFill>
                <a:latin typeface="Helvetica Neue"/>
                <a:ea typeface="Helvetica Neue"/>
                <a:cs typeface="Helvetica Neue"/>
                <a:sym typeface="Helvetica Neue"/>
              </a:defRPr>
            </a:lvl2pPr>
            <a:lvl3pPr marL="1524000" indent="-304800" defTabSz="1219169">
              <a:lnSpc>
                <a:spcPct val="90000"/>
              </a:lnSpc>
              <a:spcBef>
                <a:spcPts val="2200"/>
              </a:spcBef>
              <a:buClrTx/>
              <a:buSzPct val="123000"/>
              <a:buFontTx/>
              <a:defRPr sz="2400">
                <a:solidFill>
                  <a:srgbClr val="000000"/>
                </a:solidFill>
                <a:latin typeface="Helvetica Neue"/>
                <a:ea typeface="Helvetica Neue"/>
                <a:cs typeface="Helvetica Neue"/>
                <a:sym typeface="Helvetica Neue"/>
              </a:defRPr>
            </a:lvl3pPr>
            <a:lvl4pPr marL="2133600" indent="-304800" defTabSz="1219169">
              <a:lnSpc>
                <a:spcPct val="90000"/>
              </a:lnSpc>
              <a:spcBef>
                <a:spcPts val="2200"/>
              </a:spcBef>
              <a:buClrTx/>
              <a:buSzPct val="123000"/>
              <a:buFontTx/>
              <a:buChar char="•"/>
              <a:defRPr sz="2400">
                <a:solidFill>
                  <a:srgbClr val="000000"/>
                </a:solidFill>
                <a:latin typeface="Helvetica Neue"/>
                <a:ea typeface="Helvetica Neue"/>
                <a:cs typeface="Helvetica Neue"/>
                <a:sym typeface="Helvetica Neue"/>
              </a:defRPr>
            </a:lvl4pPr>
            <a:lvl5pPr marL="2743200" indent="-304800" defTabSz="1219169">
              <a:lnSpc>
                <a:spcPct val="90000"/>
              </a:lnSpc>
              <a:spcBef>
                <a:spcPts val="2200"/>
              </a:spcBef>
              <a:buClrTx/>
              <a:buSzPct val="123000"/>
              <a:buFontTx/>
              <a:defRPr sz="2400">
                <a:solidFill>
                  <a:srgbClr val="000000"/>
                </a:solidFill>
                <a:latin typeface="Helvetica Neue"/>
                <a:ea typeface="Helvetica Neue"/>
                <a:cs typeface="Helvetica Neue"/>
                <a:sym typeface="Helvetica Neue"/>
              </a:defRPr>
            </a:lvl5pPr>
          </a:lstStyle>
          <a:p>
            <a:pPr/>
            <a:r>
              <a:t>Slide bullet text</a:t>
            </a:r>
          </a:p>
          <a:p>
            <a:pPr lvl="1"/>
            <a:r>
              <a:t/>
            </a:r>
          </a:p>
          <a:p>
            <a:pPr lvl="2"/>
            <a:r>
              <a:t/>
            </a:r>
          </a:p>
          <a:p>
            <a:pPr lvl="3"/>
            <a:r>
              <a:t/>
            </a:r>
          </a:p>
          <a:p>
            <a:pPr lvl="4"/>
            <a:r>
              <a:t/>
            </a:r>
          </a:p>
        </p:txBody>
      </p:sp>
      <p:sp>
        <p:nvSpPr>
          <p:cNvPr id="250" name="Slide Number"/>
          <p:cNvSpPr txBox="1"/>
          <p:nvPr>
            <p:ph type="sldNum" sz="quarter" idx="2"/>
          </p:nvPr>
        </p:nvSpPr>
        <p:spPr>
          <a:xfrm>
            <a:off x="4480705" y="5728499"/>
            <a:ext cx="177903" cy="174601"/>
          </a:xfrm>
          <a:prstGeom prst="rect">
            <a:avLst/>
          </a:prstGeom>
        </p:spPr>
        <p:txBody>
          <a:bodyPr lIns="19050" tIns="19050" rIns="19050" bIns="19050" anchor="b"/>
          <a:lstStyle>
            <a:lvl1pPr algn="ctr" defTabSz="292100">
              <a:defRPr sz="900">
                <a:latin typeface="Helvetica Neue"/>
                <a:ea typeface="Helvetica Neue"/>
                <a:cs typeface="Helvetica Neue"/>
                <a:sym typeface="Helvetica Neue"/>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bg>
      <p:bgPr>
        <a:solidFill>
          <a:srgbClr val="FFFFFF"/>
        </a:solidFill>
      </p:bgPr>
    </p:bg>
    <p:spTree>
      <p:nvGrpSpPr>
        <p:cNvPr id="1" name=""/>
        <p:cNvGrpSpPr/>
        <p:nvPr/>
      </p:nvGrpSpPr>
      <p:grpSpPr>
        <a:xfrm>
          <a:off x="0" y="0"/>
          <a:ext cx="0" cy="0"/>
          <a:chOff x="0" y="0"/>
          <a:chExt cx="0" cy="0"/>
        </a:xfrm>
      </p:grpSpPr>
      <p:sp>
        <p:nvSpPr>
          <p:cNvPr id="257" name="Slide Title"/>
          <p:cNvSpPr txBox="1"/>
          <p:nvPr>
            <p:ph type="title" hasCustomPrompt="1"/>
          </p:nvPr>
        </p:nvSpPr>
        <p:spPr>
          <a:xfrm>
            <a:off x="452437" y="1262062"/>
            <a:ext cx="8239126" cy="538107"/>
          </a:xfrm>
          <a:prstGeom prst="rect">
            <a:avLst/>
          </a:prstGeom>
        </p:spPr>
        <p:txBody>
          <a:bodyPr lIns="19050" tIns="19050" rIns="19050" bIns="19050" anchor="t">
            <a:normAutofit fontScale="100000" lnSpcReduction="0"/>
          </a:bodyPr>
          <a:lstStyle>
            <a:lvl1pPr defTabSz="1219169">
              <a:lnSpc>
                <a:spcPct val="80000"/>
              </a:lnSpc>
              <a:defRPr b="1" spc="-84" sz="4200">
                <a:solidFill>
                  <a:srgbClr val="000000"/>
                </a:solidFill>
                <a:latin typeface="Helvetica Neue"/>
                <a:ea typeface="Helvetica Neue"/>
                <a:cs typeface="Helvetica Neue"/>
                <a:sym typeface="Helvetica Neue"/>
              </a:defRPr>
            </a:lvl1pPr>
          </a:lstStyle>
          <a:p>
            <a:pPr/>
            <a:r>
              <a:t>Slide Title</a:t>
            </a:r>
          </a:p>
        </p:txBody>
      </p:sp>
      <p:sp>
        <p:nvSpPr>
          <p:cNvPr id="258" name="Slide Subtitle"/>
          <p:cNvSpPr txBox="1"/>
          <p:nvPr>
            <p:ph type="body" sz="quarter" idx="21" hasCustomPrompt="1"/>
          </p:nvPr>
        </p:nvSpPr>
        <p:spPr>
          <a:xfrm>
            <a:off x="452437" y="1747110"/>
            <a:ext cx="8239126" cy="350544"/>
          </a:xfrm>
          <a:prstGeom prst="rect">
            <a:avLst/>
          </a:prstGeom>
          <a:ln w="3175"/>
        </p:spPr>
        <p:txBody>
          <a:bodyPr lIns="17144" tIns="17144" rIns="17144" bIns="17144">
            <a:normAutofit fontScale="100000" lnSpcReduction="0"/>
          </a:bodyPr>
          <a:lstStyle>
            <a:lvl1pPr marL="0" indent="0" defTabSz="330200">
              <a:spcBef>
                <a:spcPts val="0"/>
              </a:spcBef>
              <a:buClrTx/>
              <a:buSzTx/>
              <a:buFontTx/>
              <a:buNone/>
              <a:defRPr b="1" sz="2080">
                <a:solidFill>
                  <a:srgbClr val="000000"/>
                </a:solidFill>
                <a:latin typeface="Helvetica Neue"/>
                <a:ea typeface="Helvetica Neue"/>
                <a:cs typeface="Helvetica Neue"/>
                <a:sym typeface="Helvetica Neue"/>
              </a:defRPr>
            </a:lvl1pPr>
          </a:lstStyle>
          <a:p>
            <a:pPr/>
            <a:r>
              <a:t>Slide Subtitle</a:t>
            </a:r>
          </a:p>
        </p:txBody>
      </p:sp>
      <p:sp>
        <p:nvSpPr>
          <p:cNvPr id="259" name="Slide Number"/>
          <p:cNvSpPr txBox="1"/>
          <p:nvPr>
            <p:ph type="sldNum" sz="quarter" idx="2"/>
          </p:nvPr>
        </p:nvSpPr>
        <p:spPr>
          <a:xfrm>
            <a:off x="4480705" y="5728499"/>
            <a:ext cx="177903" cy="174601"/>
          </a:xfrm>
          <a:prstGeom prst="rect">
            <a:avLst/>
          </a:prstGeom>
        </p:spPr>
        <p:txBody>
          <a:bodyPr lIns="19050" tIns="19050" rIns="19050" bIns="19050" anchor="b"/>
          <a:lstStyle>
            <a:lvl1pPr algn="ctr" defTabSz="292100">
              <a:defRPr sz="900">
                <a:latin typeface="Helvetica Neue"/>
                <a:ea typeface="Helvetica Neue"/>
                <a:cs typeface="Helvetica Neue"/>
                <a:sym typeface="Helvetica Neue"/>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OBJECT">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39" name="Title Text"/>
          <p:cNvSpPr txBox="1"/>
          <p:nvPr>
            <p:ph type="title"/>
          </p:nvPr>
        </p:nvSpPr>
        <p:spPr>
          <a:xfrm>
            <a:off x="1066800" y="609600"/>
            <a:ext cx="7620000" cy="1143000"/>
          </a:xfrm>
          <a:prstGeom prst="rect">
            <a:avLst/>
          </a:prstGeom>
        </p:spPr>
        <p:txBody>
          <a:bodyPr>
            <a:normAutofit fontScale="100000" lnSpcReduction="0"/>
          </a:bodyPr>
          <a:lstStyle/>
          <a:p>
            <a:pPr/>
            <a:r>
              <a:t>Title Text</a:t>
            </a:r>
          </a:p>
        </p:txBody>
      </p:sp>
      <p:sp>
        <p:nvSpPr>
          <p:cNvPr id="40" name="Body Level One…"/>
          <p:cNvSpPr txBox="1"/>
          <p:nvPr>
            <p:ph type="body" idx="1"/>
          </p:nvPr>
        </p:nvSpPr>
        <p:spPr>
          <a:xfrm>
            <a:off x="1143000" y="2438400"/>
            <a:ext cx="7620000" cy="3429000"/>
          </a:xfrm>
          <a:prstGeom prst="rect">
            <a:avLst/>
          </a:prstGeom>
        </p:spPr>
        <p:txBody>
          <a:bodyPr>
            <a:normAutofit fontScale="100000" lnSpcReduction="0"/>
          </a:bodyPr>
          <a:lstStyle>
            <a:lvl1pPr indent="-400050">
              <a:spcBef>
                <a:spcPts val="300"/>
              </a:spcBef>
            </a:lvl1pPr>
            <a:lvl2pPr marL="943414" indent="-406204">
              <a:spcBef>
                <a:spcPts val="300"/>
              </a:spcBef>
            </a:lvl2pPr>
            <a:lvl3pPr marL="1465118" indent="-436418">
              <a:spcBef>
                <a:spcPts val="300"/>
              </a:spcBef>
            </a:lvl3pPr>
            <a:lvl4pPr marL="1965960" indent="-480060">
              <a:spcBef>
                <a:spcPts val="300"/>
              </a:spcBef>
            </a:lvl4pPr>
            <a:lvl5pPr marL="2423160" indent="-480060">
              <a:spcBef>
                <a:spcPts val="300"/>
              </a:spcBef>
            </a:lvl5pPr>
          </a:lstStyle>
          <a:p>
            <a:pPr/>
            <a:r>
              <a:t>Body Level One</a:t>
            </a:r>
          </a:p>
          <a:p>
            <a:pPr lvl="1"/>
            <a:r>
              <a:t>Body Level Two</a:t>
            </a:r>
          </a:p>
          <a:p>
            <a:pPr lvl="2"/>
            <a:r>
              <a:t>Body Level Three</a:t>
            </a:r>
          </a:p>
          <a:p>
            <a:pPr lvl="3"/>
            <a:r>
              <a:t>Body Level Four</a:t>
            </a:r>
          </a:p>
          <a:p>
            <a:pPr lvl="4"/>
            <a:r>
              <a:t>Body Level Five</a:t>
            </a:r>
          </a:p>
        </p:txBody>
      </p:sp>
      <p:sp>
        <p:nvSpPr>
          <p:cNvPr id="4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_HEADER">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48" name="Title Text"/>
          <p:cNvSpPr txBox="1"/>
          <p:nvPr>
            <p:ph type="title"/>
          </p:nvPr>
        </p:nvSpPr>
        <p:spPr>
          <a:xfrm>
            <a:off x="722312" y="4406900"/>
            <a:ext cx="7772401" cy="1362075"/>
          </a:xfrm>
          <a:prstGeom prst="rect">
            <a:avLst/>
          </a:prstGeom>
        </p:spPr>
        <p:txBody>
          <a:bodyPr anchor="t">
            <a:normAutofit fontScale="100000" lnSpcReduction="0"/>
          </a:bodyPr>
          <a:lstStyle>
            <a:lvl1pPr>
              <a:defRPr b="1" sz="4000"/>
            </a:lvl1pPr>
          </a:lstStyle>
          <a:p>
            <a:pPr/>
            <a:r>
              <a:t>Title Text</a:t>
            </a:r>
          </a:p>
        </p:txBody>
      </p:sp>
      <p:sp>
        <p:nvSpPr>
          <p:cNvPr id="49" name="Body Level One…"/>
          <p:cNvSpPr txBox="1"/>
          <p:nvPr>
            <p:ph type="body" sz="quarter" idx="1"/>
          </p:nvPr>
        </p:nvSpPr>
        <p:spPr>
          <a:xfrm>
            <a:off x="722312" y="2906713"/>
            <a:ext cx="7772401" cy="1500188"/>
          </a:xfrm>
          <a:prstGeom prst="rect">
            <a:avLst/>
          </a:prstGeom>
        </p:spPr>
        <p:txBody>
          <a:bodyPr anchor="b">
            <a:normAutofit fontScale="100000" lnSpcReduction="0"/>
          </a:bodyPr>
          <a:lstStyle>
            <a:lvl1pPr marL="228600" indent="0">
              <a:spcBef>
                <a:spcPts val="400"/>
              </a:spcBef>
              <a:buClrTx/>
              <a:buSzTx/>
              <a:buFontTx/>
              <a:buNone/>
              <a:defRPr sz="2000"/>
            </a:lvl1pPr>
            <a:lvl2pPr marL="228600" indent="457200">
              <a:spcBef>
                <a:spcPts val="400"/>
              </a:spcBef>
              <a:buClrTx/>
              <a:buSzTx/>
              <a:buFontTx/>
              <a:buNone/>
              <a:defRPr sz="2000"/>
            </a:lvl2pPr>
            <a:lvl3pPr marL="228600" indent="914400">
              <a:spcBef>
                <a:spcPts val="400"/>
              </a:spcBef>
              <a:buClrTx/>
              <a:buSzTx/>
              <a:buFontTx/>
              <a:buNone/>
              <a:defRPr sz="2000"/>
            </a:lvl3pPr>
            <a:lvl4pPr marL="228600" indent="1371600">
              <a:spcBef>
                <a:spcPts val="400"/>
              </a:spcBef>
              <a:buClrTx/>
              <a:buSzTx/>
              <a:buFontTx/>
              <a:buNone/>
              <a:defRPr sz="2000"/>
            </a:lvl4pPr>
            <a:lvl5pPr marL="228600" indent="1828800">
              <a:spcBef>
                <a:spcPts val="400"/>
              </a:spcBef>
              <a:buClrTx/>
              <a:buSzTx/>
              <a:buFontTx/>
              <a:buNone/>
              <a:defRPr sz="2000"/>
            </a:lvl5pPr>
          </a:lstStyle>
          <a:p>
            <a:pPr/>
            <a:r>
              <a:t>Body Level One</a:t>
            </a:r>
          </a:p>
          <a:p>
            <a:pPr lvl="1"/>
            <a:r>
              <a:t>Body Level Two</a:t>
            </a:r>
          </a:p>
          <a:p>
            <a:pPr lvl="2"/>
            <a:r>
              <a:t>Body Level Three</a:t>
            </a:r>
          </a:p>
          <a:p>
            <a:pPr lvl="3"/>
            <a:r>
              <a:t>Body Level Four</a:t>
            </a:r>
          </a:p>
          <a:p>
            <a:pPr lvl="4"/>
            <a:r>
              <a:t>Body Level Five</a:t>
            </a:r>
          </a:p>
        </p:txBody>
      </p:sp>
      <p:sp>
        <p:nvSpPr>
          <p:cNvPr id="5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WO_OBJECTS">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57" name="Title Text"/>
          <p:cNvSpPr txBox="1"/>
          <p:nvPr>
            <p:ph type="title"/>
          </p:nvPr>
        </p:nvSpPr>
        <p:spPr>
          <a:xfrm>
            <a:off x="1066800" y="609600"/>
            <a:ext cx="7620000" cy="1143000"/>
          </a:xfrm>
          <a:prstGeom prst="rect">
            <a:avLst/>
          </a:prstGeom>
        </p:spPr>
        <p:txBody>
          <a:bodyPr>
            <a:normAutofit fontScale="100000" lnSpcReduction="0"/>
          </a:bodyPr>
          <a:lstStyle/>
          <a:p>
            <a:pPr/>
            <a:r>
              <a:t>Title Text</a:t>
            </a:r>
          </a:p>
        </p:txBody>
      </p:sp>
      <p:sp>
        <p:nvSpPr>
          <p:cNvPr id="58" name="Body Level One…"/>
          <p:cNvSpPr txBox="1"/>
          <p:nvPr>
            <p:ph type="body" sz="half" idx="1"/>
          </p:nvPr>
        </p:nvSpPr>
        <p:spPr>
          <a:xfrm>
            <a:off x="1143000" y="2438400"/>
            <a:ext cx="3733800" cy="3429000"/>
          </a:xfrm>
          <a:prstGeom prst="rect">
            <a:avLst/>
          </a:prstGeom>
        </p:spPr>
        <p:txBody>
          <a:bodyPr>
            <a:normAutofit fontScale="100000" lnSpcReduction="0"/>
          </a:bodyPr>
          <a:lstStyle>
            <a:lvl2pPr marL="985519" indent="-497838"/>
            <a:lvl3pPr marL="1513839" indent="-497839"/>
            <a:lvl4pPr marL="2019300" indent="-533400"/>
            <a:lvl5pPr marL="2476500" indent="-533400"/>
          </a:lstStyle>
          <a:p>
            <a:pPr/>
            <a:r>
              <a:t>Body Level One</a:t>
            </a:r>
          </a:p>
          <a:p>
            <a:pPr lvl="1"/>
            <a:r>
              <a:t>Body Level Two</a:t>
            </a:r>
          </a:p>
          <a:p>
            <a:pPr lvl="2"/>
            <a:r>
              <a:t>Body Level Three</a:t>
            </a:r>
          </a:p>
          <a:p>
            <a:pPr lvl="3"/>
            <a:r>
              <a:t>Body Level Four</a:t>
            </a:r>
          </a:p>
          <a:p>
            <a:pPr lvl="4"/>
            <a:r>
              <a:t>Body Level Five</a:t>
            </a:r>
          </a:p>
        </p:txBody>
      </p:sp>
      <p:sp>
        <p:nvSpPr>
          <p:cNvPr id="59" name="Google Shape;40;p33"/>
          <p:cNvSpPr txBox="1"/>
          <p:nvPr>
            <p:ph type="body" sz="half" idx="21"/>
          </p:nvPr>
        </p:nvSpPr>
        <p:spPr>
          <a:xfrm>
            <a:off x="5029200" y="2438400"/>
            <a:ext cx="3733800" cy="3429000"/>
          </a:xfrm>
          <a:prstGeom prst="rect">
            <a:avLst/>
          </a:prstGeom>
        </p:spPr>
        <p:txBody>
          <a:bodyPr>
            <a:normAutofit fontScale="100000" lnSpcReduction="0"/>
          </a:bodyPr>
          <a:lstStyle/>
          <a:p>
            <a:pPr/>
          </a:p>
        </p:txBody>
      </p:sp>
      <p:sp>
        <p:nvSpPr>
          <p:cNvPr id="6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WO_OBJECTS_WITH_TEXT">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67" name="Title Text"/>
          <p:cNvSpPr txBox="1"/>
          <p:nvPr>
            <p:ph type="title"/>
          </p:nvPr>
        </p:nvSpPr>
        <p:spPr>
          <a:xfrm>
            <a:off x="457200" y="274638"/>
            <a:ext cx="8229600" cy="1143001"/>
          </a:xfrm>
          <a:prstGeom prst="rect">
            <a:avLst/>
          </a:prstGeom>
        </p:spPr>
        <p:txBody>
          <a:bodyPr>
            <a:normAutofit fontScale="100000" lnSpcReduction="0"/>
          </a:bodyPr>
          <a:lstStyle/>
          <a:p>
            <a:pPr/>
            <a:r>
              <a:t>Title Text</a:t>
            </a:r>
          </a:p>
        </p:txBody>
      </p:sp>
      <p:sp>
        <p:nvSpPr>
          <p:cNvPr id="68" name="Body Level One…"/>
          <p:cNvSpPr txBox="1"/>
          <p:nvPr>
            <p:ph type="body" sz="quarter" idx="1"/>
          </p:nvPr>
        </p:nvSpPr>
        <p:spPr>
          <a:xfrm>
            <a:off x="457200" y="1535112"/>
            <a:ext cx="4040188" cy="639763"/>
          </a:xfrm>
          <a:prstGeom prst="rect">
            <a:avLst/>
          </a:prstGeom>
        </p:spPr>
        <p:txBody>
          <a:bodyPr anchor="b">
            <a:normAutofit fontScale="100000" lnSpcReduction="0"/>
          </a:bodyPr>
          <a:lstStyle>
            <a:lvl1pPr marL="228600" indent="0">
              <a:spcBef>
                <a:spcPts val="400"/>
              </a:spcBef>
              <a:buClrTx/>
              <a:buSzTx/>
              <a:buFontTx/>
              <a:buNone/>
              <a:defRPr b="1" sz="2400"/>
            </a:lvl1pPr>
            <a:lvl2pPr marL="228600" indent="457200">
              <a:spcBef>
                <a:spcPts val="400"/>
              </a:spcBef>
              <a:buClrTx/>
              <a:buSzTx/>
              <a:buFontTx/>
              <a:buNone/>
              <a:defRPr b="1" sz="2400"/>
            </a:lvl2pPr>
            <a:lvl3pPr marL="228600" indent="914400">
              <a:spcBef>
                <a:spcPts val="400"/>
              </a:spcBef>
              <a:buClrTx/>
              <a:buSzTx/>
              <a:buFontTx/>
              <a:buNone/>
              <a:defRPr b="1" sz="2400"/>
            </a:lvl3pPr>
            <a:lvl4pPr marL="228600" indent="1371600">
              <a:spcBef>
                <a:spcPts val="400"/>
              </a:spcBef>
              <a:buClrTx/>
              <a:buSzTx/>
              <a:buFontTx/>
              <a:buNone/>
              <a:defRPr b="1" sz="2400"/>
            </a:lvl4pPr>
            <a:lvl5pPr marL="228600" indent="1828800">
              <a:spcBef>
                <a:spcPts val="400"/>
              </a:spcBef>
              <a:buClrTx/>
              <a:buSzTx/>
              <a:buFontTx/>
              <a:buNone/>
              <a:defRPr b="1" sz="2400"/>
            </a:lvl5pPr>
          </a:lstStyle>
          <a:p>
            <a:pPr/>
            <a:r>
              <a:t>Body Level One</a:t>
            </a:r>
          </a:p>
          <a:p>
            <a:pPr lvl="1"/>
            <a:r>
              <a:t>Body Level Two</a:t>
            </a:r>
          </a:p>
          <a:p>
            <a:pPr lvl="2"/>
            <a:r>
              <a:t>Body Level Three</a:t>
            </a:r>
          </a:p>
          <a:p>
            <a:pPr lvl="3"/>
            <a:r>
              <a:t>Body Level Four</a:t>
            </a:r>
          </a:p>
          <a:p>
            <a:pPr lvl="4"/>
            <a:r>
              <a:t>Body Level Five</a:t>
            </a:r>
          </a:p>
        </p:txBody>
      </p:sp>
      <p:sp>
        <p:nvSpPr>
          <p:cNvPr id="69" name="Google Shape;44;p34"/>
          <p:cNvSpPr txBox="1"/>
          <p:nvPr>
            <p:ph type="body" sz="half" idx="21"/>
          </p:nvPr>
        </p:nvSpPr>
        <p:spPr>
          <a:xfrm>
            <a:off x="457200" y="2174875"/>
            <a:ext cx="4040188" cy="3951288"/>
          </a:xfrm>
          <a:prstGeom prst="rect">
            <a:avLst/>
          </a:prstGeom>
        </p:spPr>
        <p:txBody>
          <a:bodyPr>
            <a:normAutofit fontScale="100000" lnSpcReduction="0"/>
          </a:bodyPr>
          <a:lstStyle/>
          <a:p>
            <a:pPr indent="-457200">
              <a:spcBef>
                <a:spcPts val="400"/>
              </a:spcBef>
              <a:buSzPts val="2400"/>
              <a:defRPr sz="2400"/>
            </a:pPr>
          </a:p>
        </p:txBody>
      </p:sp>
      <p:sp>
        <p:nvSpPr>
          <p:cNvPr id="70" name="Google Shape;45;p34"/>
          <p:cNvSpPr txBox="1"/>
          <p:nvPr>
            <p:ph type="body" sz="quarter" idx="22"/>
          </p:nvPr>
        </p:nvSpPr>
        <p:spPr>
          <a:xfrm>
            <a:off x="4645025" y="1535112"/>
            <a:ext cx="4041775" cy="639763"/>
          </a:xfrm>
          <a:prstGeom prst="rect">
            <a:avLst/>
          </a:prstGeom>
        </p:spPr>
        <p:txBody>
          <a:bodyPr anchor="b">
            <a:normAutofit fontScale="100000" lnSpcReduction="0"/>
          </a:bodyPr>
          <a:lstStyle/>
          <a:p>
            <a:pPr marL="228600" indent="0">
              <a:spcBef>
                <a:spcPts val="400"/>
              </a:spcBef>
              <a:buClrTx/>
              <a:buSzTx/>
              <a:buFontTx/>
              <a:buNone/>
              <a:defRPr b="1" sz="2400"/>
            </a:pPr>
          </a:p>
        </p:txBody>
      </p:sp>
      <p:sp>
        <p:nvSpPr>
          <p:cNvPr id="71" name="Google Shape;46;p34"/>
          <p:cNvSpPr txBox="1"/>
          <p:nvPr>
            <p:ph type="body" sz="half" idx="23"/>
          </p:nvPr>
        </p:nvSpPr>
        <p:spPr>
          <a:xfrm>
            <a:off x="4645025" y="2174875"/>
            <a:ext cx="4041775" cy="3951288"/>
          </a:xfrm>
          <a:prstGeom prst="rect">
            <a:avLst/>
          </a:prstGeom>
        </p:spPr>
        <p:txBody>
          <a:bodyPr>
            <a:normAutofit fontScale="100000" lnSpcReduction="0"/>
          </a:bodyPr>
          <a:lstStyle/>
          <a:p>
            <a:pPr indent="-457200">
              <a:spcBef>
                <a:spcPts val="400"/>
              </a:spcBef>
              <a:buSzPts val="2400"/>
              <a:defRPr sz="2400"/>
            </a:pPr>
          </a:p>
        </p:txBody>
      </p:sp>
      <p:sp>
        <p:nvSpPr>
          <p:cNvPr id="7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_ONLY">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79" name="Title Text"/>
          <p:cNvSpPr txBox="1"/>
          <p:nvPr>
            <p:ph type="title"/>
          </p:nvPr>
        </p:nvSpPr>
        <p:spPr>
          <a:xfrm>
            <a:off x="1066800" y="609600"/>
            <a:ext cx="7620000" cy="1143000"/>
          </a:xfrm>
          <a:prstGeom prst="rect">
            <a:avLst/>
          </a:prstGeom>
        </p:spPr>
        <p:txBody>
          <a:bodyPr>
            <a:normAutofit fontScale="100000" lnSpcReduction="0"/>
          </a:bodyPr>
          <a:lstStyle/>
          <a:p>
            <a:pPr/>
            <a:r>
              <a:t>Title Text</a:t>
            </a:r>
          </a:p>
        </p:txBody>
      </p:sp>
      <p:sp>
        <p:nvSpPr>
          <p:cNvPr id="8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OBJECT_WITH_CAPTION_TEXT">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87" name="Title Text"/>
          <p:cNvSpPr txBox="1"/>
          <p:nvPr>
            <p:ph type="title"/>
          </p:nvPr>
        </p:nvSpPr>
        <p:spPr>
          <a:xfrm>
            <a:off x="457200" y="273050"/>
            <a:ext cx="3008314" cy="1162050"/>
          </a:xfrm>
          <a:prstGeom prst="rect">
            <a:avLst/>
          </a:prstGeom>
        </p:spPr>
        <p:txBody>
          <a:bodyPr anchor="b">
            <a:normAutofit fontScale="100000" lnSpcReduction="0"/>
          </a:bodyPr>
          <a:lstStyle>
            <a:lvl1pPr>
              <a:defRPr b="1" sz="2000"/>
            </a:lvl1pPr>
          </a:lstStyle>
          <a:p>
            <a:pPr/>
            <a:r>
              <a:t>Title Text</a:t>
            </a:r>
          </a:p>
        </p:txBody>
      </p:sp>
      <p:sp>
        <p:nvSpPr>
          <p:cNvPr id="88" name="Body Level One…"/>
          <p:cNvSpPr txBox="1"/>
          <p:nvPr>
            <p:ph type="body" idx="1"/>
          </p:nvPr>
        </p:nvSpPr>
        <p:spPr>
          <a:xfrm>
            <a:off x="3575050" y="273050"/>
            <a:ext cx="5111750" cy="5853113"/>
          </a:xfrm>
          <a:prstGeom prst="rect">
            <a:avLst/>
          </a:prstGeom>
        </p:spPr>
        <p:txBody>
          <a:bodyPr>
            <a:normAutofit fontScale="100000" lnSpcReduction="0"/>
          </a:bodyPr>
          <a:lstStyle>
            <a:lvl1pPr indent="-533400">
              <a:spcBef>
                <a:spcPts val="600"/>
              </a:spcBef>
              <a:buSzPts val="3200"/>
              <a:defRPr sz="3200"/>
            </a:lvl1pPr>
            <a:lvl2pPr marL="980077" indent="-525417">
              <a:spcBef>
                <a:spcPts val="600"/>
              </a:spcBef>
              <a:buSzPts val="3200"/>
              <a:defRPr sz="3200"/>
            </a:lvl2pPr>
            <a:lvl3pPr marL="1498600" indent="-508000">
              <a:spcBef>
                <a:spcPts val="600"/>
              </a:spcBef>
              <a:buSzPts val="3200"/>
              <a:defRPr sz="3200"/>
            </a:lvl3pPr>
            <a:lvl4pPr marL="2042160" indent="-568960">
              <a:spcBef>
                <a:spcPts val="600"/>
              </a:spcBef>
              <a:buSzPts val="3200"/>
              <a:defRPr sz="3200"/>
            </a:lvl4pPr>
            <a:lvl5pPr marL="2499360" indent="-568960">
              <a:spcBef>
                <a:spcPts val="600"/>
              </a:spcBef>
              <a:buSzPts val="3200"/>
              <a:defRPr sz="3200"/>
            </a:lvl5pPr>
          </a:lstStyle>
          <a:p>
            <a:pPr/>
            <a:r>
              <a:t>Body Level One</a:t>
            </a:r>
          </a:p>
          <a:p>
            <a:pPr lvl="1"/>
            <a:r>
              <a:t>Body Level Two</a:t>
            </a:r>
          </a:p>
          <a:p>
            <a:pPr lvl="2"/>
            <a:r>
              <a:t>Body Level Three</a:t>
            </a:r>
          </a:p>
          <a:p>
            <a:pPr lvl="3"/>
            <a:r>
              <a:t>Body Level Four</a:t>
            </a:r>
          </a:p>
          <a:p>
            <a:pPr lvl="4"/>
            <a:r>
              <a:t>Body Level Five</a:t>
            </a:r>
          </a:p>
        </p:txBody>
      </p:sp>
      <p:sp>
        <p:nvSpPr>
          <p:cNvPr id="89" name="Google Shape;52;p36"/>
          <p:cNvSpPr txBox="1"/>
          <p:nvPr>
            <p:ph type="body" sz="half" idx="21"/>
          </p:nvPr>
        </p:nvSpPr>
        <p:spPr>
          <a:xfrm>
            <a:off x="457199" y="1435100"/>
            <a:ext cx="3008315" cy="4691063"/>
          </a:xfrm>
          <a:prstGeom prst="rect">
            <a:avLst/>
          </a:prstGeom>
        </p:spPr>
        <p:txBody>
          <a:bodyPr>
            <a:normAutofit fontScale="100000" lnSpcReduction="0"/>
          </a:bodyPr>
          <a:lstStyle/>
          <a:p>
            <a:pPr marL="228600" indent="0">
              <a:spcBef>
                <a:spcPts val="200"/>
              </a:spcBef>
              <a:buClrTx/>
              <a:buSzTx/>
              <a:buFontTx/>
              <a:buNone/>
              <a:defRPr sz="1400"/>
            </a:pPr>
          </a:p>
        </p:txBody>
      </p:sp>
      <p:sp>
        <p:nvSpPr>
          <p:cNvPr id="9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ICTURE_WITH_CAPTION_TEXT">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97" name="Title Text"/>
          <p:cNvSpPr txBox="1"/>
          <p:nvPr>
            <p:ph type="title"/>
          </p:nvPr>
        </p:nvSpPr>
        <p:spPr>
          <a:xfrm>
            <a:off x="1792288" y="4800600"/>
            <a:ext cx="5486401" cy="566738"/>
          </a:xfrm>
          <a:prstGeom prst="rect">
            <a:avLst/>
          </a:prstGeom>
        </p:spPr>
        <p:txBody>
          <a:bodyPr anchor="b">
            <a:normAutofit fontScale="100000" lnSpcReduction="0"/>
          </a:bodyPr>
          <a:lstStyle>
            <a:lvl1pPr>
              <a:defRPr b="1" sz="2000"/>
            </a:lvl1pPr>
          </a:lstStyle>
          <a:p>
            <a:pPr/>
            <a:r>
              <a:t>Title Text</a:t>
            </a:r>
          </a:p>
        </p:txBody>
      </p:sp>
      <p:sp>
        <p:nvSpPr>
          <p:cNvPr id="98" name="Google Shape;55;p37"/>
          <p:cNvSpPr/>
          <p:nvPr>
            <p:ph type="pic" sz="half" idx="21"/>
          </p:nvPr>
        </p:nvSpPr>
        <p:spPr>
          <a:xfrm>
            <a:off x="1792288" y="612775"/>
            <a:ext cx="5486401" cy="4114800"/>
          </a:xfrm>
          <a:prstGeom prst="rect">
            <a:avLst/>
          </a:prstGeom>
        </p:spPr>
        <p:txBody>
          <a:bodyPr lIns="91439" tIns="45719" rIns="91439" bIns="45719"/>
          <a:lstStyle/>
          <a:p>
            <a:pPr/>
          </a:p>
        </p:txBody>
      </p:sp>
      <p:sp>
        <p:nvSpPr>
          <p:cNvPr id="99" name="Body Level One…"/>
          <p:cNvSpPr txBox="1"/>
          <p:nvPr>
            <p:ph type="body" sz="quarter" idx="1"/>
          </p:nvPr>
        </p:nvSpPr>
        <p:spPr>
          <a:xfrm>
            <a:off x="1792288" y="5367337"/>
            <a:ext cx="5486401" cy="804863"/>
          </a:xfrm>
          <a:prstGeom prst="rect">
            <a:avLst/>
          </a:prstGeom>
        </p:spPr>
        <p:txBody>
          <a:bodyPr>
            <a:normAutofit fontScale="100000" lnSpcReduction="0"/>
          </a:bodyPr>
          <a:lstStyle>
            <a:lvl1pPr marL="228600" indent="0">
              <a:spcBef>
                <a:spcPts val="200"/>
              </a:spcBef>
              <a:buClrTx/>
              <a:buSzTx/>
              <a:buFontTx/>
              <a:buNone/>
              <a:defRPr sz="1400"/>
            </a:lvl1pPr>
            <a:lvl2pPr marL="228600" indent="457200">
              <a:spcBef>
                <a:spcPts val="200"/>
              </a:spcBef>
              <a:buClrTx/>
              <a:buSzTx/>
              <a:buFontTx/>
              <a:buNone/>
              <a:defRPr sz="1400"/>
            </a:lvl2pPr>
            <a:lvl3pPr marL="228600" indent="914400">
              <a:spcBef>
                <a:spcPts val="200"/>
              </a:spcBef>
              <a:buClrTx/>
              <a:buSzTx/>
              <a:buFontTx/>
              <a:buNone/>
              <a:defRPr sz="1400"/>
            </a:lvl3pPr>
            <a:lvl4pPr marL="228600" indent="1371600">
              <a:spcBef>
                <a:spcPts val="200"/>
              </a:spcBef>
              <a:buClrTx/>
              <a:buSzTx/>
              <a:buFontTx/>
              <a:buNone/>
              <a:defRPr sz="1400"/>
            </a:lvl4pPr>
            <a:lvl5pPr marL="228600" indent="1828800">
              <a:spcBef>
                <a:spcPts val="200"/>
              </a:spcBef>
              <a:buClrTx/>
              <a:buSzTx/>
              <a:buFontTx/>
              <a:buNone/>
              <a:defRPr sz="1400"/>
            </a:lvl5pPr>
          </a:lstStyle>
          <a:p>
            <a:pPr/>
            <a:r>
              <a:t>Body Level One</a:t>
            </a:r>
          </a:p>
          <a:p>
            <a:pPr lvl="1"/>
            <a:r>
              <a:t>Body Level Two</a:t>
            </a:r>
          </a:p>
          <a:p>
            <a:pPr lvl="2"/>
            <a:r>
              <a:t>Body Level Three</a:t>
            </a:r>
          </a:p>
          <a:p>
            <a:pPr lvl="3"/>
            <a:r>
              <a:t>Body Level Four</a:t>
            </a:r>
          </a:p>
          <a:p>
            <a:pPr lvl="4"/>
            <a:r>
              <a:t>Body Level Five</a:t>
            </a:r>
          </a:p>
        </p:txBody>
      </p:sp>
      <p:sp>
        <p:nvSpPr>
          <p:cNvPr id="10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 Id="rId17" Type="http://schemas.openxmlformats.org/officeDocument/2006/relationships/slideLayout" Target="../slideLayouts/slideLayout16.xml"/><Relationship Id="rId18" Type="http://schemas.openxmlformats.org/officeDocument/2006/relationships/slideLayout" Target="../slideLayouts/slideLayout17.xml"/><Relationship Id="rId19" Type="http://schemas.openxmlformats.org/officeDocument/2006/relationships/slideLayout" Target="../slideLayouts/slideLayout18.xml"/><Relationship Id="rId20" Type="http://schemas.openxmlformats.org/officeDocument/2006/relationships/slideLayout" Target="../slideLayouts/slideLayout19.xml"/><Relationship Id="rId21" Type="http://schemas.openxmlformats.org/officeDocument/2006/relationships/slideLayout" Target="../slideLayouts/slideLayout20.xml"/><Relationship Id="rId22" Type="http://schemas.openxmlformats.org/officeDocument/2006/relationships/slideLayout" Target="../slideLayouts/slideLayout21.xml"/><Relationship Id="rId23" Type="http://schemas.openxmlformats.org/officeDocument/2006/relationships/slideLayout" Target="../slideLayouts/slideLayout22.xml"/><Relationship Id="rId24" Type="http://schemas.openxmlformats.org/officeDocument/2006/relationships/slideLayout" Target="../slideLayouts/slideLayout23.xml"/><Relationship Id="rId25" Type="http://schemas.openxmlformats.org/officeDocument/2006/relationships/slideLayout" Target="../slideLayouts/slideLayout24.xml"/><Relationship Id="rId26" Type="http://schemas.openxmlformats.org/officeDocument/2006/relationships/slideLayout" Target="../slideLayouts/slideLayout25.xml"/><Relationship Id="rId27"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chemeClr val="accent1"/>
        </a:solidFill>
      </p:bgPr>
    </p:bg>
    <p:spTree>
      <p:nvGrpSpPr>
        <p:cNvPr id="1" name=""/>
        <p:cNvGrpSpPr/>
        <p:nvPr/>
      </p:nvGrpSpPr>
      <p:grpSpPr>
        <a:xfrm>
          <a:off x="0" y="0"/>
          <a:ext cx="0" cy="0"/>
          <a:chOff x="0" y="0"/>
          <a:chExt cx="0" cy="0"/>
        </a:xfrm>
      </p:grpSpPr>
      <p:sp>
        <p:nvSpPr>
          <p:cNvPr id="2" name="Title Text"/>
          <p:cNvSpPr txBox="1"/>
          <p:nvPr>
            <p:ph type="title"/>
          </p:nvPr>
        </p:nvSpPr>
        <p:spPr>
          <a:xfrm>
            <a:off x="457200" y="92074"/>
            <a:ext cx="8229600" cy="1508126"/>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nchor="ctr"/>
          <a:lstStyle/>
          <a:p>
            <a:pPr/>
            <a:r>
              <a:t>Title Text</a:t>
            </a:r>
          </a:p>
        </p:txBody>
      </p:sp>
      <p:sp>
        <p:nvSpPr>
          <p:cNvPr id="3" name="Body Level One…"/>
          <p:cNvSpPr txBox="1"/>
          <p:nvPr>
            <p:ph type="body" idx="1"/>
          </p:nvPr>
        </p:nvSpPr>
        <p:spPr>
          <a:xfrm>
            <a:off x="457200" y="1600200"/>
            <a:ext cx="8229600" cy="5257800"/>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4419600" y="6172200"/>
            <a:ext cx="2133600" cy="368301"/>
          </a:xfrm>
          <a:prstGeom prst="rect">
            <a:avLst/>
          </a:prstGeom>
          <a:ln w="12700">
            <a:miter lim="400000"/>
          </a:ln>
        </p:spPr>
        <p:txBody>
          <a:bodyPr wrap="none" lIns="45719" rIns="45719" anchor="ctr">
            <a:spAutoFit/>
          </a:bodyPr>
          <a:lstStyle>
            <a:lvl1pPr algn="r">
              <a:defRPr sz="1200">
                <a:solidFill>
                  <a:srgbClr val="000000"/>
                </a:solidFill>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Lst>
  <p:transition xmlns:p14="http://schemas.microsoft.com/office/powerpoint/2010/main" spd="med" advClick="1"/>
  <p:txStyles>
    <p:titleStyle>
      <a:lvl1pPr marL="0" marR="0" indent="0" algn="l" defTabSz="914400" rtl="0" latinLnBrk="0">
        <a:lnSpc>
          <a:spcPct val="100000"/>
        </a:lnSpc>
        <a:spcBef>
          <a:spcPts val="0"/>
        </a:spcBef>
        <a:spcAft>
          <a:spcPts val="0"/>
        </a:spcAft>
        <a:buClrTx/>
        <a:buSzTx/>
        <a:buFontTx/>
        <a:buNone/>
        <a:tabLst/>
        <a:defRPr b="0" baseline="0" cap="none" i="0" spc="0" strike="noStrike" sz="3000" u="none">
          <a:solidFill>
            <a:srgbClr val="FFFFFF"/>
          </a:solidFill>
          <a:uFillTx/>
          <a:latin typeface="Verdana"/>
          <a:ea typeface="Verdana"/>
          <a:cs typeface="Verdana"/>
          <a:sym typeface="Verdana"/>
        </a:defRPr>
      </a:lvl1pPr>
      <a:lvl2pPr marL="0" marR="0" indent="0" algn="l" defTabSz="914400" rtl="0" latinLnBrk="0">
        <a:lnSpc>
          <a:spcPct val="100000"/>
        </a:lnSpc>
        <a:spcBef>
          <a:spcPts val="0"/>
        </a:spcBef>
        <a:spcAft>
          <a:spcPts val="0"/>
        </a:spcAft>
        <a:buClrTx/>
        <a:buSzTx/>
        <a:buFontTx/>
        <a:buNone/>
        <a:tabLst/>
        <a:defRPr b="0" baseline="0" cap="none" i="0" spc="0" strike="noStrike" sz="3000" u="none">
          <a:solidFill>
            <a:srgbClr val="FFFFFF"/>
          </a:solidFill>
          <a:uFillTx/>
          <a:latin typeface="Verdana"/>
          <a:ea typeface="Verdana"/>
          <a:cs typeface="Verdana"/>
          <a:sym typeface="Verdana"/>
        </a:defRPr>
      </a:lvl2pPr>
      <a:lvl3pPr marL="0" marR="0" indent="0" algn="l" defTabSz="914400" rtl="0" latinLnBrk="0">
        <a:lnSpc>
          <a:spcPct val="100000"/>
        </a:lnSpc>
        <a:spcBef>
          <a:spcPts val="0"/>
        </a:spcBef>
        <a:spcAft>
          <a:spcPts val="0"/>
        </a:spcAft>
        <a:buClrTx/>
        <a:buSzTx/>
        <a:buFontTx/>
        <a:buNone/>
        <a:tabLst/>
        <a:defRPr b="0" baseline="0" cap="none" i="0" spc="0" strike="noStrike" sz="3000" u="none">
          <a:solidFill>
            <a:srgbClr val="FFFFFF"/>
          </a:solidFill>
          <a:uFillTx/>
          <a:latin typeface="Verdana"/>
          <a:ea typeface="Verdana"/>
          <a:cs typeface="Verdana"/>
          <a:sym typeface="Verdana"/>
        </a:defRPr>
      </a:lvl3pPr>
      <a:lvl4pPr marL="0" marR="0" indent="0" algn="l" defTabSz="914400" rtl="0" latinLnBrk="0">
        <a:lnSpc>
          <a:spcPct val="100000"/>
        </a:lnSpc>
        <a:spcBef>
          <a:spcPts val="0"/>
        </a:spcBef>
        <a:spcAft>
          <a:spcPts val="0"/>
        </a:spcAft>
        <a:buClrTx/>
        <a:buSzTx/>
        <a:buFontTx/>
        <a:buNone/>
        <a:tabLst/>
        <a:defRPr b="0" baseline="0" cap="none" i="0" spc="0" strike="noStrike" sz="3000" u="none">
          <a:solidFill>
            <a:srgbClr val="FFFFFF"/>
          </a:solidFill>
          <a:uFillTx/>
          <a:latin typeface="Verdana"/>
          <a:ea typeface="Verdana"/>
          <a:cs typeface="Verdana"/>
          <a:sym typeface="Verdana"/>
        </a:defRPr>
      </a:lvl4pPr>
      <a:lvl5pPr marL="0" marR="0" indent="0" algn="l" defTabSz="914400" rtl="0" latinLnBrk="0">
        <a:lnSpc>
          <a:spcPct val="100000"/>
        </a:lnSpc>
        <a:spcBef>
          <a:spcPts val="0"/>
        </a:spcBef>
        <a:spcAft>
          <a:spcPts val="0"/>
        </a:spcAft>
        <a:buClrTx/>
        <a:buSzTx/>
        <a:buFontTx/>
        <a:buNone/>
        <a:tabLst/>
        <a:defRPr b="0" baseline="0" cap="none" i="0" spc="0" strike="noStrike" sz="3000" u="none">
          <a:solidFill>
            <a:srgbClr val="FFFFFF"/>
          </a:solidFill>
          <a:uFillTx/>
          <a:latin typeface="Verdana"/>
          <a:ea typeface="Verdana"/>
          <a:cs typeface="Verdana"/>
          <a:sym typeface="Verdana"/>
        </a:defRPr>
      </a:lvl5pPr>
      <a:lvl6pPr marL="0" marR="0" indent="0" algn="l" defTabSz="914400" rtl="0" latinLnBrk="0">
        <a:lnSpc>
          <a:spcPct val="100000"/>
        </a:lnSpc>
        <a:spcBef>
          <a:spcPts val="0"/>
        </a:spcBef>
        <a:spcAft>
          <a:spcPts val="0"/>
        </a:spcAft>
        <a:buClrTx/>
        <a:buSzTx/>
        <a:buFontTx/>
        <a:buNone/>
        <a:tabLst/>
        <a:defRPr b="0" baseline="0" cap="none" i="0" spc="0" strike="noStrike" sz="3000" u="none">
          <a:solidFill>
            <a:srgbClr val="FFFFFF"/>
          </a:solidFill>
          <a:uFillTx/>
          <a:latin typeface="Verdana"/>
          <a:ea typeface="Verdana"/>
          <a:cs typeface="Verdana"/>
          <a:sym typeface="Verdana"/>
        </a:defRPr>
      </a:lvl6pPr>
      <a:lvl7pPr marL="0" marR="0" indent="0" algn="l" defTabSz="914400" rtl="0" latinLnBrk="0">
        <a:lnSpc>
          <a:spcPct val="100000"/>
        </a:lnSpc>
        <a:spcBef>
          <a:spcPts val="0"/>
        </a:spcBef>
        <a:spcAft>
          <a:spcPts val="0"/>
        </a:spcAft>
        <a:buClrTx/>
        <a:buSzTx/>
        <a:buFontTx/>
        <a:buNone/>
        <a:tabLst/>
        <a:defRPr b="0" baseline="0" cap="none" i="0" spc="0" strike="noStrike" sz="3000" u="none">
          <a:solidFill>
            <a:srgbClr val="FFFFFF"/>
          </a:solidFill>
          <a:uFillTx/>
          <a:latin typeface="Verdana"/>
          <a:ea typeface="Verdana"/>
          <a:cs typeface="Verdana"/>
          <a:sym typeface="Verdana"/>
        </a:defRPr>
      </a:lvl7pPr>
      <a:lvl8pPr marL="0" marR="0" indent="0" algn="l" defTabSz="914400" rtl="0" latinLnBrk="0">
        <a:lnSpc>
          <a:spcPct val="100000"/>
        </a:lnSpc>
        <a:spcBef>
          <a:spcPts val="0"/>
        </a:spcBef>
        <a:spcAft>
          <a:spcPts val="0"/>
        </a:spcAft>
        <a:buClrTx/>
        <a:buSzTx/>
        <a:buFontTx/>
        <a:buNone/>
        <a:tabLst/>
        <a:defRPr b="0" baseline="0" cap="none" i="0" spc="0" strike="noStrike" sz="3000" u="none">
          <a:solidFill>
            <a:srgbClr val="FFFFFF"/>
          </a:solidFill>
          <a:uFillTx/>
          <a:latin typeface="Verdana"/>
          <a:ea typeface="Verdana"/>
          <a:cs typeface="Verdana"/>
          <a:sym typeface="Verdana"/>
        </a:defRPr>
      </a:lvl8pPr>
      <a:lvl9pPr marL="0" marR="0" indent="0" algn="l" defTabSz="914400" rtl="0" latinLnBrk="0">
        <a:lnSpc>
          <a:spcPct val="100000"/>
        </a:lnSpc>
        <a:spcBef>
          <a:spcPts val="0"/>
        </a:spcBef>
        <a:spcAft>
          <a:spcPts val="0"/>
        </a:spcAft>
        <a:buClrTx/>
        <a:buSzTx/>
        <a:buFontTx/>
        <a:buNone/>
        <a:tabLst/>
        <a:defRPr b="0" baseline="0" cap="none" i="0" spc="0" strike="noStrike" sz="3000" u="none">
          <a:solidFill>
            <a:srgbClr val="FFFFFF"/>
          </a:solidFill>
          <a:uFillTx/>
          <a:latin typeface="Verdana"/>
          <a:ea typeface="Verdana"/>
          <a:cs typeface="Verdana"/>
          <a:sym typeface="Verdana"/>
        </a:defRPr>
      </a:lvl9pPr>
    </p:titleStyle>
    <p:bodyStyle>
      <a:lvl1pPr marL="457200" marR="0" indent="-495300" algn="l" defTabSz="914400" rtl="0" latinLnBrk="0">
        <a:lnSpc>
          <a:spcPct val="100000"/>
        </a:lnSpc>
        <a:spcBef>
          <a:spcPts val="500"/>
        </a:spcBef>
        <a:spcAft>
          <a:spcPts val="0"/>
        </a:spcAft>
        <a:buClr>
          <a:srgbClr val="FFFFFF"/>
        </a:buClr>
        <a:buSzPts val="2800"/>
        <a:buFont typeface="Verdana"/>
        <a:buChar char="•"/>
        <a:tabLst/>
        <a:defRPr b="0" baseline="0" cap="none" i="0" spc="0" strike="noStrike" sz="2800" u="none">
          <a:solidFill>
            <a:srgbClr val="FFFFFF"/>
          </a:solidFill>
          <a:uFillTx/>
          <a:latin typeface="Verdana"/>
          <a:ea typeface="Verdana"/>
          <a:cs typeface="Verdana"/>
          <a:sym typeface="Verdana"/>
        </a:defRPr>
      </a:lvl1pPr>
      <a:lvl2pPr marL="948494" marR="0" indent="-477324" algn="l" defTabSz="914400" rtl="0" latinLnBrk="0">
        <a:lnSpc>
          <a:spcPct val="100000"/>
        </a:lnSpc>
        <a:spcBef>
          <a:spcPts val="500"/>
        </a:spcBef>
        <a:spcAft>
          <a:spcPts val="0"/>
        </a:spcAft>
        <a:buClr>
          <a:srgbClr val="FFFFFF"/>
        </a:buClr>
        <a:buSzPts val="2800"/>
        <a:buFont typeface="Verdana"/>
        <a:buChar char="–"/>
        <a:tabLst/>
        <a:defRPr b="0" baseline="0" cap="none" i="0" spc="0" strike="noStrike" sz="2800" u="none">
          <a:solidFill>
            <a:srgbClr val="FFFFFF"/>
          </a:solidFill>
          <a:uFillTx/>
          <a:latin typeface="Verdana"/>
          <a:ea typeface="Verdana"/>
          <a:cs typeface="Verdana"/>
          <a:sym typeface="Verdana"/>
        </a:defRPr>
      </a:lvl2pPr>
      <a:lvl3pPr marL="1472045" marR="0" indent="-468745" algn="l" defTabSz="914400" rtl="0" latinLnBrk="0">
        <a:lnSpc>
          <a:spcPct val="100000"/>
        </a:lnSpc>
        <a:spcBef>
          <a:spcPts val="500"/>
        </a:spcBef>
        <a:spcAft>
          <a:spcPts val="0"/>
        </a:spcAft>
        <a:buClr>
          <a:srgbClr val="FFFFFF"/>
        </a:buClr>
        <a:buSzPts val="2800"/>
        <a:buFont typeface="Verdana"/>
        <a:buChar char="•"/>
        <a:tabLst/>
        <a:defRPr b="0" baseline="0" cap="none" i="0" spc="0" strike="noStrike" sz="2800" u="none">
          <a:solidFill>
            <a:srgbClr val="FFFFFF"/>
          </a:solidFill>
          <a:uFillTx/>
          <a:latin typeface="Verdana"/>
          <a:ea typeface="Verdana"/>
          <a:cs typeface="Verdana"/>
          <a:sym typeface="Verdana"/>
        </a:defRPr>
      </a:lvl3pPr>
      <a:lvl4pPr marL="1971039" marR="0" indent="-497839" algn="l" defTabSz="914400" rtl="0" latinLnBrk="0">
        <a:lnSpc>
          <a:spcPct val="100000"/>
        </a:lnSpc>
        <a:spcBef>
          <a:spcPts val="500"/>
        </a:spcBef>
        <a:spcAft>
          <a:spcPts val="0"/>
        </a:spcAft>
        <a:buClr>
          <a:srgbClr val="FFFFFF"/>
        </a:buClr>
        <a:buSzPts val="2800"/>
        <a:buFont typeface="Verdana"/>
        <a:buChar char="–"/>
        <a:tabLst/>
        <a:defRPr b="0" baseline="0" cap="none" i="0" spc="0" strike="noStrike" sz="2800" u="none">
          <a:solidFill>
            <a:srgbClr val="FFFFFF"/>
          </a:solidFill>
          <a:uFillTx/>
          <a:latin typeface="Verdana"/>
          <a:ea typeface="Verdana"/>
          <a:cs typeface="Verdana"/>
          <a:sym typeface="Verdana"/>
        </a:defRPr>
      </a:lvl4pPr>
      <a:lvl5pPr marL="2428239" marR="0" indent="-497839" algn="l" defTabSz="914400" rtl="0" latinLnBrk="0">
        <a:lnSpc>
          <a:spcPct val="100000"/>
        </a:lnSpc>
        <a:spcBef>
          <a:spcPts val="500"/>
        </a:spcBef>
        <a:spcAft>
          <a:spcPts val="0"/>
        </a:spcAft>
        <a:buClr>
          <a:srgbClr val="FFFFFF"/>
        </a:buClr>
        <a:buSzPts val="2800"/>
        <a:buFont typeface="Verdana"/>
        <a:buChar char="•"/>
        <a:tabLst/>
        <a:defRPr b="0" baseline="0" cap="none" i="0" spc="0" strike="noStrike" sz="2800" u="none">
          <a:solidFill>
            <a:srgbClr val="FFFFFF"/>
          </a:solidFill>
          <a:uFillTx/>
          <a:latin typeface="Verdana"/>
          <a:ea typeface="Verdana"/>
          <a:cs typeface="Verdana"/>
          <a:sym typeface="Verdana"/>
        </a:defRPr>
      </a:lvl5pPr>
      <a:lvl6pPr marL="2885439" marR="0" indent="-497839" algn="l" defTabSz="914400" rtl="0" latinLnBrk="0">
        <a:lnSpc>
          <a:spcPct val="100000"/>
        </a:lnSpc>
        <a:spcBef>
          <a:spcPts val="500"/>
        </a:spcBef>
        <a:spcAft>
          <a:spcPts val="0"/>
        </a:spcAft>
        <a:buClr>
          <a:srgbClr val="FFFFFF"/>
        </a:buClr>
        <a:buSzPts val="2800"/>
        <a:buFont typeface="Verdana"/>
        <a:buChar char="•"/>
        <a:tabLst/>
        <a:defRPr b="0" baseline="0" cap="none" i="0" spc="0" strike="noStrike" sz="2800" u="none">
          <a:solidFill>
            <a:srgbClr val="FFFFFF"/>
          </a:solidFill>
          <a:uFillTx/>
          <a:latin typeface="Verdana"/>
          <a:ea typeface="Verdana"/>
          <a:cs typeface="Verdana"/>
          <a:sym typeface="Verdana"/>
        </a:defRPr>
      </a:lvl6pPr>
      <a:lvl7pPr marL="3342640" marR="0" indent="-497840" algn="l" defTabSz="914400" rtl="0" latinLnBrk="0">
        <a:lnSpc>
          <a:spcPct val="100000"/>
        </a:lnSpc>
        <a:spcBef>
          <a:spcPts val="500"/>
        </a:spcBef>
        <a:spcAft>
          <a:spcPts val="0"/>
        </a:spcAft>
        <a:buClr>
          <a:srgbClr val="FFFFFF"/>
        </a:buClr>
        <a:buSzPts val="2800"/>
        <a:buFont typeface="Verdana"/>
        <a:buChar char="•"/>
        <a:tabLst/>
        <a:defRPr b="0" baseline="0" cap="none" i="0" spc="0" strike="noStrike" sz="2800" u="none">
          <a:solidFill>
            <a:srgbClr val="FFFFFF"/>
          </a:solidFill>
          <a:uFillTx/>
          <a:latin typeface="Verdana"/>
          <a:ea typeface="Verdana"/>
          <a:cs typeface="Verdana"/>
          <a:sym typeface="Verdana"/>
        </a:defRPr>
      </a:lvl7pPr>
      <a:lvl8pPr marL="3799840" marR="0" indent="-497840" algn="l" defTabSz="914400" rtl="0" latinLnBrk="0">
        <a:lnSpc>
          <a:spcPct val="100000"/>
        </a:lnSpc>
        <a:spcBef>
          <a:spcPts val="500"/>
        </a:spcBef>
        <a:spcAft>
          <a:spcPts val="0"/>
        </a:spcAft>
        <a:buClr>
          <a:srgbClr val="FFFFFF"/>
        </a:buClr>
        <a:buSzPts val="2800"/>
        <a:buFont typeface="Verdana"/>
        <a:buChar char="•"/>
        <a:tabLst/>
        <a:defRPr b="0" baseline="0" cap="none" i="0" spc="0" strike="noStrike" sz="2800" u="none">
          <a:solidFill>
            <a:srgbClr val="FFFFFF"/>
          </a:solidFill>
          <a:uFillTx/>
          <a:latin typeface="Verdana"/>
          <a:ea typeface="Verdana"/>
          <a:cs typeface="Verdana"/>
          <a:sym typeface="Verdana"/>
        </a:defRPr>
      </a:lvl8pPr>
      <a:lvl9pPr marL="4257040" marR="0" indent="-497840" algn="l" defTabSz="914400" rtl="0" latinLnBrk="0">
        <a:lnSpc>
          <a:spcPct val="100000"/>
        </a:lnSpc>
        <a:spcBef>
          <a:spcPts val="500"/>
        </a:spcBef>
        <a:spcAft>
          <a:spcPts val="0"/>
        </a:spcAft>
        <a:buClr>
          <a:srgbClr val="FFFFFF"/>
        </a:buClr>
        <a:buSzPts val="2800"/>
        <a:buFont typeface="Verdana"/>
        <a:buChar char="•"/>
        <a:tabLst/>
        <a:defRPr b="0" baseline="0" cap="none" i="0" spc="0" strike="noStrike" sz="2800" u="none">
          <a:solidFill>
            <a:srgbClr val="FFFFFF"/>
          </a:solidFill>
          <a:uFillTx/>
          <a:latin typeface="Verdana"/>
          <a:ea typeface="Verdana"/>
          <a:cs typeface="Verdana"/>
          <a:sym typeface="Verdana"/>
        </a:defRPr>
      </a:lvl9pPr>
    </p:bodyStyle>
    <p:otherStyle>
      <a:lvl1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Arial"/>
        </a:defRPr>
      </a:lvl1pPr>
      <a:lvl2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Arial"/>
        </a:defRPr>
      </a:lvl2pPr>
      <a:lvl3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Arial"/>
        </a:defRPr>
      </a:lvl3pPr>
      <a:lvl4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Arial"/>
        </a:defRPr>
      </a:lvl4pPr>
      <a:lvl5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Arial"/>
        </a:defRPr>
      </a:lvl5pPr>
      <a:lvl6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Arial"/>
        </a:defRPr>
      </a:lvl6pPr>
      <a:lvl7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Arial"/>
        </a:defRPr>
      </a:lvl7pPr>
      <a:lvl8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Arial"/>
        </a:defRPr>
      </a:lvl8pPr>
      <a:lvl9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Arial"/>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24.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image" Target="../media/image1.gif"/><Relationship Id="rId3" Type="http://schemas.openxmlformats.org/officeDocument/2006/relationships/image" Target="../media/image21.png"/><Relationship Id="rId4" Type="http://schemas.openxmlformats.org/officeDocument/2006/relationships/image" Target="../media/image22.png"/><Relationship Id="rId5" Type="http://schemas.openxmlformats.org/officeDocument/2006/relationships/image" Target="../media/image2.gif"/><Relationship Id="rId6" Type="http://schemas.openxmlformats.org/officeDocument/2006/relationships/image" Target="../media/image10.png"/><Relationship Id="rId7" Type="http://schemas.openxmlformats.org/officeDocument/2006/relationships/image" Target="../media/image11.png"/><Relationship Id="rId8" Type="http://schemas.openxmlformats.org/officeDocument/2006/relationships/image" Target="../media/image12.png"/><Relationship Id="rId9" Type="http://schemas.openxmlformats.org/officeDocument/2006/relationships/image" Target="../media/image13.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video" Target="../media/media1.mov"/><Relationship Id="rId3" Type="http://schemas.microsoft.com/office/2007/relationships/media" Target="../media/media1.mov"/><Relationship Id="rId4" Type="http://schemas.openxmlformats.org/officeDocument/2006/relationships/image" Target="../media/image23.png"/><Relationship Id="rId5" Type="http://schemas.openxmlformats.org/officeDocument/2006/relationships/hyperlink" Target="https://magenta.tensorflow.org/music-transformer" TargetMode="External"/><Relationship Id="rId6" Type="http://schemas.openxmlformats.org/officeDocument/2006/relationships/image" Target="../media/image10.png"/><Relationship Id="rId7" Type="http://schemas.openxmlformats.org/officeDocument/2006/relationships/image" Target="../media/image11.png"/><Relationship Id="rId8" Type="http://schemas.openxmlformats.org/officeDocument/2006/relationships/image" Target="../media/image12.png"/><Relationship Id="rId9" Type="http://schemas.openxmlformats.org/officeDocument/2006/relationships/image" Target="../media/image13.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image" Target="../media/image10.png"/><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24.png"/><Relationship Id="rId7" Type="http://schemas.openxmlformats.org/officeDocument/2006/relationships/audio" Target="../media/media1.mp3"/><Relationship Id="rId8" Type="http://schemas.microsoft.com/office/2007/relationships/media" Target="../media/media1.mp3"/><Relationship Id="rId9" Type="http://schemas.openxmlformats.org/officeDocument/2006/relationships/image" Target="../media/image25.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image" Target="../media/image10.png"/><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26.png"/><Relationship Id="rId7" Type="http://schemas.openxmlformats.org/officeDocument/2006/relationships/audio" Target="../media/media2.mp3"/><Relationship Id="rId8" Type="http://schemas.microsoft.com/office/2007/relationships/media" Target="../media/media2.mp3"/><Relationship Id="rId9" Type="http://schemas.openxmlformats.org/officeDocument/2006/relationships/image" Target="../media/image25.png"/><Relationship Id="rId10" Type="http://schemas.openxmlformats.org/officeDocument/2006/relationships/audio" Target="../media/media3.mp3"/><Relationship Id="rId11" Type="http://schemas.microsoft.com/office/2007/relationships/media" Target="../media/media3.mp3"/></Relationships>

</file>

<file path=ppt/slides/_rels/slide14.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image" Target="../media/image10.png"/><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27.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image" Target="../media/image28.png"/><Relationship Id="rId3" Type="http://schemas.openxmlformats.org/officeDocument/2006/relationships/hyperlink" Target="https://jukebox.openai.com/?song=787640146" TargetMode="External"/><Relationship Id="rId4" Type="http://schemas.openxmlformats.org/officeDocument/2006/relationships/image" Target="../media/image10.png"/><Relationship Id="rId5" Type="http://schemas.openxmlformats.org/officeDocument/2006/relationships/image" Target="../media/image11.png"/><Relationship Id="rId6" Type="http://schemas.openxmlformats.org/officeDocument/2006/relationships/image" Target="../media/image12.png"/><Relationship Id="rId7" Type="http://schemas.openxmlformats.org/officeDocument/2006/relationships/image" Target="../media/image13.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image" Target="../media/image10.png"/><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image" Target="../media/image29.png"/><Relationship Id="rId3" Type="http://schemas.openxmlformats.org/officeDocument/2006/relationships/image" Target="../media/image30.png"/><Relationship Id="rId4" Type="http://schemas.openxmlformats.org/officeDocument/2006/relationships/image" Target="../media/image10.png"/><Relationship Id="rId5" Type="http://schemas.openxmlformats.org/officeDocument/2006/relationships/image" Target="../media/image11.png"/><Relationship Id="rId6" Type="http://schemas.openxmlformats.org/officeDocument/2006/relationships/image" Target="../media/image12.png"/><Relationship Id="rId7" Type="http://schemas.openxmlformats.org/officeDocument/2006/relationships/image" Target="../media/image13.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image" Target="../media/image29.png"/><Relationship Id="rId3" Type="http://schemas.openxmlformats.org/officeDocument/2006/relationships/image" Target="../media/image30.png"/><Relationship Id="rId4" Type="http://schemas.openxmlformats.org/officeDocument/2006/relationships/image" Target="../media/image10.png"/><Relationship Id="rId5" Type="http://schemas.openxmlformats.org/officeDocument/2006/relationships/image" Target="../media/image11.png"/><Relationship Id="rId6" Type="http://schemas.openxmlformats.org/officeDocument/2006/relationships/image" Target="../media/image12.png"/><Relationship Id="rId7" Type="http://schemas.openxmlformats.org/officeDocument/2006/relationships/image" Target="../media/image13.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image" Target="../media/image29.png"/><Relationship Id="rId3" Type="http://schemas.openxmlformats.org/officeDocument/2006/relationships/image" Target="../media/image30.png"/><Relationship Id="rId4" Type="http://schemas.openxmlformats.org/officeDocument/2006/relationships/image" Target="../media/image31.png"/><Relationship Id="rId5" Type="http://schemas.openxmlformats.org/officeDocument/2006/relationships/image" Target="../media/image10.png"/><Relationship Id="rId6" Type="http://schemas.openxmlformats.org/officeDocument/2006/relationships/image" Target="../media/image11.png"/><Relationship Id="rId7" Type="http://schemas.openxmlformats.org/officeDocument/2006/relationships/image" Target="../media/image12.png"/><Relationship Id="rId8" Type="http://schemas.openxmlformats.org/officeDocument/2006/relationships/image" Target="../media/image13.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7.png"/><Relationship Id="rId7" Type="http://schemas.openxmlformats.org/officeDocument/2006/relationships/image" Target="../media/image8.png"/></Relationships>

</file>

<file path=ppt/slides/_rels/slide20.xml.rels><?xml version="1.0" encoding="UTF-8"?>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image" Target="../media/image32.png"/><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image" Target="../media/image10.png"/><Relationship Id="rId6" Type="http://schemas.openxmlformats.org/officeDocument/2006/relationships/image" Target="../media/image11.png"/><Relationship Id="rId7" Type="http://schemas.openxmlformats.org/officeDocument/2006/relationships/image" Target="../media/image12.png"/><Relationship Id="rId8" Type="http://schemas.openxmlformats.org/officeDocument/2006/relationships/image" Target="../media/image13.png"/></Relationships>

</file>

<file path=ppt/slides/_rels/slide21.xml.rels><?xml version="1.0" encoding="UTF-8"?>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image" Target="../media/image32.png"/><Relationship Id="rId3" Type="http://schemas.openxmlformats.org/officeDocument/2006/relationships/image" Target="../media/image35.png"/><Relationship Id="rId4" Type="http://schemas.openxmlformats.org/officeDocument/2006/relationships/image" Target="../media/image10.png"/><Relationship Id="rId5" Type="http://schemas.openxmlformats.org/officeDocument/2006/relationships/image" Target="../media/image11.png"/><Relationship Id="rId6" Type="http://schemas.openxmlformats.org/officeDocument/2006/relationships/image" Target="../media/image12.png"/><Relationship Id="rId7" Type="http://schemas.openxmlformats.org/officeDocument/2006/relationships/image" Target="../media/image13.png"/></Relationships>

</file>

<file path=ppt/slides/_rels/slide22.xml.rels><?xml version="1.0" encoding="UTF-8"?>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image" Target="../media/image32.png"/><Relationship Id="rId3" Type="http://schemas.openxmlformats.org/officeDocument/2006/relationships/image" Target="../media/image35.png"/><Relationship Id="rId4" Type="http://schemas.openxmlformats.org/officeDocument/2006/relationships/image" Target="../media/image36.png"/><Relationship Id="rId5" Type="http://schemas.openxmlformats.org/officeDocument/2006/relationships/image" Target="../media/image10.png"/><Relationship Id="rId6" Type="http://schemas.openxmlformats.org/officeDocument/2006/relationships/image" Target="../media/image11.png"/><Relationship Id="rId7" Type="http://schemas.openxmlformats.org/officeDocument/2006/relationships/image" Target="../media/image12.png"/><Relationship Id="rId8" Type="http://schemas.openxmlformats.org/officeDocument/2006/relationships/image" Target="../media/image13.png"/></Relationships>

</file>

<file path=ppt/slides/_rels/slide23.xml.rels><?xml version="1.0" encoding="UTF-8"?>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image" Target="../media/image10.png"/><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s>

</file>

<file path=ppt/slides/_rels/slide24.xml.rels><?xml version="1.0" encoding="UTF-8"?>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image" Target="../media/image10.png"/><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s>

</file>

<file path=ppt/slides/_rels/slide25.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image" Target="../media/image10.png"/><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s>

</file>

<file path=ppt/slides/_rels/slide26.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image" Target="../media/image10.png"/><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s>

</file>

<file path=ppt/slides/_rels/slide27.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image" Target="../media/image37.png"/><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12.png"/><Relationship Id="rId6" Type="http://schemas.openxmlformats.org/officeDocument/2006/relationships/image" Target="../media/image13.png"/></Relationships>

</file>

<file path=ppt/slides/_rels/slide28.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xml"/><Relationship Id="rId3" Type="http://schemas.openxmlformats.org/officeDocument/2006/relationships/image" Target="../media/image38.png"/><Relationship Id="rId4" Type="http://schemas.openxmlformats.org/officeDocument/2006/relationships/image" Target="../media/image39.png"/><Relationship Id="rId5" Type="http://schemas.openxmlformats.org/officeDocument/2006/relationships/image" Target="../media/image10.png"/><Relationship Id="rId6" Type="http://schemas.openxmlformats.org/officeDocument/2006/relationships/image" Target="../media/image11.png"/><Relationship Id="rId7" Type="http://schemas.openxmlformats.org/officeDocument/2006/relationships/image" Target="../media/image12.png"/><Relationship Id="rId8" Type="http://schemas.openxmlformats.org/officeDocument/2006/relationships/image" Target="../media/image13.png"/></Relationships>

</file>

<file path=ppt/slides/_rels/slide29.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image" Target="../media/image10.png"/><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image" Target="../media/image8.png"/><Relationship Id="rId7" Type="http://schemas.openxmlformats.org/officeDocument/2006/relationships/image" Target="../media/image9.png"/></Relationships>

</file>

<file path=ppt/slides/_rels/slide30.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image" Target="../media/image39.png"/><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12.png"/><Relationship Id="rId6" Type="http://schemas.openxmlformats.org/officeDocument/2006/relationships/image" Target="../media/image13.png"/></Relationships>

</file>

<file path=ppt/slides/_rels/slide31.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xml"/><Relationship Id="rId3" Type="http://schemas.openxmlformats.org/officeDocument/2006/relationships/image" Target="../media/image39.png"/><Relationship Id="rId4" Type="http://schemas.openxmlformats.org/officeDocument/2006/relationships/image" Target="../media/image10.png"/><Relationship Id="rId5" Type="http://schemas.openxmlformats.org/officeDocument/2006/relationships/image" Target="../media/image11.png"/><Relationship Id="rId6" Type="http://schemas.openxmlformats.org/officeDocument/2006/relationships/image" Target="../media/image12.png"/><Relationship Id="rId7" Type="http://schemas.openxmlformats.org/officeDocument/2006/relationships/image" Target="../media/image13.png"/></Relationships>

</file>

<file path=ppt/slides/_rels/slide32.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image" Target="../media/image39.png"/><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12.png"/><Relationship Id="rId6" Type="http://schemas.openxmlformats.org/officeDocument/2006/relationships/image" Target="../media/image13.png"/></Relationships>

</file>

<file path=ppt/slides/_rels/slide33.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image" Target="../media/image32.png"/><Relationship Id="rId3" Type="http://schemas.openxmlformats.org/officeDocument/2006/relationships/image" Target="../media/image40.png"/><Relationship Id="rId4" Type="http://schemas.openxmlformats.org/officeDocument/2006/relationships/image" Target="../media/image10.png"/><Relationship Id="rId5" Type="http://schemas.openxmlformats.org/officeDocument/2006/relationships/image" Target="../media/image11.png"/><Relationship Id="rId6" Type="http://schemas.openxmlformats.org/officeDocument/2006/relationships/image" Target="../media/image12.png"/><Relationship Id="rId7" Type="http://schemas.openxmlformats.org/officeDocument/2006/relationships/image" Target="../media/image13.png"/></Relationships>

</file>

<file path=ppt/slides/_rels/slide34.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image" Target="../media/image10.png"/><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39.png"/></Relationships>

</file>

<file path=ppt/slides/_rels/slide35.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image" Target="../media/image10.png"/><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s>

</file>

<file path=ppt/slides/_rels/slide36.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image" Target="../media/image10.png"/><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s>

</file>

<file path=ppt/slides/_rels/slide37.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image" Target="../media/image10.png"/><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s>

</file>

<file path=ppt/slides/_rels/slide38.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6.xml"/><Relationship Id="rId3" Type="http://schemas.openxmlformats.org/officeDocument/2006/relationships/image" Target="../media/image41.png"/><Relationship Id="rId4" Type="http://schemas.openxmlformats.org/officeDocument/2006/relationships/image" Target="../media/image11.png"/><Relationship Id="rId5" Type="http://schemas.openxmlformats.org/officeDocument/2006/relationships/image" Target="../media/image12.png"/><Relationship Id="rId6" Type="http://schemas.openxmlformats.org/officeDocument/2006/relationships/image" Target="../media/image13.png"/></Relationships>

</file>

<file path=ppt/slides/_rels/slide39.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image" Target="../media/image41.png"/><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xml"/><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12.png"/><Relationship Id="rId6" Type="http://schemas.openxmlformats.org/officeDocument/2006/relationships/image" Target="../media/image13.png"/></Relationships>

</file>

<file path=ppt/slides/_rels/slide40.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image" Target="../media/image41.png"/><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s>

</file>

<file path=ppt/slides/_rels/slide41.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image" Target="../media/image41.png"/><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s>

</file>

<file path=ppt/slides/_rels/slide42.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image" Target="../media/image41.png"/><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s>

</file>

<file path=ppt/slides/_rels/slide43.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image" Target="../media/image41.png"/><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s>

</file>

<file path=ppt/slides/_rels/slide44.xml.rels><?xml version="1.0" encoding="UTF-8"?>
<Relationships xmlns="http://schemas.openxmlformats.org/package/2006/relationships"><Relationship Id="rId1" Type="http://schemas.openxmlformats.org/officeDocument/2006/relationships/slideLayout" Target="../slideLayouts/slideLayout25.xml"/></Relationships>

</file>

<file path=ppt/slides/_rels/slide45.xml.rels><?xml version="1.0" encoding="UTF-8"?>
<Relationships xmlns="http://schemas.openxmlformats.org/package/2006/relationships"><Relationship Id="rId1" Type="http://schemas.openxmlformats.org/officeDocument/2006/relationships/slideLayout" Target="../slideLayouts/slideLayout25.xml"/></Relationships>

</file>

<file path=ppt/slides/_rels/slide46.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image" Target="../media/image42.png"/><Relationship Id="rId3" Type="http://schemas.openxmlformats.org/officeDocument/2006/relationships/image" Target="../media/image41.png"/><Relationship Id="rId4" Type="http://schemas.openxmlformats.org/officeDocument/2006/relationships/image" Target="../media/image11.png"/><Relationship Id="rId5" Type="http://schemas.openxmlformats.org/officeDocument/2006/relationships/image" Target="../media/image12.png"/><Relationship Id="rId6" Type="http://schemas.openxmlformats.org/officeDocument/2006/relationships/image" Target="../media/image13.png"/></Relationships>

</file>

<file path=ppt/slides/_rels/slide47.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image" Target="../media/image41.png"/><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s>

</file>

<file path=ppt/slides/_rels/slide48.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7.xml"/><Relationship Id="rId3" Type="http://schemas.openxmlformats.org/officeDocument/2006/relationships/image" Target="../media/image41.png"/><Relationship Id="rId4" Type="http://schemas.openxmlformats.org/officeDocument/2006/relationships/image" Target="../media/image11.png"/><Relationship Id="rId5" Type="http://schemas.openxmlformats.org/officeDocument/2006/relationships/image" Target="../media/image12.png"/><Relationship Id="rId6" Type="http://schemas.openxmlformats.org/officeDocument/2006/relationships/image" Target="../media/image13.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xml"/><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12.png"/><Relationship Id="rId6" Type="http://schemas.openxmlformats.org/officeDocument/2006/relationships/image" Target="../media/image13.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image" Target="../media/image14.png"/><Relationship Id="rId3" Type="http://schemas.openxmlformats.org/officeDocument/2006/relationships/image" Target="../media/image15.png"/><Relationship Id="rId4" Type="http://schemas.openxmlformats.org/officeDocument/2006/relationships/image" Target="../media/image10.png"/><Relationship Id="rId5" Type="http://schemas.openxmlformats.org/officeDocument/2006/relationships/image" Target="../media/image11.png"/><Relationship Id="rId6" Type="http://schemas.openxmlformats.org/officeDocument/2006/relationships/image" Target="../media/image12.png"/><Relationship Id="rId7" Type="http://schemas.openxmlformats.org/officeDocument/2006/relationships/image" Target="../media/image13.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xml"/><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10.png"/><Relationship Id="rId6" Type="http://schemas.openxmlformats.org/officeDocument/2006/relationships/image" Target="../media/image11.png"/><Relationship Id="rId7" Type="http://schemas.openxmlformats.org/officeDocument/2006/relationships/image" Target="../media/image12.png"/><Relationship Id="rId8" Type="http://schemas.openxmlformats.org/officeDocument/2006/relationships/image" Target="../media/image13.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image" Target="../media/image18.png"/><Relationship Id="rId3" Type="http://schemas.openxmlformats.org/officeDocument/2006/relationships/hyperlink" Target="https://magenta.tensorflow.org/music-vae" TargetMode="External"/><Relationship Id="rId4" Type="http://schemas.openxmlformats.org/officeDocument/2006/relationships/video" Target="https://www.youtube.com/embed/OsxP4lFp76I?feature=oembed" TargetMode="External"/><Relationship Id="rId5" Type="http://schemas.openxmlformats.org/officeDocument/2006/relationships/image" Target="../media/image2.jpeg"/><Relationship Id="rId6" Type="http://schemas.openxmlformats.org/officeDocument/2006/relationships/image" Target="../media/image19.png"/><Relationship Id="rId7" Type="http://schemas.openxmlformats.org/officeDocument/2006/relationships/video" Target="https://www.youtube.com/embed/x2YLmXzovDo?feature=oembed" TargetMode="External"/><Relationship Id="rId8" Type="http://schemas.openxmlformats.org/officeDocument/2006/relationships/image" Target="../media/image3.jpeg"/><Relationship Id="rId9" Type="http://schemas.openxmlformats.org/officeDocument/2006/relationships/image" Target="../media/image10.png"/><Relationship Id="rId10" Type="http://schemas.openxmlformats.org/officeDocument/2006/relationships/image" Target="../media/image11.png"/><Relationship Id="rId11" Type="http://schemas.openxmlformats.org/officeDocument/2006/relationships/image" Target="../media/image12.png"/><Relationship Id="rId12" Type="http://schemas.openxmlformats.org/officeDocument/2006/relationships/image" Target="../media/image13.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image" Target="../media/image20.png"/><Relationship Id="rId3" Type="http://schemas.openxmlformats.org/officeDocument/2006/relationships/hyperlink" Target="https://salu133445.github.io/musegan/pdf/musegan-aaai2018-slides.pdf" TargetMode="External"/><Relationship Id="rId4" Type="http://schemas.openxmlformats.org/officeDocument/2006/relationships/video" Target="https://www.youtube.com/embed/0aN9tKNCYxM?feature=oembed" TargetMode="External"/><Relationship Id="rId5" Type="http://schemas.openxmlformats.org/officeDocument/2006/relationships/image" Target="../media/image4.jpeg"/><Relationship Id="rId6" Type="http://schemas.openxmlformats.org/officeDocument/2006/relationships/hyperlink" Target="https://youtube.com/watch?v=0aN9tKNCYxM" TargetMode="External"/><Relationship Id="rId7" Type="http://schemas.openxmlformats.org/officeDocument/2006/relationships/image" Target="../media/image10.png"/><Relationship Id="rId8" Type="http://schemas.openxmlformats.org/officeDocument/2006/relationships/image" Target="../media/image11.png"/><Relationship Id="rId9" Type="http://schemas.openxmlformats.org/officeDocument/2006/relationships/image" Target="../media/image12.png"/><Relationship Id="rId10"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8" name="Prepared by Behzad Haki, February 2022"/>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Prepared by Behzad Haki, February 2022</a:t>
            </a:r>
          </a:p>
        </p:txBody>
      </p:sp>
      <p:sp>
        <p:nvSpPr>
          <p:cNvPr id="269" name="Generative Models of Music"/>
          <p:cNvSpPr txBox="1"/>
          <p:nvPr>
            <p:ph type="title"/>
          </p:nvPr>
        </p:nvSpPr>
        <p:spPr>
          <a:prstGeom prst="rect">
            <a:avLst/>
          </a:prstGeom>
        </p:spPr>
        <p:txBody>
          <a:bodyPr/>
          <a:lstStyle/>
          <a:p>
            <a:pPr/>
            <a:r>
              <a:t>Generative Models of Music</a:t>
            </a:r>
          </a:p>
        </p:txBody>
      </p:sp>
      <p:sp>
        <p:nvSpPr>
          <p:cNvPr id="270" name="Computational Music Creativity, SMC (2021/22)"/>
          <p:cNvSpPr txBox="1"/>
          <p:nvPr>
            <p:ph type="body" sz="quarter" idx="1"/>
          </p:nvPr>
        </p:nvSpPr>
        <p:spPr>
          <a:prstGeom prst="rect">
            <a:avLst/>
          </a:prstGeom>
        </p:spPr>
        <p:txBody>
          <a:bodyPr/>
          <a:lstStyle/>
          <a:p>
            <a:pPr/>
            <a:r>
              <a:t>Computational Music Creativity, SMC (2021/22)</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759" name="xl-eval.gif" descr="xl-eval.gif"/>
          <p:cNvPicPr>
            <a:picLocks noChangeAspect="0"/>
          </p:cNvPicPr>
          <p:nvPr/>
        </p:nvPicPr>
        <p:blipFill>
          <a:blip r:embed="rId2">
            <a:extLst/>
          </a:blip>
          <a:stretch>
            <a:fillRect/>
          </a:stretch>
        </p:blipFill>
        <p:spPr>
          <a:xfrm>
            <a:off x="3183942" y="3468598"/>
            <a:ext cx="5503291" cy="2751646"/>
          </a:xfrm>
          <a:prstGeom prst="rect">
            <a:avLst/>
          </a:prstGeom>
          <a:ln w="12700">
            <a:miter lim="400000"/>
          </a:ln>
        </p:spPr>
      </p:pic>
      <p:sp>
        <p:nvSpPr>
          <p:cNvPr id="760" name="Transformer-XL…"/>
          <p:cNvSpPr/>
          <p:nvPr/>
        </p:nvSpPr>
        <p:spPr>
          <a:xfrm>
            <a:off x="3183942" y="6321843"/>
            <a:ext cx="5503291" cy="351862"/>
          </a:xfrm>
          <a:prstGeom prst="roundRect">
            <a:avLst>
              <a:gd name="adj" fmla="val 0"/>
            </a:avLst>
          </a:prstGeom>
          <a:solidFill>
            <a:srgbClr val="000000">
              <a:alpha val="0"/>
            </a:srgbClr>
          </a:solidFill>
          <a:ln w="12700">
            <a:miter lim="400000"/>
          </a:ln>
          <a:extLst>
            <a:ext uri="{C572A759-6A51-4108-AA02-DFA0A04FC94B}">
              <ma14:wrappingTextBoxFlag xmlns:ma14="http://schemas.microsoft.com/office/mac/drawingml/2011/main" val="1"/>
            </a:ext>
          </a:extLst>
        </p:spPr>
        <p:txBody>
          <a:bodyPr lIns="50800" tIns="50800" rIns="50800" bIns="50800"/>
          <a:lstStyle/>
          <a:p>
            <a:pPr>
              <a:defRPr sz="900"/>
            </a:pPr>
            <a:r>
              <a:t>Transformer-XL</a:t>
            </a:r>
          </a:p>
          <a:p>
            <a:pPr>
              <a:defRPr sz="900"/>
            </a:pPr>
            <a:r>
              <a:t>Source: https://ai.googleblog.com/2019/01/transformer-xl-unleashing-potential-of.html</a:t>
            </a:r>
          </a:p>
        </p:txBody>
      </p:sp>
      <p:sp>
        <p:nvSpPr>
          <p:cNvPr id="761" name="Transformers"/>
          <p:cNvSpPr txBox="1"/>
          <p:nvPr>
            <p:ph type="title" idx="4294967295"/>
          </p:nvPr>
        </p:nvSpPr>
        <p:spPr>
          <a:xfrm>
            <a:off x="452437" y="754062"/>
            <a:ext cx="8239126" cy="538107"/>
          </a:xfrm>
          <a:prstGeom prst="rect">
            <a:avLst/>
          </a:prstGeom>
        </p:spPr>
        <p:txBody>
          <a:bodyPr lIns="19050" tIns="19050" rIns="19050" bIns="19050" anchor="t">
            <a:normAutofit fontScale="100000" lnSpcReduction="0"/>
          </a:bodyPr>
          <a:lstStyle>
            <a:lvl1pPr defTabSz="1219169">
              <a:lnSpc>
                <a:spcPct val="80000"/>
              </a:lnSpc>
              <a:defRPr b="1" spc="-53" sz="2700">
                <a:solidFill>
                  <a:srgbClr val="000000"/>
                </a:solidFill>
                <a:latin typeface="Helvetica Neue"/>
                <a:ea typeface="Helvetica Neue"/>
                <a:cs typeface="Helvetica Neue"/>
                <a:sym typeface="Helvetica Neue"/>
              </a:defRPr>
            </a:lvl1pPr>
          </a:lstStyle>
          <a:p>
            <a:pPr/>
            <a:r>
              <a:t>Transformers</a:t>
            </a:r>
          </a:p>
        </p:txBody>
      </p:sp>
      <p:grpSp>
        <p:nvGrpSpPr>
          <p:cNvPr id="764" name="Group"/>
          <p:cNvGrpSpPr/>
          <p:nvPr/>
        </p:nvGrpSpPr>
        <p:grpSpPr>
          <a:xfrm>
            <a:off x="504704" y="4557715"/>
            <a:ext cx="2255705" cy="1794647"/>
            <a:chOff x="0" y="0"/>
            <a:chExt cx="2255703" cy="1794645"/>
          </a:xfrm>
        </p:grpSpPr>
        <p:pic>
          <p:nvPicPr>
            <p:cNvPr id="762" name="Image" descr="Image"/>
            <p:cNvPicPr>
              <a:picLocks noChangeAspect="1"/>
            </p:cNvPicPr>
            <p:nvPr/>
          </p:nvPicPr>
          <p:blipFill>
            <a:blip r:embed="rId3">
              <a:extLst/>
            </a:blip>
            <a:stretch>
              <a:fillRect/>
            </a:stretch>
          </p:blipFill>
          <p:spPr>
            <a:xfrm>
              <a:off x="0" y="0"/>
              <a:ext cx="2255704" cy="908970"/>
            </a:xfrm>
            <a:prstGeom prst="rect">
              <a:avLst/>
            </a:prstGeom>
            <a:ln w="12700" cap="flat">
              <a:noFill/>
              <a:miter lim="400000"/>
            </a:ln>
            <a:effectLst/>
          </p:spPr>
        </p:pic>
        <p:sp>
          <p:nvSpPr>
            <p:cNvPr id="763" name="Caption"/>
            <p:cNvSpPr/>
            <p:nvPr/>
          </p:nvSpPr>
          <p:spPr>
            <a:xfrm>
              <a:off x="0" y="1010569"/>
              <a:ext cx="2255704" cy="784077"/>
            </a:xfrm>
            <a:prstGeom prst="roundRect">
              <a:avLst>
                <a:gd name="adj" fmla="val 0"/>
              </a:avLst>
            </a:prstGeom>
            <a:solidFill>
              <a:srgbClr val="000000">
                <a:alpha val="0"/>
              </a:srgbClr>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t">
              <a:noAutofit/>
            </a:bodyPr>
            <a:lstStyle/>
            <a:p>
              <a:pPr defTabSz="457200">
                <a:defRPr sz="800">
                  <a:solidFill>
                    <a:schemeClr val="accent4">
                      <a:lumOff val="-3294"/>
                    </a:schemeClr>
                  </a:solidFill>
                </a:defRPr>
              </a:pPr>
              <a:r>
                <a:t>BERT: Bidirectional Encoder Representation for Language Understanding</a:t>
              </a:r>
            </a:p>
            <a:p>
              <a:pPr defTabSz="457200">
                <a:defRPr sz="800">
                  <a:solidFill>
                    <a:schemeClr val="accent4">
                      <a:lumOff val="-3294"/>
                    </a:schemeClr>
                  </a:solidFill>
                </a:defRPr>
              </a:pPr>
              <a:r>
                <a:t>Devlin, Jacob, et al. "Bert: Pre-training of deep bidirectional transformers for language understanding." </a:t>
              </a:r>
              <a:r>
                <a:rPr i="1"/>
                <a:t>arXiv preprint arXiv:1810.04805</a:t>
              </a:r>
              <a:r>
                <a:t> (2018).</a:t>
              </a:r>
            </a:p>
          </p:txBody>
        </p:sp>
      </p:grpSp>
      <p:grpSp>
        <p:nvGrpSpPr>
          <p:cNvPr id="767" name="Group"/>
          <p:cNvGrpSpPr/>
          <p:nvPr/>
        </p:nvGrpSpPr>
        <p:grpSpPr>
          <a:xfrm>
            <a:off x="731870" y="1171619"/>
            <a:ext cx="1801372" cy="3624028"/>
            <a:chOff x="0" y="0"/>
            <a:chExt cx="1801371" cy="3624027"/>
          </a:xfrm>
        </p:grpSpPr>
        <p:pic>
          <p:nvPicPr>
            <p:cNvPr id="765" name="Image" descr="Image"/>
            <p:cNvPicPr>
              <a:picLocks noChangeAspect="1"/>
            </p:cNvPicPr>
            <p:nvPr/>
          </p:nvPicPr>
          <p:blipFill>
            <a:blip r:embed="rId4">
              <a:extLst/>
            </a:blip>
            <a:stretch>
              <a:fillRect/>
            </a:stretch>
          </p:blipFill>
          <p:spPr>
            <a:xfrm>
              <a:off x="0" y="0"/>
              <a:ext cx="1801372" cy="2561382"/>
            </a:xfrm>
            <a:prstGeom prst="rect">
              <a:avLst/>
            </a:prstGeom>
            <a:ln w="12700" cap="flat">
              <a:noFill/>
              <a:miter lim="400000"/>
            </a:ln>
            <a:effectLst/>
          </p:spPr>
        </p:pic>
        <p:sp>
          <p:nvSpPr>
            <p:cNvPr id="766" name="Caption"/>
            <p:cNvSpPr/>
            <p:nvPr/>
          </p:nvSpPr>
          <p:spPr>
            <a:xfrm>
              <a:off x="0" y="2662981"/>
              <a:ext cx="1801372" cy="961047"/>
            </a:xfrm>
            <a:prstGeom prst="roundRect">
              <a:avLst>
                <a:gd name="adj" fmla="val 0"/>
              </a:avLst>
            </a:prstGeom>
            <a:solidFill>
              <a:srgbClr val="000000">
                <a:alpha val="0"/>
              </a:srgbClr>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t">
              <a:noAutofit/>
            </a:bodyPr>
            <a:lstStyle/>
            <a:p>
              <a:pPr>
                <a:defRPr sz="1000"/>
              </a:pPr>
              <a:r>
                <a:t>Vanilla Transformer</a:t>
              </a:r>
            </a:p>
            <a:p>
              <a:pPr>
                <a:defRPr sz="900"/>
              </a:pPr>
              <a:r>
                <a:t>Source:  Vaswani, Ashish, et al. "Attention is all you need." </a:t>
              </a:r>
              <a:r>
                <a:rPr i="1"/>
                <a:t>arXiv preprintarXiv:1706.03762</a:t>
              </a:r>
              <a:r>
                <a:t> (2017).</a:t>
              </a:r>
            </a:p>
            <a:p>
              <a:pPr defTabSz="457200">
                <a:lnSpc>
                  <a:spcPts val="2800"/>
                </a:lnSpc>
                <a:defRPr sz="1000">
                  <a:solidFill>
                    <a:schemeClr val="accent4">
                      <a:lumOff val="-3294"/>
                    </a:schemeClr>
                  </a:solidFill>
                </a:defRPr>
              </a:pPr>
            </a:p>
          </p:txBody>
        </p:sp>
      </p:grpSp>
      <p:pic>
        <p:nvPicPr>
          <p:cNvPr id="768" name="GIF3.gif" descr="GIF3.gif"/>
          <p:cNvPicPr>
            <a:picLocks noChangeAspect="0"/>
          </p:cNvPicPr>
          <p:nvPr/>
        </p:nvPicPr>
        <p:blipFill>
          <a:blip r:embed="rId5">
            <a:extLst/>
          </a:blip>
          <a:stretch>
            <a:fillRect/>
          </a:stretch>
        </p:blipFill>
        <p:spPr>
          <a:xfrm>
            <a:off x="3088875" y="700897"/>
            <a:ext cx="5358204" cy="2679102"/>
          </a:xfrm>
          <a:prstGeom prst="rect">
            <a:avLst/>
          </a:prstGeom>
          <a:ln w="12700">
            <a:miter lim="400000"/>
          </a:ln>
        </p:spPr>
      </p:pic>
      <p:sp>
        <p:nvSpPr>
          <p:cNvPr id="769" name="Vanilla Transformer…"/>
          <p:cNvSpPr/>
          <p:nvPr/>
        </p:nvSpPr>
        <p:spPr>
          <a:xfrm>
            <a:off x="3088875" y="3481598"/>
            <a:ext cx="5358204" cy="326877"/>
          </a:xfrm>
          <a:prstGeom prst="roundRect">
            <a:avLst>
              <a:gd name="adj" fmla="val 0"/>
            </a:avLst>
          </a:prstGeom>
          <a:solidFill>
            <a:srgbClr val="000000">
              <a:alpha val="0"/>
            </a:srgbClr>
          </a:solidFill>
          <a:ln w="12700">
            <a:miter lim="400000"/>
          </a:ln>
          <a:extLst>
            <a:ext uri="{C572A759-6A51-4108-AA02-DFA0A04FC94B}">
              <ma14:wrappingTextBoxFlag xmlns:ma14="http://schemas.microsoft.com/office/mac/drawingml/2011/main" val="1"/>
            </a:ext>
          </a:extLst>
        </p:spPr>
        <p:txBody>
          <a:bodyPr lIns="50800" tIns="50800" rIns="50800" bIns="50800"/>
          <a:lstStyle/>
          <a:p>
            <a:pPr>
              <a:defRPr sz="800"/>
            </a:pPr>
            <a:r>
              <a:t>Vanilla Transformer</a:t>
            </a:r>
          </a:p>
          <a:p>
            <a:pPr>
              <a:defRPr sz="800"/>
            </a:pPr>
            <a:r>
              <a:t>Source: https://ai.googleblog.com/2019/01/transformer-xl-unleashing-potential-of.html</a:t>
            </a:r>
          </a:p>
        </p:txBody>
      </p:sp>
      <p:grpSp>
        <p:nvGrpSpPr>
          <p:cNvPr id="782" name="Group"/>
          <p:cNvGrpSpPr/>
          <p:nvPr/>
        </p:nvGrpSpPr>
        <p:grpSpPr>
          <a:xfrm>
            <a:off x="7534476" y="293959"/>
            <a:ext cx="1279795" cy="1033211"/>
            <a:chOff x="-17960" y="-17960"/>
            <a:chExt cx="1279793" cy="1033209"/>
          </a:xfrm>
        </p:grpSpPr>
        <p:pic>
          <p:nvPicPr>
            <p:cNvPr id="770" name="Rounded Rectangle Rounded rectangle" descr="Rounded Rectangle Rounded rectangle"/>
            <p:cNvPicPr>
              <a:picLocks noChangeAspect="0"/>
            </p:cNvPicPr>
            <p:nvPr/>
          </p:nvPicPr>
          <p:blipFill>
            <a:blip r:embed="rId6">
              <a:extLst/>
            </a:blip>
            <a:stretch>
              <a:fillRect/>
            </a:stretch>
          </p:blipFill>
          <p:spPr>
            <a:xfrm>
              <a:off x="-17961" y="-17961"/>
              <a:ext cx="1279795" cy="1033210"/>
            </a:xfrm>
            <a:prstGeom prst="rect">
              <a:avLst/>
            </a:prstGeom>
            <a:effectLst/>
          </p:spPr>
        </p:pic>
        <p:grpSp>
          <p:nvGrpSpPr>
            <p:cNvPr id="774" name="Tasks and Models"/>
            <p:cNvGrpSpPr/>
            <p:nvPr/>
          </p:nvGrpSpPr>
          <p:grpSpPr>
            <a:xfrm>
              <a:off x="68324" y="143149"/>
              <a:ext cx="1085991" cy="372260"/>
              <a:chOff x="0" y="0"/>
              <a:chExt cx="1085989" cy="372258"/>
            </a:xfrm>
          </p:grpSpPr>
          <p:sp>
            <p:nvSpPr>
              <p:cNvPr id="773" name="Tasks and Models"/>
              <p:cNvSpPr/>
              <p:nvPr/>
            </p:nvSpPr>
            <p:spPr>
              <a:xfrm>
                <a:off x="17960" y="17960"/>
                <a:ext cx="1050070" cy="33633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829" y="0"/>
                    </a:moveTo>
                    <a:lnTo>
                      <a:pt x="1771" y="0"/>
                    </a:lnTo>
                    <a:cubicBezTo>
                      <a:pt x="1252" y="0"/>
                      <a:pt x="940" y="0"/>
                      <a:pt x="732" y="271"/>
                    </a:cubicBezTo>
                    <a:cubicBezTo>
                      <a:pt x="432" y="612"/>
                      <a:pt x="196" y="1349"/>
                      <a:pt x="87" y="2285"/>
                    </a:cubicBezTo>
                    <a:cubicBezTo>
                      <a:pt x="0" y="2934"/>
                      <a:pt x="0" y="3908"/>
                      <a:pt x="0" y="5531"/>
                    </a:cubicBezTo>
                    <a:lnTo>
                      <a:pt x="0" y="16069"/>
                    </a:lnTo>
                    <a:cubicBezTo>
                      <a:pt x="0" y="17692"/>
                      <a:pt x="0" y="18666"/>
                      <a:pt x="87" y="19315"/>
                    </a:cubicBezTo>
                    <a:cubicBezTo>
                      <a:pt x="196" y="20251"/>
                      <a:pt x="432" y="20988"/>
                      <a:pt x="732" y="21329"/>
                    </a:cubicBezTo>
                    <a:cubicBezTo>
                      <a:pt x="940" y="21600"/>
                      <a:pt x="1252" y="21600"/>
                      <a:pt x="1771" y="21600"/>
                    </a:cubicBezTo>
                    <a:lnTo>
                      <a:pt x="19829" y="21600"/>
                    </a:lnTo>
                    <a:cubicBezTo>
                      <a:pt x="20348" y="21600"/>
                      <a:pt x="20660" y="21600"/>
                      <a:pt x="20868" y="21329"/>
                    </a:cubicBezTo>
                    <a:cubicBezTo>
                      <a:pt x="21168" y="20988"/>
                      <a:pt x="21404" y="20251"/>
                      <a:pt x="21513" y="19315"/>
                    </a:cubicBezTo>
                    <a:cubicBezTo>
                      <a:pt x="21600" y="18666"/>
                      <a:pt x="21600" y="17692"/>
                      <a:pt x="21600" y="16069"/>
                    </a:cubicBezTo>
                    <a:lnTo>
                      <a:pt x="21600" y="5531"/>
                    </a:lnTo>
                    <a:cubicBezTo>
                      <a:pt x="21600" y="3908"/>
                      <a:pt x="21600" y="2934"/>
                      <a:pt x="21513" y="2285"/>
                    </a:cubicBezTo>
                    <a:cubicBezTo>
                      <a:pt x="21404" y="1349"/>
                      <a:pt x="21168" y="612"/>
                      <a:pt x="20868" y="271"/>
                    </a:cubicBezTo>
                    <a:cubicBezTo>
                      <a:pt x="20660" y="0"/>
                      <a:pt x="20348" y="0"/>
                      <a:pt x="19829" y="0"/>
                    </a:cubicBezTo>
                    <a:close/>
                  </a:path>
                </a:pathLst>
              </a:custGeom>
              <a:solidFill>
                <a:srgbClr val="D5D5D5"/>
              </a:solidFill>
              <a:ln>
                <a:noFill/>
              </a:ln>
              <a:effectLst/>
              <a:extLst>
                <a:ext uri="{C572A759-6A51-4108-AA02-DFA0A04FC94B}">
                  <ma14:wrappingTextBoxFlag xmlns:ma14="http://schemas.microsoft.com/office/mac/drawingml/2011/main" val="1"/>
                </a:ext>
              </a:extLst>
            </p:spPr>
            <p:txBody>
              <a:bodyPr wrap="square" lIns="19050" tIns="19050" rIns="19050" bIns="19050" numCol="1" anchor="ctr">
                <a:noAutofit/>
              </a:bodyPr>
              <a:lstStyle>
                <a:lvl1pPr algn="ctr" defTabSz="412750">
                  <a:defRPr sz="800">
                    <a:solidFill>
                      <a:srgbClr val="000000"/>
                    </a:solidFill>
                    <a:latin typeface="Helvetica Neue Medium"/>
                    <a:ea typeface="Helvetica Neue Medium"/>
                    <a:cs typeface="Helvetica Neue Medium"/>
                    <a:sym typeface="Helvetica Neue Medium"/>
                  </a:defRPr>
                </a:lvl1pPr>
              </a:lstStyle>
              <a:p>
                <a:pPr/>
                <a:r>
                  <a:t>Tasks and Models</a:t>
                </a:r>
              </a:p>
            </p:txBody>
          </p:sp>
          <p:pic>
            <p:nvPicPr>
              <p:cNvPr id="772" name="Tasks and Models Tasks and Models" descr="Tasks and Models Tasks and Models"/>
              <p:cNvPicPr>
                <a:picLocks noChangeAspect="0"/>
              </p:cNvPicPr>
              <p:nvPr/>
            </p:nvPicPr>
            <p:blipFill>
              <a:blip r:embed="rId7">
                <a:extLst/>
              </a:blip>
              <a:stretch>
                <a:fillRect/>
              </a:stretch>
            </p:blipFill>
            <p:spPr>
              <a:xfrm>
                <a:off x="-1" y="0"/>
                <a:ext cx="1085991" cy="372259"/>
              </a:xfrm>
              <a:prstGeom prst="rect">
                <a:avLst/>
              </a:prstGeom>
              <a:effectLst/>
            </p:spPr>
          </p:pic>
        </p:grpSp>
        <p:grpSp>
          <p:nvGrpSpPr>
            <p:cNvPr id="781" name="Group"/>
            <p:cNvGrpSpPr/>
            <p:nvPr/>
          </p:nvGrpSpPr>
          <p:grpSpPr>
            <a:xfrm>
              <a:off x="201565" y="528346"/>
              <a:ext cx="840742" cy="387768"/>
              <a:chOff x="-17960" y="-17960"/>
              <a:chExt cx="840741" cy="387767"/>
            </a:xfrm>
          </p:grpSpPr>
          <p:grpSp>
            <p:nvGrpSpPr>
              <p:cNvPr id="777" name="Intro to NN"/>
              <p:cNvGrpSpPr/>
              <p:nvPr/>
            </p:nvGrpSpPr>
            <p:grpSpPr>
              <a:xfrm>
                <a:off x="-17961" y="-17961"/>
                <a:ext cx="840742" cy="200964"/>
                <a:chOff x="0" y="0"/>
                <a:chExt cx="840741" cy="200962"/>
              </a:xfrm>
            </p:grpSpPr>
            <p:sp>
              <p:nvSpPr>
                <p:cNvPr id="776" name="Intro to NN"/>
                <p:cNvSpPr/>
                <p:nvPr/>
              </p:nvSpPr>
              <p:spPr>
                <a:xfrm>
                  <a:off x="17960" y="17960"/>
                  <a:ext cx="804821" cy="16504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829" y="0"/>
                      </a:moveTo>
                      <a:lnTo>
                        <a:pt x="1771" y="0"/>
                      </a:lnTo>
                      <a:cubicBezTo>
                        <a:pt x="1252" y="0"/>
                        <a:pt x="940" y="0"/>
                        <a:pt x="732" y="423"/>
                      </a:cubicBezTo>
                      <a:cubicBezTo>
                        <a:pt x="432" y="955"/>
                        <a:pt x="196" y="2107"/>
                        <a:pt x="87" y="3569"/>
                      </a:cubicBezTo>
                      <a:cubicBezTo>
                        <a:pt x="0" y="4583"/>
                        <a:pt x="0" y="6103"/>
                        <a:pt x="0" y="8638"/>
                      </a:cubicBezTo>
                      <a:lnTo>
                        <a:pt x="0" y="12962"/>
                      </a:lnTo>
                      <a:cubicBezTo>
                        <a:pt x="0" y="15497"/>
                        <a:pt x="0" y="17017"/>
                        <a:pt x="87" y="18031"/>
                      </a:cubicBezTo>
                      <a:cubicBezTo>
                        <a:pt x="196" y="19493"/>
                        <a:pt x="432" y="20645"/>
                        <a:pt x="732" y="21177"/>
                      </a:cubicBezTo>
                      <a:cubicBezTo>
                        <a:pt x="940" y="21600"/>
                        <a:pt x="1252" y="21600"/>
                        <a:pt x="1771" y="21600"/>
                      </a:cubicBezTo>
                      <a:lnTo>
                        <a:pt x="19829" y="21600"/>
                      </a:lnTo>
                      <a:cubicBezTo>
                        <a:pt x="20348" y="21600"/>
                        <a:pt x="20660" y="21600"/>
                        <a:pt x="20868" y="21177"/>
                      </a:cubicBezTo>
                      <a:cubicBezTo>
                        <a:pt x="21168" y="20645"/>
                        <a:pt x="21404" y="19493"/>
                        <a:pt x="21513" y="18031"/>
                      </a:cubicBezTo>
                      <a:cubicBezTo>
                        <a:pt x="21600" y="17017"/>
                        <a:pt x="21600" y="15497"/>
                        <a:pt x="21600" y="12962"/>
                      </a:cubicBezTo>
                      <a:lnTo>
                        <a:pt x="21600" y="8638"/>
                      </a:lnTo>
                      <a:cubicBezTo>
                        <a:pt x="21600" y="6103"/>
                        <a:pt x="21600" y="4583"/>
                        <a:pt x="21513" y="3569"/>
                      </a:cubicBezTo>
                      <a:cubicBezTo>
                        <a:pt x="21404" y="2107"/>
                        <a:pt x="21168" y="955"/>
                        <a:pt x="20868" y="423"/>
                      </a:cubicBezTo>
                      <a:cubicBezTo>
                        <a:pt x="20660" y="0"/>
                        <a:pt x="20348" y="0"/>
                        <a:pt x="19829" y="0"/>
                      </a:cubicBezTo>
                      <a:close/>
                    </a:path>
                  </a:pathLst>
                </a:custGeom>
                <a:solidFill>
                  <a:schemeClr val="accent1">
                    <a:lumOff val="2401"/>
                  </a:schemeClr>
                </a:solidFill>
                <a:ln>
                  <a:noFill/>
                </a:ln>
                <a:effectLst/>
                <a:extLst>
                  <a:ext uri="{C572A759-6A51-4108-AA02-DFA0A04FC94B}">
                    <ma14:wrappingTextBoxFlag xmlns:ma14="http://schemas.microsoft.com/office/mac/drawingml/2011/main" val="1"/>
                  </a:ext>
                </a:extLst>
              </p:spPr>
              <p:txBody>
                <a:bodyPr wrap="square" lIns="19050" tIns="19050" rIns="19050" bIns="19050" numCol="1" anchor="ctr">
                  <a:noAutofit/>
                </a:bodyPr>
                <a:lstStyle>
                  <a:lvl1pPr algn="ctr" defTabSz="412750">
                    <a:defRPr sz="600">
                      <a:solidFill>
                        <a:srgbClr val="000000"/>
                      </a:solidFill>
                      <a:latin typeface="Helvetica Neue Medium"/>
                      <a:ea typeface="Helvetica Neue Medium"/>
                      <a:cs typeface="Helvetica Neue Medium"/>
                      <a:sym typeface="Helvetica Neue Medium"/>
                    </a:defRPr>
                  </a:lvl1pPr>
                </a:lstStyle>
                <a:p>
                  <a:pPr/>
                  <a:r>
                    <a:t>Intro to NN</a:t>
                  </a:r>
                </a:p>
              </p:txBody>
            </p:sp>
            <p:pic>
              <p:nvPicPr>
                <p:cNvPr id="775" name="Intro to NN Intro to NN" descr="Intro to NN Intro to NN"/>
                <p:cNvPicPr>
                  <a:picLocks noChangeAspect="0"/>
                </p:cNvPicPr>
                <p:nvPr/>
              </p:nvPicPr>
              <p:blipFill>
                <a:blip r:embed="rId8">
                  <a:extLst/>
                </a:blip>
                <a:stretch>
                  <a:fillRect/>
                </a:stretch>
              </p:blipFill>
              <p:spPr>
                <a:xfrm>
                  <a:off x="-1" y="-1"/>
                  <a:ext cx="840743" cy="200964"/>
                </a:xfrm>
                <a:prstGeom prst="rect">
                  <a:avLst/>
                </a:prstGeom>
                <a:effectLst/>
              </p:spPr>
            </p:pic>
          </p:grpSp>
          <p:grpSp>
            <p:nvGrpSpPr>
              <p:cNvPr id="780" name="VAE"/>
              <p:cNvGrpSpPr/>
              <p:nvPr/>
            </p:nvGrpSpPr>
            <p:grpSpPr>
              <a:xfrm>
                <a:off x="-17961" y="160320"/>
                <a:ext cx="840742" cy="209487"/>
                <a:chOff x="0" y="0"/>
                <a:chExt cx="840741" cy="209486"/>
              </a:xfrm>
            </p:grpSpPr>
            <p:sp>
              <p:nvSpPr>
                <p:cNvPr id="779" name="VAE"/>
                <p:cNvSpPr/>
                <p:nvPr/>
              </p:nvSpPr>
              <p:spPr>
                <a:xfrm>
                  <a:off x="17960" y="17960"/>
                  <a:ext cx="804821" cy="17356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829" y="0"/>
                      </a:moveTo>
                      <a:lnTo>
                        <a:pt x="1771" y="0"/>
                      </a:lnTo>
                      <a:cubicBezTo>
                        <a:pt x="1252" y="0"/>
                        <a:pt x="940" y="0"/>
                        <a:pt x="732" y="403"/>
                      </a:cubicBezTo>
                      <a:cubicBezTo>
                        <a:pt x="432" y="908"/>
                        <a:pt x="196" y="2003"/>
                        <a:pt x="87" y="3393"/>
                      </a:cubicBezTo>
                      <a:cubicBezTo>
                        <a:pt x="0" y="4357"/>
                        <a:pt x="0" y="5804"/>
                        <a:pt x="0" y="8214"/>
                      </a:cubicBezTo>
                      <a:lnTo>
                        <a:pt x="0" y="13386"/>
                      </a:lnTo>
                      <a:cubicBezTo>
                        <a:pt x="0" y="15796"/>
                        <a:pt x="0" y="17243"/>
                        <a:pt x="87" y="18207"/>
                      </a:cubicBezTo>
                      <a:cubicBezTo>
                        <a:pt x="196" y="19597"/>
                        <a:pt x="432" y="20692"/>
                        <a:pt x="732" y="21197"/>
                      </a:cubicBezTo>
                      <a:cubicBezTo>
                        <a:pt x="940" y="21600"/>
                        <a:pt x="1252" y="21600"/>
                        <a:pt x="1771" y="21600"/>
                      </a:cubicBezTo>
                      <a:lnTo>
                        <a:pt x="19829" y="21600"/>
                      </a:lnTo>
                      <a:cubicBezTo>
                        <a:pt x="20348" y="21600"/>
                        <a:pt x="20660" y="21600"/>
                        <a:pt x="20868" y="21197"/>
                      </a:cubicBezTo>
                      <a:cubicBezTo>
                        <a:pt x="21168" y="20692"/>
                        <a:pt x="21404" y="19597"/>
                        <a:pt x="21513" y="18207"/>
                      </a:cubicBezTo>
                      <a:cubicBezTo>
                        <a:pt x="21600" y="17243"/>
                        <a:pt x="21600" y="15796"/>
                        <a:pt x="21600" y="13386"/>
                      </a:cubicBezTo>
                      <a:lnTo>
                        <a:pt x="21600" y="8214"/>
                      </a:lnTo>
                      <a:cubicBezTo>
                        <a:pt x="21600" y="5804"/>
                        <a:pt x="21600" y="4357"/>
                        <a:pt x="21513" y="3393"/>
                      </a:cubicBezTo>
                      <a:cubicBezTo>
                        <a:pt x="21404" y="2003"/>
                        <a:pt x="21168" y="908"/>
                        <a:pt x="20868" y="403"/>
                      </a:cubicBezTo>
                      <a:cubicBezTo>
                        <a:pt x="20660" y="0"/>
                        <a:pt x="20348" y="0"/>
                        <a:pt x="19829" y="0"/>
                      </a:cubicBezTo>
                      <a:close/>
                    </a:path>
                  </a:pathLst>
                </a:custGeom>
                <a:solidFill>
                  <a:schemeClr val="accent1">
                    <a:lumOff val="2401"/>
                  </a:schemeClr>
                </a:solidFill>
                <a:ln>
                  <a:noFill/>
                </a:ln>
                <a:effectLst/>
                <a:extLst>
                  <a:ext uri="{C572A759-6A51-4108-AA02-DFA0A04FC94B}">
                    <ma14:wrappingTextBoxFlag xmlns:ma14="http://schemas.microsoft.com/office/mac/drawingml/2011/main" val="1"/>
                  </a:ext>
                </a:extLst>
              </p:spPr>
              <p:txBody>
                <a:bodyPr wrap="square" lIns="19050" tIns="19050" rIns="19050" bIns="19050" numCol="1" anchor="ctr">
                  <a:noAutofit/>
                </a:bodyPr>
                <a:lstStyle>
                  <a:lvl1pPr algn="ctr" defTabSz="412750">
                    <a:defRPr sz="600">
                      <a:solidFill>
                        <a:srgbClr val="000000"/>
                      </a:solidFill>
                      <a:latin typeface="Helvetica Neue Medium"/>
                      <a:ea typeface="Helvetica Neue Medium"/>
                      <a:cs typeface="Helvetica Neue Medium"/>
                      <a:sym typeface="Helvetica Neue Medium"/>
                    </a:defRPr>
                  </a:lvl1pPr>
                </a:lstStyle>
                <a:p>
                  <a:pPr/>
                  <a:r>
                    <a:t>VAE</a:t>
                  </a:r>
                </a:p>
              </p:txBody>
            </p:sp>
            <p:pic>
              <p:nvPicPr>
                <p:cNvPr id="778" name="VAE VAE" descr="VAE VAE"/>
                <p:cNvPicPr>
                  <a:picLocks noChangeAspect="0"/>
                </p:cNvPicPr>
                <p:nvPr/>
              </p:nvPicPr>
              <p:blipFill>
                <a:blip r:embed="rId9">
                  <a:extLst/>
                </a:blip>
                <a:stretch>
                  <a:fillRect/>
                </a:stretch>
              </p:blipFill>
              <p:spPr>
                <a:xfrm>
                  <a:off x="-1" y="0"/>
                  <a:ext cx="840743" cy="209487"/>
                </a:xfrm>
                <a:prstGeom prst="rect">
                  <a:avLst/>
                </a:prstGeom>
                <a:effectLst/>
              </p:spPr>
            </p:pic>
          </p:grpSp>
        </p:grpSp>
      </p:gr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84" name="Music Transformer [1]"/>
          <p:cNvSpPr txBox="1"/>
          <p:nvPr>
            <p:ph type="title" idx="4294967295"/>
          </p:nvPr>
        </p:nvSpPr>
        <p:spPr>
          <a:xfrm>
            <a:off x="452437" y="754062"/>
            <a:ext cx="8239126" cy="538107"/>
          </a:xfrm>
          <a:prstGeom prst="rect">
            <a:avLst/>
          </a:prstGeom>
        </p:spPr>
        <p:txBody>
          <a:bodyPr lIns="19050" tIns="19050" rIns="19050" bIns="19050" anchor="t">
            <a:normAutofit fontScale="100000" lnSpcReduction="0"/>
          </a:bodyPr>
          <a:lstStyle/>
          <a:p>
            <a:pPr defTabSz="1219169">
              <a:lnSpc>
                <a:spcPct val="80000"/>
              </a:lnSpc>
              <a:defRPr b="1" spc="-53" sz="2700">
                <a:solidFill>
                  <a:srgbClr val="000000"/>
                </a:solidFill>
                <a:latin typeface="Helvetica Neue"/>
                <a:ea typeface="Helvetica Neue"/>
                <a:cs typeface="Helvetica Neue"/>
                <a:sym typeface="Helvetica Neue"/>
              </a:defRPr>
            </a:pPr>
            <a:r>
              <a:t>Music Transformer </a:t>
            </a:r>
            <a:r>
              <a:rPr spc="-52" sz="2600"/>
              <a:t>[1]</a:t>
            </a:r>
          </a:p>
        </p:txBody>
      </p:sp>
      <p:pic>
        <p:nvPicPr>
          <p:cNvPr id="785" name="motifs_visualization.mov" descr="motifs_visualization.mov"/>
          <p:cNvPicPr>
            <a:picLocks noChangeAspect="0"/>
          </p:cNvPicPr>
          <p:nvPr>
            <a:videoFile r:link="rId2"/>
            <p:extLst>
              <p:ext uri="{DAA4B4D4-6D71-4841-9C94-3DE7FCFB9230}">
                <p14:media xmlns:p14="http://schemas.microsoft.com/office/powerpoint/2010/main" r:embed="rId3"/>
              </p:ext>
            </p:extLst>
          </p:nvPr>
        </p:nvPicPr>
        <p:blipFill>
          <a:blip r:embed="rId4">
            <a:extLst/>
          </a:blip>
          <a:stretch>
            <a:fillRect/>
          </a:stretch>
        </p:blipFill>
        <p:spPr>
          <a:xfrm>
            <a:off x="0" y="2140085"/>
            <a:ext cx="9144001" cy="2577830"/>
          </a:xfrm>
          <a:prstGeom prst="rect">
            <a:avLst/>
          </a:prstGeom>
          <a:ln w="12700">
            <a:miter lim="400000"/>
          </a:ln>
        </p:spPr>
      </p:pic>
      <p:sp>
        <p:nvSpPr>
          <p:cNvPr id="786" name="Video from https://magenta.tensorflow.org/assets/music_transformer/motifs_visualization.mp4"/>
          <p:cNvSpPr/>
          <p:nvPr/>
        </p:nvSpPr>
        <p:spPr>
          <a:xfrm>
            <a:off x="0" y="4819514"/>
            <a:ext cx="9144000" cy="224862"/>
          </a:xfrm>
          <a:prstGeom prst="roundRect">
            <a:avLst>
              <a:gd name="adj" fmla="val 0"/>
            </a:avLst>
          </a:prstGeom>
          <a:solidFill>
            <a:srgbClr val="000000">
              <a:alpha val="0"/>
            </a:srgbClr>
          </a:solidFill>
          <a:ln w="12700">
            <a:miter lim="400000"/>
          </a:ln>
          <a:extLst>
            <a:ext uri="{C572A759-6A51-4108-AA02-DFA0A04FC94B}">
              <ma14:wrappingTextBoxFlag xmlns:ma14="http://schemas.microsoft.com/office/mac/drawingml/2011/main" val="1"/>
            </a:ext>
          </a:extLst>
        </p:spPr>
        <p:txBody>
          <a:bodyPr lIns="50800" tIns="50800" rIns="50800" bIns="50800"/>
          <a:lstStyle>
            <a:lvl1pPr algn="ctr">
              <a:defRPr sz="900"/>
            </a:lvl1pPr>
          </a:lstStyle>
          <a:p>
            <a:pPr/>
            <a:r>
              <a:t>Video from https://magenta.tensorflow.org/assets/music_transformer/motifs_visualization.mp4</a:t>
            </a:r>
          </a:p>
        </p:txBody>
      </p:sp>
      <p:sp>
        <p:nvSpPr>
          <p:cNvPr id="787" name="[1] Reference: https://magenta.tensorflow.org/music-transformer"/>
          <p:cNvSpPr txBox="1"/>
          <p:nvPr/>
        </p:nvSpPr>
        <p:spPr>
          <a:xfrm>
            <a:off x="244066" y="6410266"/>
            <a:ext cx="3964819" cy="14783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defRPr sz="1100"/>
            </a:pPr>
            <a:r>
              <a:t>[1] Reference: </a:t>
            </a:r>
            <a:r>
              <a:rPr u="sng">
                <a:solidFill>
                  <a:srgbClr val="AE4828"/>
                </a:solidFill>
                <a:uFill>
                  <a:solidFill>
                    <a:srgbClr val="AE4828"/>
                  </a:solidFill>
                </a:uFill>
                <a:hlinkClick r:id="rId5" invalidUrl="" action="" tgtFrame="" tooltip="" history="1" highlightClick="0" endSnd="0"/>
              </a:rPr>
              <a:t>https://magenta.tensorflow.org/music-transformer</a:t>
            </a:r>
          </a:p>
        </p:txBody>
      </p:sp>
      <p:grpSp>
        <p:nvGrpSpPr>
          <p:cNvPr id="800" name="Group"/>
          <p:cNvGrpSpPr/>
          <p:nvPr/>
        </p:nvGrpSpPr>
        <p:grpSpPr>
          <a:xfrm>
            <a:off x="7534476" y="293959"/>
            <a:ext cx="1279795" cy="1033211"/>
            <a:chOff x="-17960" y="-17960"/>
            <a:chExt cx="1279793" cy="1033209"/>
          </a:xfrm>
        </p:grpSpPr>
        <p:pic>
          <p:nvPicPr>
            <p:cNvPr id="788" name="Rounded Rectangle Rounded rectangle" descr="Rounded Rectangle Rounded rectangle"/>
            <p:cNvPicPr>
              <a:picLocks noChangeAspect="0"/>
            </p:cNvPicPr>
            <p:nvPr/>
          </p:nvPicPr>
          <p:blipFill>
            <a:blip r:embed="rId6">
              <a:extLst/>
            </a:blip>
            <a:stretch>
              <a:fillRect/>
            </a:stretch>
          </p:blipFill>
          <p:spPr>
            <a:xfrm>
              <a:off x="-17961" y="-17961"/>
              <a:ext cx="1279795" cy="1033210"/>
            </a:xfrm>
            <a:prstGeom prst="rect">
              <a:avLst/>
            </a:prstGeom>
            <a:effectLst/>
          </p:spPr>
        </p:pic>
        <p:grpSp>
          <p:nvGrpSpPr>
            <p:cNvPr id="792" name="Tasks and Models"/>
            <p:cNvGrpSpPr/>
            <p:nvPr/>
          </p:nvGrpSpPr>
          <p:grpSpPr>
            <a:xfrm>
              <a:off x="68324" y="143149"/>
              <a:ext cx="1085991" cy="372260"/>
              <a:chOff x="0" y="0"/>
              <a:chExt cx="1085989" cy="372258"/>
            </a:xfrm>
          </p:grpSpPr>
          <p:sp>
            <p:nvSpPr>
              <p:cNvPr id="791" name="Tasks and Models"/>
              <p:cNvSpPr/>
              <p:nvPr/>
            </p:nvSpPr>
            <p:spPr>
              <a:xfrm>
                <a:off x="17960" y="17960"/>
                <a:ext cx="1050070" cy="33633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829" y="0"/>
                    </a:moveTo>
                    <a:lnTo>
                      <a:pt x="1771" y="0"/>
                    </a:lnTo>
                    <a:cubicBezTo>
                      <a:pt x="1252" y="0"/>
                      <a:pt x="940" y="0"/>
                      <a:pt x="732" y="271"/>
                    </a:cubicBezTo>
                    <a:cubicBezTo>
                      <a:pt x="432" y="612"/>
                      <a:pt x="196" y="1349"/>
                      <a:pt x="87" y="2285"/>
                    </a:cubicBezTo>
                    <a:cubicBezTo>
                      <a:pt x="0" y="2934"/>
                      <a:pt x="0" y="3908"/>
                      <a:pt x="0" y="5531"/>
                    </a:cubicBezTo>
                    <a:lnTo>
                      <a:pt x="0" y="16069"/>
                    </a:lnTo>
                    <a:cubicBezTo>
                      <a:pt x="0" y="17692"/>
                      <a:pt x="0" y="18666"/>
                      <a:pt x="87" y="19315"/>
                    </a:cubicBezTo>
                    <a:cubicBezTo>
                      <a:pt x="196" y="20251"/>
                      <a:pt x="432" y="20988"/>
                      <a:pt x="732" y="21329"/>
                    </a:cubicBezTo>
                    <a:cubicBezTo>
                      <a:pt x="940" y="21600"/>
                      <a:pt x="1252" y="21600"/>
                      <a:pt x="1771" y="21600"/>
                    </a:cubicBezTo>
                    <a:lnTo>
                      <a:pt x="19829" y="21600"/>
                    </a:lnTo>
                    <a:cubicBezTo>
                      <a:pt x="20348" y="21600"/>
                      <a:pt x="20660" y="21600"/>
                      <a:pt x="20868" y="21329"/>
                    </a:cubicBezTo>
                    <a:cubicBezTo>
                      <a:pt x="21168" y="20988"/>
                      <a:pt x="21404" y="20251"/>
                      <a:pt x="21513" y="19315"/>
                    </a:cubicBezTo>
                    <a:cubicBezTo>
                      <a:pt x="21600" y="18666"/>
                      <a:pt x="21600" y="17692"/>
                      <a:pt x="21600" y="16069"/>
                    </a:cubicBezTo>
                    <a:lnTo>
                      <a:pt x="21600" y="5531"/>
                    </a:lnTo>
                    <a:cubicBezTo>
                      <a:pt x="21600" y="3908"/>
                      <a:pt x="21600" y="2934"/>
                      <a:pt x="21513" y="2285"/>
                    </a:cubicBezTo>
                    <a:cubicBezTo>
                      <a:pt x="21404" y="1349"/>
                      <a:pt x="21168" y="612"/>
                      <a:pt x="20868" y="271"/>
                    </a:cubicBezTo>
                    <a:cubicBezTo>
                      <a:pt x="20660" y="0"/>
                      <a:pt x="20348" y="0"/>
                      <a:pt x="19829" y="0"/>
                    </a:cubicBezTo>
                    <a:close/>
                  </a:path>
                </a:pathLst>
              </a:custGeom>
              <a:solidFill>
                <a:srgbClr val="D5D5D5"/>
              </a:solidFill>
              <a:ln>
                <a:noFill/>
              </a:ln>
              <a:effectLst/>
              <a:extLst>
                <a:ext uri="{C572A759-6A51-4108-AA02-DFA0A04FC94B}">
                  <ma14:wrappingTextBoxFlag xmlns:ma14="http://schemas.microsoft.com/office/mac/drawingml/2011/main" val="1"/>
                </a:ext>
              </a:extLst>
            </p:spPr>
            <p:txBody>
              <a:bodyPr wrap="square" lIns="19050" tIns="19050" rIns="19050" bIns="19050" numCol="1" anchor="ctr">
                <a:noAutofit/>
              </a:bodyPr>
              <a:lstStyle>
                <a:lvl1pPr algn="ctr" defTabSz="412750">
                  <a:defRPr sz="800">
                    <a:solidFill>
                      <a:srgbClr val="000000"/>
                    </a:solidFill>
                    <a:latin typeface="Helvetica Neue Medium"/>
                    <a:ea typeface="Helvetica Neue Medium"/>
                    <a:cs typeface="Helvetica Neue Medium"/>
                    <a:sym typeface="Helvetica Neue Medium"/>
                  </a:defRPr>
                </a:lvl1pPr>
              </a:lstStyle>
              <a:p>
                <a:pPr/>
                <a:r>
                  <a:t>Tasks and Models</a:t>
                </a:r>
              </a:p>
            </p:txBody>
          </p:sp>
          <p:pic>
            <p:nvPicPr>
              <p:cNvPr id="790" name="Tasks and Models Tasks and Models" descr="Tasks and Models Tasks and Models"/>
              <p:cNvPicPr>
                <a:picLocks noChangeAspect="0"/>
              </p:cNvPicPr>
              <p:nvPr/>
            </p:nvPicPr>
            <p:blipFill>
              <a:blip r:embed="rId7">
                <a:extLst/>
              </a:blip>
              <a:stretch>
                <a:fillRect/>
              </a:stretch>
            </p:blipFill>
            <p:spPr>
              <a:xfrm>
                <a:off x="-1" y="0"/>
                <a:ext cx="1085991" cy="372259"/>
              </a:xfrm>
              <a:prstGeom prst="rect">
                <a:avLst/>
              </a:prstGeom>
              <a:effectLst/>
            </p:spPr>
          </p:pic>
        </p:grpSp>
        <p:grpSp>
          <p:nvGrpSpPr>
            <p:cNvPr id="799" name="Group"/>
            <p:cNvGrpSpPr/>
            <p:nvPr/>
          </p:nvGrpSpPr>
          <p:grpSpPr>
            <a:xfrm>
              <a:off x="201565" y="528346"/>
              <a:ext cx="840742" cy="387768"/>
              <a:chOff x="-17960" y="-17960"/>
              <a:chExt cx="840741" cy="387767"/>
            </a:xfrm>
          </p:grpSpPr>
          <p:grpSp>
            <p:nvGrpSpPr>
              <p:cNvPr id="795" name="Intro to NN"/>
              <p:cNvGrpSpPr/>
              <p:nvPr/>
            </p:nvGrpSpPr>
            <p:grpSpPr>
              <a:xfrm>
                <a:off x="-17961" y="-17961"/>
                <a:ext cx="840742" cy="200964"/>
                <a:chOff x="0" y="0"/>
                <a:chExt cx="840741" cy="200962"/>
              </a:xfrm>
            </p:grpSpPr>
            <p:sp>
              <p:nvSpPr>
                <p:cNvPr id="794" name="Intro to NN"/>
                <p:cNvSpPr/>
                <p:nvPr/>
              </p:nvSpPr>
              <p:spPr>
                <a:xfrm>
                  <a:off x="17960" y="17960"/>
                  <a:ext cx="804821" cy="16504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829" y="0"/>
                      </a:moveTo>
                      <a:lnTo>
                        <a:pt x="1771" y="0"/>
                      </a:lnTo>
                      <a:cubicBezTo>
                        <a:pt x="1252" y="0"/>
                        <a:pt x="940" y="0"/>
                        <a:pt x="732" y="423"/>
                      </a:cubicBezTo>
                      <a:cubicBezTo>
                        <a:pt x="432" y="955"/>
                        <a:pt x="196" y="2107"/>
                        <a:pt x="87" y="3569"/>
                      </a:cubicBezTo>
                      <a:cubicBezTo>
                        <a:pt x="0" y="4583"/>
                        <a:pt x="0" y="6103"/>
                        <a:pt x="0" y="8638"/>
                      </a:cubicBezTo>
                      <a:lnTo>
                        <a:pt x="0" y="12962"/>
                      </a:lnTo>
                      <a:cubicBezTo>
                        <a:pt x="0" y="15497"/>
                        <a:pt x="0" y="17017"/>
                        <a:pt x="87" y="18031"/>
                      </a:cubicBezTo>
                      <a:cubicBezTo>
                        <a:pt x="196" y="19493"/>
                        <a:pt x="432" y="20645"/>
                        <a:pt x="732" y="21177"/>
                      </a:cubicBezTo>
                      <a:cubicBezTo>
                        <a:pt x="940" y="21600"/>
                        <a:pt x="1252" y="21600"/>
                        <a:pt x="1771" y="21600"/>
                      </a:cubicBezTo>
                      <a:lnTo>
                        <a:pt x="19829" y="21600"/>
                      </a:lnTo>
                      <a:cubicBezTo>
                        <a:pt x="20348" y="21600"/>
                        <a:pt x="20660" y="21600"/>
                        <a:pt x="20868" y="21177"/>
                      </a:cubicBezTo>
                      <a:cubicBezTo>
                        <a:pt x="21168" y="20645"/>
                        <a:pt x="21404" y="19493"/>
                        <a:pt x="21513" y="18031"/>
                      </a:cubicBezTo>
                      <a:cubicBezTo>
                        <a:pt x="21600" y="17017"/>
                        <a:pt x="21600" y="15497"/>
                        <a:pt x="21600" y="12962"/>
                      </a:cubicBezTo>
                      <a:lnTo>
                        <a:pt x="21600" y="8638"/>
                      </a:lnTo>
                      <a:cubicBezTo>
                        <a:pt x="21600" y="6103"/>
                        <a:pt x="21600" y="4583"/>
                        <a:pt x="21513" y="3569"/>
                      </a:cubicBezTo>
                      <a:cubicBezTo>
                        <a:pt x="21404" y="2107"/>
                        <a:pt x="21168" y="955"/>
                        <a:pt x="20868" y="423"/>
                      </a:cubicBezTo>
                      <a:cubicBezTo>
                        <a:pt x="20660" y="0"/>
                        <a:pt x="20348" y="0"/>
                        <a:pt x="19829" y="0"/>
                      </a:cubicBezTo>
                      <a:close/>
                    </a:path>
                  </a:pathLst>
                </a:custGeom>
                <a:solidFill>
                  <a:schemeClr val="accent1">
                    <a:lumOff val="2401"/>
                  </a:schemeClr>
                </a:solidFill>
                <a:ln>
                  <a:noFill/>
                </a:ln>
                <a:effectLst/>
                <a:extLst>
                  <a:ext uri="{C572A759-6A51-4108-AA02-DFA0A04FC94B}">
                    <ma14:wrappingTextBoxFlag xmlns:ma14="http://schemas.microsoft.com/office/mac/drawingml/2011/main" val="1"/>
                  </a:ext>
                </a:extLst>
              </p:spPr>
              <p:txBody>
                <a:bodyPr wrap="square" lIns="19050" tIns="19050" rIns="19050" bIns="19050" numCol="1" anchor="ctr">
                  <a:noAutofit/>
                </a:bodyPr>
                <a:lstStyle>
                  <a:lvl1pPr algn="ctr" defTabSz="412750">
                    <a:defRPr sz="600">
                      <a:solidFill>
                        <a:srgbClr val="000000"/>
                      </a:solidFill>
                      <a:latin typeface="Helvetica Neue Medium"/>
                      <a:ea typeface="Helvetica Neue Medium"/>
                      <a:cs typeface="Helvetica Neue Medium"/>
                      <a:sym typeface="Helvetica Neue Medium"/>
                    </a:defRPr>
                  </a:lvl1pPr>
                </a:lstStyle>
                <a:p>
                  <a:pPr/>
                  <a:r>
                    <a:t>Intro to NN</a:t>
                  </a:r>
                </a:p>
              </p:txBody>
            </p:sp>
            <p:pic>
              <p:nvPicPr>
                <p:cNvPr id="793" name="Intro to NN Intro to NN" descr="Intro to NN Intro to NN"/>
                <p:cNvPicPr>
                  <a:picLocks noChangeAspect="0"/>
                </p:cNvPicPr>
                <p:nvPr/>
              </p:nvPicPr>
              <p:blipFill>
                <a:blip r:embed="rId8">
                  <a:extLst/>
                </a:blip>
                <a:stretch>
                  <a:fillRect/>
                </a:stretch>
              </p:blipFill>
              <p:spPr>
                <a:xfrm>
                  <a:off x="-1" y="-1"/>
                  <a:ext cx="840743" cy="200964"/>
                </a:xfrm>
                <a:prstGeom prst="rect">
                  <a:avLst/>
                </a:prstGeom>
                <a:effectLst/>
              </p:spPr>
            </p:pic>
          </p:grpSp>
          <p:grpSp>
            <p:nvGrpSpPr>
              <p:cNvPr id="798" name="VAE"/>
              <p:cNvGrpSpPr/>
              <p:nvPr/>
            </p:nvGrpSpPr>
            <p:grpSpPr>
              <a:xfrm>
                <a:off x="-17961" y="160320"/>
                <a:ext cx="840742" cy="209487"/>
                <a:chOff x="0" y="0"/>
                <a:chExt cx="840741" cy="209486"/>
              </a:xfrm>
            </p:grpSpPr>
            <p:sp>
              <p:nvSpPr>
                <p:cNvPr id="797" name="VAE"/>
                <p:cNvSpPr/>
                <p:nvPr/>
              </p:nvSpPr>
              <p:spPr>
                <a:xfrm>
                  <a:off x="17960" y="17960"/>
                  <a:ext cx="804821" cy="17356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829" y="0"/>
                      </a:moveTo>
                      <a:lnTo>
                        <a:pt x="1771" y="0"/>
                      </a:lnTo>
                      <a:cubicBezTo>
                        <a:pt x="1252" y="0"/>
                        <a:pt x="940" y="0"/>
                        <a:pt x="732" y="403"/>
                      </a:cubicBezTo>
                      <a:cubicBezTo>
                        <a:pt x="432" y="908"/>
                        <a:pt x="196" y="2003"/>
                        <a:pt x="87" y="3393"/>
                      </a:cubicBezTo>
                      <a:cubicBezTo>
                        <a:pt x="0" y="4357"/>
                        <a:pt x="0" y="5804"/>
                        <a:pt x="0" y="8214"/>
                      </a:cubicBezTo>
                      <a:lnTo>
                        <a:pt x="0" y="13386"/>
                      </a:lnTo>
                      <a:cubicBezTo>
                        <a:pt x="0" y="15796"/>
                        <a:pt x="0" y="17243"/>
                        <a:pt x="87" y="18207"/>
                      </a:cubicBezTo>
                      <a:cubicBezTo>
                        <a:pt x="196" y="19597"/>
                        <a:pt x="432" y="20692"/>
                        <a:pt x="732" y="21197"/>
                      </a:cubicBezTo>
                      <a:cubicBezTo>
                        <a:pt x="940" y="21600"/>
                        <a:pt x="1252" y="21600"/>
                        <a:pt x="1771" y="21600"/>
                      </a:cubicBezTo>
                      <a:lnTo>
                        <a:pt x="19829" y="21600"/>
                      </a:lnTo>
                      <a:cubicBezTo>
                        <a:pt x="20348" y="21600"/>
                        <a:pt x="20660" y="21600"/>
                        <a:pt x="20868" y="21197"/>
                      </a:cubicBezTo>
                      <a:cubicBezTo>
                        <a:pt x="21168" y="20692"/>
                        <a:pt x="21404" y="19597"/>
                        <a:pt x="21513" y="18207"/>
                      </a:cubicBezTo>
                      <a:cubicBezTo>
                        <a:pt x="21600" y="17243"/>
                        <a:pt x="21600" y="15796"/>
                        <a:pt x="21600" y="13386"/>
                      </a:cubicBezTo>
                      <a:lnTo>
                        <a:pt x="21600" y="8214"/>
                      </a:lnTo>
                      <a:cubicBezTo>
                        <a:pt x="21600" y="5804"/>
                        <a:pt x="21600" y="4357"/>
                        <a:pt x="21513" y="3393"/>
                      </a:cubicBezTo>
                      <a:cubicBezTo>
                        <a:pt x="21404" y="2003"/>
                        <a:pt x="21168" y="908"/>
                        <a:pt x="20868" y="403"/>
                      </a:cubicBezTo>
                      <a:cubicBezTo>
                        <a:pt x="20660" y="0"/>
                        <a:pt x="20348" y="0"/>
                        <a:pt x="19829" y="0"/>
                      </a:cubicBezTo>
                      <a:close/>
                    </a:path>
                  </a:pathLst>
                </a:custGeom>
                <a:solidFill>
                  <a:schemeClr val="accent1">
                    <a:lumOff val="2401"/>
                  </a:schemeClr>
                </a:solidFill>
                <a:ln>
                  <a:noFill/>
                </a:ln>
                <a:effectLst/>
                <a:extLst>
                  <a:ext uri="{C572A759-6A51-4108-AA02-DFA0A04FC94B}">
                    <ma14:wrappingTextBoxFlag xmlns:ma14="http://schemas.microsoft.com/office/mac/drawingml/2011/main" val="1"/>
                  </a:ext>
                </a:extLst>
              </p:spPr>
              <p:txBody>
                <a:bodyPr wrap="square" lIns="19050" tIns="19050" rIns="19050" bIns="19050" numCol="1" anchor="ctr">
                  <a:noAutofit/>
                </a:bodyPr>
                <a:lstStyle>
                  <a:lvl1pPr algn="ctr" defTabSz="412750">
                    <a:defRPr sz="600">
                      <a:solidFill>
                        <a:srgbClr val="000000"/>
                      </a:solidFill>
                      <a:latin typeface="Helvetica Neue Medium"/>
                      <a:ea typeface="Helvetica Neue Medium"/>
                      <a:cs typeface="Helvetica Neue Medium"/>
                      <a:sym typeface="Helvetica Neue Medium"/>
                    </a:defRPr>
                  </a:lvl1pPr>
                </a:lstStyle>
                <a:p>
                  <a:pPr/>
                  <a:r>
                    <a:t>VAE</a:t>
                  </a:r>
                </a:p>
              </p:txBody>
            </p:sp>
            <p:pic>
              <p:nvPicPr>
                <p:cNvPr id="796" name="VAE VAE" descr="VAE VAE"/>
                <p:cNvPicPr>
                  <a:picLocks noChangeAspect="0"/>
                </p:cNvPicPr>
                <p:nvPr/>
              </p:nvPicPr>
              <p:blipFill>
                <a:blip r:embed="rId9">
                  <a:extLst/>
                </a:blip>
                <a:stretch>
                  <a:fillRect/>
                </a:stretch>
              </p:blipFill>
              <p:spPr>
                <a:xfrm>
                  <a:off x="-1" y="0"/>
                  <a:ext cx="840743" cy="209487"/>
                </a:xfrm>
                <a:prstGeom prst="rect">
                  <a:avLst/>
                </a:prstGeom>
                <a:effectLst/>
              </p:spPr>
            </p:pic>
          </p:grpSp>
        </p:grpSp>
      </p:gr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48067" fill="hold"/>
                                        <p:tgtEl>
                                          <p:spTgt spid="785"/>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7" fill="hold" display="0">
                  <p:stCondLst>
                    <p:cond delay="indefinite"/>
                  </p:stCondLst>
                </p:cTn>
                <p:tgtEl>
                  <p:spTgt spid="785"/>
                </p:tgtEl>
              </p:cMediaNode>
            </p:video>
            <p:seq concurrent="1" prevAc="none" nextAc="seek">
              <p:cTn id="8" evtFilter="cancelBubble" nodeType="interactiveSeq" restart="whenNotActive" fill="hold">
                <p:stCondLst>
                  <p:cond delay="0" evt="onClick">
                    <p:tgtEl>
                      <p:spTgt spid="785"/>
                    </p:tgtEl>
                  </p:cond>
                </p:stCondLst>
                <p:endSync delay="0" evt="end">
                  <p:rtn val="all"/>
                </p:endSync>
                <p:childTnLst>
                  <p:par>
                    <p:cTn id="9" fill="hold">
                      <p:stCondLst>
                        <p:cond delay="0"/>
                      </p:stCondLst>
                      <p:childTnLst>
                        <p:par>
                          <p:cTn id="10" fill="hold">
                            <p:stCondLst>
                              <p:cond delay="0"/>
                            </p:stCondLst>
                            <p:childTnLst>
                              <p:par>
                                <p:cTn id="11" presetClass="mediacall" nodeType="clickEffect" presetSubtype="0" presetID="2" fill="hold">
                                  <p:stCondLst>
                                    <p:cond delay="0"/>
                                  </p:stCondLst>
                                  <p:childTnLst>
                                    <p:cmd type="call" cmd="togglePause">
                                      <p:cBhvr>
                                        <p:cTn id="12" dur="1" fill="hold"/>
                                        <p:tgtEl>
                                          <p:spTgt spid="785"/>
                                        </p:tgtEl>
                                      </p:cBhvr>
                                    </p:cmd>
                                  </p:childTnLst>
                                </p:cTn>
                              </p:par>
                            </p:childTnLst>
                          </p:cTn>
                        </p:par>
                      </p:childTnLst>
                    </p:cTn>
                  </p:par>
                </p:childTnLst>
              </p:cTn>
              <p:nextCondLst>
                <p:cond delay="0" evt="onClick">
                  <p:tgtEl>
                    <p:spTgt spid="785"/>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02" name="Transformer Neural Networks for Automated Rhythm Generation…"/>
          <p:cNvSpPr txBox="1"/>
          <p:nvPr>
            <p:ph type="title" idx="4294967295"/>
          </p:nvPr>
        </p:nvSpPr>
        <p:spPr>
          <a:xfrm>
            <a:off x="214650" y="732445"/>
            <a:ext cx="7178625" cy="538107"/>
          </a:xfrm>
          <a:prstGeom prst="rect">
            <a:avLst/>
          </a:prstGeom>
        </p:spPr>
        <p:txBody>
          <a:bodyPr lIns="19050" tIns="19050" rIns="19050" bIns="19050" anchor="t">
            <a:normAutofit fontScale="100000" lnSpcReduction="0"/>
          </a:bodyPr>
          <a:lstStyle/>
          <a:p>
            <a:pPr defTabSz="804651">
              <a:lnSpc>
                <a:spcPct val="80000"/>
              </a:lnSpc>
              <a:defRPr b="1" spc="-35" sz="1782">
                <a:solidFill>
                  <a:srgbClr val="000000"/>
                </a:solidFill>
                <a:latin typeface="Helvetica Neue"/>
                <a:ea typeface="Helvetica Neue"/>
                <a:cs typeface="Helvetica Neue"/>
                <a:sym typeface="Helvetica Neue"/>
              </a:defRPr>
            </a:pPr>
            <a:r>
              <a:t>Transformer Neural Networks for Automated Rhythm Generation</a:t>
            </a:r>
          </a:p>
          <a:p>
            <a:pPr defTabSz="804651">
              <a:lnSpc>
                <a:spcPct val="80000"/>
              </a:lnSpc>
              <a:defRPr b="1" spc="-35" sz="1782">
                <a:solidFill>
                  <a:srgbClr val="000000"/>
                </a:solidFill>
                <a:latin typeface="Helvetica Neue"/>
                <a:ea typeface="Helvetica Neue"/>
                <a:cs typeface="Helvetica Neue"/>
                <a:sym typeface="Helvetica Neue"/>
              </a:defRPr>
            </a:pPr>
            <a:r>
              <a:t>(Master Thesis 2020 by Thomas Nuttall)</a:t>
            </a:r>
          </a:p>
        </p:txBody>
      </p:sp>
      <p:grpSp>
        <p:nvGrpSpPr>
          <p:cNvPr id="815" name="Group"/>
          <p:cNvGrpSpPr/>
          <p:nvPr/>
        </p:nvGrpSpPr>
        <p:grpSpPr>
          <a:xfrm>
            <a:off x="7534476" y="293959"/>
            <a:ext cx="1279795" cy="1033211"/>
            <a:chOff x="-17960" y="-17960"/>
            <a:chExt cx="1279793" cy="1033209"/>
          </a:xfrm>
        </p:grpSpPr>
        <p:pic>
          <p:nvPicPr>
            <p:cNvPr id="803" name="Rounded Rectangle Rounded rectangle" descr="Rounded Rectangle Rounded rectangle"/>
            <p:cNvPicPr>
              <a:picLocks noChangeAspect="0"/>
            </p:cNvPicPr>
            <p:nvPr/>
          </p:nvPicPr>
          <p:blipFill>
            <a:blip r:embed="rId2">
              <a:extLst/>
            </a:blip>
            <a:stretch>
              <a:fillRect/>
            </a:stretch>
          </p:blipFill>
          <p:spPr>
            <a:xfrm>
              <a:off x="-17961" y="-17961"/>
              <a:ext cx="1279795" cy="1033210"/>
            </a:xfrm>
            <a:prstGeom prst="rect">
              <a:avLst/>
            </a:prstGeom>
            <a:effectLst/>
          </p:spPr>
        </p:pic>
        <p:grpSp>
          <p:nvGrpSpPr>
            <p:cNvPr id="807" name="Tasks and Models"/>
            <p:cNvGrpSpPr/>
            <p:nvPr/>
          </p:nvGrpSpPr>
          <p:grpSpPr>
            <a:xfrm>
              <a:off x="68324" y="143149"/>
              <a:ext cx="1085991" cy="372260"/>
              <a:chOff x="0" y="0"/>
              <a:chExt cx="1085989" cy="372258"/>
            </a:xfrm>
          </p:grpSpPr>
          <p:sp>
            <p:nvSpPr>
              <p:cNvPr id="806" name="Tasks and Models"/>
              <p:cNvSpPr/>
              <p:nvPr/>
            </p:nvSpPr>
            <p:spPr>
              <a:xfrm>
                <a:off x="17960" y="17960"/>
                <a:ext cx="1050070" cy="33633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829" y="0"/>
                    </a:moveTo>
                    <a:lnTo>
                      <a:pt x="1771" y="0"/>
                    </a:lnTo>
                    <a:cubicBezTo>
                      <a:pt x="1252" y="0"/>
                      <a:pt x="940" y="0"/>
                      <a:pt x="732" y="271"/>
                    </a:cubicBezTo>
                    <a:cubicBezTo>
                      <a:pt x="432" y="612"/>
                      <a:pt x="196" y="1349"/>
                      <a:pt x="87" y="2285"/>
                    </a:cubicBezTo>
                    <a:cubicBezTo>
                      <a:pt x="0" y="2934"/>
                      <a:pt x="0" y="3908"/>
                      <a:pt x="0" y="5531"/>
                    </a:cubicBezTo>
                    <a:lnTo>
                      <a:pt x="0" y="16069"/>
                    </a:lnTo>
                    <a:cubicBezTo>
                      <a:pt x="0" y="17692"/>
                      <a:pt x="0" y="18666"/>
                      <a:pt x="87" y="19315"/>
                    </a:cubicBezTo>
                    <a:cubicBezTo>
                      <a:pt x="196" y="20251"/>
                      <a:pt x="432" y="20988"/>
                      <a:pt x="732" y="21329"/>
                    </a:cubicBezTo>
                    <a:cubicBezTo>
                      <a:pt x="940" y="21600"/>
                      <a:pt x="1252" y="21600"/>
                      <a:pt x="1771" y="21600"/>
                    </a:cubicBezTo>
                    <a:lnTo>
                      <a:pt x="19829" y="21600"/>
                    </a:lnTo>
                    <a:cubicBezTo>
                      <a:pt x="20348" y="21600"/>
                      <a:pt x="20660" y="21600"/>
                      <a:pt x="20868" y="21329"/>
                    </a:cubicBezTo>
                    <a:cubicBezTo>
                      <a:pt x="21168" y="20988"/>
                      <a:pt x="21404" y="20251"/>
                      <a:pt x="21513" y="19315"/>
                    </a:cubicBezTo>
                    <a:cubicBezTo>
                      <a:pt x="21600" y="18666"/>
                      <a:pt x="21600" y="17692"/>
                      <a:pt x="21600" y="16069"/>
                    </a:cubicBezTo>
                    <a:lnTo>
                      <a:pt x="21600" y="5531"/>
                    </a:lnTo>
                    <a:cubicBezTo>
                      <a:pt x="21600" y="3908"/>
                      <a:pt x="21600" y="2934"/>
                      <a:pt x="21513" y="2285"/>
                    </a:cubicBezTo>
                    <a:cubicBezTo>
                      <a:pt x="21404" y="1349"/>
                      <a:pt x="21168" y="612"/>
                      <a:pt x="20868" y="271"/>
                    </a:cubicBezTo>
                    <a:cubicBezTo>
                      <a:pt x="20660" y="0"/>
                      <a:pt x="20348" y="0"/>
                      <a:pt x="19829" y="0"/>
                    </a:cubicBezTo>
                    <a:close/>
                  </a:path>
                </a:pathLst>
              </a:custGeom>
              <a:solidFill>
                <a:srgbClr val="D5D5D5"/>
              </a:solidFill>
              <a:ln>
                <a:noFill/>
              </a:ln>
              <a:effectLst/>
              <a:extLst>
                <a:ext uri="{C572A759-6A51-4108-AA02-DFA0A04FC94B}">
                  <ma14:wrappingTextBoxFlag xmlns:ma14="http://schemas.microsoft.com/office/mac/drawingml/2011/main" val="1"/>
                </a:ext>
              </a:extLst>
            </p:spPr>
            <p:txBody>
              <a:bodyPr wrap="square" lIns="19050" tIns="19050" rIns="19050" bIns="19050" numCol="1" anchor="ctr">
                <a:noAutofit/>
              </a:bodyPr>
              <a:lstStyle>
                <a:lvl1pPr algn="ctr" defTabSz="412750">
                  <a:defRPr sz="800">
                    <a:solidFill>
                      <a:srgbClr val="000000"/>
                    </a:solidFill>
                    <a:latin typeface="Helvetica Neue Medium"/>
                    <a:ea typeface="Helvetica Neue Medium"/>
                    <a:cs typeface="Helvetica Neue Medium"/>
                    <a:sym typeface="Helvetica Neue Medium"/>
                  </a:defRPr>
                </a:lvl1pPr>
              </a:lstStyle>
              <a:p>
                <a:pPr/>
                <a:r>
                  <a:t>Tasks and Models</a:t>
                </a:r>
              </a:p>
            </p:txBody>
          </p:sp>
          <p:pic>
            <p:nvPicPr>
              <p:cNvPr id="805" name="Tasks and Models Tasks and Models" descr="Tasks and Models Tasks and Models"/>
              <p:cNvPicPr>
                <a:picLocks noChangeAspect="0"/>
              </p:cNvPicPr>
              <p:nvPr/>
            </p:nvPicPr>
            <p:blipFill>
              <a:blip r:embed="rId3">
                <a:extLst/>
              </a:blip>
              <a:stretch>
                <a:fillRect/>
              </a:stretch>
            </p:blipFill>
            <p:spPr>
              <a:xfrm>
                <a:off x="-1" y="0"/>
                <a:ext cx="1085991" cy="372259"/>
              </a:xfrm>
              <a:prstGeom prst="rect">
                <a:avLst/>
              </a:prstGeom>
              <a:effectLst/>
            </p:spPr>
          </p:pic>
        </p:grpSp>
        <p:grpSp>
          <p:nvGrpSpPr>
            <p:cNvPr id="814" name="Group"/>
            <p:cNvGrpSpPr/>
            <p:nvPr/>
          </p:nvGrpSpPr>
          <p:grpSpPr>
            <a:xfrm>
              <a:off x="201565" y="528346"/>
              <a:ext cx="840742" cy="387768"/>
              <a:chOff x="-17960" y="-17960"/>
              <a:chExt cx="840741" cy="387767"/>
            </a:xfrm>
          </p:grpSpPr>
          <p:grpSp>
            <p:nvGrpSpPr>
              <p:cNvPr id="810" name="Intro to NN"/>
              <p:cNvGrpSpPr/>
              <p:nvPr/>
            </p:nvGrpSpPr>
            <p:grpSpPr>
              <a:xfrm>
                <a:off x="-17961" y="-17961"/>
                <a:ext cx="840742" cy="200964"/>
                <a:chOff x="0" y="0"/>
                <a:chExt cx="840741" cy="200962"/>
              </a:xfrm>
            </p:grpSpPr>
            <p:sp>
              <p:nvSpPr>
                <p:cNvPr id="809" name="Intro to NN"/>
                <p:cNvSpPr/>
                <p:nvPr/>
              </p:nvSpPr>
              <p:spPr>
                <a:xfrm>
                  <a:off x="17960" y="17960"/>
                  <a:ext cx="804821" cy="16504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829" y="0"/>
                      </a:moveTo>
                      <a:lnTo>
                        <a:pt x="1771" y="0"/>
                      </a:lnTo>
                      <a:cubicBezTo>
                        <a:pt x="1252" y="0"/>
                        <a:pt x="940" y="0"/>
                        <a:pt x="732" y="423"/>
                      </a:cubicBezTo>
                      <a:cubicBezTo>
                        <a:pt x="432" y="955"/>
                        <a:pt x="196" y="2107"/>
                        <a:pt x="87" y="3569"/>
                      </a:cubicBezTo>
                      <a:cubicBezTo>
                        <a:pt x="0" y="4583"/>
                        <a:pt x="0" y="6103"/>
                        <a:pt x="0" y="8638"/>
                      </a:cubicBezTo>
                      <a:lnTo>
                        <a:pt x="0" y="12962"/>
                      </a:lnTo>
                      <a:cubicBezTo>
                        <a:pt x="0" y="15497"/>
                        <a:pt x="0" y="17017"/>
                        <a:pt x="87" y="18031"/>
                      </a:cubicBezTo>
                      <a:cubicBezTo>
                        <a:pt x="196" y="19493"/>
                        <a:pt x="432" y="20645"/>
                        <a:pt x="732" y="21177"/>
                      </a:cubicBezTo>
                      <a:cubicBezTo>
                        <a:pt x="940" y="21600"/>
                        <a:pt x="1252" y="21600"/>
                        <a:pt x="1771" y="21600"/>
                      </a:cubicBezTo>
                      <a:lnTo>
                        <a:pt x="19829" y="21600"/>
                      </a:lnTo>
                      <a:cubicBezTo>
                        <a:pt x="20348" y="21600"/>
                        <a:pt x="20660" y="21600"/>
                        <a:pt x="20868" y="21177"/>
                      </a:cubicBezTo>
                      <a:cubicBezTo>
                        <a:pt x="21168" y="20645"/>
                        <a:pt x="21404" y="19493"/>
                        <a:pt x="21513" y="18031"/>
                      </a:cubicBezTo>
                      <a:cubicBezTo>
                        <a:pt x="21600" y="17017"/>
                        <a:pt x="21600" y="15497"/>
                        <a:pt x="21600" y="12962"/>
                      </a:cubicBezTo>
                      <a:lnTo>
                        <a:pt x="21600" y="8638"/>
                      </a:lnTo>
                      <a:cubicBezTo>
                        <a:pt x="21600" y="6103"/>
                        <a:pt x="21600" y="4583"/>
                        <a:pt x="21513" y="3569"/>
                      </a:cubicBezTo>
                      <a:cubicBezTo>
                        <a:pt x="21404" y="2107"/>
                        <a:pt x="21168" y="955"/>
                        <a:pt x="20868" y="423"/>
                      </a:cubicBezTo>
                      <a:cubicBezTo>
                        <a:pt x="20660" y="0"/>
                        <a:pt x="20348" y="0"/>
                        <a:pt x="19829" y="0"/>
                      </a:cubicBezTo>
                      <a:close/>
                    </a:path>
                  </a:pathLst>
                </a:custGeom>
                <a:solidFill>
                  <a:schemeClr val="accent1">
                    <a:lumOff val="2401"/>
                  </a:schemeClr>
                </a:solidFill>
                <a:ln>
                  <a:noFill/>
                </a:ln>
                <a:effectLst/>
                <a:extLst>
                  <a:ext uri="{C572A759-6A51-4108-AA02-DFA0A04FC94B}">
                    <ma14:wrappingTextBoxFlag xmlns:ma14="http://schemas.microsoft.com/office/mac/drawingml/2011/main" val="1"/>
                  </a:ext>
                </a:extLst>
              </p:spPr>
              <p:txBody>
                <a:bodyPr wrap="square" lIns="19050" tIns="19050" rIns="19050" bIns="19050" numCol="1" anchor="ctr">
                  <a:noAutofit/>
                </a:bodyPr>
                <a:lstStyle>
                  <a:lvl1pPr algn="ctr" defTabSz="412750">
                    <a:defRPr sz="600">
                      <a:solidFill>
                        <a:srgbClr val="000000"/>
                      </a:solidFill>
                      <a:latin typeface="Helvetica Neue Medium"/>
                      <a:ea typeface="Helvetica Neue Medium"/>
                      <a:cs typeface="Helvetica Neue Medium"/>
                      <a:sym typeface="Helvetica Neue Medium"/>
                    </a:defRPr>
                  </a:lvl1pPr>
                </a:lstStyle>
                <a:p>
                  <a:pPr/>
                  <a:r>
                    <a:t>Intro to NN</a:t>
                  </a:r>
                </a:p>
              </p:txBody>
            </p:sp>
            <p:pic>
              <p:nvPicPr>
                <p:cNvPr id="808" name="Intro to NN Intro to NN" descr="Intro to NN Intro to NN"/>
                <p:cNvPicPr>
                  <a:picLocks noChangeAspect="0"/>
                </p:cNvPicPr>
                <p:nvPr/>
              </p:nvPicPr>
              <p:blipFill>
                <a:blip r:embed="rId4">
                  <a:extLst/>
                </a:blip>
                <a:stretch>
                  <a:fillRect/>
                </a:stretch>
              </p:blipFill>
              <p:spPr>
                <a:xfrm>
                  <a:off x="-1" y="-1"/>
                  <a:ext cx="840743" cy="200964"/>
                </a:xfrm>
                <a:prstGeom prst="rect">
                  <a:avLst/>
                </a:prstGeom>
                <a:effectLst/>
              </p:spPr>
            </p:pic>
          </p:grpSp>
          <p:grpSp>
            <p:nvGrpSpPr>
              <p:cNvPr id="813" name="VAE"/>
              <p:cNvGrpSpPr/>
              <p:nvPr/>
            </p:nvGrpSpPr>
            <p:grpSpPr>
              <a:xfrm>
                <a:off x="-17961" y="160320"/>
                <a:ext cx="840742" cy="209487"/>
                <a:chOff x="0" y="0"/>
                <a:chExt cx="840741" cy="209486"/>
              </a:xfrm>
            </p:grpSpPr>
            <p:sp>
              <p:nvSpPr>
                <p:cNvPr id="812" name="VAE"/>
                <p:cNvSpPr/>
                <p:nvPr/>
              </p:nvSpPr>
              <p:spPr>
                <a:xfrm>
                  <a:off x="17960" y="17960"/>
                  <a:ext cx="804821" cy="17356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829" y="0"/>
                      </a:moveTo>
                      <a:lnTo>
                        <a:pt x="1771" y="0"/>
                      </a:lnTo>
                      <a:cubicBezTo>
                        <a:pt x="1252" y="0"/>
                        <a:pt x="940" y="0"/>
                        <a:pt x="732" y="403"/>
                      </a:cubicBezTo>
                      <a:cubicBezTo>
                        <a:pt x="432" y="908"/>
                        <a:pt x="196" y="2003"/>
                        <a:pt x="87" y="3393"/>
                      </a:cubicBezTo>
                      <a:cubicBezTo>
                        <a:pt x="0" y="4357"/>
                        <a:pt x="0" y="5804"/>
                        <a:pt x="0" y="8214"/>
                      </a:cubicBezTo>
                      <a:lnTo>
                        <a:pt x="0" y="13386"/>
                      </a:lnTo>
                      <a:cubicBezTo>
                        <a:pt x="0" y="15796"/>
                        <a:pt x="0" y="17243"/>
                        <a:pt x="87" y="18207"/>
                      </a:cubicBezTo>
                      <a:cubicBezTo>
                        <a:pt x="196" y="19597"/>
                        <a:pt x="432" y="20692"/>
                        <a:pt x="732" y="21197"/>
                      </a:cubicBezTo>
                      <a:cubicBezTo>
                        <a:pt x="940" y="21600"/>
                        <a:pt x="1252" y="21600"/>
                        <a:pt x="1771" y="21600"/>
                      </a:cubicBezTo>
                      <a:lnTo>
                        <a:pt x="19829" y="21600"/>
                      </a:lnTo>
                      <a:cubicBezTo>
                        <a:pt x="20348" y="21600"/>
                        <a:pt x="20660" y="21600"/>
                        <a:pt x="20868" y="21197"/>
                      </a:cubicBezTo>
                      <a:cubicBezTo>
                        <a:pt x="21168" y="20692"/>
                        <a:pt x="21404" y="19597"/>
                        <a:pt x="21513" y="18207"/>
                      </a:cubicBezTo>
                      <a:cubicBezTo>
                        <a:pt x="21600" y="17243"/>
                        <a:pt x="21600" y="15796"/>
                        <a:pt x="21600" y="13386"/>
                      </a:cubicBezTo>
                      <a:lnTo>
                        <a:pt x="21600" y="8214"/>
                      </a:lnTo>
                      <a:cubicBezTo>
                        <a:pt x="21600" y="5804"/>
                        <a:pt x="21600" y="4357"/>
                        <a:pt x="21513" y="3393"/>
                      </a:cubicBezTo>
                      <a:cubicBezTo>
                        <a:pt x="21404" y="2003"/>
                        <a:pt x="21168" y="908"/>
                        <a:pt x="20868" y="403"/>
                      </a:cubicBezTo>
                      <a:cubicBezTo>
                        <a:pt x="20660" y="0"/>
                        <a:pt x="20348" y="0"/>
                        <a:pt x="19829" y="0"/>
                      </a:cubicBezTo>
                      <a:close/>
                    </a:path>
                  </a:pathLst>
                </a:custGeom>
                <a:solidFill>
                  <a:schemeClr val="accent1">
                    <a:lumOff val="2401"/>
                  </a:schemeClr>
                </a:solidFill>
                <a:ln>
                  <a:noFill/>
                </a:ln>
                <a:effectLst/>
                <a:extLst>
                  <a:ext uri="{C572A759-6A51-4108-AA02-DFA0A04FC94B}">
                    <ma14:wrappingTextBoxFlag xmlns:ma14="http://schemas.microsoft.com/office/mac/drawingml/2011/main" val="1"/>
                  </a:ext>
                </a:extLst>
              </p:spPr>
              <p:txBody>
                <a:bodyPr wrap="square" lIns="19050" tIns="19050" rIns="19050" bIns="19050" numCol="1" anchor="ctr">
                  <a:noAutofit/>
                </a:bodyPr>
                <a:lstStyle>
                  <a:lvl1pPr algn="ctr" defTabSz="412750">
                    <a:defRPr sz="600">
                      <a:solidFill>
                        <a:srgbClr val="000000"/>
                      </a:solidFill>
                      <a:latin typeface="Helvetica Neue Medium"/>
                      <a:ea typeface="Helvetica Neue Medium"/>
                      <a:cs typeface="Helvetica Neue Medium"/>
                      <a:sym typeface="Helvetica Neue Medium"/>
                    </a:defRPr>
                  </a:lvl1pPr>
                </a:lstStyle>
                <a:p>
                  <a:pPr/>
                  <a:r>
                    <a:t>VAE</a:t>
                  </a:r>
                </a:p>
              </p:txBody>
            </p:sp>
            <p:pic>
              <p:nvPicPr>
                <p:cNvPr id="811" name="VAE VAE" descr="VAE VAE"/>
                <p:cNvPicPr>
                  <a:picLocks noChangeAspect="0"/>
                </p:cNvPicPr>
                <p:nvPr/>
              </p:nvPicPr>
              <p:blipFill>
                <a:blip r:embed="rId5">
                  <a:extLst/>
                </a:blip>
                <a:stretch>
                  <a:fillRect/>
                </a:stretch>
              </p:blipFill>
              <p:spPr>
                <a:xfrm>
                  <a:off x="-1" y="0"/>
                  <a:ext cx="840743" cy="209487"/>
                </a:xfrm>
                <a:prstGeom prst="rect">
                  <a:avLst/>
                </a:prstGeom>
                <a:effectLst/>
              </p:spPr>
            </p:pic>
          </p:grpSp>
        </p:grpSp>
      </p:grpSp>
      <p:pic>
        <p:nvPicPr>
          <p:cNvPr id="816" name="Image" descr="Image"/>
          <p:cNvPicPr>
            <a:picLocks noChangeAspect="1"/>
          </p:cNvPicPr>
          <p:nvPr/>
        </p:nvPicPr>
        <p:blipFill>
          <a:blip r:embed="rId6">
            <a:extLst/>
          </a:blip>
          <a:stretch>
            <a:fillRect/>
          </a:stretch>
        </p:blipFill>
        <p:spPr>
          <a:xfrm>
            <a:off x="1379070" y="1896736"/>
            <a:ext cx="6385860" cy="3064528"/>
          </a:xfrm>
          <a:prstGeom prst="rect">
            <a:avLst/>
          </a:prstGeom>
          <a:ln w="12700">
            <a:miter lim="400000"/>
          </a:ln>
        </p:spPr>
      </p:pic>
      <p:pic>
        <p:nvPicPr>
          <p:cNvPr id="817" name="seed.mp3" descr="seed.mp3"/>
          <p:cNvPicPr>
            <a:picLocks noChangeAspect="0"/>
          </p:cNvPicPr>
          <p:nvPr>
            <a:audioFile r:link="rId7"/>
            <p:extLst>
              <p:ext uri="{DAA4B4D4-6D71-4841-9C94-3DE7FCFB9230}">
                <p14:media xmlns:p14="http://schemas.microsoft.com/office/powerpoint/2010/main" r:embed="rId8"/>
              </p:ext>
            </p:extLst>
          </p:nvPr>
        </p:nvPicPr>
        <p:blipFill>
          <a:blip r:embed="rId9">
            <a:extLst/>
          </a:blip>
          <a:stretch>
            <a:fillRect/>
          </a:stretch>
        </p:blipFill>
        <p:spPr>
          <a:xfrm>
            <a:off x="4252650" y="5467664"/>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34220" fill="hold"/>
                                        <p:tgtEl>
                                          <p:spTgt spid="817"/>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817"/>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19" name="Transformer Architecture for Generating Short Drum Loops Given a Performed Monotonic Groove…"/>
          <p:cNvSpPr txBox="1"/>
          <p:nvPr>
            <p:ph type="title" idx="4294967295"/>
          </p:nvPr>
        </p:nvSpPr>
        <p:spPr>
          <a:xfrm>
            <a:off x="214650" y="732445"/>
            <a:ext cx="7178625" cy="762001"/>
          </a:xfrm>
          <a:prstGeom prst="rect">
            <a:avLst/>
          </a:prstGeom>
        </p:spPr>
        <p:txBody>
          <a:bodyPr lIns="19050" tIns="19050" rIns="19050" bIns="19050" anchor="t">
            <a:normAutofit fontScale="100000" lnSpcReduction="0"/>
          </a:bodyPr>
          <a:lstStyle/>
          <a:p>
            <a:pPr defTabSz="804651">
              <a:lnSpc>
                <a:spcPct val="80000"/>
              </a:lnSpc>
              <a:defRPr b="1" spc="-35" sz="1782">
                <a:solidFill>
                  <a:srgbClr val="000000"/>
                </a:solidFill>
                <a:latin typeface="Helvetica Neue"/>
                <a:ea typeface="Helvetica Neue"/>
                <a:cs typeface="Helvetica Neue"/>
                <a:sym typeface="Helvetica Neue"/>
              </a:defRPr>
            </a:pPr>
            <a:r>
              <a:t>Transformer Architecture for Generating Short Drum Loops Given a Performed Monotonic Groove</a:t>
            </a:r>
          </a:p>
          <a:p>
            <a:pPr defTabSz="804651">
              <a:lnSpc>
                <a:spcPct val="80000"/>
              </a:lnSpc>
              <a:defRPr b="1" spc="-35" sz="1782">
                <a:solidFill>
                  <a:srgbClr val="000000"/>
                </a:solidFill>
                <a:latin typeface="Helvetica Neue"/>
                <a:ea typeface="Helvetica Neue"/>
                <a:cs typeface="Helvetica Neue"/>
                <a:sym typeface="Helvetica Neue"/>
              </a:defRPr>
            </a:pPr>
            <a:r>
              <a:t>(Master Thesis 2021 by Marina Nieto)</a:t>
            </a:r>
          </a:p>
        </p:txBody>
      </p:sp>
      <p:grpSp>
        <p:nvGrpSpPr>
          <p:cNvPr id="832" name="Group"/>
          <p:cNvGrpSpPr/>
          <p:nvPr/>
        </p:nvGrpSpPr>
        <p:grpSpPr>
          <a:xfrm>
            <a:off x="7534476" y="293959"/>
            <a:ext cx="1279795" cy="1033211"/>
            <a:chOff x="-17960" y="-17960"/>
            <a:chExt cx="1279793" cy="1033209"/>
          </a:xfrm>
        </p:grpSpPr>
        <p:pic>
          <p:nvPicPr>
            <p:cNvPr id="820" name="Rounded Rectangle Rounded rectangle" descr="Rounded Rectangle Rounded rectangle"/>
            <p:cNvPicPr>
              <a:picLocks noChangeAspect="0"/>
            </p:cNvPicPr>
            <p:nvPr/>
          </p:nvPicPr>
          <p:blipFill>
            <a:blip r:embed="rId2">
              <a:extLst/>
            </a:blip>
            <a:stretch>
              <a:fillRect/>
            </a:stretch>
          </p:blipFill>
          <p:spPr>
            <a:xfrm>
              <a:off x="-17961" y="-17961"/>
              <a:ext cx="1279795" cy="1033210"/>
            </a:xfrm>
            <a:prstGeom prst="rect">
              <a:avLst/>
            </a:prstGeom>
            <a:effectLst/>
          </p:spPr>
        </p:pic>
        <p:grpSp>
          <p:nvGrpSpPr>
            <p:cNvPr id="824" name="Tasks and Models"/>
            <p:cNvGrpSpPr/>
            <p:nvPr/>
          </p:nvGrpSpPr>
          <p:grpSpPr>
            <a:xfrm>
              <a:off x="68324" y="143149"/>
              <a:ext cx="1085991" cy="372260"/>
              <a:chOff x="0" y="0"/>
              <a:chExt cx="1085989" cy="372258"/>
            </a:xfrm>
          </p:grpSpPr>
          <p:sp>
            <p:nvSpPr>
              <p:cNvPr id="823" name="Tasks and Models"/>
              <p:cNvSpPr/>
              <p:nvPr/>
            </p:nvSpPr>
            <p:spPr>
              <a:xfrm>
                <a:off x="17960" y="17960"/>
                <a:ext cx="1050070" cy="33633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829" y="0"/>
                    </a:moveTo>
                    <a:lnTo>
                      <a:pt x="1771" y="0"/>
                    </a:lnTo>
                    <a:cubicBezTo>
                      <a:pt x="1252" y="0"/>
                      <a:pt x="940" y="0"/>
                      <a:pt x="732" y="271"/>
                    </a:cubicBezTo>
                    <a:cubicBezTo>
                      <a:pt x="432" y="612"/>
                      <a:pt x="196" y="1349"/>
                      <a:pt x="87" y="2285"/>
                    </a:cubicBezTo>
                    <a:cubicBezTo>
                      <a:pt x="0" y="2934"/>
                      <a:pt x="0" y="3908"/>
                      <a:pt x="0" y="5531"/>
                    </a:cubicBezTo>
                    <a:lnTo>
                      <a:pt x="0" y="16069"/>
                    </a:lnTo>
                    <a:cubicBezTo>
                      <a:pt x="0" y="17692"/>
                      <a:pt x="0" y="18666"/>
                      <a:pt x="87" y="19315"/>
                    </a:cubicBezTo>
                    <a:cubicBezTo>
                      <a:pt x="196" y="20251"/>
                      <a:pt x="432" y="20988"/>
                      <a:pt x="732" y="21329"/>
                    </a:cubicBezTo>
                    <a:cubicBezTo>
                      <a:pt x="940" y="21600"/>
                      <a:pt x="1252" y="21600"/>
                      <a:pt x="1771" y="21600"/>
                    </a:cubicBezTo>
                    <a:lnTo>
                      <a:pt x="19829" y="21600"/>
                    </a:lnTo>
                    <a:cubicBezTo>
                      <a:pt x="20348" y="21600"/>
                      <a:pt x="20660" y="21600"/>
                      <a:pt x="20868" y="21329"/>
                    </a:cubicBezTo>
                    <a:cubicBezTo>
                      <a:pt x="21168" y="20988"/>
                      <a:pt x="21404" y="20251"/>
                      <a:pt x="21513" y="19315"/>
                    </a:cubicBezTo>
                    <a:cubicBezTo>
                      <a:pt x="21600" y="18666"/>
                      <a:pt x="21600" y="17692"/>
                      <a:pt x="21600" y="16069"/>
                    </a:cubicBezTo>
                    <a:lnTo>
                      <a:pt x="21600" y="5531"/>
                    </a:lnTo>
                    <a:cubicBezTo>
                      <a:pt x="21600" y="3908"/>
                      <a:pt x="21600" y="2934"/>
                      <a:pt x="21513" y="2285"/>
                    </a:cubicBezTo>
                    <a:cubicBezTo>
                      <a:pt x="21404" y="1349"/>
                      <a:pt x="21168" y="612"/>
                      <a:pt x="20868" y="271"/>
                    </a:cubicBezTo>
                    <a:cubicBezTo>
                      <a:pt x="20660" y="0"/>
                      <a:pt x="20348" y="0"/>
                      <a:pt x="19829" y="0"/>
                    </a:cubicBezTo>
                    <a:close/>
                  </a:path>
                </a:pathLst>
              </a:custGeom>
              <a:solidFill>
                <a:srgbClr val="D5D5D5"/>
              </a:solidFill>
              <a:ln>
                <a:noFill/>
              </a:ln>
              <a:effectLst/>
              <a:extLst>
                <a:ext uri="{C572A759-6A51-4108-AA02-DFA0A04FC94B}">
                  <ma14:wrappingTextBoxFlag xmlns:ma14="http://schemas.microsoft.com/office/mac/drawingml/2011/main" val="1"/>
                </a:ext>
              </a:extLst>
            </p:spPr>
            <p:txBody>
              <a:bodyPr wrap="square" lIns="19050" tIns="19050" rIns="19050" bIns="19050" numCol="1" anchor="ctr">
                <a:noAutofit/>
              </a:bodyPr>
              <a:lstStyle>
                <a:lvl1pPr algn="ctr" defTabSz="412750">
                  <a:defRPr sz="800">
                    <a:solidFill>
                      <a:srgbClr val="000000"/>
                    </a:solidFill>
                    <a:latin typeface="Helvetica Neue Medium"/>
                    <a:ea typeface="Helvetica Neue Medium"/>
                    <a:cs typeface="Helvetica Neue Medium"/>
                    <a:sym typeface="Helvetica Neue Medium"/>
                  </a:defRPr>
                </a:lvl1pPr>
              </a:lstStyle>
              <a:p>
                <a:pPr/>
                <a:r>
                  <a:t>Tasks and Models</a:t>
                </a:r>
              </a:p>
            </p:txBody>
          </p:sp>
          <p:pic>
            <p:nvPicPr>
              <p:cNvPr id="822" name="Tasks and Models Tasks and Models" descr="Tasks and Models Tasks and Models"/>
              <p:cNvPicPr>
                <a:picLocks noChangeAspect="0"/>
              </p:cNvPicPr>
              <p:nvPr/>
            </p:nvPicPr>
            <p:blipFill>
              <a:blip r:embed="rId3">
                <a:extLst/>
              </a:blip>
              <a:stretch>
                <a:fillRect/>
              </a:stretch>
            </p:blipFill>
            <p:spPr>
              <a:xfrm>
                <a:off x="-1" y="0"/>
                <a:ext cx="1085991" cy="372259"/>
              </a:xfrm>
              <a:prstGeom prst="rect">
                <a:avLst/>
              </a:prstGeom>
              <a:effectLst/>
            </p:spPr>
          </p:pic>
        </p:grpSp>
        <p:grpSp>
          <p:nvGrpSpPr>
            <p:cNvPr id="831" name="Group"/>
            <p:cNvGrpSpPr/>
            <p:nvPr/>
          </p:nvGrpSpPr>
          <p:grpSpPr>
            <a:xfrm>
              <a:off x="201565" y="528346"/>
              <a:ext cx="840742" cy="387768"/>
              <a:chOff x="-17960" y="-17960"/>
              <a:chExt cx="840741" cy="387767"/>
            </a:xfrm>
          </p:grpSpPr>
          <p:grpSp>
            <p:nvGrpSpPr>
              <p:cNvPr id="827" name="Intro to NN"/>
              <p:cNvGrpSpPr/>
              <p:nvPr/>
            </p:nvGrpSpPr>
            <p:grpSpPr>
              <a:xfrm>
                <a:off x="-17961" y="-17961"/>
                <a:ext cx="840742" cy="200964"/>
                <a:chOff x="0" y="0"/>
                <a:chExt cx="840741" cy="200962"/>
              </a:xfrm>
            </p:grpSpPr>
            <p:sp>
              <p:nvSpPr>
                <p:cNvPr id="826" name="Intro to NN"/>
                <p:cNvSpPr/>
                <p:nvPr/>
              </p:nvSpPr>
              <p:spPr>
                <a:xfrm>
                  <a:off x="17960" y="17960"/>
                  <a:ext cx="804821" cy="16504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829" y="0"/>
                      </a:moveTo>
                      <a:lnTo>
                        <a:pt x="1771" y="0"/>
                      </a:lnTo>
                      <a:cubicBezTo>
                        <a:pt x="1252" y="0"/>
                        <a:pt x="940" y="0"/>
                        <a:pt x="732" y="423"/>
                      </a:cubicBezTo>
                      <a:cubicBezTo>
                        <a:pt x="432" y="955"/>
                        <a:pt x="196" y="2107"/>
                        <a:pt x="87" y="3569"/>
                      </a:cubicBezTo>
                      <a:cubicBezTo>
                        <a:pt x="0" y="4583"/>
                        <a:pt x="0" y="6103"/>
                        <a:pt x="0" y="8638"/>
                      </a:cubicBezTo>
                      <a:lnTo>
                        <a:pt x="0" y="12962"/>
                      </a:lnTo>
                      <a:cubicBezTo>
                        <a:pt x="0" y="15497"/>
                        <a:pt x="0" y="17017"/>
                        <a:pt x="87" y="18031"/>
                      </a:cubicBezTo>
                      <a:cubicBezTo>
                        <a:pt x="196" y="19493"/>
                        <a:pt x="432" y="20645"/>
                        <a:pt x="732" y="21177"/>
                      </a:cubicBezTo>
                      <a:cubicBezTo>
                        <a:pt x="940" y="21600"/>
                        <a:pt x="1252" y="21600"/>
                        <a:pt x="1771" y="21600"/>
                      </a:cubicBezTo>
                      <a:lnTo>
                        <a:pt x="19829" y="21600"/>
                      </a:lnTo>
                      <a:cubicBezTo>
                        <a:pt x="20348" y="21600"/>
                        <a:pt x="20660" y="21600"/>
                        <a:pt x="20868" y="21177"/>
                      </a:cubicBezTo>
                      <a:cubicBezTo>
                        <a:pt x="21168" y="20645"/>
                        <a:pt x="21404" y="19493"/>
                        <a:pt x="21513" y="18031"/>
                      </a:cubicBezTo>
                      <a:cubicBezTo>
                        <a:pt x="21600" y="17017"/>
                        <a:pt x="21600" y="15497"/>
                        <a:pt x="21600" y="12962"/>
                      </a:cubicBezTo>
                      <a:lnTo>
                        <a:pt x="21600" y="8638"/>
                      </a:lnTo>
                      <a:cubicBezTo>
                        <a:pt x="21600" y="6103"/>
                        <a:pt x="21600" y="4583"/>
                        <a:pt x="21513" y="3569"/>
                      </a:cubicBezTo>
                      <a:cubicBezTo>
                        <a:pt x="21404" y="2107"/>
                        <a:pt x="21168" y="955"/>
                        <a:pt x="20868" y="423"/>
                      </a:cubicBezTo>
                      <a:cubicBezTo>
                        <a:pt x="20660" y="0"/>
                        <a:pt x="20348" y="0"/>
                        <a:pt x="19829" y="0"/>
                      </a:cubicBezTo>
                      <a:close/>
                    </a:path>
                  </a:pathLst>
                </a:custGeom>
                <a:solidFill>
                  <a:schemeClr val="accent1">
                    <a:lumOff val="2401"/>
                  </a:schemeClr>
                </a:solidFill>
                <a:ln>
                  <a:noFill/>
                </a:ln>
                <a:effectLst/>
                <a:extLst>
                  <a:ext uri="{C572A759-6A51-4108-AA02-DFA0A04FC94B}">
                    <ma14:wrappingTextBoxFlag xmlns:ma14="http://schemas.microsoft.com/office/mac/drawingml/2011/main" val="1"/>
                  </a:ext>
                </a:extLst>
              </p:spPr>
              <p:txBody>
                <a:bodyPr wrap="square" lIns="19050" tIns="19050" rIns="19050" bIns="19050" numCol="1" anchor="ctr">
                  <a:noAutofit/>
                </a:bodyPr>
                <a:lstStyle>
                  <a:lvl1pPr algn="ctr" defTabSz="412750">
                    <a:defRPr sz="600">
                      <a:solidFill>
                        <a:srgbClr val="000000"/>
                      </a:solidFill>
                      <a:latin typeface="Helvetica Neue Medium"/>
                      <a:ea typeface="Helvetica Neue Medium"/>
                      <a:cs typeface="Helvetica Neue Medium"/>
                      <a:sym typeface="Helvetica Neue Medium"/>
                    </a:defRPr>
                  </a:lvl1pPr>
                </a:lstStyle>
                <a:p>
                  <a:pPr/>
                  <a:r>
                    <a:t>Intro to NN</a:t>
                  </a:r>
                </a:p>
              </p:txBody>
            </p:sp>
            <p:pic>
              <p:nvPicPr>
                <p:cNvPr id="825" name="Intro to NN Intro to NN" descr="Intro to NN Intro to NN"/>
                <p:cNvPicPr>
                  <a:picLocks noChangeAspect="0"/>
                </p:cNvPicPr>
                <p:nvPr/>
              </p:nvPicPr>
              <p:blipFill>
                <a:blip r:embed="rId4">
                  <a:extLst/>
                </a:blip>
                <a:stretch>
                  <a:fillRect/>
                </a:stretch>
              </p:blipFill>
              <p:spPr>
                <a:xfrm>
                  <a:off x="-1" y="-1"/>
                  <a:ext cx="840743" cy="200964"/>
                </a:xfrm>
                <a:prstGeom prst="rect">
                  <a:avLst/>
                </a:prstGeom>
                <a:effectLst/>
              </p:spPr>
            </p:pic>
          </p:grpSp>
          <p:grpSp>
            <p:nvGrpSpPr>
              <p:cNvPr id="830" name="VAE"/>
              <p:cNvGrpSpPr/>
              <p:nvPr/>
            </p:nvGrpSpPr>
            <p:grpSpPr>
              <a:xfrm>
                <a:off x="-17961" y="160320"/>
                <a:ext cx="840742" cy="209487"/>
                <a:chOff x="0" y="0"/>
                <a:chExt cx="840741" cy="209486"/>
              </a:xfrm>
            </p:grpSpPr>
            <p:sp>
              <p:nvSpPr>
                <p:cNvPr id="829" name="VAE"/>
                <p:cNvSpPr/>
                <p:nvPr/>
              </p:nvSpPr>
              <p:spPr>
                <a:xfrm>
                  <a:off x="17960" y="17960"/>
                  <a:ext cx="804821" cy="17356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829" y="0"/>
                      </a:moveTo>
                      <a:lnTo>
                        <a:pt x="1771" y="0"/>
                      </a:lnTo>
                      <a:cubicBezTo>
                        <a:pt x="1252" y="0"/>
                        <a:pt x="940" y="0"/>
                        <a:pt x="732" y="403"/>
                      </a:cubicBezTo>
                      <a:cubicBezTo>
                        <a:pt x="432" y="908"/>
                        <a:pt x="196" y="2003"/>
                        <a:pt x="87" y="3393"/>
                      </a:cubicBezTo>
                      <a:cubicBezTo>
                        <a:pt x="0" y="4357"/>
                        <a:pt x="0" y="5804"/>
                        <a:pt x="0" y="8214"/>
                      </a:cubicBezTo>
                      <a:lnTo>
                        <a:pt x="0" y="13386"/>
                      </a:lnTo>
                      <a:cubicBezTo>
                        <a:pt x="0" y="15796"/>
                        <a:pt x="0" y="17243"/>
                        <a:pt x="87" y="18207"/>
                      </a:cubicBezTo>
                      <a:cubicBezTo>
                        <a:pt x="196" y="19597"/>
                        <a:pt x="432" y="20692"/>
                        <a:pt x="732" y="21197"/>
                      </a:cubicBezTo>
                      <a:cubicBezTo>
                        <a:pt x="940" y="21600"/>
                        <a:pt x="1252" y="21600"/>
                        <a:pt x="1771" y="21600"/>
                      </a:cubicBezTo>
                      <a:lnTo>
                        <a:pt x="19829" y="21600"/>
                      </a:lnTo>
                      <a:cubicBezTo>
                        <a:pt x="20348" y="21600"/>
                        <a:pt x="20660" y="21600"/>
                        <a:pt x="20868" y="21197"/>
                      </a:cubicBezTo>
                      <a:cubicBezTo>
                        <a:pt x="21168" y="20692"/>
                        <a:pt x="21404" y="19597"/>
                        <a:pt x="21513" y="18207"/>
                      </a:cubicBezTo>
                      <a:cubicBezTo>
                        <a:pt x="21600" y="17243"/>
                        <a:pt x="21600" y="15796"/>
                        <a:pt x="21600" y="13386"/>
                      </a:cubicBezTo>
                      <a:lnTo>
                        <a:pt x="21600" y="8214"/>
                      </a:lnTo>
                      <a:cubicBezTo>
                        <a:pt x="21600" y="5804"/>
                        <a:pt x="21600" y="4357"/>
                        <a:pt x="21513" y="3393"/>
                      </a:cubicBezTo>
                      <a:cubicBezTo>
                        <a:pt x="21404" y="2003"/>
                        <a:pt x="21168" y="908"/>
                        <a:pt x="20868" y="403"/>
                      </a:cubicBezTo>
                      <a:cubicBezTo>
                        <a:pt x="20660" y="0"/>
                        <a:pt x="20348" y="0"/>
                        <a:pt x="19829" y="0"/>
                      </a:cubicBezTo>
                      <a:close/>
                    </a:path>
                  </a:pathLst>
                </a:custGeom>
                <a:solidFill>
                  <a:schemeClr val="accent1">
                    <a:lumOff val="2401"/>
                  </a:schemeClr>
                </a:solidFill>
                <a:ln>
                  <a:noFill/>
                </a:ln>
                <a:effectLst/>
                <a:extLst>
                  <a:ext uri="{C572A759-6A51-4108-AA02-DFA0A04FC94B}">
                    <ma14:wrappingTextBoxFlag xmlns:ma14="http://schemas.microsoft.com/office/mac/drawingml/2011/main" val="1"/>
                  </a:ext>
                </a:extLst>
              </p:spPr>
              <p:txBody>
                <a:bodyPr wrap="square" lIns="19050" tIns="19050" rIns="19050" bIns="19050" numCol="1" anchor="ctr">
                  <a:noAutofit/>
                </a:bodyPr>
                <a:lstStyle>
                  <a:lvl1pPr algn="ctr" defTabSz="412750">
                    <a:defRPr sz="600">
                      <a:solidFill>
                        <a:srgbClr val="000000"/>
                      </a:solidFill>
                      <a:latin typeface="Helvetica Neue Medium"/>
                      <a:ea typeface="Helvetica Neue Medium"/>
                      <a:cs typeface="Helvetica Neue Medium"/>
                      <a:sym typeface="Helvetica Neue Medium"/>
                    </a:defRPr>
                  </a:lvl1pPr>
                </a:lstStyle>
                <a:p>
                  <a:pPr/>
                  <a:r>
                    <a:t>VAE</a:t>
                  </a:r>
                </a:p>
              </p:txBody>
            </p:sp>
            <p:pic>
              <p:nvPicPr>
                <p:cNvPr id="828" name="VAE VAE" descr="VAE VAE"/>
                <p:cNvPicPr>
                  <a:picLocks noChangeAspect="0"/>
                </p:cNvPicPr>
                <p:nvPr/>
              </p:nvPicPr>
              <p:blipFill>
                <a:blip r:embed="rId5">
                  <a:extLst/>
                </a:blip>
                <a:stretch>
                  <a:fillRect/>
                </a:stretch>
              </p:blipFill>
              <p:spPr>
                <a:xfrm>
                  <a:off x="-1" y="0"/>
                  <a:ext cx="840743" cy="209487"/>
                </a:xfrm>
                <a:prstGeom prst="rect">
                  <a:avLst/>
                </a:prstGeom>
                <a:effectLst/>
              </p:spPr>
            </p:pic>
          </p:grpSp>
        </p:grpSp>
      </p:grpSp>
      <p:pic>
        <p:nvPicPr>
          <p:cNvPr id="833" name="Image" descr="Image"/>
          <p:cNvPicPr>
            <a:picLocks noChangeAspect="1"/>
          </p:cNvPicPr>
          <p:nvPr/>
        </p:nvPicPr>
        <p:blipFill>
          <a:blip r:embed="rId6">
            <a:extLst/>
          </a:blip>
          <a:stretch>
            <a:fillRect/>
          </a:stretch>
        </p:blipFill>
        <p:spPr>
          <a:xfrm>
            <a:off x="1809750" y="1927143"/>
            <a:ext cx="5524500" cy="2514601"/>
          </a:xfrm>
          <a:prstGeom prst="rect">
            <a:avLst/>
          </a:prstGeom>
          <a:ln w="12700">
            <a:miter lim="400000"/>
          </a:ln>
        </p:spPr>
      </p:pic>
      <p:pic>
        <p:nvPicPr>
          <p:cNvPr id="834" name="groove.mp3" descr="groove.mp3"/>
          <p:cNvPicPr>
            <a:picLocks noChangeAspect="0"/>
          </p:cNvPicPr>
          <p:nvPr>
            <a:audioFile r:link="rId7"/>
            <p:extLst>
              <p:ext uri="{DAA4B4D4-6D71-4841-9C94-3DE7FCFB9230}">
                <p14:media xmlns:p14="http://schemas.microsoft.com/office/powerpoint/2010/main" r:embed="rId8"/>
              </p:ext>
            </p:extLst>
          </p:nvPr>
        </p:nvPicPr>
        <p:blipFill>
          <a:blip r:embed="rId9">
            <a:extLst/>
          </a:blip>
          <a:stretch>
            <a:fillRect/>
          </a:stretch>
        </p:blipFill>
        <p:spPr>
          <a:xfrm>
            <a:off x="2253959" y="5290951"/>
            <a:ext cx="571501" cy="571501"/>
          </a:xfrm>
          <a:prstGeom prst="rect">
            <a:avLst/>
          </a:prstGeom>
          <a:ln w="12700">
            <a:miter lim="400000"/>
          </a:ln>
        </p:spPr>
      </p:pic>
      <p:pic>
        <p:nvPicPr>
          <p:cNvPr id="835" name="generated.mp3" descr="generated.mp3"/>
          <p:cNvPicPr>
            <a:picLocks noChangeAspect="0"/>
          </p:cNvPicPr>
          <p:nvPr>
            <a:audioFile r:link="rId10"/>
            <p:extLst>
              <p:ext uri="{DAA4B4D4-6D71-4841-9C94-3DE7FCFB9230}">
                <p14:media xmlns:p14="http://schemas.microsoft.com/office/powerpoint/2010/main" r:embed="rId11"/>
              </p:ext>
            </p:extLst>
          </p:nvPr>
        </p:nvPicPr>
        <p:blipFill>
          <a:blip r:embed="rId9">
            <a:extLst/>
          </a:blip>
          <a:stretch>
            <a:fillRect/>
          </a:stretch>
        </p:blipFill>
        <p:spPr>
          <a:xfrm>
            <a:off x="6100259" y="5352491"/>
            <a:ext cx="571501" cy="571501"/>
          </a:xfrm>
          <a:prstGeom prst="rect">
            <a:avLst/>
          </a:prstGeom>
          <a:ln w="12700">
            <a:miter lim="400000"/>
          </a:ln>
        </p:spPr>
      </p:pic>
      <p:sp>
        <p:nvSpPr>
          <p:cNvPr id="836" name="Arrow"/>
          <p:cNvSpPr/>
          <p:nvPr/>
        </p:nvSpPr>
        <p:spPr>
          <a:xfrm>
            <a:off x="3937000" y="5111036"/>
            <a:ext cx="1270000" cy="1270001"/>
          </a:xfrm>
          <a:prstGeom prst="rightArrow">
            <a:avLst>
              <a:gd name="adj1" fmla="val 32000"/>
              <a:gd name="adj2" fmla="val 64000"/>
            </a:avLst>
          </a:prstGeom>
          <a:solidFill>
            <a:srgbClr val="BAB9A0"/>
          </a:solidFill>
          <a:ln w="25400">
            <a:solidFill>
              <a:schemeClr val="accent1"/>
            </a:solidFill>
          </a:ln>
        </p:spPr>
        <p:txBody>
          <a:bodyPr lIns="0" tIns="0" rIns="0" bIns="0"/>
          <a:lstStyle/>
          <a:p>
            <a:pPr/>
          </a:p>
        </p:txBody>
      </p:sp>
      <p:sp>
        <p:nvSpPr>
          <p:cNvPr id="837" name="Groove"/>
          <p:cNvSpPr txBox="1"/>
          <p:nvPr/>
        </p:nvSpPr>
        <p:spPr>
          <a:xfrm>
            <a:off x="2269985" y="4723942"/>
            <a:ext cx="581636" cy="40161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defTabSz="412750">
              <a:defRPr b="1" sz="1300">
                <a:solidFill>
                  <a:srgbClr val="000000"/>
                </a:solidFill>
                <a:latin typeface="Helvetica Neue"/>
                <a:ea typeface="Helvetica Neue"/>
                <a:cs typeface="Helvetica Neue"/>
                <a:sym typeface="Helvetica Neue"/>
              </a:defRPr>
            </a:lvl1pPr>
          </a:lstStyle>
          <a:p>
            <a:pPr/>
            <a:r>
              <a:t>Groove</a:t>
            </a:r>
          </a:p>
        </p:txBody>
      </p:sp>
      <p:sp>
        <p:nvSpPr>
          <p:cNvPr id="838" name="Drum Pattern Generated…"/>
          <p:cNvSpPr txBox="1"/>
          <p:nvPr/>
        </p:nvSpPr>
        <p:spPr>
          <a:xfrm>
            <a:off x="5251305" y="4622342"/>
            <a:ext cx="2051851" cy="60481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defTabSz="412750">
              <a:defRPr b="1" sz="1300">
                <a:solidFill>
                  <a:srgbClr val="000000"/>
                </a:solidFill>
                <a:latin typeface="Helvetica Neue"/>
                <a:ea typeface="Helvetica Neue"/>
                <a:cs typeface="Helvetica Neue"/>
                <a:sym typeface="Helvetica Neue"/>
              </a:defRPr>
            </a:pPr>
            <a:r>
              <a:t>Drum Pattern Generated</a:t>
            </a:r>
          </a:p>
          <a:p>
            <a:pPr defTabSz="412750">
              <a:defRPr b="1" sz="1300">
                <a:solidFill>
                  <a:srgbClr val="000000"/>
                </a:solidFill>
                <a:latin typeface="Helvetica Neue"/>
                <a:ea typeface="Helvetica Neue"/>
                <a:cs typeface="Helvetica Neue"/>
                <a:sym typeface="Helvetica Neue"/>
              </a:defRPr>
            </a:pPr>
            <a:r>
              <a:t>By the Transformer Model</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6295" fill="hold"/>
                                        <p:tgtEl>
                                          <p:spTgt spid="834"/>
                                        </p:tgtEl>
                                      </p:cBhvr>
                                    </p:cmd>
                                  </p:childTnLst>
                                </p:cTn>
                              </p:par>
                            </p:childTnLst>
                          </p:cTn>
                        </p:par>
                      </p:childTnLst>
                    </p:cTn>
                  </p:par>
                  <p:par>
                    <p:cTn id="7" fill="hold">
                      <p:stCondLst>
                        <p:cond delay="indefinite"/>
                      </p:stCondLst>
                      <p:childTnLst>
                        <p:par>
                          <p:cTn id="8" fill="hold">
                            <p:stCondLst>
                              <p:cond delay="0"/>
                            </p:stCondLst>
                            <p:childTnLst>
                              <p:par>
                                <p:cTn id="9" presetClass="mediacall" nodeType="clickEffect" presetSubtype="0" presetID="1" grpId="2" fill="hold">
                                  <p:stCondLst>
                                    <p:cond delay="0"/>
                                  </p:stCondLst>
                                  <p:childTnLst>
                                    <p:cmd type="call" cmd="playFrom(0.0)">
                                      <p:cBhvr>
                                        <p:cTn id="10" dur="6112" fill="hold"/>
                                        <p:tgtEl>
                                          <p:spTgt spid="835"/>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11" fill="hold" display="0">
                  <p:stCondLst>
                    <p:cond delay="indefinite"/>
                  </p:stCondLst>
                </p:cTn>
                <p:tgtEl>
                  <p:spTgt spid="834"/>
                </p:tgtEl>
              </p:cMediaNode>
            </p:audio>
            <p:audio isNarration="0">
              <p:cMediaNode mute="0" showWhenStopped="0" numSld="1" vol="100000">
                <p:cTn id="12" fill="hold" display="0">
                  <p:stCondLst>
                    <p:cond delay="indefinite"/>
                  </p:stCondLst>
                </p:cTn>
                <p:tgtEl>
                  <p:spTgt spid="835"/>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852" name="Group"/>
          <p:cNvGrpSpPr/>
          <p:nvPr/>
        </p:nvGrpSpPr>
        <p:grpSpPr>
          <a:xfrm>
            <a:off x="7534476" y="293959"/>
            <a:ext cx="1279795" cy="1033211"/>
            <a:chOff x="-17960" y="-17960"/>
            <a:chExt cx="1279793" cy="1033209"/>
          </a:xfrm>
        </p:grpSpPr>
        <p:pic>
          <p:nvPicPr>
            <p:cNvPr id="840" name="Rounded Rectangle Rounded rectangle" descr="Rounded Rectangle Rounded rectangle"/>
            <p:cNvPicPr>
              <a:picLocks noChangeAspect="0"/>
            </p:cNvPicPr>
            <p:nvPr/>
          </p:nvPicPr>
          <p:blipFill>
            <a:blip r:embed="rId2">
              <a:extLst/>
            </a:blip>
            <a:stretch>
              <a:fillRect/>
            </a:stretch>
          </p:blipFill>
          <p:spPr>
            <a:xfrm>
              <a:off x="-17961" y="-17961"/>
              <a:ext cx="1279795" cy="1033210"/>
            </a:xfrm>
            <a:prstGeom prst="rect">
              <a:avLst/>
            </a:prstGeom>
            <a:effectLst/>
          </p:spPr>
        </p:pic>
        <p:grpSp>
          <p:nvGrpSpPr>
            <p:cNvPr id="844" name="Tasks and Models"/>
            <p:cNvGrpSpPr/>
            <p:nvPr/>
          </p:nvGrpSpPr>
          <p:grpSpPr>
            <a:xfrm>
              <a:off x="68324" y="143149"/>
              <a:ext cx="1085991" cy="372260"/>
              <a:chOff x="0" y="0"/>
              <a:chExt cx="1085989" cy="372258"/>
            </a:xfrm>
          </p:grpSpPr>
          <p:sp>
            <p:nvSpPr>
              <p:cNvPr id="843" name="Tasks and Models"/>
              <p:cNvSpPr/>
              <p:nvPr/>
            </p:nvSpPr>
            <p:spPr>
              <a:xfrm>
                <a:off x="17960" y="17960"/>
                <a:ext cx="1050070" cy="33633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829" y="0"/>
                    </a:moveTo>
                    <a:lnTo>
                      <a:pt x="1771" y="0"/>
                    </a:lnTo>
                    <a:cubicBezTo>
                      <a:pt x="1252" y="0"/>
                      <a:pt x="940" y="0"/>
                      <a:pt x="732" y="271"/>
                    </a:cubicBezTo>
                    <a:cubicBezTo>
                      <a:pt x="432" y="612"/>
                      <a:pt x="196" y="1349"/>
                      <a:pt x="87" y="2285"/>
                    </a:cubicBezTo>
                    <a:cubicBezTo>
                      <a:pt x="0" y="2934"/>
                      <a:pt x="0" y="3908"/>
                      <a:pt x="0" y="5531"/>
                    </a:cubicBezTo>
                    <a:lnTo>
                      <a:pt x="0" y="16069"/>
                    </a:lnTo>
                    <a:cubicBezTo>
                      <a:pt x="0" y="17692"/>
                      <a:pt x="0" y="18666"/>
                      <a:pt x="87" y="19315"/>
                    </a:cubicBezTo>
                    <a:cubicBezTo>
                      <a:pt x="196" y="20251"/>
                      <a:pt x="432" y="20988"/>
                      <a:pt x="732" y="21329"/>
                    </a:cubicBezTo>
                    <a:cubicBezTo>
                      <a:pt x="940" y="21600"/>
                      <a:pt x="1252" y="21600"/>
                      <a:pt x="1771" y="21600"/>
                    </a:cubicBezTo>
                    <a:lnTo>
                      <a:pt x="19829" y="21600"/>
                    </a:lnTo>
                    <a:cubicBezTo>
                      <a:pt x="20348" y="21600"/>
                      <a:pt x="20660" y="21600"/>
                      <a:pt x="20868" y="21329"/>
                    </a:cubicBezTo>
                    <a:cubicBezTo>
                      <a:pt x="21168" y="20988"/>
                      <a:pt x="21404" y="20251"/>
                      <a:pt x="21513" y="19315"/>
                    </a:cubicBezTo>
                    <a:cubicBezTo>
                      <a:pt x="21600" y="18666"/>
                      <a:pt x="21600" y="17692"/>
                      <a:pt x="21600" y="16069"/>
                    </a:cubicBezTo>
                    <a:lnTo>
                      <a:pt x="21600" y="5531"/>
                    </a:lnTo>
                    <a:cubicBezTo>
                      <a:pt x="21600" y="3908"/>
                      <a:pt x="21600" y="2934"/>
                      <a:pt x="21513" y="2285"/>
                    </a:cubicBezTo>
                    <a:cubicBezTo>
                      <a:pt x="21404" y="1349"/>
                      <a:pt x="21168" y="612"/>
                      <a:pt x="20868" y="271"/>
                    </a:cubicBezTo>
                    <a:cubicBezTo>
                      <a:pt x="20660" y="0"/>
                      <a:pt x="20348" y="0"/>
                      <a:pt x="19829" y="0"/>
                    </a:cubicBezTo>
                    <a:close/>
                  </a:path>
                </a:pathLst>
              </a:custGeom>
              <a:solidFill>
                <a:srgbClr val="D5D5D5"/>
              </a:solidFill>
              <a:ln>
                <a:noFill/>
              </a:ln>
              <a:effectLst/>
              <a:extLst>
                <a:ext uri="{C572A759-6A51-4108-AA02-DFA0A04FC94B}">
                  <ma14:wrappingTextBoxFlag xmlns:ma14="http://schemas.microsoft.com/office/mac/drawingml/2011/main" val="1"/>
                </a:ext>
              </a:extLst>
            </p:spPr>
            <p:txBody>
              <a:bodyPr wrap="square" lIns="19050" tIns="19050" rIns="19050" bIns="19050" numCol="1" anchor="ctr">
                <a:noAutofit/>
              </a:bodyPr>
              <a:lstStyle>
                <a:lvl1pPr algn="ctr" defTabSz="412750">
                  <a:defRPr sz="800">
                    <a:solidFill>
                      <a:srgbClr val="000000"/>
                    </a:solidFill>
                    <a:latin typeface="Helvetica Neue Medium"/>
                    <a:ea typeface="Helvetica Neue Medium"/>
                    <a:cs typeface="Helvetica Neue Medium"/>
                    <a:sym typeface="Helvetica Neue Medium"/>
                  </a:defRPr>
                </a:lvl1pPr>
              </a:lstStyle>
              <a:p>
                <a:pPr/>
                <a:r>
                  <a:t>Tasks and Models</a:t>
                </a:r>
              </a:p>
            </p:txBody>
          </p:sp>
          <p:pic>
            <p:nvPicPr>
              <p:cNvPr id="842" name="Tasks and Models Tasks and Models" descr="Tasks and Models Tasks and Models"/>
              <p:cNvPicPr>
                <a:picLocks noChangeAspect="0"/>
              </p:cNvPicPr>
              <p:nvPr/>
            </p:nvPicPr>
            <p:blipFill>
              <a:blip r:embed="rId3">
                <a:extLst/>
              </a:blip>
              <a:stretch>
                <a:fillRect/>
              </a:stretch>
            </p:blipFill>
            <p:spPr>
              <a:xfrm>
                <a:off x="-1" y="0"/>
                <a:ext cx="1085991" cy="372259"/>
              </a:xfrm>
              <a:prstGeom prst="rect">
                <a:avLst/>
              </a:prstGeom>
              <a:effectLst/>
            </p:spPr>
          </p:pic>
        </p:grpSp>
        <p:grpSp>
          <p:nvGrpSpPr>
            <p:cNvPr id="851" name="Group"/>
            <p:cNvGrpSpPr/>
            <p:nvPr/>
          </p:nvGrpSpPr>
          <p:grpSpPr>
            <a:xfrm>
              <a:off x="201565" y="528346"/>
              <a:ext cx="840742" cy="387768"/>
              <a:chOff x="-17960" y="-17960"/>
              <a:chExt cx="840741" cy="387767"/>
            </a:xfrm>
          </p:grpSpPr>
          <p:grpSp>
            <p:nvGrpSpPr>
              <p:cNvPr id="847" name="Intro to NN"/>
              <p:cNvGrpSpPr/>
              <p:nvPr/>
            </p:nvGrpSpPr>
            <p:grpSpPr>
              <a:xfrm>
                <a:off x="-17961" y="-17961"/>
                <a:ext cx="840742" cy="200964"/>
                <a:chOff x="0" y="0"/>
                <a:chExt cx="840741" cy="200962"/>
              </a:xfrm>
            </p:grpSpPr>
            <p:sp>
              <p:nvSpPr>
                <p:cNvPr id="846" name="Intro to NN"/>
                <p:cNvSpPr/>
                <p:nvPr/>
              </p:nvSpPr>
              <p:spPr>
                <a:xfrm>
                  <a:off x="17960" y="17960"/>
                  <a:ext cx="804821" cy="16504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829" y="0"/>
                      </a:moveTo>
                      <a:lnTo>
                        <a:pt x="1771" y="0"/>
                      </a:lnTo>
                      <a:cubicBezTo>
                        <a:pt x="1252" y="0"/>
                        <a:pt x="940" y="0"/>
                        <a:pt x="732" y="423"/>
                      </a:cubicBezTo>
                      <a:cubicBezTo>
                        <a:pt x="432" y="955"/>
                        <a:pt x="196" y="2107"/>
                        <a:pt x="87" y="3569"/>
                      </a:cubicBezTo>
                      <a:cubicBezTo>
                        <a:pt x="0" y="4583"/>
                        <a:pt x="0" y="6103"/>
                        <a:pt x="0" y="8638"/>
                      </a:cubicBezTo>
                      <a:lnTo>
                        <a:pt x="0" y="12962"/>
                      </a:lnTo>
                      <a:cubicBezTo>
                        <a:pt x="0" y="15497"/>
                        <a:pt x="0" y="17017"/>
                        <a:pt x="87" y="18031"/>
                      </a:cubicBezTo>
                      <a:cubicBezTo>
                        <a:pt x="196" y="19493"/>
                        <a:pt x="432" y="20645"/>
                        <a:pt x="732" y="21177"/>
                      </a:cubicBezTo>
                      <a:cubicBezTo>
                        <a:pt x="940" y="21600"/>
                        <a:pt x="1252" y="21600"/>
                        <a:pt x="1771" y="21600"/>
                      </a:cubicBezTo>
                      <a:lnTo>
                        <a:pt x="19829" y="21600"/>
                      </a:lnTo>
                      <a:cubicBezTo>
                        <a:pt x="20348" y="21600"/>
                        <a:pt x="20660" y="21600"/>
                        <a:pt x="20868" y="21177"/>
                      </a:cubicBezTo>
                      <a:cubicBezTo>
                        <a:pt x="21168" y="20645"/>
                        <a:pt x="21404" y="19493"/>
                        <a:pt x="21513" y="18031"/>
                      </a:cubicBezTo>
                      <a:cubicBezTo>
                        <a:pt x="21600" y="17017"/>
                        <a:pt x="21600" y="15497"/>
                        <a:pt x="21600" y="12962"/>
                      </a:cubicBezTo>
                      <a:lnTo>
                        <a:pt x="21600" y="8638"/>
                      </a:lnTo>
                      <a:cubicBezTo>
                        <a:pt x="21600" y="6103"/>
                        <a:pt x="21600" y="4583"/>
                        <a:pt x="21513" y="3569"/>
                      </a:cubicBezTo>
                      <a:cubicBezTo>
                        <a:pt x="21404" y="2107"/>
                        <a:pt x="21168" y="955"/>
                        <a:pt x="20868" y="423"/>
                      </a:cubicBezTo>
                      <a:cubicBezTo>
                        <a:pt x="20660" y="0"/>
                        <a:pt x="20348" y="0"/>
                        <a:pt x="19829" y="0"/>
                      </a:cubicBezTo>
                      <a:close/>
                    </a:path>
                  </a:pathLst>
                </a:custGeom>
                <a:solidFill>
                  <a:schemeClr val="accent1">
                    <a:lumOff val="2401"/>
                  </a:schemeClr>
                </a:solidFill>
                <a:ln>
                  <a:noFill/>
                </a:ln>
                <a:effectLst/>
                <a:extLst>
                  <a:ext uri="{C572A759-6A51-4108-AA02-DFA0A04FC94B}">
                    <ma14:wrappingTextBoxFlag xmlns:ma14="http://schemas.microsoft.com/office/mac/drawingml/2011/main" val="1"/>
                  </a:ext>
                </a:extLst>
              </p:spPr>
              <p:txBody>
                <a:bodyPr wrap="square" lIns="19050" tIns="19050" rIns="19050" bIns="19050" numCol="1" anchor="ctr">
                  <a:noAutofit/>
                </a:bodyPr>
                <a:lstStyle>
                  <a:lvl1pPr algn="ctr" defTabSz="412750">
                    <a:defRPr sz="600">
                      <a:solidFill>
                        <a:srgbClr val="000000"/>
                      </a:solidFill>
                      <a:latin typeface="Helvetica Neue Medium"/>
                      <a:ea typeface="Helvetica Neue Medium"/>
                      <a:cs typeface="Helvetica Neue Medium"/>
                      <a:sym typeface="Helvetica Neue Medium"/>
                    </a:defRPr>
                  </a:lvl1pPr>
                </a:lstStyle>
                <a:p>
                  <a:pPr/>
                  <a:r>
                    <a:t>Intro to NN</a:t>
                  </a:r>
                </a:p>
              </p:txBody>
            </p:sp>
            <p:pic>
              <p:nvPicPr>
                <p:cNvPr id="845" name="Intro to NN Intro to NN" descr="Intro to NN Intro to NN"/>
                <p:cNvPicPr>
                  <a:picLocks noChangeAspect="0"/>
                </p:cNvPicPr>
                <p:nvPr/>
              </p:nvPicPr>
              <p:blipFill>
                <a:blip r:embed="rId4">
                  <a:extLst/>
                </a:blip>
                <a:stretch>
                  <a:fillRect/>
                </a:stretch>
              </p:blipFill>
              <p:spPr>
                <a:xfrm>
                  <a:off x="-1" y="-1"/>
                  <a:ext cx="840743" cy="200964"/>
                </a:xfrm>
                <a:prstGeom prst="rect">
                  <a:avLst/>
                </a:prstGeom>
                <a:effectLst/>
              </p:spPr>
            </p:pic>
          </p:grpSp>
          <p:grpSp>
            <p:nvGrpSpPr>
              <p:cNvPr id="850" name="VAE"/>
              <p:cNvGrpSpPr/>
              <p:nvPr/>
            </p:nvGrpSpPr>
            <p:grpSpPr>
              <a:xfrm>
                <a:off x="-17961" y="160320"/>
                <a:ext cx="840742" cy="209487"/>
                <a:chOff x="0" y="0"/>
                <a:chExt cx="840741" cy="209486"/>
              </a:xfrm>
            </p:grpSpPr>
            <p:sp>
              <p:nvSpPr>
                <p:cNvPr id="849" name="VAE"/>
                <p:cNvSpPr/>
                <p:nvPr/>
              </p:nvSpPr>
              <p:spPr>
                <a:xfrm>
                  <a:off x="17960" y="17960"/>
                  <a:ext cx="804821" cy="17356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829" y="0"/>
                      </a:moveTo>
                      <a:lnTo>
                        <a:pt x="1771" y="0"/>
                      </a:lnTo>
                      <a:cubicBezTo>
                        <a:pt x="1252" y="0"/>
                        <a:pt x="940" y="0"/>
                        <a:pt x="732" y="403"/>
                      </a:cubicBezTo>
                      <a:cubicBezTo>
                        <a:pt x="432" y="908"/>
                        <a:pt x="196" y="2003"/>
                        <a:pt x="87" y="3393"/>
                      </a:cubicBezTo>
                      <a:cubicBezTo>
                        <a:pt x="0" y="4357"/>
                        <a:pt x="0" y="5804"/>
                        <a:pt x="0" y="8214"/>
                      </a:cubicBezTo>
                      <a:lnTo>
                        <a:pt x="0" y="13386"/>
                      </a:lnTo>
                      <a:cubicBezTo>
                        <a:pt x="0" y="15796"/>
                        <a:pt x="0" y="17243"/>
                        <a:pt x="87" y="18207"/>
                      </a:cubicBezTo>
                      <a:cubicBezTo>
                        <a:pt x="196" y="19597"/>
                        <a:pt x="432" y="20692"/>
                        <a:pt x="732" y="21197"/>
                      </a:cubicBezTo>
                      <a:cubicBezTo>
                        <a:pt x="940" y="21600"/>
                        <a:pt x="1252" y="21600"/>
                        <a:pt x="1771" y="21600"/>
                      </a:cubicBezTo>
                      <a:lnTo>
                        <a:pt x="19829" y="21600"/>
                      </a:lnTo>
                      <a:cubicBezTo>
                        <a:pt x="20348" y="21600"/>
                        <a:pt x="20660" y="21600"/>
                        <a:pt x="20868" y="21197"/>
                      </a:cubicBezTo>
                      <a:cubicBezTo>
                        <a:pt x="21168" y="20692"/>
                        <a:pt x="21404" y="19597"/>
                        <a:pt x="21513" y="18207"/>
                      </a:cubicBezTo>
                      <a:cubicBezTo>
                        <a:pt x="21600" y="17243"/>
                        <a:pt x="21600" y="15796"/>
                        <a:pt x="21600" y="13386"/>
                      </a:cubicBezTo>
                      <a:lnTo>
                        <a:pt x="21600" y="8214"/>
                      </a:lnTo>
                      <a:cubicBezTo>
                        <a:pt x="21600" y="5804"/>
                        <a:pt x="21600" y="4357"/>
                        <a:pt x="21513" y="3393"/>
                      </a:cubicBezTo>
                      <a:cubicBezTo>
                        <a:pt x="21404" y="2003"/>
                        <a:pt x="21168" y="908"/>
                        <a:pt x="20868" y="403"/>
                      </a:cubicBezTo>
                      <a:cubicBezTo>
                        <a:pt x="20660" y="0"/>
                        <a:pt x="20348" y="0"/>
                        <a:pt x="19829" y="0"/>
                      </a:cubicBezTo>
                      <a:close/>
                    </a:path>
                  </a:pathLst>
                </a:custGeom>
                <a:solidFill>
                  <a:schemeClr val="accent1">
                    <a:lumOff val="2401"/>
                  </a:schemeClr>
                </a:solidFill>
                <a:ln>
                  <a:noFill/>
                </a:ln>
                <a:effectLst/>
                <a:extLst>
                  <a:ext uri="{C572A759-6A51-4108-AA02-DFA0A04FC94B}">
                    <ma14:wrappingTextBoxFlag xmlns:ma14="http://schemas.microsoft.com/office/mac/drawingml/2011/main" val="1"/>
                  </a:ext>
                </a:extLst>
              </p:spPr>
              <p:txBody>
                <a:bodyPr wrap="square" lIns="19050" tIns="19050" rIns="19050" bIns="19050" numCol="1" anchor="ctr">
                  <a:noAutofit/>
                </a:bodyPr>
                <a:lstStyle>
                  <a:lvl1pPr algn="ctr" defTabSz="412750">
                    <a:defRPr sz="600">
                      <a:solidFill>
                        <a:srgbClr val="000000"/>
                      </a:solidFill>
                      <a:latin typeface="Helvetica Neue Medium"/>
                      <a:ea typeface="Helvetica Neue Medium"/>
                      <a:cs typeface="Helvetica Neue Medium"/>
                      <a:sym typeface="Helvetica Neue Medium"/>
                    </a:defRPr>
                  </a:lvl1pPr>
                </a:lstStyle>
                <a:p>
                  <a:pPr/>
                  <a:r>
                    <a:t>VAE</a:t>
                  </a:r>
                </a:p>
              </p:txBody>
            </p:sp>
            <p:pic>
              <p:nvPicPr>
                <p:cNvPr id="848" name="VAE VAE" descr="VAE VAE"/>
                <p:cNvPicPr>
                  <a:picLocks noChangeAspect="0"/>
                </p:cNvPicPr>
                <p:nvPr/>
              </p:nvPicPr>
              <p:blipFill>
                <a:blip r:embed="rId5">
                  <a:extLst/>
                </a:blip>
                <a:stretch>
                  <a:fillRect/>
                </a:stretch>
              </p:blipFill>
              <p:spPr>
                <a:xfrm>
                  <a:off x="-1" y="0"/>
                  <a:ext cx="840743" cy="209487"/>
                </a:xfrm>
                <a:prstGeom prst="rect">
                  <a:avLst/>
                </a:prstGeom>
                <a:effectLst/>
              </p:spPr>
            </p:pic>
          </p:grpSp>
        </p:grpSp>
      </p:grpSp>
      <p:pic>
        <p:nvPicPr>
          <p:cNvPr id="853" name="Image" descr="Image"/>
          <p:cNvPicPr>
            <a:picLocks noChangeAspect="1"/>
          </p:cNvPicPr>
          <p:nvPr/>
        </p:nvPicPr>
        <p:blipFill>
          <a:blip r:embed="rId6">
            <a:extLst/>
          </a:blip>
          <a:stretch>
            <a:fillRect/>
          </a:stretch>
        </p:blipFill>
        <p:spPr>
          <a:xfrm>
            <a:off x="1809750" y="1702742"/>
            <a:ext cx="5524500" cy="4610101"/>
          </a:xfrm>
          <a:prstGeom prst="rect">
            <a:avLst/>
          </a:prstGeom>
          <a:ln w="12700">
            <a:miter lim="400000"/>
          </a:ln>
        </p:spPr>
      </p:pic>
      <p:sp>
        <p:nvSpPr>
          <p:cNvPr id="854" name="Transformer Architecture for Generating Short Drum Loops Given a Performed Monotonic Groove…"/>
          <p:cNvSpPr txBox="1"/>
          <p:nvPr>
            <p:ph type="title" idx="4294967295"/>
          </p:nvPr>
        </p:nvSpPr>
        <p:spPr>
          <a:xfrm>
            <a:off x="214650" y="732445"/>
            <a:ext cx="7178625" cy="762001"/>
          </a:xfrm>
          <a:prstGeom prst="rect">
            <a:avLst/>
          </a:prstGeom>
        </p:spPr>
        <p:txBody>
          <a:bodyPr lIns="19050" tIns="19050" rIns="19050" bIns="19050" anchor="t">
            <a:normAutofit fontScale="100000" lnSpcReduction="0"/>
          </a:bodyPr>
          <a:lstStyle/>
          <a:p>
            <a:pPr defTabSz="804651">
              <a:lnSpc>
                <a:spcPct val="80000"/>
              </a:lnSpc>
              <a:defRPr b="1" spc="-35" sz="1782">
                <a:solidFill>
                  <a:srgbClr val="000000"/>
                </a:solidFill>
                <a:latin typeface="Helvetica Neue"/>
                <a:ea typeface="Helvetica Neue"/>
                <a:cs typeface="Helvetica Neue"/>
                <a:sym typeface="Helvetica Neue"/>
              </a:defRPr>
            </a:pPr>
            <a:r>
              <a:t>Transformer Architecture for Generating Short Drum Loops Given a Performed Monotonic Groove</a:t>
            </a:r>
          </a:p>
          <a:p>
            <a:pPr defTabSz="804651">
              <a:lnSpc>
                <a:spcPct val="80000"/>
              </a:lnSpc>
              <a:defRPr b="1" spc="-35" sz="1782">
                <a:solidFill>
                  <a:srgbClr val="000000"/>
                </a:solidFill>
                <a:latin typeface="Helvetica Neue"/>
                <a:ea typeface="Helvetica Neue"/>
                <a:cs typeface="Helvetica Neue"/>
                <a:sym typeface="Helvetica Neue"/>
              </a:defRPr>
            </a:pPr>
            <a:r>
              <a:t>(Master Thesis 2021 by Marina Nieto)</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56" name="JukeBox [2]"/>
          <p:cNvSpPr txBox="1"/>
          <p:nvPr>
            <p:ph type="title" idx="4294967295"/>
          </p:nvPr>
        </p:nvSpPr>
        <p:spPr>
          <a:xfrm>
            <a:off x="452437" y="754062"/>
            <a:ext cx="8239126" cy="538107"/>
          </a:xfrm>
          <a:prstGeom prst="rect">
            <a:avLst/>
          </a:prstGeom>
        </p:spPr>
        <p:txBody>
          <a:bodyPr lIns="19050" tIns="19050" rIns="19050" bIns="19050" anchor="t">
            <a:normAutofit fontScale="100000" lnSpcReduction="0"/>
          </a:bodyPr>
          <a:lstStyle>
            <a:lvl1pPr defTabSz="1219169">
              <a:lnSpc>
                <a:spcPct val="80000"/>
              </a:lnSpc>
              <a:defRPr b="1" spc="-53" sz="2700">
                <a:solidFill>
                  <a:srgbClr val="000000"/>
                </a:solidFill>
                <a:latin typeface="Helvetica Neue"/>
                <a:ea typeface="Helvetica Neue"/>
                <a:cs typeface="Helvetica Neue"/>
                <a:sym typeface="Helvetica Neue"/>
              </a:defRPr>
            </a:lvl1pPr>
          </a:lstStyle>
          <a:p>
            <a:pPr/>
            <a:r>
              <a:t>JukeBox [2]</a:t>
            </a:r>
          </a:p>
        </p:txBody>
      </p:sp>
      <p:sp>
        <p:nvSpPr>
          <p:cNvPr id="857" name="[2] Dhariwal, Prafulla, et al. &quot;Jukebox: A generative model for music.&quot; arXiv preprint arXiv:2005.00341 (2020)."/>
          <p:cNvSpPr txBox="1"/>
          <p:nvPr/>
        </p:nvSpPr>
        <p:spPr>
          <a:xfrm>
            <a:off x="244066" y="6410266"/>
            <a:ext cx="6735559" cy="14783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defRPr sz="1100"/>
            </a:pPr>
            <a:r>
              <a:t>[2] Dhariwal, Prafulla, et al. "Jukebox: A generative model for music." </a:t>
            </a:r>
            <a:r>
              <a:rPr i="1"/>
              <a:t>arXiv preprint arXiv:2005.00341</a:t>
            </a:r>
            <a:r>
              <a:t> (2020).</a:t>
            </a:r>
          </a:p>
        </p:txBody>
      </p:sp>
      <p:grpSp>
        <p:nvGrpSpPr>
          <p:cNvPr id="860" name="Group"/>
          <p:cNvGrpSpPr/>
          <p:nvPr/>
        </p:nvGrpSpPr>
        <p:grpSpPr>
          <a:xfrm>
            <a:off x="528514" y="1890263"/>
            <a:ext cx="7296240" cy="2832593"/>
            <a:chOff x="0" y="0"/>
            <a:chExt cx="7296239" cy="2832592"/>
          </a:xfrm>
        </p:grpSpPr>
        <p:pic>
          <p:nvPicPr>
            <p:cNvPr id="858" name="Image" descr="Image"/>
            <p:cNvPicPr>
              <a:picLocks noChangeAspect="1"/>
            </p:cNvPicPr>
            <p:nvPr/>
          </p:nvPicPr>
          <p:blipFill>
            <a:blip r:embed="rId2">
              <a:extLst/>
            </a:blip>
            <a:stretch>
              <a:fillRect/>
            </a:stretch>
          </p:blipFill>
          <p:spPr>
            <a:xfrm>
              <a:off x="0" y="0"/>
              <a:ext cx="7296240" cy="2493847"/>
            </a:xfrm>
            <a:prstGeom prst="rect">
              <a:avLst/>
            </a:prstGeom>
            <a:ln w="12700" cap="flat">
              <a:noFill/>
              <a:miter lim="400000"/>
            </a:ln>
            <a:effectLst/>
          </p:spPr>
        </p:pic>
        <p:sp>
          <p:nvSpPr>
            <p:cNvPr id="859" name="Caption"/>
            <p:cNvSpPr/>
            <p:nvPr/>
          </p:nvSpPr>
          <p:spPr>
            <a:xfrm>
              <a:off x="0" y="2595446"/>
              <a:ext cx="7296240" cy="237147"/>
            </a:xfrm>
            <a:prstGeom prst="roundRect">
              <a:avLst>
                <a:gd name="adj" fmla="val 0"/>
              </a:avLst>
            </a:prstGeom>
            <a:solidFill>
              <a:srgbClr val="000000">
                <a:alpha val="0"/>
              </a:srgbClr>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t">
              <a:noAutofit/>
            </a:bodyPr>
            <a:lstStyle>
              <a:lvl1pPr>
                <a:defRPr sz="1000"/>
              </a:lvl1pPr>
            </a:lstStyle>
            <a:p>
              <a:pPr/>
              <a:r>
                <a:t>Image from [2]</a:t>
              </a:r>
            </a:p>
          </p:txBody>
        </p:sp>
      </p:grpSp>
      <p:sp>
        <p:nvSpPr>
          <p:cNvPr id="861" name="Samples Here:  https://jukebox.openai.com/?song=787640146"/>
          <p:cNvSpPr txBox="1"/>
          <p:nvPr/>
        </p:nvSpPr>
        <p:spPr>
          <a:xfrm>
            <a:off x="2437188" y="5298496"/>
            <a:ext cx="4930155" cy="197385"/>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r>
              <a:t>Samples Here:  </a:t>
            </a:r>
            <a:r>
              <a:rPr u="sng">
                <a:solidFill>
                  <a:srgbClr val="AE4828"/>
                </a:solidFill>
                <a:uFill>
                  <a:solidFill>
                    <a:srgbClr val="AE4828"/>
                  </a:solidFill>
                </a:uFill>
                <a:hlinkClick r:id="rId3" invalidUrl="" action="" tgtFrame="" tooltip="" history="1" highlightClick="0" endSnd="0"/>
              </a:rPr>
              <a:t>https://jukebox.openai.com/?song=787640146</a:t>
            </a:r>
          </a:p>
        </p:txBody>
      </p:sp>
      <p:grpSp>
        <p:nvGrpSpPr>
          <p:cNvPr id="874" name="Group"/>
          <p:cNvGrpSpPr/>
          <p:nvPr/>
        </p:nvGrpSpPr>
        <p:grpSpPr>
          <a:xfrm>
            <a:off x="7534476" y="293959"/>
            <a:ext cx="1279795" cy="1033211"/>
            <a:chOff x="-17960" y="-17960"/>
            <a:chExt cx="1279793" cy="1033209"/>
          </a:xfrm>
        </p:grpSpPr>
        <p:pic>
          <p:nvPicPr>
            <p:cNvPr id="862" name="Rounded Rectangle Rounded rectangle" descr="Rounded Rectangle Rounded rectangle"/>
            <p:cNvPicPr>
              <a:picLocks noChangeAspect="0"/>
            </p:cNvPicPr>
            <p:nvPr/>
          </p:nvPicPr>
          <p:blipFill>
            <a:blip r:embed="rId4">
              <a:extLst/>
            </a:blip>
            <a:stretch>
              <a:fillRect/>
            </a:stretch>
          </p:blipFill>
          <p:spPr>
            <a:xfrm>
              <a:off x="-17961" y="-17961"/>
              <a:ext cx="1279795" cy="1033210"/>
            </a:xfrm>
            <a:prstGeom prst="rect">
              <a:avLst/>
            </a:prstGeom>
            <a:effectLst/>
          </p:spPr>
        </p:pic>
        <p:grpSp>
          <p:nvGrpSpPr>
            <p:cNvPr id="866" name="Tasks and Models"/>
            <p:cNvGrpSpPr/>
            <p:nvPr/>
          </p:nvGrpSpPr>
          <p:grpSpPr>
            <a:xfrm>
              <a:off x="68324" y="143149"/>
              <a:ext cx="1085991" cy="372260"/>
              <a:chOff x="0" y="0"/>
              <a:chExt cx="1085989" cy="372258"/>
            </a:xfrm>
          </p:grpSpPr>
          <p:sp>
            <p:nvSpPr>
              <p:cNvPr id="865" name="Tasks and Models"/>
              <p:cNvSpPr/>
              <p:nvPr/>
            </p:nvSpPr>
            <p:spPr>
              <a:xfrm>
                <a:off x="17960" y="17960"/>
                <a:ext cx="1050070" cy="33633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829" y="0"/>
                    </a:moveTo>
                    <a:lnTo>
                      <a:pt x="1771" y="0"/>
                    </a:lnTo>
                    <a:cubicBezTo>
                      <a:pt x="1252" y="0"/>
                      <a:pt x="940" y="0"/>
                      <a:pt x="732" y="271"/>
                    </a:cubicBezTo>
                    <a:cubicBezTo>
                      <a:pt x="432" y="612"/>
                      <a:pt x="196" y="1349"/>
                      <a:pt x="87" y="2285"/>
                    </a:cubicBezTo>
                    <a:cubicBezTo>
                      <a:pt x="0" y="2934"/>
                      <a:pt x="0" y="3908"/>
                      <a:pt x="0" y="5531"/>
                    </a:cubicBezTo>
                    <a:lnTo>
                      <a:pt x="0" y="16069"/>
                    </a:lnTo>
                    <a:cubicBezTo>
                      <a:pt x="0" y="17692"/>
                      <a:pt x="0" y="18666"/>
                      <a:pt x="87" y="19315"/>
                    </a:cubicBezTo>
                    <a:cubicBezTo>
                      <a:pt x="196" y="20251"/>
                      <a:pt x="432" y="20988"/>
                      <a:pt x="732" y="21329"/>
                    </a:cubicBezTo>
                    <a:cubicBezTo>
                      <a:pt x="940" y="21600"/>
                      <a:pt x="1252" y="21600"/>
                      <a:pt x="1771" y="21600"/>
                    </a:cubicBezTo>
                    <a:lnTo>
                      <a:pt x="19829" y="21600"/>
                    </a:lnTo>
                    <a:cubicBezTo>
                      <a:pt x="20348" y="21600"/>
                      <a:pt x="20660" y="21600"/>
                      <a:pt x="20868" y="21329"/>
                    </a:cubicBezTo>
                    <a:cubicBezTo>
                      <a:pt x="21168" y="20988"/>
                      <a:pt x="21404" y="20251"/>
                      <a:pt x="21513" y="19315"/>
                    </a:cubicBezTo>
                    <a:cubicBezTo>
                      <a:pt x="21600" y="18666"/>
                      <a:pt x="21600" y="17692"/>
                      <a:pt x="21600" y="16069"/>
                    </a:cubicBezTo>
                    <a:lnTo>
                      <a:pt x="21600" y="5531"/>
                    </a:lnTo>
                    <a:cubicBezTo>
                      <a:pt x="21600" y="3908"/>
                      <a:pt x="21600" y="2934"/>
                      <a:pt x="21513" y="2285"/>
                    </a:cubicBezTo>
                    <a:cubicBezTo>
                      <a:pt x="21404" y="1349"/>
                      <a:pt x="21168" y="612"/>
                      <a:pt x="20868" y="271"/>
                    </a:cubicBezTo>
                    <a:cubicBezTo>
                      <a:pt x="20660" y="0"/>
                      <a:pt x="20348" y="0"/>
                      <a:pt x="19829" y="0"/>
                    </a:cubicBezTo>
                    <a:close/>
                  </a:path>
                </a:pathLst>
              </a:custGeom>
              <a:solidFill>
                <a:srgbClr val="D5D5D5"/>
              </a:solidFill>
              <a:ln>
                <a:noFill/>
              </a:ln>
              <a:effectLst/>
              <a:extLst>
                <a:ext uri="{C572A759-6A51-4108-AA02-DFA0A04FC94B}">
                  <ma14:wrappingTextBoxFlag xmlns:ma14="http://schemas.microsoft.com/office/mac/drawingml/2011/main" val="1"/>
                </a:ext>
              </a:extLst>
            </p:spPr>
            <p:txBody>
              <a:bodyPr wrap="square" lIns="19050" tIns="19050" rIns="19050" bIns="19050" numCol="1" anchor="ctr">
                <a:noAutofit/>
              </a:bodyPr>
              <a:lstStyle>
                <a:lvl1pPr algn="ctr" defTabSz="412750">
                  <a:defRPr sz="800">
                    <a:solidFill>
                      <a:srgbClr val="000000"/>
                    </a:solidFill>
                    <a:latin typeface="Helvetica Neue Medium"/>
                    <a:ea typeface="Helvetica Neue Medium"/>
                    <a:cs typeface="Helvetica Neue Medium"/>
                    <a:sym typeface="Helvetica Neue Medium"/>
                  </a:defRPr>
                </a:lvl1pPr>
              </a:lstStyle>
              <a:p>
                <a:pPr/>
                <a:r>
                  <a:t>Tasks and Models</a:t>
                </a:r>
              </a:p>
            </p:txBody>
          </p:sp>
          <p:pic>
            <p:nvPicPr>
              <p:cNvPr id="864" name="Tasks and Models Tasks and Models" descr="Tasks and Models Tasks and Models"/>
              <p:cNvPicPr>
                <a:picLocks noChangeAspect="0"/>
              </p:cNvPicPr>
              <p:nvPr/>
            </p:nvPicPr>
            <p:blipFill>
              <a:blip r:embed="rId5">
                <a:extLst/>
              </a:blip>
              <a:stretch>
                <a:fillRect/>
              </a:stretch>
            </p:blipFill>
            <p:spPr>
              <a:xfrm>
                <a:off x="-1" y="0"/>
                <a:ext cx="1085991" cy="372259"/>
              </a:xfrm>
              <a:prstGeom prst="rect">
                <a:avLst/>
              </a:prstGeom>
              <a:effectLst/>
            </p:spPr>
          </p:pic>
        </p:grpSp>
        <p:grpSp>
          <p:nvGrpSpPr>
            <p:cNvPr id="873" name="Group"/>
            <p:cNvGrpSpPr/>
            <p:nvPr/>
          </p:nvGrpSpPr>
          <p:grpSpPr>
            <a:xfrm>
              <a:off x="201565" y="528346"/>
              <a:ext cx="840742" cy="387768"/>
              <a:chOff x="-17960" y="-17960"/>
              <a:chExt cx="840741" cy="387767"/>
            </a:xfrm>
          </p:grpSpPr>
          <p:grpSp>
            <p:nvGrpSpPr>
              <p:cNvPr id="869" name="Intro to NN"/>
              <p:cNvGrpSpPr/>
              <p:nvPr/>
            </p:nvGrpSpPr>
            <p:grpSpPr>
              <a:xfrm>
                <a:off x="-17961" y="-17961"/>
                <a:ext cx="840742" cy="200964"/>
                <a:chOff x="0" y="0"/>
                <a:chExt cx="840741" cy="200962"/>
              </a:xfrm>
            </p:grpSpPr>
            <p:sp>
              <p:nvSpPr>
                <p:cNvPr id="868" name="Intro to NN"/>
                <p:cNvSpPr/>
                <p:nvPr/>
              </p:nvSpPr>
              <p:spPr>
                <a:xfrm>
                  <a:off x="17960" y="17960"/>
                  <a:ext cx="804821" cy="16504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829" y="0"/>
                      </a:moveTo>
                      <a:lnTo>
                        <a:pt x="1771" y="0"/>
                      </a:lnTo>
                      <a:cubicBezTo>
                        <a:pt x="1252" y="0"/>
                        <a:pt x="940" y="0"/>
                        <a:pt x="732" y="423"/>
                      </a:cubicBezTo>
                      <a:cubicBezTo>
                        <a:pt x="432" y="955"/>
                        <a:pt x="196" y="2107"/>
                        <a:pt x="87" y="3569"/>
                      </a:cubicBezTo>
                      <a:cubicBezTo>
                        <a:pt x="0" y="4583"/>
                        <a:pt x="0" y="6103"/>
                        <a:pt x="0" y="8638"/>
                      </a:cubicBezTo>
                      <a:lnTo>
                        <a:pt x="0" y="12962"/>
                      </a:lnTo>
                      <a:cubicBezTo>
                        <a:pt x="0" y="15497"/>
                        <a:pt x="0" y="17017"/>
                        <a:pt x="87" y="18031"/>
                      </a:cubicBezTo>
                      <a:cubicBezTo>
                        <a:pt x="196" y="19493"/>
                        <a:pt x="432" y="20645"/>
                        <a:pt x="732" y="21177"/>
                      </a:cubicBezTo>
                      <a:cubicBezTo>
                        <a:pt x="940" y="21600"/>
                        <a:pt x="1252" y="21600"/>
                        <a:pt x="1771" y="21600"/>
                      </a:cubicBezTo>
                      <a:lnTo>
                        <a:pt x="19829" y="21600"/>
                      </a:lnTo>
                      <a:cubicBezTo>
                        <a:pt x="20348" y="21600"/>
                        <a:pt x="20660" y="21600"/>
                        <a:pt x="20868" y="21177"/>
                      </a:cubicBezTo>
                      <a:cubicBezTo>
                        <a:pt x="21168" y="20645"/>
                        <a:pt x="21404" y="19493"/>
                        <a:pt x="21513" y="18031"/>
                      </a:cubicBezTo>
                      <a:cubicBezTo>
                        <a:pt x="21600" y="17017"/>
                        <a:pt x="21600" y="15497"/>
                        <a:pt x="21600" y="12962"/>
                      </a:cubicBezTo>
                      <a:lnTo>
                        <a:pt x="21600" y="8638"/>
                      </a:lnTo>
                      <a:cubicBezTo>
                        <a:pt x="21600" y="6103"/>
                        <a:pt x="21600" y="4583"/>
                        <a:pt x="21513" y="3569"/>
                      </a:cubicBezTo>
                      <a:cubicBezTo>
                        <a:pt x="21404" y="2107"/>
                        <a:pt x="21168" y="955"/>
                        <a:pt x="20868" y="423"/>
                      </a:cubicBezTo>
                      <a:cubicBezTo>
                        <a:pt x="20660" y="0"/>
                        <a:pt x="20348" y="0"/>
                        <a:pt x="19829" y="0"/>
                      </a:cubicBezTo>
                      <a:close/>
                    </a:path>
                  </a:pathLst>
                </a:custGeom>
                <a:solidFill>
                  <a:schemeClr val="accent1">
                    <a:lumOff val="2401"/>
                  </a:schemeClr>
                </a:solidFill>
                <a:ln>
                  <a:noFill/>
                </a:ln>
                <a:effectLst/>
                <a:extLst>
                  <a:ext uri="{C572A759-6A51-4108-AA02-DFA0A04FC94B}">
                    <ma14:wrappingTextBoxFlag xmlns:ma14="http://schemas.microsoft.com/office/mac/drawingml/2011/main" val="1"/>
                  </a:ext>
                </a:extLst>
              </p:spPr>
              <p:txBody>
                <a:bodyPr wrap="square" lIns="19050" tIns="19050" rIns="19050" bIns="19050" numCol="1" anchor="ctr">
                  <a:noAutofit/>
                </a:bodyPr>
                <a:lstStyle>
                  <a:lvl1pPr algn="ctr" defTabSz="412750">
                    <a:defRPr sz="600">
                      <a:solidFill>
                        <a:srgbClr val="000000"/>
                      </a:solidFill>
                      <a:latin typeface="Helvetica Neue Medium"/>
                      <a:ea typeface="Helvetica Neue Medium"/>
                      <a:cs typeface="Helvetica Neue Medium"/>
                      <a:sym typeface="Helvetica Neue Medium"/>
                    </a:defRPr>
                  </a:lvl1pPr>
                </a:lstStyle>
                <a:p>
                  <a:pPr/>
                  <a:r>
                    <a:t>Intro to NN</a:t>
                  </a:r>
                </a:p>
              </p:txBody>
            </p:sp>
            <p:pic>
              <p:nvPicPr>
                <p:cNvPr id="867" name="Intro to NN Intro to NN" descr="Intro to NN Intro to NN"/>
                <p:cNvPicPr>
                  <a:picLocks noChangeAspect="0"/>
                </p:cNvPicPr>
                <p:nvPr/>
              </p:nvPicPr>
              <p:blipFill>
                <a:blip r:embed="rId6">
                  <a:extLst/>
                </a:blip>
                <a:stretch>
                  <a:fillRect/>
                </a:stretch>
              </p:blipFill>
              <p:spPr>
                <a:xfrm>
                  <a:off x="-1" y="-1"/>
                  <a:ext cx="840743" cy="200964"/>
                </a:xfrm>
                <a:prstGeom prst="rect">
                  <a:avLst/>
                </a:prstGeom>
                <a:effectLst/>
              </p:spPr>
            </p:pic>
          </p:grpSp>
          <p:grpSp>
            <p:nvGrpSpPr>
              <p:cNvPr id="872" name="VAE"/>
              <p:cNvGrpSpPr/>
              <p:nvPr/>
            </p:nvGrpSpPr>
            <p:grpSpPr>
              <a:xfrm>
                <a:off x="-17961" y="160320"/>
                <a:ext cx="840742" cy="209487"/>
                <a:chOff x="0" y="0"/>
                <a:chExt cx="840741" cy="209486"/>
              </a:xfrm>
            </p:grpSpPr>
            <p:sp>
              <p:nvSpPr>
                <p:cNvPr id="871" name="VAE"/>
                <p:cNvSpPr/>
                <p:nvPr/>
              </p:nvSpPr>
              <p:spPr>
                <a:xfrm>
                  <a:off x="17960" y="17960"/>
                  <a:ext cx="804821" cy="17356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829" y="0"/>
                      </a:moveTo>
                      <a:lnTo>
                        <a:pt x="1771" y="0"/>
                      </a:lnTo>
                      <a:cubicBezTo>
                        <a:pt x="1252" y="0"/>
                        <a:pt x="940" y="0"/>
                        <a:pt x="732" y="403"/>
                      </a:cubicBezTo>
                      <a:cubicBezTo>
                        <a:pt x="432" y="908"/>
                        <a:pt x="196" y="2003"/>
                        <a:pt x="87" y="3393"/>
                      </a:cubicBezTo>
                      <a:cubicBezTo>
                        <a:pt x="0" y="4357"/>
                        <a:pt x="0" y="5804"/>
                        <a:pt x="0" y="8214"/>
                      </a:cubicBezTo>
                      <a:lnTo>
                        <a:pt x="0" y="13386"/>
                      </a:lnTo>
                      <a:cubicBezTo>
                        <a:pt x="0" y="15796"/>
                        <a:pt x="0" y="17243"/>
                        <a:pt x="87" y="18207"/>
                      </a:cubicBezTo>
                      <a:cubicBezTo>
                        <a:pt x="196" y="19597"/>
                        <a:pt x="432" y="20692"/>
                        <a:pt x="732" y="21197"/>
                      </a:cubicBezTo>
                      <a:cubicBezTo>
                        <a:pt x="940" y="21600"/>
                        <a:pt x="1252" y="21600"/>
                        <a:pt x="1771" y="21600"/>
                      </a:cubicBezTo>
                      <a:lnTo>
                        <a:pt x="19829" y="21600"/>
                      </a:lnTo>
                      <a:cubicBezTo>
                        <a:pt x="20348" y="21600"/>
                        <a:pt x="20660" y="21600"/>
                        <a:pt x="20868" y="21197"/>
                      </a:cubicBezTo>
                      <a:cubicBezTo>
                        <a:pt x="21168" y="20692"/>
                        <a:pt x="21404" y="19597"/>
                        <a:pt x="21513" y="18207"/>
                      </a:cubicBezTo>
                      <a:cubicBezTo>
                        <a:pt x="21600" y="17243"/>
                        <a:pt x="21600" y="15796"/>
                        <a:pt x="21600" y="13386"/>
                      </a:cubicBezTo>
                      <a:lnTo>
                        <a:pt x="21600" y="8214"/>
                      </a:lnTo>
                      <a:cubicBezTo>
                        <a:pt x="21600" y="5804"/>
                        <a:pt x="21600" y="4357"/>
                        <a:pt x="21513" y="3393"/>
                      </a:cubicBezTo>
                      <a:cubicBezTo>
                        <a:pt x="21404" y="2003"/>
                        <a:pt x="21168" y="908"/>
                        <a:pt x="20868" y="403"/>
                      </a:cubicBezTo>
                      <a:cubicBezTo>
                        <a:pt x="20660" y="0"/>
                        <a:pt x="20348" y="0"/>
                        <a:pt x="19829" y="0"/>
                      </a:cubicBezTo>
                      <a:close/>
                    </a:path>
                  </a:pathLst>
                </a:custGeom>
                <a:solidFill>
                  <a:schemeClr val="accent1">
                    <a:lumOff val="2401"/>
                  </a:schemeClr>
                </a:solidFill>
                <a:ln>
                  <a:noFill/>
                </a:ln>
                <a:effectLst/>
                <a:extLst>
                  <a:ext uri="{C572A759-6A51-4108-AA02-DFA0A04FC94B}">
                    <ma14:wrappingTextBoxFlag xmlns:ma14="http://schemas.microsoft.com/office/mac/drawingml/2011/main" val="1"/>
                  </a:ext>
                </a:extLst>
              </p:spPr>
              <p:txBody>
                <a:bodyPr wrap="square" lIns="19050" tIns="19050" rIns="19050" bIns="19050" numCol="1" anchor="ctr">
                  <a:noAutofit/>
                </a:bodyPr>
                <a:lstStyle>
                  <a:lvl1pPr algn="ctr" defTabSz="412750">
                    <a:defRPr sz="600">
                      <a:solidFill>
                        <a:srgbClr val="000000"/>
                      </a:solidFill>
                      <a:latin typeface="Helvetica Neue Medium"/>
                      <a:ea typeface="Helvetica Neue Medium"/>
                      <a:cs typeface="Helvetica Neue Medium"/>
                      <a:sym typeface="Helvetica Neue Medium"/>
                    </a:defRPr>
                  </a:lvl1pPr>
                </a:lstStyle>
                <a:p>
                  <a:pPr/>
                  <a:r>
                    <a:t>VAE</a:t>
                  </a:r>
                </a:p>
              </p:txBody>
            </p:sp>
            <p:pic>
              <p:nvPicPr>
                <p:cNvPr id="870" name="VAE VAE" descr="VAE VAE"/>
                <p:cNvPicPr>
                  <a:picLocks noChangeAspect="0"/>
                </p:cNvPicPr>
                <p:nvPr/>
              </p:nvPicPr>
              <p:blipFill>
                <a:blip r:embed="rId7">
                  <a:extLst/>
                </a:blip>
                <a:stretch>
                  <a:fillRect/>
                </a:stretch>
              </p:blipFill>
              <p:spPr>
                <a:xfrm>
                  <a:off x="-1" y="0"/>
                  <a:ext cx="840743" cy="209487"/>
                </a:xfrm>
                <a:prstGeom prst="rect">
                  <a:avLst/>
                </a:prstGeom>
                <a:effectLst/>
              </p:spPr>
            </p:pic>
          </p:grpSp>
        </p:grpSp>
      </p:gr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76" name="Introduction to Neural Nets"/>
          <p:cNvSpPr txBox="1"/>
          <p:nvPr>
            <p:ph type="title"/>
          </p:nvPr>
        </p:nvSpPr>
        <p:spPr>
          <a:prstGeom prst="rect">
            <a:avLst/>
          </a:prstGeom>
        </p:spPr>
        <p:txBody>
          <a:bodyPr/>
          <a:lstStyle>
            <a:lvl1pPr>
              <a:defRPr spc="-85" sz="4300"/>
            </a:lvl1pPr>
          </a:lstStyle>
          <a:p>
            <a:pPr/>
            <a:r>
              <a:t>Introduction to Neural Nets</a:t>
            </a:r>
          </a:p>
        </p:txBody>
      </p:sp>
      <p:sp>
        <p:nvSpPr>
          <p:cNvPr id="877" name="A Music Generation Perspective"/>
          <p:cNvSpPr txBox="1"/>
          <p:nvPr>
            <p:ph type="body" sz="quarter" idx="1"/>
          </p:nvPr>
        </p:nvSpPr>
        <p:spPr>
          <a:prstGeom prst="rect">
            <a:avLst/>
          </a:prstGeom>
        </p:spPr>
        <p:txBody>
          <a:bodyPr/>
          <a:lstStyle>
            <a:lvl1pPr>
              <a:defRPr sz="2000"/>
            </a:lvl1pPr>
          </a:lstStyle>
          <a:p>
            <a:pPr/>
            <a:r>
              <a:t>A Music Generation Perspective</a:t>
            </a:r>
          </a:p>
        </p:txBody>
      </p:sp>
      <p:grpSp>
        <p:nvGrpSpPr>
          <p:cNvPr id="890" name="Group"/>
          <p:cNvGrpSpPr/>
          <p:nvPr/>
        </p:nvGrpSpPr>
        <p:grpSpPr>
          <a:xfrm>
            <a:off x="7534476" y="293959"/>
            <a:ext cx="1279795" cy="1033211"/>
            <a:chOff x="-17960" y="-17960"/>
            <a:chExt cx="1279793" cy="1033209"/>
          </a:xfrm>
        </p:grpSpPr>
        <p:pic>
          <p:nvPicPr>
            <p:cNvPr id="878" name="Rounded Rectangle Rounded rectangle" descr="Rounded Rectangle Rounded rectangle"/>
            <p:cNvPicPr>
              <a:picLocks noChangeAspect="0"/>
            </p:cNvPicPr>
            <p:nvPr/>
          </p:nvPicPr>
          <p:blipFill>
            <a:blip r:embed="rId2">
              <a:extLst/>
            </a:blip>
            <a:stretch>
              <a:fillRect/>
            </a:stretch>
          </p:blipFill>
          <p:spPr>
            <a:xfrm>
              <a:off x="-17961" y="-17961"/>
              <a:ext cx="1279795" cy="1033210"/>
            </a:xfrm>
            <a:prstGeom prst="rect">
              <a:avLst/>
            </a:prstGeom>
            <a:effectLst/>
          </p:spPr>
        </p:pic>
        <p:grpSp>
          <p:nvGrpSpPr>
            <p:cNvPr id="882" name="Tasks and Models"/>
            <p:cNvGrpSpPr/>
            <p:nvPr/>
          </p:nvGrpSpPr>
          <p:grpSpPr>
            <a:xfrm>
              <a:off x="68324" y="143149"/>
              <a:ext cx="1085991" cy="372260"/>
              <a:chOff x="0" y="0"/>
              <a:chExt cx="1085989" cy="372258"/>
            </a:xfrm>
          </p:grpSpPr>
          <p:sp>
            <p:nvSpPr>
              <p:cNvPr id="881" name="Tasks and Models"/>
              <p:cNvSpPr/>
              <p:nvPr/>
            </p:nvSpPr>
            <p:spPr>
              <a:xfrm>
                <a:off x="17960" y="17960"/>
                <a:ext cx="1050070" cy="33633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829" y="0"/>
                    </a:moveTo>
                    <a:lnTo>
                      <a:pt x="1771" y="0"/>
                    </a:lnTo>
                    <a:cubicBezTo>
                      <a:pt x="1252" y="0"/>
                      <a:pt x="940" y="0"/>
                      <a:pt x="732" y="271"/>
                    </a:cubicBezTo>
                    <a:cubicBezTo>
                      <a:pt x="432" y="612"/>
                      <a:pt x="196" y="1349"/>
                      <a:pt x="87" y="2285"/>
                    </a:cubicBezTo>
                    <a:cubicBezTo>
                      <a:pt x="0" y="2934"/>
                      <a:pt x="0" y="3908"/>
                      <a:pt x="0" y="5531"/>
                    </a:cubicBezTo>
                    <a:lnTo>
                      <a:pt x="0" y="16069"/>
                    </a:lnTo>
                    <a:cubicBezTo>
                      <a:pt x="0" y="17692"/>
                      <a:pt x="0" y="18666"/>
                      <a:pt x="87" y="19315"/>
                    </a:cubicBezTo>
                    <a:cubicBezTo>
                      <a:pt x="196" y="20251"/>
                      <a:pt x="432" y="20988"/>
                      <a:pt x="732" y="21329"/>
                    </a:cubicBezTo>
                    <a:cubicBezTo>
                      <a:pt x="940" y="21600"/>
                      <a:pt x="1252" y="21600"/>
                      <a:pt x="1771" y="21600"/>
                    </a:cubicBezTo>
                    <a:lnTo>
                      <a:pt x="19829" y="21600"/>
                    </a:lnTo>
                    <a:cubicBezTo>
                      <a:pt x="20348" y="21600"/>
                      <a:pt x="20660" y="21600"/>
                      <a:pt x="20868" y="21329"/>
                    </a:cubicBezTo>
                    <a:cubicBezTo>
                      <a:pt x="21168" y="20988"/>
                      <a:pt x="21404" y="20251"/>
                      <a:pt x="21513" y="19315"/>
                    </a:cubicBezTo>
                    <a:cubicBezTo>
                      <a:pt x="21600" y="18666"/>
                      <a:pt x="21600" y="17692"/>
                      <a:pt x="21600" y="16069"/>
                    </a:cubicBezTo>
                    <a:lnTo>
                      <a:pt x="21600" y="5531"/>
                    </a:lnTo>
                    <a:cubicBezTo>
                      <a:pt x="21600" y="3908"/>
                      <a:pt x="21600" y="2934"/>
                      <a:pt x="21513" y="2285"/>
                    </a:cubicBezTo>
                    <a:cubicBezTo>
                      <a:pt x="21404" y="1349"/>
                      <a:pt x="21168" y="612"/>
                      <a:pt x="20868" y="271"/>
                    </a:cubicBezTo>
                    <a:cubicBezTo>
                      <a:pt x="20660" y="0"/>
                      <a:pt x="20348" y="0"/>
                      <a:pt x="19829" y="0"/>
                    </a:cubicBezTo>
                    <a:close/>
                  </a:path>
                </a:pathLst>
              </a:custGeom>
              <a:solidFill>
                <a:srgbClr val="D5D5D5"/>
              </a:solidFill>
              <a:ln>
                <a:noFill/>
              </a:ln>
              <a:effectLst/>
              <a:extLst>
                <a:ext uri="{C572A759-6A51-4108-AA02-DFA0A04FC94B}">
                  <ma14:wrappingTextBoxFlag xmlns:ma14="http://schemas.microsoft.com/office/mac/drawingml/2011/main" val="1"/>
                </a:ext>
              </a:extLst>
            </p:spPr>
            <p:txBody>
              <a:bodyPr wrap="square" lIns="19050" tIns="19050" rIns="19050" bIns="19050" numCol="1" anchor="ctr">
                <a:noAutofit/>
              </a:bodyPr>
              <a:lstStyle>
                <a:lvl1pPr algn="ctr" defTabSz="412750">
                  <a:defRPr sz="800">
                    <a:solidFill>
                      <a:srgbClr val="000000"/>
                    </a:solidFill>
                    <a:latin typeface="Helvetica Neue Medium"/>
                    <a:ea typeface="Helvetica Neue Medium"/>
                    <a:cs typeface="Helvetica Neue Medium"/>
                    <a:sym typeface="Helvetica Neue Medium"/>
                  </a:defRPr>
                </a:lvl1pPr>
              </a:lstStyle>
              <a:p>
                <a:pPr/>
                <a:r>
                  <a:t>Tasks and Models</a:t>
                </a:r>
              </a:p>
            </p:txBody>
          </p:sp>
          <p:pic>
            <p:nvPicPr>
              <p:cNvPr id="880" name="Tasks and Models Tasks and Models" descr="Tasks and Models Tasks and Models"/>
              <p:cNvPicPr>
                <a:picLocks noChangeAspect="0"/>
              </p:cNvPicPr>
              <p:nvPr/>
            </p:nvPicPr>
            <p:blipFill>
              <a:blip r:embed="rId3">
                <a:extLst/>
              </a:blip>
              <a:stretch>
                <a:fillRect/>
              </a:stretch>
            </p:blipFill>
            <p:spPr>
              <a:xfrm>
                <a:off x="-1" y="0"/>
                <a:ext cx="1085991" cy="372259"/>
              </a:xfrm>
              <a:prstGeom prst="rect">
                <a:avLst/>
              </a:prstGeom>
              <a:effectLst/>
            </p:spPr>
          </p:pic>
        </p:grpSp>
        <p:grpSp>
          <p:nvGrpSpPr>
            <p:cNvPr id="889" name="Group"/>
            <p:cNvGrpSpPr/>
            <p:nvPr/>
          </p:nvGrpSpPr>
          <p:grpSpPr>
            <a:xfrm>
              <a:off x="201565" y="528346"/>
              <a:ext cx="840742" cy="387768"/>
              <a:chOff x="-17960" y="-17960"/>
              <a:chExt cx="840741" cy="387767"/>
            </a:xfrm>
          </p:grpSpPr>
          <p:grpSp>
            <p:nvGrpSpPr>
              <p:cNvPr id="885" name="Intro to NN"/>
              <p:cNvGrpSpPr/>
              <p:nvPr/>
            </p:nvGrpSpPr>
            <p:grpSpPr>
              <a:xfrm>
                <a:off x="-17961" y="-17961"/>
                <a:ext cx="840742" cy="200964"/>
                <a:chOff x="0" y="0"/>
                <a:chExt cx="840741" cy="200962"/>
              </a:xfrm>
            </p:grpSpPr>
            <p:sp>
              <p:nvSpPr>
                <p:cNvPr id="884" name="Intro to NN"/>
                <p:cNvSpPr/>
                <p:nvPr/>
              </p:nvSpPr>
              <p:spPr>
                <a:xfrm>
                  <a:off x="17960" y="17960"/>
                  <a:ext cx="804821" cy="16504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829" y="0"/>
                      </a:moveTo>
                      <a:lnTo>
                        <a:pt x="1771" y="0"/>
                      </a:lnTo>
                      <a:cubicBezTo>
                        <a:pt x="1252" y="0"/>
                        <a:pt x="940" y="0"/>
                        <a:pt x="732" y="423"/>
                      </a:cubicBezTo>
                      <a:cubicBezTo>
                        <a:pt x="432" y="955"/>
                        <a:pt x="196" y="2107"/>
                        <a:pt x="87" y="3569"/>
                      </a:cubicBezTo>
                      <a:cubicBezTo>
                        <a:pt x="0" y="4583"/>
                        <a:pt x="0" y="6103"/>
                        <a:pt x="0" y="8638"/>
                      </a:cubicBezTo>
                      <a:lnTo>
                        <a:pt x="0" y="12962"/>
                      </a:lnTo>
                      <a:cubicBezTo>
                        <a:pt x="0" y="15497"/>
                        <a:pt x="0" y="17017"/>
                        <a:pt x="87" y="18031"/>
                      </a:cubicBezTo>
                      <a:cubicBezTo>
                        <a:pt x="196" y="19493"/>
                        <a:pt x="432" y="20645"/>
                        <a:pt x="732" y="21177"/>
                      </a:cubicBezTo>
                      <a:cubicBezTo>
                        <a:pt x="940" y="21600"/>
                        <a:pt x="1252" y="21600"/>
                        <a:pt x="1771" y="21600"/>
                      </a:cubicBezTo>
                      <a:lnTo>
                        <a:pt x="19829" y="21600"/>
                      </a:lnTo>
                      <a:cubicBezTo>
                        <a:pt x="20348" y="21600"/>
                        <a:pt x="20660" y="21600"/>
                        <a:pt x="20868" y="21177"/>
                      </a:cubicBezTo>
                      <a:cubicBezTo>
                        <a:pt x="21168" y="20645"/>
                        <a:pt x="21404" y="19493"/>
                        <a:pt x="21513" y="18031"/>
                      </a:cubicBezTo>
                      <a:cubicBezTo>
                        <a:pt x="21600" y="17017"/>
                        <a:pt x="21600" y="15497"/>
                        <a:pt x="21600" y="12962"/>
                      </a:cubicBezTo>
                      <a:lnTo>
                        <a:pt x="21600" y="8638"/>
                      </a:lnTo>
                      <a:cubicBezTo>
                        <a:pt x="21600" y="6103"/>
                        <a:pt x="21600" y="4583"/>
                        <a:pt x="21513" y="3569"/>
                      </a:cubicBezTo>
                      <a:cubicBezTo>
                        <a:pt x="21404" y="2107"/>
                        <a:pt x="21168" y="955"/>
                        <a:pt x="20868" y="423"/>
                      </a:cubicBezTo>
                      <a:cubicBezTo>
                        <a:pt x="20660" y="0"/>
                        <a:pt x="20348" y="0"/>
                        <a:pt x="19829" y="0"/>
                      </a:cubicBezTo>
                      <a:close/>
                    </a:path>
                  </a:pathLst>
                </a:custGeom>
                <a:solidFill>
                  <a:schemeClr val="accent1">
                    <a:lumOff val="2401"/>
                  </a:schemeClr>
                </a:solidFill>
                <a:ln>
                  <a:noFill/>
                </a:ln>
                <a:effectLst/>
                <a:extLst>
                  <a:ext uri="{C572A759-6A51-4108-AA02-DFA0A04FC94B}">
                    <ma14:wrappingTextBoxFlag xmlns:ma14="http://schemas.microsoft.com/office/mac/drawingml/2011/main" val="1"/>
                  </a:ext>
                </a:extLst>
              </p:spPr>
              <p:txBody>
                <a:bodyPr wrap="square" lIns="19050" tIns="19050" rIns="19050" bIns="19050" numCol="1" anchor="ctr">
                  <a:noAutofit/>
                </a:bodyPr>
                <a:lstStyle>
                  <a:lvl1pPr algn="ctr" defTabSz="412750">
                    <a:defRPr sz="600">
                      <a:solidFill>
                        <a:srgbClr val="000000"/>
                      </a:solidFill>
                      <a:latin typeface="Helvetica Neue Medium"/>
                      <a:ea typeface="Helvetica Neue Medium"/>
                      <a:cs typeface="Helvetica Neue Medium"/>
                      <a:sym typeface="Helvetica Neue Medium"/>
                    </a:defRPr>
                  </a:lvl1pPr>
                </a:lstStyle>
                <a:p>
                  <a:pPr/>
                  <a:r>
                    <a:t>Intro to NN</a:t>
                  </a:r>
                </a:p>
              </p:txBody>
            </p:sp>
            <p:pic>
              <p:nvPicPr>
                <p:cNvPr id="883" name="Intro to NN Intro to NN" descr="Intro to NN Intro to NN"/>
                <p:cNvPicPr>
                  <a:picLocks noChangeAspect="0"/>
                </p:cNvPicPr>
                <p:nvPr/>
              </p:nvPicPr>
              <p:blipFill>
                <a:blip r:embed="rId4">
                  <a:extLst/>
                </a:blip>
                <a:stretch>
                  <a:fillRect/>
                </a:stretch>
              </p:blipFill>
              <p:spPr>
                <a:xfrm>
                  <a:off x="-1" y="-1"/>
                  <a:ext cx="840743" cy="200964"/>
                </a:xfrm>
                <a:prstGeom prst="rect">
                  <a:avLst/>
                </a:prstGeom>
                <a:effectLst/>
              </p:spPr>
            </p:pic>
          </p:grpSp>
          <p:grpSp>
            <p:nvGrpSpPr>
              <p:cNvPr id="888" name="VAE"/>
              <p:cNvGrpSpPr/>
              <p:nvPr/>
            </p:nvGrpSpPr>
            <p:grpSpPr>
              <a:xfrm>
                <a:off x="-17961" y="160320"/>
                <a:ext cx="840742" cy="209487"/>
                <a:chOff x="0" y="0"/>
                <a:chExt cx="840741" cy="209486"/>
              </a:xfrm>
            </p:grpSpPr>
            <p:sp>
              <p:nvSpPr>
                <p:cNvPr id="887" name="VAE"/>
                <p:cNvSpPr/>
                <p:nvPr/>
              </p:nvSpPr>
              <p:spPr>
                <a:xfrm>
                  <a:off x="17960" y="17960"/>
                  <a:ext cx="804821" cy="17356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829" y="0"/>
                      </a:moveTo>
                      <a:lnTo>
                        <a:pt x="1771" y="0"/>
                      </a:lnTo>
                      <a:cubicBezTo>
                        <a:pt x="1252" y="0"/>
                        <a:pt x="940" y="0"/>
                        <a:pt x="732" y="403"/>
                      </a:cubicBezTo>
                      <a:cubicBezTo>
                        <a:pt x="432" y="908"/>
                        <a:pt x="196" y="2003"/>
                        <a:pt x="87" y="3393"/>
                      </a:cubicBezTo>
                      <a:cubicBezTo>
                        <a:pt x="0" y="4357"/>
                        <a:pt x="0" y="5804"/>
                        <a:pt x="0" y="8214"/>
                      </a:cubicBezTo>
                      <a:lnTo>
                        <a:pt x="0" y="13386"/>
                      </a:lnTo>
                      <a:cubicBezTo>
                        <a:pt x="0" y="15796"/>
                        <a:pt x="0" y="17243"/>
                        <a:pt x="87" y="18207"/>
                      </a:cubicBezTo>
                      <a:cubicBezTo>
                        <a:pt x="196" y="19597"/>
                        <a:pt x="432" y="20692"/>
                        <a:pt x="732" y="21197"/>
                      </a:cubicBezTo>
                      <a:cubicBezTo>
                        <a:pt x="940" y="21600"/>
                        <a:pt x="1252" y="21600"/>
                        <a:pt x="1771" y="21600"/>
                      </a:cubicBezTo>
                      <a:lnTo>
                        <a:pt x="19829" y="21600"/>
                      </a:lnTo>
                      <a:cubicBezTo>
                        <a:pt x="20348" y="21600"/>
                        <a:pt x="20660" y="21600"/>
                        <a:pt x="20868" y="21197"/>
                      </a:cubicBezTo>
                      <a:cubicBezTo>
                        <a:pt x="21168" y="20692"/>
                        <a:pt x="21404" y="19597"/>
                        <a:pt x="21513" y="18207"/>
                      </a:cubicBezTo>
                      <a:cubicBezTo>
                        <a:pt x="21600" y="17243"/>
                        <a:pt x="21600" y="15796"/>
                        <a:pt x="21600" y="13386"/>
                      </a:cubicBezTo>
                      <a:lnTo>
                        <a:pt x="21600" y="8214"/>
                      </a:lnTo>
                      <a:cubicBezTo>
                        <a:pt x="21600" y="5804"/>
                        <a:pt x="21600" y="4357"/>
                        <a:pt x="21513" y="3393"/>
                      </a:cubicBezTo>
                      <a:cubicBezTo>
                        <a:pt x="21404" y="2003"/>
                        <a:pt x="21168" y="908"/>
                        <a:pt x="20868" y="403"/>
                      </a:cubicBezTo>
                      <a:cubicBezTo>
                        <a:pt x="20660" y="0"/>
                        <a:pt x="20348" y="0"/>
                        <a:pt x="19829" y="0"/>
                      </a:cubicBezTo>
                      <a:close/>
                    </a:path>
                  </a:pathLst>
                </a:custGeom>
                <a:solidFill>
                  <a:schemeClr val="accent1">
                    <a:lumOff val="2401"/>
                  </a:schemeClr>
                </a:solidFill>
                <a:ln>
                  <a:noFill/>
                </a:ln>
                <a:effectLst/>
                <a:extLst>
                  <a:ext uri="{C572A759-6A51-4108-AA02-DFA0A04FC94B}">
                    <ma14:wrappingTextBoxFlag xmlns:ma14="http://schemas.microsoft.com/office/mac/drawingml/2011/main" val="1"/>
                  </a:ext>
                </a:extLst>
              </p:spPr>
              <p:txBody>
                <a:bodyPr wrap="square" lIns="19050" tIns="19050" rIns="19050" bIns="19050" numCol="1" anchor="ctr">
                  <a:noAutofit/>
                </a:bodyPr>
                <a:lstStyle>
                  <a:lvl1pPr algn="ctr" defTabSz="412750">
                    <a:defRPr sz="600">
                      <a:solidFill>
                        <a:srgbClr val="000000"/>
                      </a:solidFill>
                      <a:latin typeface="Helvetica Neue Medium"/>
                      <a:ea typeface="Helvetica Neue Medium"/>
                      <a:cs typeface="Helvetica Neue Medium"/>
                      <a:sym typeface="Helvetica Neue Medium"/>
                    </a:defRPr>
                  </a:lvl1pPr>
                </a:lstStyle>
                <a:p>
                  <a:pPr/>
                  <a:r>
                    <a:t>VAE</a:t>
                  </a:r>
                </a:p>
              </p:txBody>
            </p:sp>
            <p:pic>
              <p:nvPicPr>
                <p:cNvPr id="886" name="VAE VAE" descr="VAE VAE"/>
                <p:cNvPicPr>
                  <a:picLocks noChangeAspect="0"/>
                </p:cNvPicPr>
                <p:nvPr/>
              </p:nvPicPr>
              <p:blipFill>
                <a:blip r:embed="rId5">
                  <a:extLst/>
                </a:blip>
                <a:stretch>
                  <a:fillRect/>
                </a:stretch>
              </p:blipFill>
              <p:spPr>
                <a:xfrm>
                  <a:off x="-1" y="0"/>
                  <a:ext cx="840743" cy="209487"/>
                </a:xfrm>
                <a:prstGeom prst="rect">
                  <a:avLst/>
                </a:prstGeom>
                <a:effectLst/>
              </p:spPr>
            </p:pic>
          </p:grpSp>
        </p:grpSp>
      </p:gr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92" name="What Are Neural Nets?"/>
          <p:cNvSpPr txBox="1"/>
          <p:nvPr>
            <p:ph type="title"/>
          </p:nvPr>
        </p:nvSpPr>
        <p:spPr>
          <a:xfrm>
            <a:off x="452437" y="627062"/>
            <a:ext cx="8239126" cy="538107"/>
          </a:xfrm>
          <a:prstGeom prst="rect">
            <a:avLst/>
          </a:prstGeom>
        </p:spPr>
        <p:txBody>
          <a:bodyPr/>
          <a:lstStyle>
            <a:lvl1pPr defTabSz="963143">
              <a:defRPr spc="-66" sz="3318"/>
            </a:lvl1pPr>
          </a:lstStyle>
          <a:p>
            <a:pPr/>
            <a:r>
              <a:t>What Are Neural Nets?</a:t>
            </a:r>
          </a:p>
        </p:txBody>
      </p:sp>
      <p:sp>
        <p:nvSpPr>
          <p:cNvPr id="893" name="Why do we use them?"/>
          <p:cNvSpPr txBox="1"/>
          <p:nvPr>
            <p:ph type="body" idx="21"/>
          </p:nvPr>
        </p:nvSpPr>
        <p:spPr>
          <a:xfrm>
            <a:off x="452437" y="1112110"/>
            <a:ext cx="8239126" cy="350544"/>
          </a:xfrm>
          <a:prstGeom prst="rect">
            <a:avLst/>
          </a:prstGeom>
          <a:extLst>
            <a:ext uri="{C572A759-6A51-4108-AA02-DFA0A04FC94B}">
              <ma14:wrappingTextBoxFlag xmlns:ma14="http://schemas.microsoft.com/office/mac/drawingml/2011/main" val="1"/>
            </a:ext>
          </a:extLst>
        </p:spPr>
        <p:txBody>
          <a:bodyPr/>
          <a:lstStyle>
            <a:lvl1pPr defTabSz="412750">
              <a:defRPr sz="1700"/>
            </a:lvl1pPr>
          </a:lstStyle>
          <a:p>
            <a:pPr/>
            <a:r>
              <a:t>Why do we use them?</a:t>
            </a:r>
          </a:p>
        </p:txBody>
      </p:sp>
      <p:sp>
        <p:nvSpPr>
          <p:cNvPr id="894" name="Imagine you have a system which transforms some input data   to some output  .…"/>
          <p:cNvSpPr txBox="1"/>
          <p:nvPr/>
        </p:nvSpPr>
        <p:spPr>
          <a:xfrm>
            <a:off x="452437" y="1696310"/>
            <a:ext cx="8239126" cy="4867742"/>
          </a:xfrm>
          <a:prstGeom prst="rect">
            <a:avLst/>
          </a:prstGeom>
          <a:ln w="3175">
            <a:miter lim="400000"/>
          </a:ln>
          <a:extLst>
            <a:ext uri="{C572A759-6A51-4108-AA02-DFA0A04FC94B}">
              <ma14:wrappingTextBoxFlag xmlns:ma14="http://schemas.microsoft.com/office/mac/drawingml/2011/main" val="1"/>
            </a:ext>
          </a:extLst>
        </p:spPr>
        <p:txBody>
          <a:bodyPr lIns="17144" tIns="17144" rIns="17144" bIns="17144">
            <a:normAutofit fontScale="100000" lnSpcReduction="0"/>
          </a:bodyPr>
          <a:lstStyle/>
          <a:p>
            <a:pPr defTabSz="412750">
              <a:defRPr b="1" sz="1300">
                <a:solidFill>
                  <a:srgbClr val="000000"/>
                </a:solidFill>
                <a:latin typeface="Helvetica Neue"/>
                <a:ea typeface="Helvetica Neue"/>
                <a:cs typeface="Helvetica Neue"/>
                <a:sym typeface="Helvetica Neue"/>
              </a:defRPr>
            </a:pPr>
            <a:r>
              <a:t>Imagine you have a system which transforms some input data </a:t>
            </a:r>
            <a14:m>
              <m:oMath>
                <m:r>
                  <a:rPr xmlns:a="http://schemas.openxmlformats.org/drawingml/2006/main" sz="1400" i="1">
                    <a:solidFill>
                      <a:srgbClr val="000000"/>
                    </a:solidFill>
                    <a:latin typeface="Cambria Math" panose="02040503050406030204" pitchFamily="18" charset="0"/>
                  </a:rPr>
                  <m:t>X</m:t>
                </m:r>
              </m:oMath>
            </a14:m>
            <a:r>
              <a:t> to some output </a:t>
            </a:r>
            <a14:m>
              <m:oMath>
                <m:r>
                  <a:rPr xmlns:a="http://schemas.openxmlformats.org/drawingml/2006/main" sz="1550" i="1">
                    <a:solidFill>
                      <a:srgbClr val="000000"/>
                    </a:solidFill>
                    <a:latin typeface="Cambria Math" panose="02040503050406030204" pitchFamily="18" charset="0"/>
                  </a:rPr>
                  <m:t>Y</m:t>
                </m:r>
              </m:oMath>
            </a14:m>
            <a:r>
              <a:t>.</a:t>
            </a:r>
          </a:p>
          <a:p>
            <a:pPr defTabSz="412750">
              <a:defRPr b="1" sz="1300">
                <a:solidFill>
                  <a:srgbClr val="000000"/>
                </a:solidFill>
                <a:latin typeface="Helvetica Neue"/>
                <a:ea typeface="Helvetica Neue"/>
                <a:cs typeface="Helvetica Neue"/>
                <a:sym typeface="Helvetica Neue"/>
              </a:defRPr>
            </a:pPr>
          </a:p>
          <a:p>
            <a:pPr defTabSz="412750">
              <a:defRPr b="1" sz="1300">
                <a:solidFill>
                  <a:srgbClr val="000000"/>
                </a:solidFill>
                <a:latin typeface="Helvetica Neue"/>
                <a:ea typeface="Helvetica Neue"/>
                <a:cs typeface="Helvetica Neue"/>
                <a:sym typeface="Helvetica Neue"/>
              </a:defRPr>
            </a:pPr>
          </a:p>
          <a:p>
            <a:pPr defTabSz="412750">
              <a:defRPr b="1" sz="1300">
                <a:solidFill>
                  <a:srgbClr val="000000"/>
                </a:solidFill>
                <a:latin typeface="Helvetica Neue"/>
                <a:ea typeface="Helvetica Neue"/>
                <a:cs typeface="Helvetica Neue"/>
                <a:sym typeface="Helvetica Neue"/>
              </a:defRPr>
            </a:pPr>
          </a:p>
          <a:p>
            <a:pPr defTabSz="412750">
              <a:defRPr b="1" sz="1300">
                <a:solidFill>
                  <a:srgbClr val="000000"/>
                </a:solidFill>
                <a:latin typeface="Helvetica Neue"/>
                <a:ea typeface="Helvetica Neue"/>
                <a:cs typeface="Helvetica Neue"/>
                <a:sym typeface="Helvetica Neue"/>
              </a:defRPr>
            </a:pPr>
          </a:p>
          <a:p>
            <a:pPr defTabSz="412750">
              <a:defRPr b="1" sz="1300">
                <a:solidFill>
                  <a:srgbClr val="000000"/>
                </a:solidFill>
                <a:latin typeface="Helvetica Neue"/>
                <a:ea typeface="Helvetica Neue"/>
                <a:cs typeface="Helvetica Neue"/>
                <a:sym typeface="Helvetica Neue"/>
              </a:defRPr>
            </a:pPr>
          </a:p>
          <a:p>
            <a:pPr defTabSz="412750">
              <a:defRPr b="1" sz="1300">
                <a:solidFill>
                  <a:srgbClr val="000000"/>
                </a:solidFill>
                <a:latin typeface="Helvetica Neue"/>
                <a:ea typeface="Helvetica Neue"/>
                <a:cs typeface="Helvetica Neue"/>
                <a:sym typeface="Helvetica Neue"/>
              </a:defRPr>
            </a:pPr>
          </a:p>
          <a:p>
            <a:pPr defTabSz="412750">
              <a:defRPr b="1" sz="1300">
                <a:solidFill>
                  <a:srgbClr val="000000"/>
                </a:solidFill>
                <a:latin typeface="Helvetica Neue"/>
                <a:ea typeface="Helvetica Neue"/>
                <a:cs typeface="Helvetica Neue"/>
                <a:sym typeface="Helvetica Neue"/>
              </a:defRPr>
            </a:pPr>
          </a:p>
          <a:p>
            <a:pPr defTabSz="412750">
              <a:defRPr b="1" sz="1300">
                <a:solidFill>
                  <a:srgbClr val="000000"/>
                </a:solidFill>
                <a:latin typeface="Helvetica Neue"/>
                <a:ea typeface="Helvetica Neue"/>
                <a:cs typeface="Helvetica Neue"/>
                <a:sym typeface="Helvetica Neue"/>
              </a:defRPr>
            </a:pPr>
          </a:p>
          <a:p>
            <a:pPr defTabSz="412750">
              <a:defRPr b="1" sz="1300">
                <a:solidFill>
                  <a:srgbClr val="000000"/>
                </a:solidFill>
                <a:latin typeface="Helvetica Neue"/>
                <a:ea typeface="Helvetica Neue"/>
                <a:cs typeface="Helvetica Neue"/>
                <a:sym typeface="Helvetica Neue"/>
              </a:defRPr>
            </a:pPr>
          </a:p>
          <a:p>
            <a:pPr defTabSz="412750">
              <a:defRPr b="1" sz="1300">
                <a:solidFill>
                  <a:srgbClr val="000000"/>
                </a:solidFill>
                <a:latin typeface="Helvetica Neue"/>
                <a:ea typeface="Helvetica Neue"/>
                <a:cs typeface="Helvetica Neue"/>
                <a:sym typeface="Helvetica Neue"/>
              </a:defRPr>
            </a:pPr>
            <a:r>
              <a:t>If we know </a:t>
            </a:r>
            <a14:m>
              <m:oMath>
                <m:r>
                  <a:rPr xmlns:a="http://schemas.openxmlformats.org/drawingml/2006/main" sz="1450" i="1">
                    <a:solidFill>
                      <a:srgbClr val="000000"/>
                    </a:solidFill>
                    <a:latin typeface="Cambria Math" panose="02040503050406030204" pitchFamily="18" charset="0"/>
                  </a:rPr>
                  <m:t>H</m:t>
                </m:r>
              </m:oMath>
            </a14:m>
            <a:r>
              <a:t>, then for any new data points, we can calculate </a:t>
            </a:r>
            <a14:m>
              <m:oMath>
                <m:r>
                  <a:rPr xmlns:a="http://schemas.openxmlformats.org/drawingml/2006/main" sz="1550" i="1">
                    <a:solidFill>
                      <a:srgbClr val="000000"/>
                    </a:solidFill>
                    <a:latin typeface="Cambria Math" panose="02040503050406030204" pitchFamily="18" charset="0"/>
                  </a:rPr>
                  <m:t>Y</m:t>
                </m:r>
              </m:oMath>
            </a14:m>
            <a:r>
              <a:t> by passing </a:t>
            </a:r>
            <a14:m>
              <m:oMath>
                <m:r>
                  <a:rPr xmlns:a="http://schemas.openxmlformats.org/drawingml/2006/main" sz="1400" i="1">
                    <a:solidFill>
                      <a:srgbClr val="000000"/>
                    </a:solidFill>
                    <a:latin typeface="Cambria Math" panose="02040503050406030204" pitchFamily="18" charset="0"/>
                  </a:rPr>
                  <m:t>X</m:t>
                </m:r>
              </m:oMath>
            </a14:m>
          </a:p>
          <a:p>
            <a:pPr defTabSz="412750">
              <a:defRPr b="1" sz="1300">
                <a:solidFill>
                  <a:srgbClr val="000000"/>
                </a:solidFill>
                <a:latin typeface="Helvetica Neue"/>
                <a:ea typeface="Helvetica Neue"/>
                <a:cs typeface="Helvetica Neue"/>
                <a:sym typeface="Helvetica Neue"/>
              </a:defRPr>
            </a:pPr>
          </a:p>
          <a:p>
            <a:pPr defTabSz="412750">
              <a:defRPr b="1" sz="1300">
                <a:solidFill>
                  <a:srgbClr val="000000"/>
                </a:solidFill>
                <a:latin typeface="Helvetica Neue"/>
                <a:ea typeface="Helvetica Neue"/>
                <a:cs typeface="Helvetica Neue"/>
                <a:sym typeface="Helvetica Neue"/>
              </a:defRPr>
            </a:pPr>
          </a:p>
          <a:p>
            <a:pPr defTabSz="412750">
              <a:defRPr b="1" sz="1300">
                <a:solidFill>
                  <a:srgbClr val="000000"/>
                </a:solidFill>
                <a:latin typeface="Helvetica Neue"/>
                <a:ea typeface="Helvetica Neue"/>
                <a:cs typeface="Helvetica Neue"/>
                <a:sym typeface="Helvetica Neue"/>
              </a:defRPr>
            </a:pPr>
            <a:r>
              <a:t>However, in reality, we usually have </a:t>
            </a:r>
            <a:r>
              <a:rPr i="1" u="sng"/>
              <a:t>observations</a:t>
            </a:r>
            <a:r>
              <a:t> of </a:t>
            </a:r>
            <a14:m>
              <m:oMath>
                <m:r>
                  <a:rPr xmlns:a="http://schemas.openxmlformats.org/drawingml/2006/main" sz="1400" i="1">
                    <a:solidFill>
                      <a:srgbClr val="000000"/>
                    </a:solidFill>
                    <a:latin typeface="Cambria Math" panose="02040503050406030204" pitchFamily="18" charset="0"/>
                  </a:rPr>
                  <m:t>X</m:t>
                </m:r>
              </m:oMath>
            </a14:m>
            <a:r>
              <a:t> and </a:t>
            </a:r>
            <a14:m>
              <m:oMath>
                <m:r>
                  <a:rPr xmlns:a="http://schemas.openxmlformats.org/drawingml/2006/main" sz="1550" i="1">
                    <a:solidFill>
                      <a:srgbClr val="000000"/>
                    </a:solidFill>
                    <a:latin typeface="Cambria Math" panose="02040503050406030204" pitchFamily="18" charset="0"/>
                  </a:rPr>
                  <m:t>Y</m:t>
                </m:r>
              </m:oMath>
            </a14:m>
            <a:r>
              <a:t>, using which, we want to actually figure out what the transformation is. This is quite useful, because if we can figure out what </a:t>
            </a:r>
            <a14:m>
              <m:oMath>
                <m:r>
                  <a:rPr xmlns:a="http://schemas.openxmlformats.org/drawingml/2006/main" sz="1450" i="1">
                    <a:solidFill>
                      <a:srgbClr val="000000"/>
                    </a:solidFill>
                    <a:latin typeface="Cambria Math" panose="02040503050406030204" pitchFamily="18" charset="0"/>
                  </a:rPr>
                  <m:t>H</m:t>
                </m:r>
              </m:oMath>
            </a14:m>
            <a:r>
              <a:t> is based on our observations, then we can </a:t>
            </a:r>
            <a:r>
              <a:rPr i="1" u="sng"/>
              <a:t>predict</a:t>
            </a:r>
            <a:r>
              <a:rPr i="1"/>
              <a:t> the value for Y given an input value outside of our observations.</a:t>
            </a:r>
          </a:p>
        </p:txBody>
      </p:sp>
      <p:grpSp>
        <p:nvGrpSpPr>
          <p:cNvPr id="911" name="Group"/>
          <p:cNvGrpSpPr/>
          <p:nvPr/>
        </p:nvGrpSpPr>
        <p:grpSpPr>
          <a:xfrm>
            <a:off x="2929408" y="2237468"/>
            <a:ext cx="3668782" cy="1206727"/>
            <a:chOff x="0" y="-1587"/>
            <a:chExt cx="3668780" cy="1206726"/>
          </a:xfrm>
        </p:grpSpPr>
        <p:grpSp>
          <p:nvGrpSpPr>
            <p:cNvPr id="902" name="Group"/>
            <p:cNvGrpSpPr/>
            <p:nvPr/>
          </p:nvGrpSpPr>
          <p:grpSpPr>
            <a:xfrm>
              <a:off x="247227" y="416021"/>
              <a:ext cx="3421554" cy="789118"/>
              <a:chOff x="0" y="-38100"/>
              <a:chExt cx="3421552" cy="789117"/>
            </a:xfrm>
          </p:grpSpPr>
          <p:grpSp>
            <p:nvGrpSpPr>
              <p:cNvPr id="897" name="H"/>
              <p:cNvGrpSpPr/>
              <p:nvPr/>
            </p:nvGrpSpPr>
            <p:grpSpPr>
              <a:xfrm>
                <a:off x="908906" y="-38100"/>
                <a:ext cx="1036078" cy="789118"/>
                <a:chOff x="0" y="0"/>
                <a:chExt cx="1036077" cy="789117"/>
              </a:xfrm>
            </p:grpSpPr>
            <p:sp>
              <p:nvSpPr>
                <p:cNvPr id="896" name="H"/>
                <p:cNvSpPr/>
                <p:nvPr/>
              </p:nvSpPr>
              <p:spPr>
                <a:xfrm>
                  <a:off x="38100" y="38100"/>
                  <a:ext cx="959878" cy="712918"/>
                </a:xfrm>
                <a:prstGeom prst="roundRect">
                  <a:avLst>
                    <a:gd name="adj" fmla="val 15000"/>
                  </a:avLst>
                </a:prstGeom>
                <a:noFill/>
                <a:ln>
                  <a:noFill/>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lgn="ctr">
                    <a:defRPr sz="2000"/>
                  </a:lvl1pPr>
                </a:lstStyle>
                <a:p>
                  <a:pPr/>
                  <a:r>
                    <a:t>H</a:t>
                  </a:r>
                </a:p>
              </p:txBody>
            </p:sp>
            <p:pic>
              <p:nvPicPr>
                <p:cNvPr id="895" name="H H" descr="H H"/>
                <p:cNvPicPr>
                  <a:picLocks noChangeAspect="0"/>
                </p:cNvPicPr>
                <p:nvPr/>
              </p:nvPicPr>
              <p:blipFill>
                <a:blip r:embed="rId2">
                  <a:extLst/>
                </a:blip>
                <a:stretch>
                  <a:fillRect/>
                </a:stretch>
              </p:blipFill>
              <p:spPr>
                <a:xfrm>
                  <a:off x="0" y="0"/>
                  <a:ext cx="1036078" cy="789118"/>
                </a:xfrm>
                <a:prstGeom prst="rect">
                  <a:avLst/>
                </a:prstGeom>
                <a:effectLst/>
              </p:spPr>
            </p:pic>
          </p:grpSp>
          <p:sp>
            <p:nvSpPr>
              <p:cNvPr id="898" name="Line"/>
              <p:cNvSpPr/>
              <p:nvPr/>
            </p:nvSpPr>
            <p:spPr>
              <a:xfrm>
                <a:off x="191926" y="357747"/>
                <a:ext cx="737262" cy="1"/>
              </a:xfrm>
              <a:prstGeom prst="line">
                <a:avLst/>
              </a:prstGeom>
              <a:noFill/>
              <a:ln w="25400" cap="flat">
                <a:solidFill>
                  <a:schemeClr val="accent4">
                    <a:lumOff val="-3294"/>
                  </a:schemeClr>
                </a:solidFill>
                <a:prstDash val="solid"/>
                <a:round/>
                <a:tailEnd type="arrow" w="med" len="med"/>
              </a:ln>
              <a:effectLst/>
            </p:spPr>
            <p:txBody>
              <a:bodyPr wrap="square" lIns="0" tIns="0" rIns="0" bIns="0" numCol="1" anchor="t">
                <a:noAutofit/>
              </a:bodyPr>
              <a:lstStyle/>
              <a:p>
                <a:pPr/>
              </a:p>
            </p:txBody>
          </p:sp>
          <p:sp>
            <p:nvSpPr>
              <p:cNvPr id="899" name="Line"/>
              <p:cNvSpPr/>
              <p:nvPr/>
            </p:nvSpPr>
            <p:spPr>
              <a:xfrm>
                <a:off x="1921882" y="356458"/>
                <a:ext cx="737262" cy="1"/>
              </a:xfrm>
              <a:prstGeom prst="line">
                <a:avLst/>
              </a:prstGeom>
              <a:noFill/>
              <a:ln w="25400" cap="flat">
                <a:solidFill>
                  <a:schemeClr val="accent4">
                    <a:lumOff val="-3294"/>
                  </a:schemeClr>
                </a:solidFill>
                <a:prstDash val="solid"/>
                <a:round/>
                <a:tailEnd type="arrow" w="med" len="med"/>
              </a:ln>
              <a:effectLst/>
            </p:spPr>
            <p:txBody>
              <a:bodyPr wrap="square" lIns="0" tIns="0" rIns="0" bIns="0" numCol="1" anchor="t">
                <a:noAutofit/>
              </a:bodyPr>
              <a:lstStyle/>
              <a:p>
                <a:pPr/>
              </a:p>
            </p:txBody>
          </p:sp>
          <p:sp>
            <p:nvSpPr>
              <p:cNvPr id="900" name="Equation"/>
              <p:cNvSpPr txBox="1"/>
              <p:nvPr/>
            </p:nvSpPr>
            <p:spPr>
              <a:xfrm>
                <a:off x="2707511" y="287309"/>
                <a:ext cx="714042" cy="173534"/>
              </a:xfrm>
              <a:prstGeom prst="rect">
                <a:avLst/>
              </a:prstGeom>
              <a:noFill/>
              <a:ln w="12700" cap="flat">
                <a:noFill/>
                <a:miter lim="400000"/>
              </a:ln>
              <a:effectLst/>
            </p:spPr>
            <p:txBody>
              <a:bodyPr wrap="none" lIns="0" tIns="0" rIns="0" bIns="0">
                <a:spAutoFit/>
              </a:bodyPr>
              <a:lstStyle/>
              <a:p>
                <a:pPr latinLnBrk="1">
                  <a:defRPr sz="1800">
                    <a:solidFill>
                      <a:srgbClr val="000000"/>
                    </a:solidFill>
                  </a:defRPr>
                </a:pPr>
                <a14:m>
                  <m:oMathPara>
                    <m:oMathParaPr>
                      <m:jc m:val="centerGroup"/>
                    </m:oMathParaPr>
                    <m:oMath>
                      <m:r>
                        <a:rPr xmlns:a="http://schemas.openxmlformats.org/drawingml/2006/main" sz="1600" i="1">
                          <a:solidFill>
                            <a:srgbClr val="333333"/>
                          </a:solidFill>
                          <a:latin typeface="Cambria Math" panose="02040503050406030204" pitchFamily="18" charset="0"/>
                        </a:rPr>
                        <m:t>Y</m:t>
                      </m:r>
                      <m:r>
                        <a:rPr xmlns:a="http://schemas.openxmlformats.org/drawingml/2006/main" sz="1600" i="1">
                          <a:solidFill>
                            <a:srgbClr val="333333"/>
                          </a:solidFill>
                          <a:latin typeface="Cambria Math" panose="02040503050406030204" pitchFamily="18" charset="0"/>
                        </a:rPr>
                        <m:t>=</m:t>
                      </m:r>
                      <m:r>
                        <a:rPr xmlns:a="http://schemas.openxmlformats.org/drawingml/2006/main" sz="1600" i="1">
                          <a:solidFill>
                            <a:srgbClr val="333333"/>
                          </a:solidFill>
                          <a:latin typeface="Cambria Math" panose="02040503050406030204" pitchFamily="18" charset="0"/>
                        </a:rPr>
                        <m:t>H</m:t>
                      </m:r>
                      <m:r>
                        <a:rPr xmlns:a="http://schemas.openxmlformats.org/drawingml/2006/main" sz="1600" i="1">
                          <a:solidFill>
                            <a:srgbClr val="333333"/>
                          </a:solidFill>
                          <a:latin typeface="Cambria Math" panose="02040503050406030204" pitchFamily="18" charset="0"/>
                        </a:rPr>
                        <m:t>(</m:t>
                      </m:r>
                      <m:r>
                        <a:rPr xmlns:a="http://schemas.openxmlformats.org/drawingml/2006/main" sz="1600" i="1">
                          <a:solidFill>
                            <a:srgbClr val="333333"/>
                          </a:solidFill>
                          <a:latin typeface="Cambria Math" panose="02040503050406030204" pitchFamily="18" charset="0"/>
                        </a:rPr>
                        <m:t>x</m:t>
                      </m:r>
                      <m:r>
                        <a:rPr xmlns:a="http://schemas.openxmlformats.org/drawingml/2006/main" sz="1600" i="1">
                          <a:solidFill>
                            <a:srgbClr val="333333"/>
                          </a:solidFill>
                          <a:latin typeface="Cambria Math" panose="02040503050406030204" pitchFamily="18" charset="0"/>
                        </a:rPr>
                        <m:t>)</m:t>
                      </m:r>
                    </m:oMath>
                  </m:oMathPara>
                </a14:m>
                <a:endParaRPr sz="1600">
                  <a:solidFill>
                    <a:srgbClr val="333333"/>
                  </a:solidFill>
                </a:endParaRPr>
              </a:p>
            </p:txBody>
          </p:sp>
          <p:sp>
            <p:nvSpPr>
              <p:cNvPr id="901" name="Equation"/>
              <p:cNvSpPr txBox="1"/>
              <p:nvPr/>
            </p:nvSpPr>
            <p:spPr>
              <a:xfrm>
                <a:off x="0" y="283839"/>
                <a:ext cx="139192" cy="132894"/>
              </a:xfrm>
              <a:prstGeom prst="rect">
                <a:avLst/>
              </a:prstGeom>
              <a:noFill/>
              <a:ln w="12700" cap="flat">
                <a:noFill/>
                <a:miter lim="400000"/>
              </a:ln>
              <a:effectLst/>
            </p:spPr>
            <p:txBody>
              <a:bodyPr wrap="none" lIns="0" tIns="0" rIns="0" bIns="0">
                <a:spAutoFit/>
              </a:bodyPr>
              <a:lstStyle/>
              <a:p>
                <a:pPr latinLnBrk="1">
                  <a:defRPr sz="1800">
                    <a:solidFill>
                      <a:srgbClr val="000000"/>
                    </a:solidFill>
                  </a:defRPr>
                </a:pPr>
                <a14:m>
                  <m:oMathPara>
                    <m:oMathParaPr>
                      <m:jc m:val="centerGroup"/>
                    </m:oMathParaPr>
                    <m:oMath>
                      <m:r>
                        <a:rPr xmlns:a="http://schemas.openxmlformats.org/drawingml/2006/main" sz="1600" i="1">
                          <a:solidFill>
                            <a:srgbClr val="333333"/>
                          </a:solidFill>
                          <a:latin typeface="Cambria Math" panose="02040503050406030204" pitchFamily="18" charset="0"/>
                        </a:rPr>
                        <m:t>X</m:t>
                      </m:r>
                    </m:oMath>
                  </m:oMathPara>
                </a14:m>
                <a:endParaRPr sz="1600">
                  <a:solidFill>
                    <a:srgbClr val="333333"/>
                  </a:solidFill>
                </a:endParaRPr>
              </a:p>
            </p:txBody>
          </p:sp>
        </p:grpSp>
        <p:grpSp>
          <p:nvGrpSpPr>
            <p:cNvPr id="905" name="Dingbat Check"/>
            <p:cNvGrpSpPr/>
            <p:nvPr/>
          </p:nvGrpSpPr>
          <p:grpSpPr>
            <a:xfrm>
              <a:off x="1785336" y="-1588"/>
              <a:ext cx="345336" cy="328318"/>
              <a:chOff x="0" y="0"/>
              <a:chExt cx="345334" cy="328316"/>
            </a:xfrm>
          </p:grpSpPr>
          <p:sp>
            <p:nvSpPr>
              <p:cNvPr id="904" name="Dingbat Check"/>
              <p:cNvSpPr/>
              <p:nvPr/>
            </p:nvSpPr>
            <p:spPr>
              <a:xfrm>
                <a:off x="1587" y="1587"/>
                <a:ext cx="342161" cy="325143"/>
              </a:xfrm>
              <a:custGeom>
                <a:avLst/>
                <a:gdLst/>
                <a:ahLst/>
                <a:cxnLst>
                  <a:cxn ang="0">
                    <a:pos x="wd2" y="hd2"/>
                  </a:cxn>
                  <a:cxn ang="5400000">
                    <a:pos x="wd2" y="hd2"/>
                  </a:cxn>
                  <a:cxn ang="10800000">
                    <a:pos x="wd2" y="hd2"/>
                  </a:cxn>
                  <a:cxn ang="16200000">
                    <a:pos x="wd2" y="hd2"/>
                  </a:cxn>
                </a:cxnLst>
                <a:rect l="0" t="0" r="r" b="b"/>
                <a:pathLst>
                  <a:path w="21452" h="20404" fill="norm" stroke="1" extrusionOk="0">
                    <a:moveTo>
                      <a:pt x="19340" y="6"/>
                    </a:moveTo>
                    <a:cubicBezTo>
                      <a:pt x="18911" y="-308"/>
                      <a:pt x="8317" y="11620"/>
                      <a:pt x="6423" y="13985"/>
                    </a:cubicBezTo>
                    <a:cubicBezTo>
                      <a:pt x="6323" y="14108"/>
                      <a:pt x="6215" y="14226"/>
                      <a:pt x="6090" y="14370"/>
                    </a:cubicBezTo>
                    <a:cubicBezTo>
                      <a:pt x="5960" y="14216"/>
                      <a:pt x="5854" y="14096"/>
                      <a:pt x="5755" y="13971"/>
                    </a:cubicBezTo>
                    <a:cubicBezTo>
                      <a:pt x="4964" y="12967"/>
                      <a:pt x="4458" y="12167"/>
                      <a:pt x="3657" y="11171"/>
                    </a:cubicBezTo>
                    <a:cubicBezTo>
                      <a:pt x="3337" y="10773"/>
                      <a:pt x="2972" y="10410"/>
                      <a:pt x="2634" y="10026"/>
                    </a:cubicBezTo>
                    <a:cubicBezTo>
                      <a:pt x="2472" y="9843"/>
                      <a:pt x="2283" y="9849"/>
                      <a:pt x="2071" y="9915"/>
                    </a:cubicBezTo>
                    <a:cubicBezTo>
                      <a:pt x="1856" y="9981"/>
                      <a:pt x="1574" y="9982"/>
                      <a:pt x="1303" y="10152"/>
                    </a:cubicBezTo>
                    <a:cubicBezTo>
                      <a:pt x="1209" y="10262"/>
                      <a:pt x="1332" y="10438"/>
                      <a:pt x="1349" y="10609"/>
                    </a:cubicBezTo>
                    <a:cubicBezTo>
                      <a:pt x="1369" y="10821"/>
                      <a:pt x="603" y="10792"/>
                      <a:pt x="203" y="11061"/>
                    </a:cubicBezTo>
                    <a:cubicBezTo>
                      <a:pt x="111" y="11123"/>
                      <a:pt x="286" y="11375"/>
                      <a:pt x="227" y="11440"/>
                    </a:cubicBezTo>
                    <a:cubicBezTo>
                      <a:pt x="51" y="11634"/>
                      <a:pt x="-61" y="11588"/>
                      <a:pt x="36" y="11826"/>
                    </a:cubicBezTo>
                    <a:cubicBezTo>
                      <a:pt x="896" y="13941"/>
                      <a:pt x="2182" y="15733"/>
                      <a:pt x="3218" y="17879"/>
                    </a:cubicBezTo>
                    <a:cubicBezTo>
                      <a:pt x="4865" y="21292"/>
                      <a:pt x="5178" y="19166"/>
                      <a:pt x="5654" y="19575"/>
                    </a:cubicBezTo>
                    <a:cubicBezTo>
                      <a:pt x="7119" y="20836"/>
                      <a:pt x="6474" y="21179"/>
                      <a:pt x="9921" y="16770"/>
                    </a:cubicBezTo>
                    <a:cubicBezTo>
                      <a:pt x="11378" y="14721"/>
                      <a:pt x="19009" y="5203"/>
                      <a:pt x="20710" y="3334"/>
                    </a:cubicBezTo>
                    <a:cubicBezTo>
                      <a:pt x="20919" y="3106"/>
                      <a:pt x="21118" y="2879"/>
                      <a:pt x="21258" y="2594"/>
                    </a:cubicBezTo>
                    <a:cubicBezTo>
                      <a:pt x="21526" y="2050"/>
                      <a:pt x="21539" y="2066"/>
                      <a:pt x="21150" y="1624"/>
                    </a:cubicBezTo>
                    <a:cubicBezTo>
                      <a:pt x="21006" y="1461"/>
                      <a:pt x="20856" y="1427"/>
                      <a:pt x="20646" y="1437"/>
                    </a:cubicBezTo>
                    <a:cubicBezTo>
                      <a:pt x="20244" y="1456"/>
                      <a:pt x="20044" y="1227"/>
                      <a:pt x="20086" y="860"/>
                    </a:cubicBezTo>
                    <a:cubicBezTo>
                      <a:pt x="20096" y="778"/>
                      <a:pt x="20075" y="672"/>
                      <a:pt x="20023" y="612"/>
                    </a:cubicBezTo>
                    <a:cubicBezTo>
                      <a:pt x="19903" y="469"/>
                      <a:pt x="19492" y="117"/>
                      <a:pt x="19340" y="6"/>
                    </a:cubicBezTo>
                    <a:close/>
                  </a:path>
                </a:pathLst>
              </a:custGeom>
              <a:solidFill>
                <a:schemeClr val="accent4">
                  <a:lumOff val="-3294"/>
                </a:schemeClr>
              </a:solidFill>
              <a:ln>
                <a:noFill/>
              </a:ln>
              <a:effectLst/>
            </p:spPr>
            <p:txBody>
              <a:bodyPr wrap="square" lIns="0" tIns="0" rIns="0" bIns="0" numCol="1" anchor="t">
                <a:noAutofit/>
              </a:bodyPr>
              <a:lstStyle/>
              <a:p>
                <a:pPr/>
              </a:p>
            </p:txBody>
          </p:sp>
          <p:pic>
            <p:nvPicPr>
              <p:cNvPr id="903" name="Dingbat Check Dingbat Check" descr="Dingbat Check Dingbat Check"/>
              <p:cNvPicPr>
                <a:picLocks noChangeAspect="0"/>
              </p:cNvPicPr>
              <p:nvPr/>
            </p:nvPicPr>
            <p:blipFill>
              <a:blip r:embed="rId3">
                <a:extLst/>
              </a:blip>
              <a:stretch>
                <a:fillRect/>
              </a:stretch>
            </p:blipFill>
            <p:spPr>
              <a:xfrm>
                <a:off x="0" y="-1"/>
                <a:ext cx="345335" cy="328318"/>
              </a:xfrm>
              <a:prstGeom prst="rect">
                <a:avLst/>
              </a:prstGeom>
              <a:effectLst/>
            </p:spPr>
          </p:pic>
        </p:grpSp>
        <p:sp>
          <p:nvSpPr>
            <p:cNvPr id="906" name="Known"/>
            <p:cNvSpPr txBox="1"/>
            <p:nvPr/>
          </p:nvSpPr>
          <p:spPr>
            <a:xfrm>
              <a:off x="1193800" y="132980"/>
              <a:ext cx="556345" cy="19738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p>
              <a:pPr/>
              <a:r>
                <a:t>Known</a:t>
              </a:r>
            </a:p>
          </p:txBody>
        </p:sp>
        <p:grpSp>
          <p:nvGrpSpPr>
            <p:cNvPr id="909" name="Dingbat Check"/>
            <p:cNvGrpSpPr/>
            <p:nvPr/>
          </p:nvGrpSpPr>
          <p:grpSpPr>
            <a:xfrm>
              <a:off x="591536" y="303212"/>
              <a:ext cx="345336" cy="328318"/>
              <a:chOff x="0" y="0"/>
              <a:chExt cx="345334" cy="328316"/>
            </a:xfrm>
          </p:grpSpPr>
          <p:sp>
            <p:nvSpPr>
              <p:cNvPr id="908" name="Dingbat Check"/>
              <p:cNvSpPr/>
              <p:nvPr/>
            </p:nvSpPr>
            <p:spPr>
              <a:xfrm>
                <a:off x="1587" y="1587"/>
                <a:ext cx="342161" cy="325143"/>
              </a:xfrm>
              <a:custGeom>
                <a:avLst/>
                <a:gdLst/>
                <a:ahLst/>
                <a:cxnLst>
                  <a:cxn ang="0">
                    <a:pos x="wd2" y="hd2"/>
                  </a:cxn>
                  <a:cxn ang="5400000">
                    <a:pos x="wd2" y="hd2"/>
                  </a:cxn>
                  <a:cxn ang="10800000">
                    <a:pos x="wd2" y="hd2"/>
                  </a:cxn>
                  <a:cxn ang="16200000">
                    <a:pos x="wd2" y="hd2"/>
                  </a:cxn>
                </a:cxnLst>
                <a:rect l="0" t="0" r="r" b="b"/>
                <a:pathLst>
                  <a:path w="21452" h="20404" fill="norm" stroke="1" extrusionOk="0">
                    <a:moveTo>
                      <a:pt x="19340" y="6"/>
                    </a:moveTo>
                    <a:cubicBezTo>
                      <a:pt x="18911" y="-308"/>
                      <a:pt x="8317" y="11620"/>
                      <a:pt x="6423" y="13985"/>
                    </a:cubicBezTo>
                    <a:cubicBezTo>
                      <a:pt x="6323" y="14108"/>
                      <a:pt x="6215" y="14226"/>
                      <a:pt x="6090" y="14370"/>
                    </a:cubicBezTo>
                    <a:cubicBezTo>
                      <a:pt x="5960" y="14216"/>
                      <a:pt x="5854" y="14096"/>
                      <a:pt x="5755" y="13971"/>
                    </a:cubicBezTo>
                    <a:cubicBezTo>
                      <a:pt x="4964" y="12967"/>
                      <a:pt x="4458" y="12167"/>
                      <a:pt x="3657" y="11171"/>
                    </a:cubicBezTo>
                    <a:cubicBezTo>
                      <a:pt x="3337" y="10773"/>
                      <a:pt x="2972" y="10410"/>
                      <a:pt x="2634" y="10026"/>
                    </a:cubicBezTo>
                    <a:cubicBezTo>
                      <a:pt x="2472" y="9843"/>
                      <a:pt x="2283" y="9849"/>
                      <a:pt x="2071" y="9915"/>
                    </a:cubicBezTo>
                    <a:cubicBezTo>
                      <a:pt x="1856" y="9981"/>
                      <a:pt x="1574" y="9982"/>
                      <a:pt x="1303" y="10152"/>
                    </a:cubicBezTo>
                    <a:cubicBezTo>
                      <a:pt x="1209" y="10262"/>
                      <a:pt x="1332" y="10438"/>
                      <a:pt x="1349" y="10609"/>
                    </a:cubicBezTo>
                    <a:cubicBezTo>
                      <a:pt x="1369" y="10821"/>
                      <a:pt x="603" y="10792"/>
                      <a:pt x="203" y="11061"/>
                    </a:cubicBezTo>
                    <a:cubicBezTo>
                      <a:pt x="111" y="11123"/>
                      <a:pt x="286" y="11375"/>
                      <a:pt x="227" y="11440"/>
                    </a:cubicBezTo>
                    <a:cubicBezTo>
                      <a:pt x="51" y="11634"/>
                      <a:pt x="-61" y="11588"/>
                      <a:pt x="36" y="11826"/>
                    </a:cubicBezTo>
                    <a:cubicBezTo>
                      <a:pt x="896" y="13941"/>
                      <a:pt x="2182" y="15733"/>
                      <a:pt x="3218" y="17879"/>
                    </a:cubicBezTo>
                    <a:cubicBezTo>
                      <a:pt x="4865" y="21292"/>
                      <a:pt x="5178" y="19166"/>
                      <a:pt x="5654" y="19575"/>
                    </a:cubicBezTo>
                    <a:cubicBezTo>
                      <a:pt x="7119" y="20836"/>
                      <a:pt x="6474" y="21179"/>
                      <a:pt x="9921" y="16770"/>
                    </a:cubicBezTo>
                    <a:cubicBezTo>
                      <a:pt x="11378" y="14721"/>
                      <a:pt x="19009" y="5203"/>
                      <a:pt x="20710" y="3334"/>
                    </a:cubicBezTo>
                    <a:cubicBezTo>
                      <a:pt x="20919" y="3106"/>
                      <a:pt x="21118" y="2879"/>
                      <a:pt x="21258" y="2594"/>
                    </a:cubicBezTo>
                    <a:cubicBezTo>
                      <a:pt x="21526" y="2050"/>
                      <a:pt x="21539" y="2066"/>
                      <a:pt x="21150" y="1624"/>
                    </a:cubicBezTo>
                    <a:cubicBezTo>
                      <a:pt x="21006" y="1461"/>
                      <a:pt x="20856" y="1427"/>
                      <a:pt x="20646" y="1437"/>
                    </a:cubicBezTo>
                    <a:cubicBezTo>
                      <a:pt x="20244" y="1456"/>
                      <a:pt x="20044" y="1227"/>
                      <a:pt x="20086" y="860"/>
                    </a:cubicBezTo>
                    <a:cubicBezTo>
                      <a:pt x="20096" y="778"/>
                      <a:pt x="20075" y="672"/>
                      <a:pt x="20023" y="612"/>
                    </a:cubicBezTo>
                    <a:cubicBezTo>
                      <a:pt x="19903" y="469"/>
                      <a:pt x="19492" y="117"/>
                      <a:pt x="19340" y="6"/>
                    </a:cubicBezTo>
                    <a:close/>
                  </a:path>
                </a:pathLst>
              </a:custGeom>
              <a:solidFill>
                <a:schemeClr val="accent4">
                  <a:lumOff val="-3294"/>
                </a:schemeClr>
              </a:solidFill>
              <a:ln>
                <a:noFill/>
              </a:ln>
              <a:effectLst/>
            </p:spPr>
            <p:txBody>
              <a:bodyPr wrap="square" lIns="0" tIns="0" rIns="0" bIns="0" numCol="1" anchor="t">
                <a:noAutofit/>
              </a:bodyPr>
              <a:lstStyle/>
              <a:p>
                <a:pPr/>
              </a:p>
            </p:txBody>
          </p:sp>
          <p:pic>
            <p:nvPicPr>
              <p:cNvPr id="907" name="Dingbat Check Dingbat Check" descr="Dingbat Check Dingbat Check"/>
              <p:cNvPicPr>
                <a:picLocks noChangeAspect="0"/>
              </p:cNvPicPr>
              <p:nvPr/>
            </p:nvPicPr>
            <p:blipFill>
              <a:blip r:embed="rId3">
                <a:extLst/>
              </a:blip>
              <a:stretch>
                <a:fillRect/>
              </a:stretch>
            </p:blipFill>
            <p:spPr>
              <a:xfrm>
                <a:off x="0" y="-1"/>
                <a:ext cx="345335" cy="328318"/>
              </a:xfrm>
              <a:prstGeom prst="rect">
                <a:avLst/>
              </a:prstGeom>
              <a:effectLst/>
            </p:spPr>
          </p:pic>
        </p:grpSp>
        <p:sp>
          <p:nvSpPr>
            <p:cNvPr id="910" name="Known"/>
            <p:cNvSpPr txBox="1"/>
            <p:nvPr/>
          </p:nvSpPr>
          <p:spPr>
            <a:xfrm>
              <a:off x="0" y="437780"/>
              <a:ext cx="556345" cy="19738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p>
              <a:pPr/>
              <a:r>
                <a:t>Known</a:t>
              </a:r>
            </a:p>
          </p:txBody>
        </p:sp>
      </p:grpSp>
      <p:grpSp>
        <p:nvGrpSpPr>
          <p:cNvPr id="928" name="Group"/>
          <p:cNvGrpSpPr/>
          <p:nvPr/>
        </p:nvGrpSpPr>
        <p:grpSpPr>
          <a:xfrm>
            <a:off x="2076591" y="5360759"/>
            <a:ext cx="4992406" cy="902836"/>
            <a:chOff x="0" y="-1587"/>
            <a:chExt cx="4992404" cy="902834"/>
          </a:xfrm>
        </p:grpSpPr>
        <p:grpSp>
          <p:nvGrpSpPr>
            <p:cNvPr id="919" name="Group"/>
            <p:cNvGrpSpPr/>
            <p:nvPr/>
          </p:nvGrpSpPr>
          <p:grpSpPr>
            <a:xfrm>
              <a:off x="958427" y="112129"/>
              <a:ext cx="3421554" cy="789119"/>
              <a:chOff x="0" y="-38100"/>
              <a:chExt cx="3421552" cy="789117"/>
            </a:xfrm>
          </p:grpSpPr>
          <p:grpSp>
            <p:nvGrpSpPr>
              <p:cNvPr id="914" name="H"/>
              <p:cNvGrpSpPr/>
              <p:nvPr/>
            </p:nvGrpSpPr>
            <p:grpSpPr>
              <a:xfrm>
                <a:off x="908906" y="-38100"/>
                <a:ext cx="1036078" cy="789118"/>
                <a:chOff x="0" y="0"/>
                <a:chExt cx="1036077" cy="789117"/>
              </a:xfrm>
            </p:grpSpPr>
            <p:sp>
              <p:nvSpPr>
                <p:cNvPr id="913" name="H"/>
                <p:cNvSpPr/>
                <p:nvPr/>
              </p:nvSpPr>
              <p:spPr>
                <a:xfrm>
                  <a:off x="38100" y="38100"/>
                  <a:ext cx="959878" cy="712918"/>
                </a:xfrm>
                <a:prstGeom prst="roundRect">
                  <a:avLst>
                    <a:gd name="adj" fmla="val 15000"/>
                  </a:avLst>
                </a:prstGeom>
                <a:noFill/>
                <a:ln>
                  <a:noFill/>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lgn="ctr">
                    <a:defRPr sz="2000"/>
                  </a:lvl1pPr>
                </a:lstStyle>
                <a:p>
                  <a:pPr/>
                  <a:r>
                    <a:t>H</a:t>
                  </a:r>
                </a:p>
              </p:txBody>
            </p:sp>
            <p:pic>
              <p:nvPicPr>
                <p:cNvPr id="912" name="H H" descr="H H"/>
                <p:cNvPicPr>
                  <a:picLocks noChangeAspect="0"/>
                </p:cNvPicPr>
                <p:nvPr/>
              </p:nvPicPr>
              <p:blipFill>
                <a:blip r:embed="rId2">
                  <a:extLst/>
                </a:blip>
                <a:stretch>
                  <a:fillRect/>
                </a:stretch>
              </p:blipFill>
              <p:spPr>
                <a:xfrm>
                  <a:off x="0" y="0"/>
                  <a:ext cx="1036078" cy="789118"/>
                </a:xfrm>
                <a:prstGeom prst="rect">
                  <a:avLst/>
                </a:prstGeom>
                <a:effectLst/>
              </p:spPr>
            </p:pic>
          </p:grpSp>
          <p:sp>
            <p:nvSpPr>
              <p:cNvPr id="915" name="Line"/>
              <p:cNvSpPr/>
              <p:nvPr/>
            </p:nvSpPr>
            <p:spPr>
              <a:xfrm>
                <a:off x="191926" y="357747"/>
                <a:ext cx="737262" cy="1"/>
              </a:xfrm>
              <a:prstGeom prst="line">
                <a:avLst/>
              </a:prstGeom>
              <a:noFill/>
              <a:ln w="25400" cap="flat">
                <a:solidFill>
                  <a:schemeClr val="accent4">
                    <a:lumOff val="-3294"/>
                  </a:schemeClr>
                </a:solidFill>
                <a:prstDash val="solid"/>
                <a:round/>
                <a:tailEnd type="arrow" w="med" len="med"/>
              </a:ln>
              <a:effectLst/>
            </p:spPr>
            <p:txBody>
              <a:bodyPr wrap="square" lIns="0" tIns="0" rIns="0" bIns="0" numCol="1" anchor="t">
                <a:noAutofit/>
              </a:bodyPr>
              <a:lstStyle/>
              <a:p>
                <a:pPr/>
              </a:p>
            </p:txBody>
          </p:sp>
          <p:sp>
            <p:nvSpPr>
              <p:cNvPr id="916" name="Line"/>
              <p:cNvSpPr/>
              <p:nvPr/>
            </p:nvSpPr>
            <p:spPr>
              <a:xfrm>
                <a:off x="1921882" y="356458"/>
                <a:ext cx="737262" cy="1"/>
              </a:xfrm>
              <a:prstGeom prst="line">
                <a:avLst/>
              </a:prstGeom>
              <a:noFill/>
              <a:ln w="25400" cap="flat">
                <a:solidFill>
                  <a:schemeClr val="accent4">
                    <a:lumOff val="-3294"/>
                  </a:schemeClr>
                </a:solidFill>
                <a:prstDash val="solid"/>
                <a:round/>
                <a:tailEnd type="arrow" w="med" len="med"/>
              </a:ln>
              <a:effectLst/>
            </p:spPr>
            <p:txBody>
              <a:bodyPr wrap="square" lIns="0" tIns="0" rIns="0" bIns="0" numCol="1" anchor="t">
                <a:noAutofit/>
              </a:bodyPr>
              <a:lstStyle/>
              <a:p>
                <a:pPr/>
              </a:p>
            </p:txBody>
          </p:sp>
          <p:sp>
            <p:nvSpPr>
              <p:cNvPr id="917" name="Equation"/>
              <p:cNvSpPr txBox="1"/>
              <p:nvPr/>
            </p:nvSpPr>
            <p:spPr>
              <a:xfrm>
                <a:off x="2707511" y="287309"/>
                <a:ext cx="714042" cy="173534"/>
              </a:xfrm>
              <a:prstGeom prst="rect">
                <a:avLst/>
              </a:prstGeom>
              <a:noFill/>
              <a:ln w="12700" cap="flat">
                <a:noFill/>
                <a:miter lim="400000"/>
              </a:ln>
              <a:effectLst/>
            </p:spPr>
            <p:txBody>
              <a:bodyPr wrap="none" lIns="0" tIns="0" rIns="0" bIns="0">
                <a:spAutoFit/>
              </a:bodyPr>
              <a:lstStyle/>
              <a:p>
                <a:pPr latinLnBrk="1">
                  <a:defRPr sz="1800">
                    <a:solidFill>
                      <a:srgbClr val="000000"/>
                    </a:solidFill>
                  </a:defRPr>
                </a:pPr>
                <a14:m>
                  <m:oMathPara>
                    <m:oMathParaPr>
                      <m:jc m:val="centerGroup"/>
                    </m:oMathParaPr>
                    <m:oMath>
                      <m:r>
                        <a:rPr xmlns:a="http://schemas.openxmlformats.org/drawingml/2006/main" sz="1600" i="1">
                          <a:solidFill>
                            <a:srgbClr val="333333"/>
                          </a:solidFill>
                          <a:latin typeface="Cambria Math" panose="02040503050406030204" pitchFamily="18" charset="0"/>
                        </a:rPr>
                        <m:t>Y</m:t>
                      </m:r>
                      <m:r>
                        <a:rPr xmlns:a="http://schemas.openxmlformats.org/drawingml/2006/main" sz="1600" i="1">
                          <a:solidFill>
                            <a:srgbClr val="333333"/>
                          </a:solidFill>
                          <a:latin typeface="Cambria Math" panose="02040503050406030204" pitchFamily="18" charset="0"/>
                        </a:rPr>
                        <m:t>=</m:t>
                      </m:r>
                      <m:r>
                        <a:rPr xmlns:a="http://schemas.openxmlformats.org/drawingml/2006/main" sz="1600" i="1">
                          <a:solidFill>
                            <a:srgbClr val="333333"/>
                          </a:solidFill>
                          <a:latin typeface="Cambria Math" panose="02040503050406030204" pitchFamily="18" charset="0"/>
                        </a:rPr>
                        <m:t>H</m:t>
                      </m:r>
                      <m:r>
                        <a:rPr xmlns:a="http://schemas.openxmlformats.org/drawingml/2006/main" sz="1600" i="1">
                          <a:solidFill>
                            <a:srgbClr val="333333"/>
                          </a:solidFill>
                          <a:latin typeface="Cambria Math" panose="02040503050406030204" pitchFamily="18" charset="0"/>
                        </a:rPr>
                        <m:t>(</m:t>
                      </m:r>
                      <m:r>
                        <a:rPr xmlns:a="http://schemas.openxmlformats.org/drawingml/2006/main" sz="1600" i="1">
                          <a:solidFill>
                            <a:srgbClr val="333333"/>
                          </a:solidFill>
                          <a:latin typeface="Cambria Math" panose="02040503050406030204" pitchFamily="18" charset="0"/>
                        </a:rPr>
                        <m:t>x</m:t>
                      </m:r>
                      <m:r>
                        <a:rPr xmlns:a="http://schemas.openxmlformats.org/drawingml/2006/main" sz="1600" i="1">
                          <a:solidFill>
                            <a:srgbClr val="333333"/>
                          </a:solidFill>
                          <a:latin typeface="Cambria Math" panose="02040503050406030204" pitchFamily="18" charset="0"/>
                        </a:rPr>
                        <m:t>)</m:t>
                      </m:r>
                    </m:oMath>
                  </m:oMathPara>
                </a14:m>
                <a:endParaRPr sz="1600">
                  <a:solidFill>
                    <a:srgbClr val="333333"/>
                  </a:solidFill>
                </a:endParaRPr>
              </a:p>
            </p:txBody>
          </p:sp>
          <p:sp>
            <p:nvSpPr>
              <p:cNvPr id="918" name="Equation"/>
              <p:cNvSpPr txBox="1"/>
              <p:nvPr/>
            </p:nvSpPr>
            <p:spPr>
              <a:xfrm>
                <a:off x="0" y="283839"/>
                <a:ext cx="139192" cy="132894"/>
              </a:xfrm>
              <a:prstGeom prst="rect">
                <a:avLst/>
              </a:prstGeom>
              <a:noFill/>
              <a:ln w="12700" cap="flat">
                <a:noFill/>
                <a:miter lim="400000"/>
              </a:ln>
              <a:effectLst/>
            </p:spPr>
            <p:txBody>
              <a:bodyPr wrap="none" lIns="0" tIns="0" rIns="0" bIns="0">
                <a:spAutoFit/>
              </a:bodyPr>
              <a:lstStyle/>
              <a:p>
                <a:pPr latinLnBrk="1">
                  <a:defRPr sz="1800">
                    <a:solidFill>
                      <a:srgbClr val="000000"/>
                    </a:solidFill>
                  </a:defRPr>
                </a:pPr>
                <a14:m>
                  <m:oMathPara>
                    <m:oMathParaPr>
                      <m:jc m:val="centerGroup"/>
                    </m:oMathParaPr>
                    <m:oMath>
                      <m:r>
                        <a:rPr xmlns:a="http://schemas.openxmlformats.org/drawingml/2006/main" sz="1600" i="1">
                          <a:solidFill>
                            <a:srgbClr val="333333"/>
                          </a:solidFill>
                          <a:latin typeface="Cambria Math" panose="02040503050406030204" pitchFamily="18" charset="0"/>
                        </a:rPr>
                        <m:t>X</m:t>
                      </m:r>
                    </m:oMath>
                  </m:oMathPara>
                </a14:m>
                <a:endParaRPr sz="1600">
                  <a:solidFill>
                    <a:srgbClr val="333333"/>
                  </a:solidFill>
                </a:endParaRPr>
              </a:p>
            </p:txBody>
          </p:sp>
        </p:grpSp>
        <p:grpSp>
          <p:nvGrpSpPr>
            <p:cNvPr id="922" name="Dingbat Check"/>
            <p:cNvGrpSpPr/>
            <p:nvPr/>
          </p:nvGrpSpPr>
          <p:grpSpPr>
            <a:xfrm>
              <a:off x="1302736" y="-680"/>
              <a:ext cx="345336" cy="328318"/>
              <a:chOff x="0" y="0"/>
              <a:chExt cx="345334" cy="328316"/>
            </a:xfrm>
          </p:grpSpPr>
          <p:sp>
            <p:nvSpPr>
              <p:cNvPr id="921" name="Dingbat Check"/>
              <p:cNvSpPr/>
              <p:nvPr/>
            </p:nvSpPr>
            <p:spPr>
              <a:xfrm>
                <a:off x="1587" y="1587"/>
                <a:ext cx="342161" cy="325143"/>
              </a:xfrm>
              <a:custGeom>
                <a:avLst/>
                <a:gdLst/>
                <a:ahLst/>
                <a:cxnLst>
                  <a:cxn ang="0">
                    <a:pos x="wd2" y="hd2"/>
                  </a:cxn>
                  <a:cxn ang="5400000">
                    <a:pos x="wd2" y="hd2"/>
                  </a:cxn>
                  <a:cxn ang="10800000">
                    <a:pos x="wd2" y="hd2"/>
                  </a:cxn>
                  <a:cxn ang="16200000">
                    <a:pos x="wd2" y="hd2"/>
                  </a:cxn>
                </a:cxnLst>
                <a:rect l="0" t="0" r="r" b="b"/>
                <a:pathLst>
                  <a:path w="21452" h="20404" fill="norm" stroke="1" extrusionOk="0">
                    <a:moveTo>
                      <a:pt x="19340" y="6"/>
                    </a:moveTo>
                    <a:cubicBezTo>
                      <a:pt x="18911" y="-308"/>
                      <a:pt x="8317" y="11620"/>
                      <a:pt x="6423" y="13985"/>
                    </a:cubicBezTo>
                    <a:cubicBezTo>
                      <a:pt x="6323" y="14108"/>
                      <a:pt x="6215" y="14226"/>
                      <a:pt x="6090" y="14370"/>
                    </a:cubicBezTo>
                    <a:cubicBezTo>
                      <a:pt x="5960" y="14216"/>
                      <a:pt x="5854" y="14096"/>
                      <a:pt x="5755" y="13971"/>
                    </a:cubicBezTo>
                    <a:cubicBezTo>
                      <a:pt x="4964" y="12967"/>
                      <a:pt x="4458" y="12167"/>
                      <a:pt x="3657" y="11171"/>
                    </a:cubicBezTo>
                    <a:cubicBezTo>
                      <a:pt x="3337" y="10773"/>
                      <a:pt x="2972" y="10410"/>
                      <a:pt x="2634" y="10026"/>
                    </a:cubicBezTo>
                    <a:cubicBezTo>
                      <a:pt x="2472" y="9843"/>
                      <a:pt x="2283" y="9849"/>
                      <a:pt x="2071" y="9915"/>
                    </a:cubicBezTo>
                    <a:cubicBezTo>
                      <a:pt x="1856" y="9981"/>
                      <a:pt x="1574" y="9982"/>
                      <a:pt x="1303" y="10152"/>
                    </a:cubicBezTo>
                    <a:cubicBezTo>
                      <a:pt x="1209" y="10262"/>
                      <a:pt x="1332" y="10438"/>
                      <a:pt x="1349" y="10609"/>
                    </a:cubicBezTo>
                    <a:cubicBezTo>
                      <a:pt x="1369" y="10821"/>
                      <a:pt x="603" y="10792"/>
                      <a:pt x="203" y="11061"/>
                    </a:cubicBezTo>
                    <a:cubicBezTo>
                      <a:pt x="111" y="11123"/>
                      <a:pt x="286" y="11375"/>
                      <a:pt x="227" y="11440"/>
                    </a:cubicBezTo>
                    <a:cubicBezTo>
                      <a:pt x="51" y="11634"/>
                      <a:pt x="-61" y="11588"/>
                      <a:pt x="36" y="11826"/>
                    </a:cubicBezTo>
                    <a:cubicBezTo>
                      <a:pt x="896" y="13941"/>
                      <a:pt x="2182" y="15733"/>
                      <a:pt x="3218" y="17879"/>
                    </a:cubicBezTo>
                    <a:cubicBezTo>
                      <a:pt x="4865" y="21292"/>
                      <a:pt x="5178" y="19166"/>
                      <a:pt x="5654" y="19575"/>
                    </a:cubicBezTo>
                    <a:cubicBezTo>
                      <a:pt x="7119" y="20836"/>
                      <a:pt x="6474" y="21179"/>
                      <a:pt x="9921" y="16770"/>
                    </a:cubicBezTo>
                    <a:cubicBezTo>
                      <a:pt x="11378" y="14721"/>
                      <a:pt x="19009" y="5203"/>
                      <a:pt x="20710" y="3334"/>
                    </a:cubicBezTo>
                    <a:cubicBezTo>
                      <a:pt x="20919" y="3106"/>
                      <a:pt x="21118" y="2879"/>
                      <a:pt x="21258" y="2594"/>
                    </a:cubicBezTo>
                    <a:cubicBezTo>
                      <a:pt x="21526" y="2050"/>
                      <a:pt x="21539" y="2066"/>
                      <a:pt x="21150" y="1624"/>
                    </a:cubicBezTo>
                    <a:cubicBezTo>
                      <a:pt x="21006" y="1461"/>
                      <a:pt x="20856" y="1427"/>
                      <a:pt x="20646" y="1437"/>
                    </a:cubicBezTo>
                    <a:cubicBezTo>
                      <a:pt x="20244" y="1456"/>
                      <a:pt x="20044" y="1227"/>
                      <a:pt x="20086" y="860"/>
                    </a:cubicBezTo>
                    <a:cubicBezTo>
                      <a:pt x="20096" y="778"/>
                      <a:pt x="20075" y="672"/>
                      <a:pt x="20023" y="612"/>
                    </a:cubicBezTo>
                    <a:cubicBezTo>
                      <a:pt x="19903" y="469"/>
                      <a:pt x="19492" y="117"/>
                      <a:pt x="19340" y="6"/>
                    </a:cubicBezTo>
                    <a:close/>
                  </a:path>
                </a:pathLst>
              </a:custGeom>
              <a:solidFill>
                <a:schemeClr val="accent4">
                  <a:lumOff val="-3294"/>
                </a:schemeClr>
              </a:solidFill>
              <a:ln>
                <a:noFill/>
              </a:ln>
              <a:effectLst/>
            </p:spPr>
            <p:txBody>
              <a:bodyPr wrap="square" lIns="0" tIns="0" rIns="0" bIns="0" numCol="1" anchor="t">
                <a:noAutofit/>
              </a:bodyPr>
              <a:lstStyle/>
              <a:p>
                <a:pPr/>
              </a:p>
            </p:txBody>
          </p:sp>
          <p:pic>
            <p:nvPicPr>
              <p:cNvPr id="920" name="Dingbat Check Dingbat Check" descr="Dingbat Check Dingbat Check"/>
              <p:cNvPicPr>
                <a:picLocks noChangeAspect="0"/>
              </p:cNvPicPr>
              <p:nvPr/>
            </p:nvPicPr>
            <p:blipFill>
              <a:blip r:embed="rId3">
                <a:extLst/>
              </a:blip>
              <a:stretch>
                <a:fillRect/>
              </a:stretch>
            </p:blipFill>
            <p:spPr>
              <a:xfrm>
                <a:off x="0" y="-1"/>
                <a:ext cx="345335" cy="328318"/>
              </a:xfrm>
              <a:prstGeom prst="rect">
                <a:avLst/>
              </a:prstGeom>
              <a:effectLst/>
            </p:spPr>
          </p:pic>
        </p:grpSp>
        <p:sp>
          <p:nvSpPr>
            <p:cNvPr id="923" name="Partially Known"/>
            <p:cNvSpPr txBox="1"/>
            <p:nvPr/>
          </p:nvSpPr>
          <p:spPr>
            <a:xfrm>
              <a:off x="0" y="132071"/>
              <a:ext cx="1238114" cy="19738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p>
              <a:pPr/>
              <a:r>
                <a:t>Partially Known</a:t>
              </a:r>
            </a:p>
          </p:txBody>
        </p:sp>
        <p:grpSp>
          <p:nvGrpSpPr>
            <p:cNvPr id="926" name="Dingbat Check"/>
            <p:cNvGrpSpPr/>
            <p:nvPr/>
          </p:nvGrpSpPr>
          <p:grpSpPr>
            <a:xfrm>
              <a:off x="4647069" y="-1588"/>
              <a:ext cx="345336" cy="328318"/>
              <a:chOff x="0" y="0"/>
              <a:chExt cx="345334" cy="328316"/>
            </a:xfrm>
          </p:grpSpPr>
          <p:sp>
            <p:nvSpPr>
              <p:cNvPr id="925" name="Dingbat Check"/>
              <p:cNvSpPr/>
              <p:nvPr/>
            </p:nvSpPr>
            <p:spPr>
              <a:xfrm>
                <a:off x="1587" y="1587"/>
                <a:ext cx="342161" cy="325143"/>
              </a:xfrm>
              <a:custGeom>
                <a:avLst/>
                <a:gdLst/>
                <a:ahLst/>
                <a:cxnLst>
                  <a:cxn ang="0">
                    <a:pos x="wd2" y="hd2"/>
                  </a:cxn>
                  <a:cxn ang="5400000">
                    <a:pos x="wd2" y="hd2"/>
                  </a:cxn>
                  <a:cxn ang="10800000">
                    <a:pos x="wd2" y="hd2"/>
                  </a:cxn>
                  <a:cxn ang="16200000">
                    <a:pos x="wd2" y="hd2"/>
                  </a:cxn>
                </a:cxnLst>
                <a:rect l="0" t="0" r="r" b="b"/>
                <a:pathLst>
                  <a:path w="21452" h="20404" fill="norm" stroke="1" extrusionOk="0">
                    <a:moveTo>
                      <a:pt x="19340" y="6"/>
                    </a:moveTo>
                    <a:cubicBezTo>
                      <a:pt x="18911" y="-308"/>
                      <a:pt x="8317" y="11620"/>
                      <a:pt x="6423" y="13985"/>
                    </a:cubicBezTo>
                    <a:cubicBezTo>
                      <a:pt x="6323" y="14108"/>
                      <a:pt x="6215" y="14226"/>
                      <a:pt x="6090" y="14370"/>
                    </a:cubicBezTo>
                    <a:cubicBezTo>
                      <a:pt x="5960" y="14216"/>
                      <a:pt x="5854" y="14096"/>
                      <a:pt x="5755" y="13971"/>
                    </a:cubicBezTo>
                    <a:cubicBezTo>
                      <a:pt x="4964" y="12967"/>
                      <a:pt x="4458" y="12167"/>
                      <a:pt x="3657" y="11171"/>
                    </a:cubicBezTo>
                    <a:cubicBezTo>
                      <a:pt x="3337" y="10773"/>
                      <a:pt x="2972" y="10410"/>
                      <a:pt x="2634" y="10026"/>
                    </a:cubicBezTo>
                    <a:cubicBezTo>
                      <a:pt x="2472" y="9843"/>
                      <a:pt x="2283" y="9849"/>
                      <a:pt x="2071" y="9915"/>
                    </a:cubicBezTo>
                    <a:cubicBezTo>
                      <a:pt x="1856" y="9981"/>
                      <a:pt x="1574" y="9982"/>
                      <a:pt x="1303" y="10152"/>
                    </a:cubicBezTo>
                    <a:cubicBezTo>
                      <a:pt x="1209" y="10262"/>
                      <a:pt x="1332" y="10438"/>
                      <a:pt x="1349" y="10609"/>
                    </a:cubicBezTo>
                    <a:cubicBezTo>
                      <a:pt x="1369" y="10821"/>
                      <a:pt x="603" y="10792"/>
                      <a:pt x="203" y="11061"/>
                    </a:cubicBezTo>
                    <a:cubicBezTo>
                      <a:pt x="111" y="11123"/>
                      <a:pt x="286" y="11375"/>
                      <a:pt x="227" y="11440"/>
                    </a:cubicBezTo>
                    <a:cubicBezTo>
                      <a:pt x="51" y="11634"/>
                      <a:pt x="-61" y="11588"/>
                      <a:pt x="36" y="11826"/>
                    </a:cubicBezTo>
                    <a:cubicBezTo>
                      <a:pt x="896" y="13941"/>
                      <a:pt x="2182" y="15733"/>
                      <a:pt x="3218" y="17879"/>
                    </a:cubicBezTo>
                    <a:cubicBezTo>
                      <a:pt x="4865" y="21292"/>
                      <a:pt x="5178" y="19166"/>
                      <a:pt x="5654" y="19575"/>
                    </a:cubicBezTo>
                    <a:cubicBezTo>
                      <a:pt x="7119" y="20836"/>
                      <a:pt x="6474" y="21179"/>
                      <a:pt x="9921" y="16770"/>
                    </a:cubicBezTo>
                    <a:cubicBezTo>
                      <a:pt x="11378" y="14721"/>
                      <a:pt x="19009" y="5203"/>
                      <a:pt x="20710" y="3334"/>
                    </a:cubicBezTo>
                    <a:cubicBezTo>
                      <a:pt x="20919" y="3106"/>
                      <a:pt x="21118" y="2879"/>
                      <a:pt x="21258" y="2594"/>
                    </a:cubicBezTo>
                    <a:cubicBezTo>
                      <a:pt x="21526" y="2050"/>
                      <a:pt x="21539" y="2066"/>
                      <a:pt x="21150" y="1624"/>
                    </a:cubicBezTo>
                    <a:cubicBezTo>
                      <a:pt x="21006" y="1461"/>
                      <a:pt x="20856" y="1427"/>
                      <a:pt x="20646" y="1437"/>
                    </a:cubicBezTo>
                    <a:cubicBezTo>
                      <a:pt x="20244" y="1456"/>
                      <a:pt x="20044" y="1227"/>
                      <a:pt x="20086" y="860"/>
                    </a:cubicBezTo>
                    <a:cubicBezTo>
                      <a:pt x="20096" y="778"/>
                      <a:pt x="20075" y="672"/>
                      <a:pt x="20023" y="612"/>
                    </a:cubicBezTo>
                    <a:cubicBezTo>
                      <a:pt x="19903" y="469"/>
                      <a:pt x="19492" y="117"/>
                      <a:pt x="19340" y="6"/>
                    </a:cubicBezTo>
                    <a:close/>
                  </a:path>
                </a:pathLst>
              </a:custGeom>
              <a:solidFill>
                <a:schemeClr val="accent4">
                  <a:lumOff val="-3294"/>
                </a:schemeClr>
              </a:solidFill>
              <a:ln>
                <a:noFill/>
              </a:ln>
              <a:effectLst/>
            </p:spPr>
            <p:txBody>
              <a:bodyPr wrap="square" lIns="0" tIns="0" rIns="0" bIns="0" numCol="1" anchor="t">
                <a:noAutofit/>
              </a:bodyPr>
              <a:lstStyle/>
              <a:p>
                <a:pPr/>
              </a:p>
            </p:txBody>
          </p:sp>
          <p:pic>
            <p:nvPicPr>
              <p:cNvPr id="924" name="Dingbat Check Dingbat Check" descr="Dingbat Check Dingbat Check"/>
              <p:cNvPicPr>
                <a:picLocks noChangeAspect="0"/>
              </p:cNvPicPr>
              <p:nvPr/>
            </p:nvPicPr>
            <p:blipFill>
              <a:blip r:embed="rId3">
                <a:extLst/>
              </a:blip>
              <a:stretch>
                <a:fillRect/>
              </a:stretch>
            </p:blipFill>
            <p:spPr>
              <a:xfrm>
                <a:off x="0" y="-1"/>
                <a:ext cx="345335" cy="328318"/>
              </a:xfrm>
              <a:prstGeom prst="rect">
                <a:avLst/>
              </a:prstGeom>
              <a:effectLst/>
            </p:spPr>
          </p:pic>
        </p:grpSp>
        <p:sp>
          <p:nvSpPr>
            <p:cNvPr id="927" name="Partially Known"/>
            <p:cNvSpPr txBox="1"/>
            <p:nvPr/>
          </p:nvSpPr>
          <p:spPr>
            <a:xfrm>
              <a:off x="3344333" y="131163"/>
              <a:ext cx="1238114" cy="19738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p>
              <a:pPr/>
              <a:r>
                <a:t>Partially Known</a:t>
              </a:r>
            </a:p>
          </p:txBody>
        </p:sp>
      </p:grpSp>
      <p:grpSp>
        <p:nvGrpSpPr>
          <p:cNvPr id="941" name="Group"/>
          <p:cNvGrpSpPr/>
          <p:nvPr/>
        </p:nvGrpSpPr>
        <p:grpSpPr>
          <a:xfrm>
            <a:off x="7534476" y="293959"/>
            <a:ext cx="1279795" cy="1033211"/>
            <a:chOff x="-17960" y="-17960"/>
            <a:chExt cx="1279793" cy="1033209"/>
          </a:xfrm>
        </p:grpSpPr>
        <p:pic>
          <p:nvPicPr>
            <p:cNvPr id="929" name="Rounded Rectangle Rounded rectangle" descr="Rounded Rectangle Rounded rectangle"/>
            <p:cNvPicPr>
              <a:picLocks noChangeAspect="0"/>
            </p:cNvPicPr>
            <p:nvPr/>
          </p:nvPicPr>
          <p:blipFill>
            <a:blip r:embed="rId4">
              <a:extLst/>
            </a:blip>
            <a:stretch>
              <a:fillRect/>
            </a:stretch>
          </p:blipFill>
          <p:spPr>
            <a:xfrm>
              <a:off x="-17961" y="-17961"/>
              <a:ext cx="1279795" cy="1033210"/>
            </a:xfrm>
            <a:prstGeom prst="rect">
              <a:avLst/>
            </a:prstGeom>
            <a:effectLst/>
          </p:spPr>
        </p:pic>
        <p:grpSp>
          <p:nvGrpSpPr>
            <p:cNvPr id="933" name="Tasks and Models"/>
            <p:cNvGrpSpPr/>
            <p:nvPr/>
          </p:nvGrpSpPr>
          <p:grpSpPr>
            <a:xfrm>
              <a:off x="68324" y="143149"/>
              <a:ext cx="1085991" cy="372260"/>
              <a:chOff x="0" y="0"/>
              <a:chExt cx="1085989" cy="372258"/>
            </a:xfrm>
          </p:grpSpPr>
          <p:sp>
            <p:nvSpPr>
              <p:cNvPr id="932" name="Tasks and Models"/>
              <p:cNvSpPr/>
              <p:nvPr/>
            </p:nvSpPr>
            <p:spPr>
              <a:xfrm>
                <a:off x="17960" y="17960"/>
                <a:ext cx="1050070" cy="33633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829" y="0"/>
                    </a:moveTo>
                    <a:lnTo>
                      <a:pt x="1771" y="0"/>
                    </a:lnTo>
                    <a:cubicBezTo>
                      <a:pt x="1252" y="0"/>
                      <a:pt x="940" y="0"/>
                      <a:pt x="732" y="271"/>
                    </a:cubicBezTo>
                    <a:cubicBezTo>
                      <a:pt x="432" y="612"/>
                      <a:pt x="196" y="1349"/>
                      <a:pt x="87" y="2285"/>
                    </a:cubicBezTo>
                    <a:cubicBezTo>
                      <a:pt x="0" y="2934"/>
                      <a:pt x="0" y="3908"/>
                      <a:pt x="0" y="5531"/>
                    </a:cubicBezTo>
                    <a:lnTo>
                      <a:pt x="0" y="16069"/>
                    </a:lnTo>
                    <a:cubicBezTo>
                      <a:pt x="0" y="17692"/>
                      <a:pt x="0" y="18666"/>
                      <a:pt x="87" y="19315"/>
                    </a:cubicBezTo>
                    <a:cubicBezTo>
                      <a:pt x="196" y="20251"/>
                      <a:pt x="432" y="20988"/>
                      <a:pt x="732" y="21329"/>
                    </a:cubicBezTo>
                    <a:cubicBezTo>
                      <a:pt x="940" y="21600"/>
                      <a:pt x="1252" y="21600"/>
                      <a:pt x="1771" y="21600"/>
                    </a:cubicBezTo>
                    <a:lnTo>
                      <a:pt x="19829" y="21600"/>
                    </a:lnTo>
                    <a:cubicBezTo>
                      <a:pt x="20348" y="21600"/>
                      <a:pt x="20660" y="21600"/>
                      <a:pt x="20868" y="21329"/>
                    </a:cubicBezTo>
                    <a:cubicBezTo>
                      <a:pt x="21168" y="20988"/>
                      <a:pt x="21404" y="20251"/>
                      <a:pt x="21513" y="19315"/>
                    </a:cubicBezTo>
                    <a:cubicBezTo>
                      <a:pt x="21600" y="18666"/>
                      <a:pt x="21600" y="17692"/>
                      <a:pt x="21600" y="16069"/>
                    </a:cubicBezTo>
                    <a:lnTo>
                      <a:pt x="21600" y="5531"/>
                    </a:lnTo>
                    <a:cubicBezTo>
                      <a:pt x="21600" y="3908"/>
                      <a:pt x="21600" y="2934"/>
                      <a:pt x="21513" y="2285"/>
                    </a:cubicBezTo>
                    <a:cubicBezTo>
                      <a:pt x="21404" y="1349"/>
                      <a:pt x="21168" y="612"/>
                      <a:pt x="20868" y="271"/>
                    </a:cubicBezTo>
                    <a:cubicBezTo>
                      <a:pt x="20660" y="0"/>
                      <a:pt x="20348" y="0"/>
                      <a:pt x="19829" y="0"/>
                    </a:cubicBezTo>
                    <a:close/>
                  </a:path>
                </a:pathLst>
              </a:custGeom>
              <a:solidFill>
                <a:srgbClr val="D5D5D5"/>
              </a:solidFill>
              <a:ln>
                <a:noFill/>
              </a:ln>
              <a:effectLst/>
              <a:extLst>
                <a:ext uri="{C572A759-6A51-4108-AA02-DFA0A04FC94B}">
                  <ma14:wrappingTextBoxFlag xmlns:ma14="http://schemas.microsoft.com/office/mac/drawingml/2011/main" val="1"/>
                </a:ext>
              </a:extLst>
            </p:spPr>
            <p:txBody>
              <a:bodyPr wrap="square" lIns="19050" tIns="19050" rIns="19050" bIns="19050" numCol="1" anchor="ctr">
                <a:noAutofit/>
              </a:bodyPr>
              <a:lstStyle>
                <a:lvl1pPr algn="ctr" defTabSz="412750">
                  <a:defRPr sz="800">
                    <a:solidFill>
                      <a:srgbClr val="000000"/>
                    </a:solidFill>
                    <a:latin typeface="Helvetica Neue Medium"/>
                    <a:ea typeface="Helvetica Neue Medium"/>
                    <a:cs typeface="Helvetica Neue Medium"/>
                    <a:sym typeface="Helvetica Neue Medium"/>
                  </a:defRPr>
                </a:lvl1pPr>
              </a:lstStyle>
              <a:p>
                <a:pPr/>
                <a:r>
                  <a:t>Tasks and Models</a:t>
                </a:r>
              </a:p>
            </p:txBody>
          </p:sp>
          <p:pic>
            <p:nvPicPr>
              <p:cNvPr id="931" name="Tasks and Models Tasks and Models" descr="Tasks and Models Tasks and Models"/>
              <p:cNvPicPr>
                <a:picLocks noChangeAspect="0"/>
              </p:cNvPicPr>
              <p:nvPr/>
            </p:nvPicPr>
            <p:blipFill>
              <a:blip r:embed="rId5">
                <a:extLst/>
              </a:blip>
              <a:stretch>
                <a:fillRect/>
              </a:stretch>
            </p:blipFill>
            <p:spPr>
              <a:xfrm>
                <a:off x="-1" y="0"/>
                <a:ext cx="1085991" cy="372259"/>
              </a:xfrm>
              <a:prstGeom prst="rect">
                <a:avLst/>
              </a:prstGeom>
              <a:effectLst/>
            </p:spPr>
          </p:pic>
        </p:grpSp>
        <p:grpSp>
          <p:nvGrpSpPr>
            <p:cNvPr id="940" name="Group"/>
            <p:cNvGrpSpPr/>
            <p:nvPr/>
          </p:nvGrpSpPr>
          <p:grpSpPr>
            <a:xfrm>
              <a:off x="201565" y="528346"/>
              <a:ext cx="840742" cy="387768"/>
              <a:chOff x="-17960" y="-17960"/>
              <a:chExt cx="840741" cy="387767"/>
            </a:xfrm>
          </p:grpSpPr>
          <p:grpSp>
            <p:nvGrpSpPr>
              <p:cNvPr id="936" name="Intro to NN"/>
              <p:cNvGrpSpPr/>
              <p:nvPr/>
            </p:nvGrpSpPr>
            <p:grpSpPr>
              <a:xfrm>
                <a:off x="-17961" y="-17961"/>
                <a:ext cx="840742" cy="200964"/>
                <a:chOff x="0" y="0"/>
                <a:chExt cx="840741" cy="200962"/>
              </a:xfrm>
            </p:grpSpPr>
            <p:sp>
              <p:nvSpPr>
                <p:cNvPr id="935" name="Intro to NN"/>
                <p:cNvSpPr/>
                <p:nvPr/>
              </p:nvSpPr>
              <p:spPr>
                <a:xfrm>
                  <a:off x="17960" y="17960"/>
                  <a:ext cx="804821" cy="16504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829" y="0"/>
                      </a:moveTo>
                      <a:lnTo>
                        <a:pt x="1771" y="0"/>
                      </a:lnTo>
                      <a:cubicBezTo>
                        <a:pt x="1252" y="0"/>
                        <a:pt x="940" y="0"/>
                        <a:pt x="732" y="423"/>
                      </a:cubicBezTo>
                      <a:cubicBezTo>
                        <a:pt x="432" y="955"/>
                        <a:pt x="196" y="2107"/>
                        <a:pt x="87" y="3569"/>
                      </a:cubicBezTo>
                      <a:cubicBezTo>
                        <a:pt x="0" y="4583"/>
                        <a:pt x="0" y="6103"/>
                        <a:pt x="0" y="8638"/>
                      </a:cubicBezTo>
                      <a:lnTo>
                        <a:pt x="0" y="12962"/>
                      </a:lnTo>
                      <a:cubicBezTo>
                        <a:pt x="0" y="15497"/>
                        <a:pt x="0" y="17017"/>
                        <a:pt x="87" y="18031"/>
                      </a:cubicBezTo>
                      <a:cubicBezTo>
                        <a:pt x="196" y="19493"/>
                        <a:pt x="432" y="20645"/>
                        <a:pt x="732" y="21177"/>
                      </a:cubicBezTo>
                      <a:cubicBezTo>
                        <a:pt x="940" y="21600"/>
                        <a:pt x="1252" y="21600"/>
                        <a:pt x="1771" y="21600"/>
                      </a:cubicBezTo>
                      <a:lnTo>
                        <a:pt x="19829" y="21600"/>
                      </a:lnTo>
                      <a:cubicBezTo>
                        <a:pt x="20348" y="21600"/>
                        <a:pt x="20660" y="21600"/>
                        <a:pt x="20868" y="21177"/>
                      </a:cubicBezTo>
                      <a:cubicBezTo>
                        <a:pt x="21168" y="20645"/>
                        <a:pt x="21404" y="19493"/>
                        <a:pt x="21513" y="18031"/>
                      </a:cubicBezTo>
                      <a:cubicBezTo>
                        <a:pt x="21600" y="17017"/>
                        <a:pt x="21600" y="15497"/>
                        <a:pt x="21600" y="12962"/>
                      </a:cubicBezTo>
                      <a:lnTo>
                        <a:pt x="21600" y="8638"/>
                      </a:lnTo>
                      <a:cubicBezTo>
                        <a:pt x="21600" y="6103"/>
                        <a:pt x="21600" y="4583"/>
                        <a:pt x="21513" y="3569"/>
                      </a:cubicBezTo>
                      <a:cubicBezTo>
                        <a:pt x="21404" y="2107"/>
                        <a:pt x="21168" y="955"/>
                        <a:pt x="20868" y="423"/>
                      </a:cubicBezTo>
                      <a:cubicBezTo>
                        <a:pt x="20660" y="0"/>
                        <a:pt x="20348" y="0"/>
                        <a:pt x="19829" y="0"/>
                      </a:cubicBezTo>
                      <a:close/>
                    </a:path>
                  </a:pathLst>
                </a:custGeom>
                <a:solidFill>
                  <a:schemeClr val="accent1">
                    <a:lumOff val="2401"/>
                  </a:schemeClr>
                </a:solidFill>
                <a:ln>
                  <a:noFill/>
                </a:ln>
                <a:effectLst/>
                <a:extLst>
                  <a:ext uri="{C572A759-6A51-4108-AA02-DFA0A04FC94B}">
                    <ma14:wrappingTextBoxFlag xmlns:ma14="http://schemas.microsoft.com/office/mac/drawingml/2011/main" val="1"/>
                  </a:ext>
                </a:extLst>
              </p:spPr>
              <p:txBody>
                <a:bodyPr wrap="square" lIns="19050" tIns="19050" rIns="19050" bIns="19050" numCol="1" anchor="ctr">
                  <a:noAutofit/>
                </a:bodyPr>
                <a:lstStyle>
                  <a:lvl1pPr algn="ctr" defTabSz="412750">
                    <a:defRPr sz="600">
                      <a:solidFill>
                        <a:srgbClr val="000000"/>
                      </a:solidFill>
                      <a:latin typeface="Helvetica Neue Medium"/>
                      <a:ea typeface="Helvetica Neue Medium"/>
                      <a:cs typeface="Helvetica Neue Medium"/>
                      <a:sym typeface="Helvetica Neue Medium"/>
                    </a:defRPr>
                  </a:lvl1pPr>
                </a:lstStyle>
                <a:p>
                  <a:pPr/>
                  <a:r>
                    <a:t>Intro to NN</a:t>
                  </a:r>
                </a:p>
              </p:txBody>
            </p:sp>
            <p:pic>
              <p:nvPicPr>
                <p:cNvPr id="934" name="Intro to NN Intro to NN" descr="Intro to NN Intro to NN"/>
                <p:cNvPicPr>
                  <a:picLocks noChangeAspect="0"/>
                </p:cNvPicPr>
                <p:nvPr/>
              </p:nvPicPr>
              <p:blipFill>
                <a:blip r:embed="rId6">
                  <a:extLst/>
                </a:blip>
                <a:stretch>
                  <a:fillRect/>
                </a:stretch>
              </p:blipFill>
              <p:spPr>
                <a:xfrm>
                  <a:off x="-1" y="-1"/>
                  <a:ext cx="840743" cy="200964"/>
                </a:xfrm>
                <a:prstGeom prst="rect">
                  <a:avLst/>
                </a:prstGeom>
                <a:effectLst/>
              </p:spPr>
            </p:pic>
          </p:grpSp>
          <p:grpSp>
            <p:nvGrpSpPr>
              <p:cNvPr id="939" name="VAE"/>
              <p:cNvGrpSpPr/>
              <p:nvPr/>
            </p:nvGrpSpPr>
            <p:grpSpPr>
              <a:xfrm>
                <a:off x="-17961" y="160320"/>
                <a:ext cx="840742" cy="209487"/>
                <a:chOff x="0" y="0"/>
                <a:chExt cx="840741" cy="209486"/>
              </a:xfrm>
            </p:grpSpPr>
            <p:sp>
              <p:nvSpPr>
                <p:cNvPr id="938" name="VAE"/>
                <p:cNvSpPr/>
                <p:nvPr/>
              </p:nvSpPr>
              <p:spPr>
                <a:xfrm>
                  <a:off x="17960" y="17960"/>
                  <a:ext cx="804821" cy="17356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829" y="0"/>
                      </a:moveTo>
                      <a:lnTo>
                        <a:pt x="1771" y="0"/>
                      </a:lnTo>
                      <a:cubicBezTo>
                        <a:pt x="1252" y="0"/>
                        <a:pt x="940" y="0"/>
                        <a:pt x="732" y="403"/>
                      </a:cubicBezTo>
                      <a:cubicBezTo>
                        <a:pt x="432" y="908"/>
                        <a:pt x="196" y="2003"/>
                        <a:pt x="87" y="3393"/>
                      </a:cubicBezTo>
                      <a:cubicBezTo>
                        <a:pt x="0" y="4357"/>
                        <a:pt x="0" y="5804"/>
                        <a:pt x="0" y="8214"/>
                      </a:cubicBezTo>
                      <a:lnTo>
                        <a:pt x="0" y="13386"/>
                      </a:lnTo>
                      <a:cubicBezTo>
                        <a:pt x="0" y="15796"/>
                        <a:pt x="0" y="17243"/>
                        <a:pt x="87" y="18207"/>
                      </a:cubicBezTo>
                      <a:cubicBezTo>
                        <a:pt x="196" y="19597"/>
                        <a:pt x="432" y="20692"/>
                        <a:pt x="732" y="21197"/>
                      </a:cubicBezTo>
                      <a:cubicBezTo>
                        <a:pt x="940" y="21600"/>
                        <a:pt x="1252" y="21600"/>
                        <a:pt x="1771" y="21600"/>
                      </a:cubicBezTo>
                      <a:lnTo>
                        <a:pt x="19829" y="21600"/>
                      </a:lnTo>
                      <a:cubicBezTo>
                        <a:pt x="20348" y="21600"/>
                        <a:pt x="20660" y="21600"/>
                        <a:pt x="20868" y="21197"/>
                      </a:cubicBezTo>
                      <a:cubicBezTo>
                        <a:pt x="21168" y="20692"/>
                        <a:pt x="21404" y="19597"/>
                        <a:pt x="21513" y="18207"/>
                      </a:cubicBezTo>
                      <a:cubicBezTo>
                        <a:pt x="21600" y="17243"/>
                        <a:pt x="21600" y="15796"/>
                        <a:pt x="21600" y="13386"/>
                      </a:cubicBezTo>
                      <a:lnTo>
                        <a:pt x="21600" y="8214"/>
                      </a:lnTo>
                      <a:cubicBezTo>
                        <a:pt x="21600" y="5804"/>
                        <a:pt x="21600" y="4357"/>
                        <a:pt x="21513" y="3393"/>
                      </a:cubicBezTo>
                      <a:cubicBezTo>
                        <a:pt x="21404" y="2003"/>
                        <a:pt x="21168" y="908"/>
                        <a:pt x="20868" y="403"/>
                      </a:cubicBezTo>
                      <a:cubicBezTo>
                        <a:pt x="20660" y="0"/>
                        <a:pt x="20348" y="0"/>
                        <a:pt x="19829" y="0"/>
                      </a:cubicBezTo>
                      <a:close/>
                    </a:path>
                  </a:pathLst>
                </a:custGeom>
                <a:solidFill>
                  <a:schemeClr val="accent1">
                    <a:lumOff val="2401"/>
                  </a:schemeClr>
                </a:solidFill>
                <a:ln>
                  <a:noFill/>
                </a:ln>
                <a:effectLst/>
                <a:extLst>
                  <a:ext uri="{C572A759-6A51-4108-AA02-DFA0A04FC94B}">
                    <ma14:wrappingTextBoxFlag xmlns:ma14="http://schemas.microsoft.com/office/mac/drawingml/2011/main" val="1"/>
                  </a:ext>
                </a:extLst>
              </p:spPr>
              <p:txBody>
                <a:bodyPr wrap="square" lIns="19050" tIns="19050" rIns="19050" bIns="19050" numCol="1" anchor="ctr">
                  <a:noAutofit/>
                </a:bodyPr>
                <a:lstStyle>
                  <a:lvl1pPr algn="ctr" defTabSz="412750">
                    <a:defRPr sz="600">
                      <a:solidFill>
                        <a:srgbClr val="000000"/>
                      </a:solidFill>
                      <a:latin typeface="Helvetica Neue Medium"/>
                      <a:ea typeface="Helvetica Neue Medium"/>
                      <a:cs typeface="Helvetica Neue Medium"/>
                      <a:sym typeface="Helvetica Neue Medium"/>
                    </a:defRPr>
                  </a:lvl1pPr>
                </a:lstStyle>
                <a:p>
                  <a:pPr/>
                  <a:r>
                    <a:t>VAE</a:t>
                  </a:r>
                </a:p>
              </p:txBody>
            </p:sp>
            <p:pic>
              <p:nvPicPr>
                <p:cNvPr id="937" name="VAE VAE" descr="VAE VAE"/>
                <p:cNvPicPr>
                  <a:picLocks noChangeAspect="0"/>
                </p:cNvPicPr>
                <p:nvPr/>
              </p:nvPicPr>
              <p:blipFill>
                <a:blip r:embed="rId7">
                  <a:extLst/>
                </a:blip>
                <a:stretch>
                  <a:fillRect/>
                </a:stretch>
              </p:blipFill>
              <p:spPr>
                <a:xfrm>
                  <a:off x="-1" y="0"/>
                  <a:ext cx="840743" cy="209487"/>
                </a:xfrm>
                <a:prstGeom prst="rect">
                  <a:avLst/>
                </a:prstGeom>
                <a:effectLst/>
              </p:spPr>
            </p:pic>
          </p:grpSp>
        </p:grpSp>
      </p:gr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43" name="What Are Neural Nets?"/>
          <p:cNvSpPr txBox="1"/>
          <p:nvPr>
            <p:ph type="title"/>
          </p:nvPr>
        </p:nvSpPr>
        <p:spPr>
          <a:xfrm>
            <a:off x="452437" y="627062"/>
            <a:ext cx="8239126" cy="538107"/>
          </a:xfrm>
          <a:prstGeom prst="rect">
            <a:avLst/>
          </a:prstGeom>
        </p:spPr>
        <p:txBody>
          <a:bodyPr/>
          <a:lstStyle>
            <a:lvl1pPr defTabSz="963143">
              <a:defRPr spc="-66" sz="3318"/>
            </a:lvl1pPr>
          </a:lstStyle>
          <a:p>
            <a:pPr/>
            <a:r>
              <a:t>What Are Neural Nets?</a:t>
            </a:r>
          </a:p>
        </p:txBody>
      </p:sp>
      <p:sp>
        <p:nvSpPr>
          <p:cNvPr id="944" name="Why do we use them?"/>
          <p:cNvSpPr txBox="1"/>
          <p:nvPr>
            <p:ph type="body" idx="21"/>
          </p:nvPr>
        </p:nvSpPr>
        <p:spPr>
          <a:xfrm>
            <a:off x="452437" y="1112110"/>
            <a:ext cx="8239126" cy="350544"/>
          </a:xfrm>
          <a:prstGeom prst="rect">
            <a:avLst/>
          </a:prstGeom>
          <a:extLst>
            <a:ext uri="{C572A759-6A51-4108-AA02-DFA0A04FC94B}">
              <ma14:wrappingTextBoxFlag xmlns:ma14="http://schemas.microsoft.com/office/mac/drawingml/2011/main" val="1"/>
            </a:ext>
          </a:extLst>
        </p:spPr>
        <p:txBody>
          <a:bodyPr/>
          <a:lstStyle>
            <a:lvl1pPr defTabSz="412750">
              <a:defRPr sz="1700"/>
            </a:lvl1pPr>
          </a:lstStyle>
          <a:p>
            <a:pPr/>
            <a:r>
              <a:t>Why do we use them?</a:t>
            </a:r>
          </a:p>
        </p:txBody>
      </p:sp>
      <p:sp>
        <p:nvSpPr>
          <p:cNvPr id="945" name="A few notes:…"/>
          <p:cNvSpPr txBox="1"/>
          <p:nvPr/>
        </p:nvSpPr>
        <p:spPr>
          <a:xfrm>
            <a:off x="793690" y="1635350"/>
            <a:ext cx="7556620" cy="4867742"/>
          </a:xfrm>
          <a:prstGeom prst="rect">
            <a:avLst/>
          </a:prstGeom>
          <a:ln w="3175">
            <a:miter lim="400000"/>
          </a:ln>
          <a:extLst>
            <a:ext uri="{C572A759-6A51-4108-AA02-DFA0A04FC94B}">
              <ma14:wrappingTextBoxFlag xmlns:ma14="http://schemas.microsoft.com/office/mac/drawingml/2011/main" val="1"/>
            </a:ext>
          </a:extLst>
        </p:spPr>
        <p:txBody>
          <a:bodyPr lIns="17144" tIns="17144" rIns="17144" bIns="17144">
            <a:normAutofit fontScale="100000" lnSpcReduction="0"/>
          </a:bodyPr>
          <a:lstStyle/>
          <a:p>
            <a:pPr algn="just" defTabSz="404495">
              <a:defRPr b="1" sz="1274">
                <a:solidFill>
                  <a:srgbClr val="000000"/>
                </a:solidFill>
                <a:latin typeface="Helvetica Neue"/>
                <a:ea typeface="Helvetica Neue"/>
                <a:cs typeface="Helvetica Neue"/>
                <a:sym typeface="Helvetica Neue"/>
              </a:defRPr>
            </a:pPr>
          </a:p>
          <a:p>
            <a:pPr algn="just" defTabSz="404495">
              <a:defRPr b="1" sz="1274">
                <a:solidFill>
                  <a:srgbClr val="000000"/>
                </a:solidFill>
                <a:latin typeface="Helvetica Neue"/>
                <a:ea typeface="Helvetica Neue"/>
                <a:cs typeface="Helvetica Neue"/>
                <a:sym typeface="Helvetica Neue"/>
              </a:defRPr>
            </a:pPr>
          </a:p>
          <a:p>
            <a:pPr algn="just" defTabSz="404495">
              <a:defRPr b="1" sz="1274">
                <a:solidFill>
                  <a:srgbClr val="000000"/>
                </a:solidFill>
                <a:latin typeface="Helvetica Neue"/>
                <a:ea typeface="Helvetica Neue"/>
                <a:cs typeface="Helvetica Neue"/>
                <a:sym typeface="Helvetica Neue"/>
              </a:defRPr>
            </a:pPr>
          </a:p>
          <a:p>
            <a:pPr algn="just" defTabSz="404495">
              <a:defRPr b="1" sz="1274">
                <a:solidFill>
                  <a:srgbClr val="000000"/>
                </a:solidFill>
                <a:latin typeface="Helvetica Neue"/>
                <a:ea typeface="Helvetica Neue"/>
                <a:cs typeface="Helvetica Neue"/>
                <a:sym typeface="Helvetica Neue"/>
              </a:defRPr>
            </a:pPr>
          </a:p>
          <a:p>
            <a:pPr algn="just" defTabSz="404495">
              <a:defRPr b="1" sz="1274">
                <a:solidFill>
                  <a:srgbClr val="000000"/>
                </a:solidFill>
                <a:latin typeface="Helvetica Neue"/>
                <a:ea typeface="Helvetica Neue"/>
                <a:cs typeface="Helvetica Neue"/>
                <a:sym typeface="Helvetica Neue"/>
              </a:defRPr>
            </a:pPr>
          </a:p>
          <a:p>
            <a:pPr algn="just" defTabSz="404495">
              <a:defRPr b="1" sz="1274">
                <a:solidFill>
                  <a:srgbClr val="000000"/>
                </a:solidFill>
                <a:latin typeface="Helvetica Neue"/>
                <a:ea typeface="Helvetica Neue"/>
                <a:cs typeface="Helvetica Neue"/>
                <a:sym typeface="Helvetica Neue"/>
              </a:defRPr>
            </a:pPr>
          </a:p>
          <a:p>
            <a:pPr algn="just" defTabSz="404495">
              <a:defRPr b="1" sz="1274">
                <a:solidFill>
                  <a:srgbClr val="000000"/>
                </a:solidFill>
                <a:latin typeface="Helvetica Neue"/>
                <a:ea typeface="Helvetica Neue"/>
                <a:cs typeface="Helvetica Neue"/>
                <a:sym typeface="Helvetica Neue"/>
              </a:defRPr>
            </a:pPr>
          </a:p>
          <a:p>
            <a:pPr algn="just" defTabSz="404495">
              <a:defRPr b="1" sz="1274">
                <a:solidFill>
                  <a:srgbClr val="000000"/>
                </a:solidFill>
                <a:latin typeface="Helvetica Neue"/>
                <a:ea typeface="Helvetica Neue"/>
                <a:cs typeface="Helvetica Neue"/>
                <a:sym typeface="Helvetica Neue"/>
              </a:defRPr>
            </a:pPr>
          </a:p>
          <a:p>
            <a:pPr algn="just" defTabSz="404495">
              <a:defRPr b="1" sz="1274">
                <a:solidFill>
                  <a:srgbClr val="000000"/>
                </a:solidFill>
                <a:latin typeface="Helvetica Neue"/>
                <a:ea typeface="Helvetica Neue"/>
                <a:cs typeface="Helvetica Neue"/>
                <a:sym typeface="Helvetica Neue"/>
              </a:defRPr>
            </a:pPr>
          </a:p>
          <a:p>
            <a:pPr algn="just" defTabSz="404495">
              <a:defRPr b="1" sz="1274">
                <a:solidFill>
                  <a:srgbClr val="000000"/>
                </a:solidFill>
                <a:latin typeface="Helvetica Neue"/>
                <a:ea typeface="Helvetica Neue"/>
                <a:cs typeface="Helvetica Neue"/>
                <a:sym typeface="Helvetica Neue"/>
              </a:defRPr>
            </a:pPr>
          </a:p>
          <a:p>
            <a:pPr algn="just" defTabSz="404495">
              <a:defRPr b="1" sz="1274">
                <a:solidFill>
                  <a:srgbClr val="000000"/>
                </a:solidFill>
                <a:latin typeface="Helvetica Neue"/>
                <a:ea typeface="Helvetica Neue"/>
                <a:cs typeface="Helvetica Neue"/>
                <a:sym typeface="Helvetica Neue"/>
              </a:defRPr>
            </a:pPr>
            <a:r>
              <a:t>A few notes:</a:t>
            </a:r>
          </a:p>
          <a:p>
            <a:pPr algn="just" defTabSz="404495">
              <a:defRPr b="1" sz="1274">
                <a:solidFill>
                  <a:srgbClr val="000000"/>
                </a:solidFill>
                <a:latin typeface="Helvetica Neue"/>
                <a:ea typeface="Helvetica Neue"/>
                <a:cs typeface="Helvetica Neue"/>
                <a:sym typeface="Helvetica Neue"/>
              </a:defRPr>
            </a:pPr>
          </a:p>
          <a:p>
            <a:pPr lvl="1" marL="668153" indent="-170313" algn="just" defTabSz="404495">
              <a:buSzPct val="100000"/>
              <a:buAutoNum type="arabicPeriod" startAt="1"/>
              <a:defRPr b="1" sz="1274">
                <a:solidFill>
                  <a:srgbClr val="000000"/>
                </a:solidFill>
                <a:latin typeface="Helvetica Neue"/>
                <a:ea typeface="Helvetica Neue"/>
                <a:cs typeface="Helvetica Neue"/>
                <a:sym typeface="Helvetica Neue"/>
              </a:defRPr>
            </a:pPr>
            <a:r>
              <a:t>If we only partially know X and Y, the best we can do is to come up with an approximation of H such that it works “well” on the available observations</a:t>
            </a:r>
          </a:p>
          <a:p>
            <a:pPr algn="just" defTabSz="404495">
              <a:defRPr b="1" sz="1274">
                <a:solidFill>
                  <a:srgbClr val="000000"/>
                </a:solidFill>
                <a:latin typeface="Helvetica Neue"/>
                <a:ea typeface="Helvetica Neue"/>
                <a:cs typeface="Helvetica Neue"/>
                <a:sym typeface="Helvetica Neue"/>
              </a:defRPr>
            </a:pPr>
          </a:p>
          <a:p>
            <a:pPr lvl="1" marL="668153" indent="-170313" algn="just" defTabSz="404495">
              <a:buSzPct val="100000"/>
              <a:buAutoNum type="arabicPeriod" startAt="2"/>
              <a:defRPr b="1" sz="1274">
                <a:solidFill>
                  <a:srgbClr val="000000"/>
                </a:solidFill>
                <a:latin typeface="Helvetica Neue"/>
                <a:ea typeface="Helvetica Neue"/>
                <a:cs typeface="Helvetica Neue"/>
                <a:sym typeface="Helvetica Neue"/>
              </a:defRPr>
            </a:pPr>
            <a:r>
              <a:t>No matter how much data we’ve observed, we can not be certain that we’ve observed all possible combinations of X and Y. More data may allow us to be more confident in our approximation of H, but it does not allow us to be fully confident that we know everything about the behaviour of H.</a:t>
            </a:r>
          </a:p>
          <a:p>
            <a:pPr algn="just" defTabSz="404495">
              <a:defRPr b="1" sz="1274">
                <a:solidFill>
                  <a:srgbClr val="000000"/>
                </a:solidFill>
                <a:latin typeface="Helvetica Neue"/>
                <a:ea typeface="Helvetica Neue"/>
                <a:cs typeface="Helvetica Neue"/>
                <a:sym typeface="Helvetica Neue"/>
              </a:defRPr>
            </a:pPr>
          </a:p>
          <a:p>
            <a:pPr lvl="1" marL="668153" indent="-170313" algn="just" defTabSz="404495">
              <a:buSzPct val="100000"/>
              <a:buAutoNum type="arabicPeriod" startAt="3"/>
              <a:defRPr b="1" sz="1274">
                <a:solidFill>
                  <a:srgbClr val="000000"/>
                </a:solidFill>
                <a:latin typeface="Helvetica Neue"/>
                <a:ea typeface="Helvetica Neue"/>
                <a:cs typeface="Helvetica Neue"/>
                <a:sym typeface="Helvetica Neue"/>
              </a:defRPr>
            </a:pPr>
            <a:r>
              <a:t>We can not be certain if Y is only dependant on X</a:t>
            </a:r>
          </a:p>
          <a:p>
            <a:pPr lvl="1" marL="668153" indent="-170313" algn="just" defTabSz="404495">
              <a:buSzPct val="100000"/>
              <a:buAutoNum type="arabicPeriod" startAt="3"/>
              <a:defRPr b="1" sz="1274">
                <a:solidFill>
                  <a:srgbClr val="000000"/>
                </a:solidFill>
                <a:latin typeface="Helvetica Neue"/>
                <a:ea typeface="Helvetica Neue"/>
                <a:cs typeface="Helvetica Neue"/>
                <a:sym typeface="Helvetica Neue"/>
              </a:defRPr>
            </a:pPr>
            <a:r>
              <a:t>We can not be sure that H is a deterministic transformation</a:t>
            </a:r>
          </a:p>
          <a:p>
            <a:pPr algn="just" defTabSz="404495">
              <a:defRPr b="1" sz="1274">
                <a:solidFill>
                  <a:srgbClr val="000000"/>
                </a:solidFill>
                <a:latin typeface="Helvetica Neue"/>
                <a:ea typeface="Helvetica Neue"/>
                <a:cs typeface="Helvetica Neue"/>
                <a:sym typeface="Helvetica Neue"/>
              </a:defRPr>
            </a:pPr>
          </a:p>
        </p:txBody>
      </p:sp>
      <p:grpSp>
        <p:nvGrpSpPr>
          <p:cNvPr id="962" name="Group"/>
          <p:cNvGrpSpPr/>
          <p:nvPr/>
        </p:nvGrpSpPr>
        <p:grpSpPr>
          <a:xfrm>
            <a:off x="2076591" y="2656506"/>
            <a:ext cx="4992406" cy="902836"/>
            <a:chOff x="0" y="-1587"/>
            <a:chExt cx="4992404" cy="902834"/>
          </a:xfrm>
        </p:grpSpPr>
        <p:grpSp>
          <p:nvGrpSpPr>
            <p:cNvPr id="953" name="Group"/>
            <p:cNvGrpSpPr/>
            <p:nvPr/>
          </p:nvGrpSpPr>
          <p:grpSpPr>
            <a:xfrm>
              <a:off x="958427" y="112129"/>
              <a:ext cx="3421554" cy="789119"/>
              <a:chOff x="0" y="-38100"/>
              <a:chExt cx="3421552" cy="789117"/>
            </a:xfrm>
          </p:grpSpPr>
          <p:grpSp>
            <p:nvGrpSpPr>
              <p:cNvPr id="948" name="H"/>
              <p:cNvGrpSpPr/>
              <p:nvPr/>
            </p:nvGrpSpPr>
            <p:grpSpPr>
              <a:xfrm>
                <a:off x="908906" y="-38100"/>
                <a:ext cx="1036078" cy="789118"/>
                <a:chOff x="0" y="0"/>
                <a:chExt cx="1036077" cy="789117"/>
              </a:xfrm>
            </p:grpSpPr>
            <p:sp>
              <p:nvSpPr>
                <p:cNvPr id="947" name="H"/>
                <p:cNvSpPr/>
                <p:nvPr/>
              </p:nvSpPr>
              <p:spPr>
                <a:xfrm>
                  <a:off x="38100" y="38100"/>
                  <a:ext cx="959878" cy="712918"/>
                </a:xfrm>
                <a:prstGeom prst="roundRect">
                  <a:avLst>
                    <a:gd name="adj" fmla="val 15000"/>
                  </a:avLst>
                </a:prstGeom>
                <a:noFill/>
                <a:ln>
                  <a:noFill/>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lgn="ctr">
                    <a:defRPr sz="2000"/>
                  </a:lvl1pPr>
                </a:lstStyle>
                <a:p>
                  <a:pPr/>
                  <a:r>
                    <a:t>H</a:t>
                  </a:r>
                </a:p>
              </p:txBody>
            </p:sp>
            <p:pic>
              <p:nvPicPr>
                <p:cNvPr id="946" name="H H" descr="H H"/>
                <p:cNvPicPr>
                  <a:picLocks noChangeAspect="0"/>
                </p:cNvPicPr>
                <p:nvPr/>
              </p:nvPicPr>
              <p:blipFill>
                <a:blip r:embed="rId2">
                  <a:extLst/>
                </a:blip>
                <a:stretch>
                  <a:fillRect/>
                </a:stretch>
              </p:blipFill>
              <p:spPr>
                <a:xfrm>
                  <a:off x="0" y="0"/>
                  <a:ext cx="1036078" cy="789118"/>
                </a:xfrm>
                <a:prstGeom prst="rect">
                  <a:avLst/>
                </a:prstGeom>
                <a:effectLst/>
              </p:spPr>
            </p:pic>
          </p:grpSp>
          <p:sp>
            <p:nvSpPr>
              <p:cNvPr id="949" name="Line"/>
              <p:cNvSpPr/>
              <p:nvPr/>
            </p:nvSpPr>
            <p:spPr>
              <a:xfrm>
                <a:off x="191926" y="357747"/>
                <a:ext cx="737262" cy="1"/>
              </a:xfrm>
              <a:prstGeom prst="line">
                <a:avLst/>
              </a:prstGeom>
              <a:noFill/>
              <a:ln w="25400" cap="flat">
                <a:solidFill>
                  <a:schemeClr val="accent4">
                    <a:lumOff val="-3294"/>
                  </a:schemeClr>
                </a:solidFill>
                <a:prstDash val="solid"/>
                <a:round/>
                <a:tailEnd type="arrow" w="med" len="med"/>
              </a:ln>
              <a:effectLst/>
            </p:spPr>
            <p:txBody>
              <a:bodyPr wrap="square" lIns="0" tIns="0" rIns="0" bIns="0" numCol="1" anchor="t">
                <a:noAutofit/>
              </a:bodyPr>
              <a:lstStyle/>
              <a:p>
                <a:pPr/>
              </a:p>
            </p:txBody>
          </p:sp>
          <p:sp>
            <p:nvSpPr>
              <p:cNvPr id="950" name="Line"/>
              <p:cNvSpPr/>
              <p:nvPr/>
            </p:nvSpPr>
            <p:spPr>
              <a:xfrm>
                <a:off x="1921882" y="356458"/>
                <a:ext cx="737262" cy="1"/>
              </a:xfrm>
              <a:prstGeom prst="line">
                <a:avLst/>
              </a:prstGeom>
              <a:noFill/>
              <a:ln w="25400" cap="flat">
                <a:solidFill>
                  <a:schemeClr val="accent4">
                    <a:lumOff val="-3294"/>
                  </a:schemeClr>
                </a:solidFill>
                <a:prstDash val="solid"/>
                <a:round/>
                <a:tailEnd type="arrow" w="med" len="med"/>
              </a:ln>
              <a:effectLst/>
            </p:spPr>
            <p:txBody>
              <a:bodyPr wrap="square" lIns="0" tIns="0" rIns="0" bIns="0" numCol="1" anchor="t">
                <a:noAutofit/>
              </a:bodyPr>
              <a:lstStyle/>
              <a:p>
                <a:pPr/>
              </a:p>
            </p:txBody>
          </p:sp>
          <p:sp>
            <p:nvSpPr>
              <p:cNvPr id="951" name="Equation"/>
              <p:cNvSpPr txBox="1"/>
              <p:nvPr/>
            </p:nvSpPr>
            <p:spPr>
              <a:xfrm>
                <a:off x="2707511" y="287309"/>
                <a:ext cx="714042" cy="173534"/>
              </a:xfrm>
              <a:prstGeom prst="rect">
                <a:avLst/>
              </a:prstGeom>
              <a:noFill/>
              <a:ln w="12700" cap="flat">
                <a:noFill/>
                <a:miter lim="400000"/>
              </a:ln>
              <a:effectLst/>
            </p:spPr>
            <p:txBody>
              <a:bodyPr wrap="none" lIns="0" tIns="0" rIns="0" bIns="0">
                <a:spAutoFit/>
              </a:bodyPr>
              <a:lstStyle/>
              <a:p>
                <a:pPr latinLnBrk="1">
                  <a:defRPr sz="1800">
                    <a:solidFill>
                      <a:srgbClr val="000000"/>
                    </a:solidFill>
                  </a:defRPr>
                </a:pPr>
                <a14:m>
                  <m:oMathPara>
                    <m:oMathParaPr>
                      <m:jc m:val="centerGroup"/>
                    </m:oMathParaPr>
                    <m:oMath>
                      <m:r>
                        <a:rPr xmlns:a="http://schemas.openxmlformats.org/drawingml/2006/main" sz="1600" i="1">
                          <a:solidFill>
                            <a:srgbClr val="333333"/>
                          </a:solidFill>
                          <a:latin typeface="Cambria Math" panose="02040503050406030204" pitchFamily="18" charset="0"/>
                        </a:rPr>
                        <m:t>Y</m:t>
                      </m:r>
                      <m:r>
                        <a:rPr xmlns:a="http://schemas.openxmlformats.org/drawingml/2006/main" sz="1600" i="1">
                          <a:solidFill>
                            <a:srgbClr val="333333"/>
                          </a:solidFill>
                          <a:latin typeface="Cambria Math" panose="02040503050406030204" pitchFamily="18" charset="0"/>
                        </a:rPr>
                        <m:t>=</m:t>
                      </m:r>
                      <m:r>
                        <a:rPr xmlns:a="http://schemas.openxmlformats.org/drawingml/2006/main" sz="1600" i="1">
                          <a:solidFill>
                            <a:srgbClr val="333333"/>
                          </a:solidFill>
                          <a:latin typeface="Cambria Math" panose="02040503050406030204" pitchFamily="18" charset="0"/>
                        </a:rPr>
                        <m:t>H</m:t>
                      </m:r>
                      <m:r>
                        <a:rPr xmlns:a="http://schemas.openxmlformats.org/drawingml/2006/main" sz="1600" i="1">
                          <a:solidFill>
                            <a:srgbClr val="333333"/>
                          </a:solidFill>
                          <a:latin typeface="Cambria Math" panose="02040503050406030204" pitchFamily="18" charset="0"/>
                        </a:rPr>
                        <m:t>(</m:t>
                      </m:r>
                      <m:r>
                        <a:rPr xmlns:a="http://schemas.openxmlformats.org/drawingml/2006/main" sz="1600" i="1">
                          <a:solidFill>
                            <a:srgbClr val="333333"/>
                          </a:solidFill>
                          <a:latin typeface="Cambria Math" panose="02040503050406030204" pitchFamily="18" charset="0"/>
                        </a:rPr>
                        <m:t>x</m:t>
                      </m:r>
                      <m:r>
                        <a:rPr xmlns:a="http://schemas.openxmlformats.org/drawingml/2006/main" sz="1600" i="1">
                          <a:solidFill>
                            <a:srgbClr val="333333"/>
                          </a:solidFill>
                          <a:latin typeface="Cambria Math" panose="02040503050406030204" pitchFamily="18" charset="0"/>
                        </a:rPr>
                        <m:t>)</m:t>
                      </m:r>
                    </m:oMath>
                  </m:oMathPara>
                </a14:m>
                <a:endParaRPr sz="1600">
                  <a:solidFill>
                    <a:srgbClr val="333333"/>
                  </a:solidFill>
                </a:endParaRPr>
              </a:p>
            </p:txBody>
          </p:sp>
          <p:sp>
            <p:nvSpPr>
              <p:cNvPr id="952" name="Equation"/>
              <p:cNvSpPr txBox="1"/>
              <p:nvPr/>
            </p:nvSpPr>
            <p:spPr>
              <a:xfrm>
                <a:off x="0" y="283839"/>
                <a:ext cx="139192" cy="132894"/>
              </a:xfrm>
              <a:prstGeom prst="rect">
                <a:avLst/>
              </a:prstGeom>
              <a:noFill/>
              <a:ln w="12700" cap="flat">
                <a:noFill/>
                <a:miter lim="400000"/>
              </a:ln>
              <a:effectLst/>
            </p:spPr>
            <p:txBody>
              <a:bodyPr wrap="none" lIns="0" tIns="0" rIns="0" bIns="0">
                <a:spAutoFit/>
              </a:bodyPr>
              <a:lstStyle/>
              <a:p>
                <a:pPr latinLnBrk="1">
                  <a:defRPr sz="1800">
                    <a:solidFill>
                      <a:srgbClr val="000000"/>
                    </a:solidFill>
                  </a:defRPr>
                </a:pPr>
                <a14:m>
                  <m:oMathPara>
                    <m:oMathParaPr>
                      <m:jc m:val="centerGroup"/>
                    </m:oMathParaPr>
                    <m:oMath>
                      <m:r>
                        <a:rPr xmlns:a="http://schemas.openxmlformats.org/drawingml/2006/main" sz="1600" i="1">
                          <a:solidFill>
                            <a:srgbClr val="333333"/>
                          </a:solidFill>
                          <a:latin typeface="Cambria Math" panose="02040503050406030204" pitchFamily="18" charset="0"/>
                        </a:rPr>
                        <m:t>X</m:t>
                      </m:r>
                    </m:oMath>
                  </m:oMathPara>
                </a14:m>
                <a:endParaRPr sz="1600">
                  <a:solidFill>
                    <a:srgbClr val="333333"/>
                  </a:solidFill>
                </a:endParaRPr>
              </a:p>
            </p:txBody>
          </p:sp>
        </p:grpSp>
        <p:grpSp>
          <p:nvGrpSpPr>
            <p:cNvPr id="956" name="Dingbat Check"/>
            <p:cNvGrpSpPr/>
            <p:nvPr/>
          </p:nvGrpSpPr>
          <p:grpSpPr>
            <a:xfrm>
              <a:off x="1302736" y="-680"/>
              <a:ext cx="345336" cy="328318"/>
              <a:chOff x="0" y="0"/>
              <a:chExt cx="345334" cy="328316"/>
            </a:xfrm>
          </p:grpSpPr>
          <p:sp>
            <p:nvSpPr>
              <p:cNvPr id="955" name="Dingbat Check"/>
              <p:cNvSpPr/>
              <p:nvPr/>
            </p:nvSpPr>
            <p:spPr>
              <a:xfrm>
                <a:off x="1587" y="1587"/>
                <a:ext cx="342161" cy="325143"/>
              </a:xfrm>
              <a:custGeom>
                <a:avLst/>
                <a:gdLst/>
                <a:ahLst/>
                <a:cxnLst>
                  <a:cxn ang="0">
                    <a:pos x="wd2" y="hd2"/>
                  </a:cxn>
                  <a:cxn ang="5400000">
                    <a:pos x="wd2" y="hd2"/>
                  </a:cxn>
                  <a:cxn ang="10800000">
                    <a:pos x="wd2" y="hd2"/>
                  </a:cxn>
                  <a:cxn ang="16200000">
                    <a:pos x="wd2" y="hd2"/>
                  </a:cxn>
                </a:cxnLst>
                <a:rect l="0" t="0" r="r" b="b"/>
                <a:pathLst>
                  <a:path w="21452" h="20404" fill="norm" stroke="1" extrusionOk="0">
                    <a:moveTo>
                      <a:pt x="19340" y="6"/>
                    </a:moveTo>
                    <a:cubicBezTo>
                      <a:pt x="18911" y="-308"/>
                      <a:pt x="8317" y="11620"/>
                      <a:pt x="6423" y="13985"/>
                    </a:cubicBezTo>
                    <a:cubicBezTo>
                      <a:pt x="6323" y="14108"/>
                      <a:pt x="6215" y="14226"/>
                      <a:pt x="6090" y="14370"/>
                    </a:cubicBezTo>
                    <a:cubicBezTo>
                      <a:pt x="5960" y="14216"/>
                      <a:pt x="5854" y="14096"/>
                      <a:pt x="5755" y="13971"/>
                    </a:cubicBezTo>
                    <a:cubicBezTo>
                      <a:pt x="4964" y="12967"/>
                      <a:pt x="4458" y="12167"/>
                      <a:pt x="3657" y="11171"/>
                    </a:cubicBezTo>
                    <a:cubicBezTo>
                      <a:pt x="3337" y="10773"/>
                      <a:pt x="2972" y="10410"/>
                      <a:pt x="2634" y="10026"/>
                    </a:cubicBezTo>
                    <a:cubicBezTo>
                      <a:pt x="2472" y="9843"/>
                      <a:pt x="2283" y="9849"/>
                      <a:pt x="2071" y="9915"/>
                    </a:cubicBezTo>
                    <a:cubicBezTo>
                      <a:pt x="1856" y="9981"/>
                      <a:pt x="1574" y="9982"/>
                      <a:pt x="1303" y="10152"/>
                    </a:cubicBezTo>
                    <a:cubicBezTo>
                      <a:pt x="1209" y="10262"/>
                      <a:pt x="1332" y="10438"/>
                      <a:pt x="1349" y="10609"/>
                    </a:cubicBezTo>
                    <a:cubicBezTo>
                      <a:pt x="1369" y="10821"/>
                      <a:pt x="603" y="10792"/>
                      <a:pt x="203" y="11061"/>
                    </a:cubicBezTo>
                    <a:cubicBezTo>
                      <a:pt x="111" y="11123"/>
                      <a:pt x="286" y="11375"/>
                      <a:pt x="227" y="11440"/>
                    </a:cubicBezTo>
                    <a:cubicBezTo>
                      <a:pt x="51" y="11634"/>
                      <a:pt x="-61" y="11588"/>
                      <a:pt x="36" y="11826"/>
                    </a:cubicBezTo>
                    <a:cubicBezTo>
                      <a:pt x="896" y="13941"/>
                      <a:pt x="2182" y="15733"/>
                      <a:pt x="3218" y="17879"/>
                    </a:cubicBezTo>
                    <a:cubicBezTo>
                      <a:pt x="4865" y="21292"/>
                      <a:pt x="5178" y="19166"/>
                      <a:pt x="5654" y="19575"/>
                    </a:cubicBezTo>
                    <a:cubicBezTo>
                      <a:pt x="7119" y="20836"/>
                      <a:pt x="6474" y="21179"/>
                      <a:pt x="9921" y="16770"/>
                    </a:cubicBezTo>
                    <a:cubicBezTo>
                      <a:pt x="11378" y="14721"/>
                      <a:pt x="19009" y="5203"/>
                      <a:pt x="20710" y="3334"/>
                    </a:cubicBezTo>
                    <a:cubicBezTo>
                      <a:pt x="20919" y="3106"/>
                      <a:pt x="21118" y="2879"/>
                      <a:pt x="21258" y="2594"/>
                    </a:cubicBezTo>
                    <a:cubicBezTo>
                      <a:pt x="21526" y="2050"/>
                      <a:pt x="21539" y="2066"/>
                      <a:pt x="21150" y="1624"/>
                    </a:cubicBezTo>
                    <a:cubicBezTo>
                      <a:pt x="21006" y="1461"/>
                      <a:pt x="20856" y="1427"/>
                      <a:pt x="20646" y="1437"/>
                    </a:cubicBezTo>
                    <a:cubicBezTo>
                      <a:pt x="20244" y="1456"/>
                      <a:pt x="20044" y="1227"/>
                      <a:pt x="20086" y="860"/>
                    </a:cubicBezTo>
                    <a:cubicBezTo>
                      <a:pt x="20096" y="778"/>
                      <a:pt x="20075" y="672"/>
                      <a:pt x="20023" y="612"/>
                    </a:cubicBezTo>
                    <a:cubicBezTo>
                      <a:pt x="19903" y="469"/>
                      <a:pt x="19492" y="117"/>
                      <a:pt x="19340" y="6"/>
                    </a:cubicBezTo>
                    <a:close/>
                  </a:path>
                </a:pathLst>
              </a:custGeom>
              <a:solidFill>
                <a:schemeClr val="accent4">
                  <a:lumOff val="-3294"/>
                </a:schemeClr>
              </a:solidFill>
              <a:ln>
                <a:noFill/>
              </a:ln>
              <a:effectLst/>
            </p:spPr>
            <p:txBody>
              <a:bodyPr wrap="square" lIns="0" tIns="0" rIns="0" bIns="0" numCol="1" anchor="t">
                <a:noAutofit/>
              </a:bodyPr>
              <a:lstStyle/>
              <a:p>
                <a:pPr/>
              </a:p>
            </p:txBody>
          </p:sp>
          <p:pic>
            <p:nvPicPr>
              <p:cNvPr id="954" name="Dingbat Check Dingbat Check" descr="Dingbat Check Dingbat Check"/>
              <p:cNvPicPr>
                <a:picLocks noChangeAspect="0"/>
              </p:cNvPicPr>
              <p:nvPr/>
            </p:nvPicPr>
            <p:blipFill>
              <a:blip r:embed="rId3">
                <a:extLst/>
              </a:blip>
              <a:stretch>
                <a:fillRect/>
              </a:stretch>
            </p:blipFill>
            <p:spPr>
              <a:xfrm>
                <a:off x="0" y="-1"/>
                <a:ext cx="345335" cy="328318"/>
              </a:xfrm>
              <a:prstGeom prst="rect">
                <a:avLst/>
              </a:prstGeom>
              <a:effectLst/>
            </p:spPr>
          </p:pic>
        </p:grpSp>
        <p:sp>
          <p:nvSpPr>
            <p:cNvPr id="957" name="Partially Known"/>
            <p:cNvSpPr txBox="1"/>
            <p:nvPr/>
          </p:nvSpPr>
          <p:spPr>
            <a:xfrm>
              <a:off x="0" y="132071"/>
              <a:ext cx="1238114" cy="19738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p>
              <a:pPr/>
              <a:r>
                <a:t>Partially Known</a:t>
              </a:r>
            </a:p>
          </p:txBody>
        </p:sp>
        <p:grpSp>
          <p:nvGrpSpPr>
            <p:cNvPr id="960" name="Dingbat Check"/>
            <p:cNvGrpSpPr/>
            <p:nvPr/>
          </p:nvGrpSpPr>
          <p:grpSpPr>
            <a:xfrm>
              <a:off x="4647069" y="-1588"/>
              <a:ext cx="345336" cy="328318"/>
              <a:chOff x="0" y="0"/>
              <a:chExt cx="345334" cy="328316"/>
            </a:xfrm>
          </p:grpSpPr>
          <p:sp>
            <p:nvSpPr>
              <p:cNvPr id="959" name="Dingbat Check"/>
              <p:cNvSpPr/>
              <p:nvPr/>
            </p:nvSpPr>
            <p:spPr>
              <a:xfrm>
                <a:off x="1587" y="1587"/>
                <a:ext cx="342161" cy="325143"/>
              </a:xfrm>
              <a:custGeom>
                <a:avLst/>
                <a:gdLst/>
                <a:ahLst/>
                <a:cxnLst>
                  <a:cxn ang="0">
                    <a:pos x="wd2" y="hd2"/>
                  </a:cxn>
                  <a:cxn ang="5400000">
                    <a:pos x="wd2" y="hd2"/>
                  </a:cxn>
                  <a:cxn ang="10800000">
                    <a:pos x="wd2" y="hd2"/>
                  </a:cxn>
                  <a:cxn ang="16200000">
                    <a:pos x="wd2" y="hd2"/>
                  </a:cxn>
                </a:cxnLst>
                <a:rect l="0" t="0" r="r" b="b"/>
                <a:pathLst>
                  <a:path w="21452" h="20404" fill="norm" stroke="1" extrusionOk="0">
                    <a:moveTo>
                      <a:pt x="19340" y="6"/>
                    </a:moveTo>
                    <a:cubicBezTo>
                      <a:pt x="18911" y="-308"/>
                      <a:pt x="8317" y="11620"/>
                      <a:pt x="6423" y="13985"/>
                    </a:cubicBezTo>
                    <a:cubicBezTo>
                      <a:pt x="6323" y="14108"/>
                      <a:pt x="6215" y="14226"/>
                      <a:pt x="6090" y="14370"/>
                    </a:cubicBezTo>
                    <a:cubicBezTo>
                      <a:pt x="5960" y="14216"/>
                      <a:pt x="5854" y="14096"/>
                      <a:pt x="5755" y="13971"/>
                    </a:cubicBezTo>
                    <a:cubicBezTo>
                      <a:pt x="4964" y="12967"/>
                      <a:pt x="4458" y="12167"/>
                      <a:pt x="3657" y="11171"/>
                    </a:cubicBezTo>
                    <a:cubicBezTo>
                      <a:pt x="3337" y="10773"/>
                      <a:pt x="2972" y="10410"/>
                      <a:pt x="2634" y="10026"/>
                    </a:cubicBezTo>
                    <a:cubicBezTo>
                      <a:pt x="2472" y="9843"/>
                      <a:pt x="2283" y="9849"/>
                      <a:pt x="2071" y="9915"/>
                    </a:cubicBezTo>
                    <a:cubicBezTo>
                      <a:pt x="1856" y="9981"/>
                      <a:pt x="1574" y="9982"/>
                      <a:pt x="1303" y="10152"/>
                    </a:cubicBezTo>
                    <a:cubicBezTo>
                      <a:pt x="1209" y="10262"/>
                      <a:pt x="1332" y="10438"/>
                      <a:pt x="1349" y="10609"/>
                    </a:cubicBezTo>
                    <a:cubicBezTo>
                      <a:pt x="1369" y="10821"/>
                      <a:pt x="603" y="10792"/>
                      <a:pt x="203" y="11061"/>
                    </a:cubicBezTo>
                    <a:cubicBezTo>
                      <a:pt x="111" y="11123"/>
                      <a:pt x="286" y="11375"/>
                      <a:pt x="227" y="11440"/>
                    </a:cubicBezTo>
                    <a:cubicBezTo>
                      <a:pt x="51" y="11634"/>
                      <a:pt x="-61" y="11588"/>
                      <a:pt x="36" y="11826"/>
                    </a:cubicBezTo>
                    <a:cubicBezTo>
                      <a:pt x="896" y="13941"/>
                      <a:pt x="2182" y="15733"/>
                      <a:pt x="3218" y="17879"/>
                    </a:cubicBezTo>
                    <a:cubicBezTo>
                      <a:pt x="4865" y="21292"/>
                      <a:pt x="5178" y="19166"/>
                      <a:pt x="5654" y="19575"/>
                    </a:cubicBezTo>
                    <a:cubicBezTo>
                      <a:pt x="7119" y="20836"/>
                      <a:pt x="6474" y="21179"/>
                      <a:pt x="9921" y="16770"/>
                    </a:cubicBezTo>
                    <a:cubicBezTo>
                      <a:pt x="11378" y="14721"/>
                      <a:pt x="19009" y="5203"/>
                      <a:pt x="20710" y="3334"/>
                    </a:cubicBezTo>
                    <a:cubicBezTo>
                      <a:pt x="20919" y="3106"/>
                      <a:pt x="21118" y="2879"/>
                      <a:pt x="21258" y="2594"/>
                    </a:cubicBezTo>
                    <a:cubicBezTo>
                      <a:pt x="21526" y="2050"/>
                      <a:pt x="21539" y="2066"/>
                      <a:pt x="21150" y="1624"/>
                    </a:cubicBezTo>
                    <a:cubicBezTo>
                      <a:pt x="21006" y="1461"/>
                      <a:pt x="20856" y="1427"/>
                      <a:pt x="20646" y="1437"/>
                    </a:cubicBezTo>
                    <a:cubicBezTo>
                      <a:pt x="20244" y="1456"/>
                      <a:pt x="20044" y="1227"/>
                      <a:pt x="20086" y="860"/>
                    </a:cubicBezTo>
                    <a:cubicBezTo>
                      <a:pt x="20096" y="778"/>
                      <a:pt x="20075" y="672"/>
                      <a:pt x="20023" y="612"/>
                    </a:cubicBezTo>
                    <a:cubicBezTo>
                      <a:pt x="19903" y="469"/>
                      <a:pt x="19492" y="117"/>
                      <a:pt x="19340" y="6"/>
                    </a:cubicBezTo>
                    <a:close/>
                  </a:path>
                </a:pathLst>
              </a:custGeom>
              <a:solidFill>
                <a:schemeClr val="accent4">
                  <a:lumOff val="-3294"/>
                </a:schemeClr>
              </a:solidFill>
              <a:ln>
                <a:noFill/>
              </a:ln>
              <a:effectLst/>
            </p:spPr>
            <p:txBody>
              <a:bodyPr wrap="square" lIns="0" tIns="0" rIns="0" bIns="0" numCol="1" anchor="t">
                <a:noAutofit/>
              </a:bodyPr>
              <a:lstStyle/>
              <a:p>
                <a:pPr/>
              </a:p>
            </p:txBody>
          </p:sp>
          <p:pic>
            <p:nvPicPr>
              <p:cNvPr id="958" name="Dingbat Check Dingbat Check" descr="Dingbat Check Dingbat Check"/>
              <p:cNvPicPr>
                <a:picLocks noChangeAspect="0"/>
              </p:cNvPicPr>
              <p:nvPr/>
            </p:nvPicPr>
            <p:blipFill>
              <a:blip r:embed="rId3">
                <a:extLst/>
              </a:blip>
              <a:stretch>
                <a:fillRect/>
              </a:stretch>
            </p:blipFill>
            <p:spPr>
              <a:xfrm>
                <a:off x="0" y="-1"/>
                <a:ext cx="345335" cy="328318"/>
              </a:xfrm>
              <a:prstGeom prst="rect">
                <a:avLst/>
              </a:prstGeom>
              <a:effectLst/>
            </p:spPr>
          </p:pic>
        </p:grpSp>
        <p:sp>
          <p:nvSpPr>
            <p:cNvPr id="961" name="Partially Known"/>
            <p:cNvSpPr txBox="1"/>
            <p:nvPr/>
          </p:nvSpPr>
          <p:spPr>
            <a:xfrm>
              <a:off x="3344333" y="131163"/>
              <a:ext cx="1238114" cy="19738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p>
              <a:pPr/>
              <a:r>
                <a:t>Partially Known</a:t>
              </a:r>
            </a:p>
          </p:txBody>
        </p:sp>
      </p:grpSp>
      <p:grpSp>
        <p:nvGrpSpPr>
          <p:cNvPr id="975" name="Group"/>
          <p:cNvGrpSpPr/>
          <p:nvPr/>
        </p:nvGrpSpPr>
        <p:grpSpPr>
          <a:xfrm>
            <a:off x="7534476" y="293959"/>
            <a:ext cx="1279795" cy="1033211"/>
            <a:chOff x="-17960" y="-17960"/>
            <a:chExt cx="1279793" cy="1033209"/>
          </a:xfrm>
        </p:grpSpPr>
        <p:pic>
          <p:nvPicPr>
            <p:cNvPr id="963" name="Rounded Rectangle Rounded rectangle" descr="Rounded Rectangle Rounded rectangle"/>
            <p:cNvPicPr>
              <a:picLocks noChangeAspect="0"/>
            </p:cNvPicPr>
            <p:nvPr/>
          </p:nvPicPr>
          <p:blipFill>
            <a:blip r:embed="rId4">
              <a:extLst/>
            </a:blip>
            <a:stretch>
              <a:fillRect/>
            </a:stretch>
          </p:blipFill>
          <p:spPr>
            <a:xfrm>
              <a:off x="-17961" y="-17961"/>
              <a:ext cx="1279795" cy="1033210"/>
            </a:xfrm>
            <a:prstGeom prst="rect">
              <a:avLst/>
            </a:prstGeom>
            <a:effectLst/>
          </p:spPr>
        </p:pic>
        <p:grpSp>
          <p:nvGrpSpPr>
            <p:cNvPr id="967" name="Intro to NN"/>
            <p:cNvGrpSpPr/>
            <p:nvPr/>
          </p:nvGrpSpPr>
          <p:grpSpPr>
            <a:xfrm>
              <a:off x="68324" y="333649"/>
              <a:ext cx="1085991" cy="372260"/>
              <a:chOff x="0" y="0"/>
              <a:chExt cx="1085989" cy="372258"/>
            </a:xfrm>
          </p:grpSpPr>
          <p:sp>
            <p:nvSpPr>
              <p:cNvPr id="966" name="Intro to NN"/>
              <p:cNvSpPr/>
              <p:nvPr/>
            </p:nvSpPr>
            <p:spPr>
              <a:xfrm>
                <a:off x="17960" y="17960"/>
                <a:ext cx="1050070" cy="33633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829" y="0"/>
                    </a:moveTo>
                    <a:lnTo>
                      <a:pt x="1771" y="0"/>
                    </a:lnTo>
                    <a:cubicBezTo>
                      <a:pt x="1252" y="0"/>
                      <a:pt x="940" y="0"/>
                      <a:pt x="732" y="271"/>
                    </a:cubicBezTo>
                    <a:cubicBezTo>
                      <a:pt x="432" y="612"/>
                      <a:pt x="196" y="1349"/>
                      <a:pt x="87" y="2285"/>
                    </a:cubicBezTo>
                    <a:cubicBezTo>
                      <a:pt x="0" y="2934"/>
                      <a:pt x="0" y="3908"/>
                      <a:pt x="0" y="5531"/>
                    </a:cubicBezTo>
                    <a:lnTo>
                      <a:pt x="0" y="16069"/>
                    </a:lnTo>
                    <a:cubicBezTo>
                      <a:pt x="0" y="17692"/>
                      <a:pt x="0" y="18666"/>
                      <a:pt x="87" y="19315"/>
                    </a:cubicBezTo>
                    <a:cubicBezTo>
                      <a:pt x="196" y="20251"/>
                      <a:pt x="432" y="20988"/>
                      <a:pt x="732" y="21329"/>
                    </a:cubicBezTo>
                    <a:cubicBezTo>
                      <a:pt x="940" y="21600"/>
                      <a:pt x="1252" y="21600"/>
                      <a:pt x="1771" y="21600"/>
                    </a:cubicBezTo>
                    <a:lnTo>
                      <a:pt x="19829" y="21600"/>
                    </a:lnTo>
                    <a:cubicBezTo>
                      <a:pt x="20348" y="21600"/>
                      <a:pt x="20660" y="21600"/>
                      <a:pt x="20868" y="21329"/>
                    </a:cubicBezTo>
                    <a:cubicBezTo>
                      <a:pt x="21168" y="20988"/>
                      <a:pt x="21404" y="20251"/>
                      <a:pt x="21513" y="19315"/>
                    </a:cubicBezTo>
                    <a:cubicBezTo>
                      <a:pt x="21600" y="18666"/>
                      <a:pt x="21600" y="17692"/>
                      <a:pt x="21600" y="16069"/>
                    </a:cubicBezTo>
                    <a:lnTo>
                      <a:pt x="21600" y="5531"/>
                    </a:lnTo>
                    <a:cubicBezTo>
                      <a:pt x="21600" y="3908"/>
                      <a:pt x="21600" y="2934"/>
                      <a:pt x="21513" y="2285"/>
                    </a:cubicBezTo>
                    <a:cubicBezTo>
                      <a:pt x="21404" y="1349"/>
                      <a:pt x="21168" y="612"/>
                      <a:pt x="20868" y="271"/>
                    </a:cubicBezTo>
                    <a:cubicBezTo>
                      <a:pt x="20660" y="0"/>
                      <a:pt x="20348" y="0"/>
                      <a:pt x="19829" y="0"/>
                    </a:cubicBezTo>
                    <a:close/>
                  </a:path>
                </a:pathLst>
              </a:custGeom>
              <a:solidFill>
                <a:srgbClr val="D5D5D5"/>
              </a:solidFill>
              <a:ln>
                <a:noFill/>
              </a:ln>
              <a:effectLst/>
              <a:extLst>
                <a:ext uri="{C572A759-6A51-4108-AA02-DFA0A04FC94B}">
                  <ma14:wrappingTextBoxFlag xmlns:ma14="http://schemas.microsoft.com/office/mac/drawingml/2011/main" val="1"/>
                </a:ext>
              </a:extLst>
            </p:spPr>
            <p:txBody>
              <a:bodyPr wrap="square" lIns="19050" tIns="19050" rIns="19050" bIns="19050" numCol="1" anchor="ctr">
                <a:noAutofit/>
              </a:bodyPr>
              <a:lstStyle>
                <a:lvl1pPr algn="ctr" defTabSz="412750">
                  <a:defRPr sz="800">
                    <a:solidFill>
                      <a:srgbClr val="000000"/>
                    </a:solidFill>
                    <a:latin typeface="Helvetica Neue Medium"/>
                    <a:ea typeface="Helvetica Neue Medium"/>
                    <a:cs typeface="Helvetica Neue Medium"/>
                    <a:sym typeface="Helvetica Neue Medium"/>
                  </a:defRPr>
                </a:lvl1pPr>
              </a:lstStyle>
              <a:p>
                <a:pPr/>
                <a:r>
                  <a:t>Intro to NN</a:t>
                </a:r>
              </a:p>
            </p:txBody>
          </p:sp>
          <p:pic>
            <p:nvPicPr>
              <p:cNvPr id="965" name="Intro to NN Intro to NN" descr="Intro to NN Intro to NN"/>
              <p:cNvPicPr>
                <a:picLocks noChangeAspect="0"/>
              </p:cNvPicPr>
              <p:nvPr/>
            </p:nvPicPr>
            <p:blipFill>
              <a:blip r:embed="rId5">
                <a:extLst/>
              </a:blip>
              <a:stretch>
                <a:fillRect/>
              </a:stretch>
            </p:blipFill>
            <p:spPr>
              <a:xfrm>
                <a:off x="-1" y="0"/>
                <a:ext cx="1085991" cy="372259"/>
              </a:xfrm>
              <a:prstGeom prst="rect">
                <a:avLst/>
              </a:prstGeom>
              <a:effectLst/>
            </p:spPr>
          </p:pic>
        </p:grpSp>
        <p:grpSp>
          <p:nvGrpSpPr>
            <p:cNvPr id="974" name="Group"/>
            <p:cNvGrpSpPr/>
            <p:nvPr/>
          </p:nvGrpSpPr>
          <p:grpSpPr>
            <a:xfrm>
              <a:off x="201565" y="134646"/>
              <a:ext cx="840742" cy="781468"/>
              <a:chOff x="-17960" y="-17960"/>
              <a:chExt cx="840741" cy="781467"/>
            </a:xfrm>
          </p:grpSpPr>
          <p:grpSp>
            <p:nvGrpSpPr>
              <p:cNvPr id="970" name="Tasks and Models"/>
              <p:cNvGrpSpPr/>
              <p:nvPr/>
            </p:nvGrpSpPr>
            <p:grpSpPr>
              <a:xfrm>
                <a:off x="-17961" y="-17961"/>
                <a:ext cx="840742" cy="200964"/>
                <a:chOff x="0" y="0"/>
                <a:chExt cx="840741" cy="200962"/>
              </a:xfrm>
            </p:grpSpPr>
            <p:sp>
              <p:nvSpPr>
                <p:cNvPr id="969" name="Tasks and Models"/>
                <p:cNvSpPr/>
                <p:nvPr/>
              </p:nvSpPr>
              <p:spPr>
                <a:xfrm>
                  <a:off x="17960" y="17960"/>
                  <a:ext cx="804821" cy="16504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829" y="0"/>
                      </a:moveTo>
                      <a:lnTo>
                        <a:pt x="1771" y="0"/>
                      </a:lnTo>
                      <a:cubicBezTo>
                        <a:pt x="1252" y="0"/>
                        <a:pt x="940" y="0"/>
                        <a:pt x="732" y="423"/>
                      </a:cubicBezTo>
                      <a:cubicBezTo>
                        <a:pt x="432" y="955"/>
                        <a:pt x="196" y="2107"/>
                        <a:pt x="87" y="3569"/>
                      </a:cubicBezTo>
                      <a:cubicBezTo>
                        <a:pt x="0" y="4583"/>
                        <a:pt x="0" y="6103"/>
                        <a:pt x="0" y="8638"/>
                      </a:cubicBezTo>
                      <a:lnTo>
                        <a:pt x="0" y="12962"/>
                      </a:lnTo>
                      <a:cubicBezTo>
                        <a:pt x="0" y="15497"/>
                        <a:pt x="0" y="17017"/>
                        <a:pt x="87" y="18031"/>
                      </a:cubicBezTo>
                      <a:cubicBezTo>
                        <a:pt x="196" y="19493"/>
                        <a:pt x="432" y="20645"/>
                        <a:pt x="732" y="21177"/>
                      </a:cubicBezTo>
                      <a:cubicBezTo>
                        <a:pt x="940" y="21600"/>
                        <a:pt x="1252" y="21600"/>
                        <a:pt x="1771" y="21600"/>
                      </a:cubicBezTo>
                      <a:lnTo>
                        <a:pt x="19829" y="21600"/>
                      </a:lnTo>
                      <a:cubicBezTo>
                        <a:pt x="20348" y="21600"/>
                        <a:pt x="20660" y="21600"/>
                        <a:pt x="20868" y="21177"/>
                      </a:cubicBezTo>
                      <a:cubicBezTo>
                        <a:pt x="21168" y="20645"/>
                        <a:pt x="21404" y="19493"/>
                        <a:pt x="21513" y="18031"/>
                      </a:cubicBezTo>
                      <a:cubicBezTo>
                        <a:pt x="21600" y="17017"/>
                        <a:pt x="21600" y="15497"/>
                        <a:pt x="21600" y="12962"/>
                      </a:cubicBezTo>
                      <a:lnTo>
                        <a:pt x="21600" y="8638"/>
                      </a:lnTo>
                      <a:cubicBezTo>
                        <a:pt x="21600" y="6103"/>
                        <a:pt x="21600" y="4583"/>
                        <a:pt x="21513" y="3569"/>
                      </a:cubicBezTo>
                      <a:cubicBezTo>
                        <a:pt x="21404" y="2107"/>
                        <a:pt x="21168" y="955"/>
                        <a:pt x="20868" y="423"/>
                      </a:cubicBezTo>
                      <a:cubicBezTo>
                        <a:pt x="20660" y="0"/>
                        <a:pt x="20348" y="0"/>
                        <a:pt x="19829" y="0"/>
                      </a:cubicBezTo>
                      <a:close/>
                    </a:path>
                  </a:pathLst>
                </a:custGeom>
                <a:solidFill>
                  <a:schemeClr val="accent1">
                    <a:lumOff val="2401"/>
                  </a:schemeClr>
                </a:solidFill>
                <a:ln>
                  <a:noFill/>
                </a:ln>
                <a:effectLst/>
                <a:extLst>
                  <a:ext uri="{C572A759-6A51-4108-AA02-DFA0A04FC94B}">
                    <ma14:wrappingTextBoxFlag xmlns:ma14="http://schemas.microsoft.com/office/mac/drawingml/2011/main" val="1"/>
                  </a:ext>
                </a:extLst>
              </p:spPr>
              <p:txBody>
                <a:bodyPr wrap="square" lIns="19050" tIns="19050" rIns="19050" bIns="19050" numCol="1" anchor="ctr">
                  <a:noAutofit/>
                </a:bodyPr>
                <a:lstStyle>
                  <a:lvl1pPr algn="ctr" defTabSz="412750">
                    <a:defRPr sz="600">
                      <a:solidFill>
                        <a:srgbClr val="000000"/>
                      </a:solidFill>
                      <a:latin typeface="Helvetica Neue Medium"/>
                      <a:ea typeface="Helvetica Neue Medium"/>
                      <a:cs typeface="Helvetica Neue Medium"/>
                      <a:sym typeface="Helvetica Neue Medium"/>
                    </a:defRPr>
                  </a:lvl1pPr>
                </a:lstStyle>
                <a:p>
                  <a:pPr/>
                  <a:r>
                    <a:t>Tasks and Models</a:t>
                  </a:r>
                </a:p>
              </p:txBody>
            </p:sp>
            <p:pic>
              <p:nvPicPr>
                <p:cNvPr id="968" name="Tasks and Models Tasks and Models" descr="Tasks and Models Tasks and Models"/>
                <p:cNvPicPr>
                  <a:picLocks noChangeAspect="0"/>
                </p:cNvPicPr>
                <p:nvPr/>
              </p:nvPicPr>
              <p:blipFill>
                <a:blip r:embed="rId6">
                  <a:extLst/>
                </a:blip>
                <a:stretch>
                  <a:fillRect/>
                </a:stretch>
              </p:blipFill>
              <p:spPr>
                <a:xfrm>
                  <a:off x="-1" y="-1"/>
                  <a:ext cx="840743" cy="200964"/>
                </a:xfrm>
                <a:prstGeom prst="rect">
                  <a:avLst/>
                </a:prstGeom>
                <a:effectLst/>
              </p:spPr>
            </p:pic>
          </p:grpSp>
          <p:grpSp>
            <p:nvGrpSpPr>
              <p:cNvPr id="973" name="VAE"/>
              <p:cNvGrpSpPr/>
              <p:nvPr/>
            </p:nvGrpSpPr>
            <p:grpSpPr>
              <a:xfrm>
                <a:off x="-17961" y="554020"/>
                <a:ext cx="840742" cy="209487"/>
                <a:chOff x="0" y="0"/>
                <a:chExt cx="840741" cy="209486"/>
              </a:xfrm>
            </p:grpSpPr>
            <p:sp>
              <p:nvSpPr>
                <p:cNvPr id="972" name="VAE"/>
                <p:cNvSpPr/>
                <p:nvPr/>
              </p:nvSpPr>
              <p:spPr>
                <a:xfrm>
                  <a:off x="17960" y="17960"/>
                  <a:ext cx="804821" cy="17356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829" y="0"/>
                      </a:moveTo>
                      <a:lnTo>
                        <a:pt x="1771" y="0"/>
                      </a:lnTo>
                      <a:cubicBezTo>
                        <a:pt x="1252" y="0"/>
                        <a:pt x="940" y="0"/>
                        <a:pt x="732" y="403"/>
                      </a:cubicBezTo>
                      <a:cubicBezTo>
                        <a:pt x="432" y="908"/>
                        <a:pt x="196" y="2003"/>
                        <a:pt x="87" y="3393"/>
                      </a:cubicBezTo>
                      <a:cubicBezTo>
                        <a:pt x="0" y="4357"/>
                        <a:pt x="0" y="5804"/>
                        <a:pt x="0" y="8214"/>
                      </a:cubicBezTo>
                      <a:lnTo>
                        <a:pt x="0" y="13386"/>
                      </a:lnTo>
                      <a:cubicBezTo>
                        <a:pt x="0" y="15796"/>
                        <a:pt x="0" y="17243"/>
                        <a:pt x="87" y="18207"/>
                      </a:cubicBezTo>
                      <a:cubicBezTo>
                        <a:pt x="196" y="19597"/>
                        <a:pt x="432" y="20692"/>
                        <a:pt x="732" y="21197"/>
                      </a:cubicBezTo>
                      <a:cubicBezTo>
                        <a:pt x="940" y="21600"/>
                        <a:pt x="1252" y="21600"/>
                        <a:pt x="1771" y="21600"/>
                      </a:cubicBezTo>
                      <a:lnTo>
                        <a:pt x="19829" y="21600"/>
                      </a:lnTo>
                      <a:cubicBezTo>
                        <a:pt x="20348" y="21600"/>
                        <a:pt x="20660" y="21600"/>
                        <a:pt x="20868" y="21197"/>
                      </a:cubicBezTo>
                      <a:cubicBezTo>
                        <a:pt x="21168" y="20692"/>
                        <a:pt x="21404" y="19597"/>
                        <a:pt x="21513" y="18207"/>
                      </a:cubicBezTo>
                      <a:cubicBezTo>
                        <a:pt x="21600" y="17243"/>
                        <a:pt x="21600" y="15796"/>
                        <a:pt x="21600" y="13386"/>
                      </a:cubicBezTo>
                      <a:lnTo>
                        <a:pt x="21600" y="8214"/>
                      </a:lnTo>
                      <a:cubicBezTo>
                        <a:pt x="21600" y="5804"/>
                        <a:pt x="21600" y="4357"/>
                        <a:pt x="21513" y="3393"/>
                      </a:cubicBezTo>
                      <a:cubicBezTo>
                        <a:pt x="21404" y="2003"/>
                        <a:pt x="21168" y="908"/>
                        <a:pt x="20868" y="403"/>
                      </a:cubicBezTo>
                      <a:cubicBezTo>
                        <a:pt x="20660" y="0"/>
                        <a:pt x="20348" y="0"/>
                        <a:pt x="19829" y="0"/>
                      </a:cubicBezTo>
                      <a:close/>
                    </a:path>
                  </a:pathLst>
                </a:custGeom>
                <a:solidFill>
                  <a:schemeClr val="accent1">
                    <a:lumOff val="2401"/>
                  </a:schemeClr>
                </a:solidFill>
                <a:ln>
                  <a:noFill/>
                </a:ln>
                <a:effectLst/>
                <a:extLst>
                  <a:ext uri="{C572A759-6A51-4108-AA02-DFA0A04FC94B}">
                    <ma14:wrappingTextBoxFlag xmlns:ma14="http://schemas.microsoft.com/office/mac/drawingml/2011/main" val="1"/>
                  </a:ext>
                </a:extLst>
              </p:spPr>
              <p:txBody>
                <a:bodyPr wrap="square" lIns="19050" tIns="19050" rIns="19050" bIns="19050" numCol="1" anchor="ctr">
                  <a:noAutofit/>
                </a:bodyPr>
                <a:lstStyle>
                  <a:lvl1pPr algn="ctr" defTabSz="412750">
                    <a:defRPr sz="600">
                      <a:solidFill>
                        <a:srgbClr val="000000"/>
                      </a:solidFill>
                      <a:latin typeface="Helvetica Neue Medium"/>
                      <a:ea typeface="Helvetica Neue Medium"/>
                      <a:cs typeface="Helvetica Neue Medium"/>
                      <a:sym typeface="Helvetica Neue Medium"/>
                    </a:defRPr>
                  </a:lvl1pPr>
                </a:lstStyle>
                <a:p>
                  <a:pPr/>
                  <a:r>
                    <a:t>VAE</a:t>
                  </a:r>
                </a:p>
              </p:txBody>
            </p:sp>
            <p:pic>
              <p:nvPicPr>
                <p:cNvPr id="971" name="VAE VAE" descr="VAE VAE"/>
                <p:cNvPicPr>
                  <a:picLocks noChangeAspect="0"/>
                </p:cNvPicPr>
                <p:nvPr/>
              </p:nvPicPr>
              <p:blipFill>
                <a:blip r:embed="rId7">
                  <a:extLst/>
                </a:blip>
                <a:stretch>
                  <a:fillRect/>
                </a:stretch>
              </p:blipFill>
              <p:spPr>
                <a:xfrm>
                  <a:off x="-1" y="0"/>
                  <a:ext cx="840743" cy="209487"/>
                </a:xfrm>
                <a:prstGeom prst="rect">
                  <a:avLst/>
                </a:prstGeom>
                <a:effectLst/>
              </p:spPr>
            </p:pic>
          </p:grpSp>
        </p:grpSp>
      </p:gr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77" name="What Are Neural Nets?"/>
          <p:cNvSpPr txBox="1"/>
          <p:nvPr>
            <p:ph type="title"/>
          </p:nvPr>
        </p:nvSpPr>
        <p:spPr>
          <a:xfrm>
            <a:off x="452437" y="627062"/>
            <a:ext cx="8239126" cy="538107"/>
          </a:xfrm>
          <a:prstGeom prst="rect">
            <a:avLst/>
          </a:prstGeom>
        </p:spPr>
        <p:txBody>
          <a:bodyPr/>
          <a:lstStyle>
            <a:lvl1pPr defTabSz="963143">
              <a:defRPr spc="-66" sz="3318"/>
            </a:lvl1pPr>
          </a:lstStyle>
          <a:p>
            <a:pPr/>
            <a:r>
              <a:t>What Are Neural Nets?</a:t>
            </a:r>
          </a:p>
        </p:txBody>
      </p:sp>
      <p:sp>
        <p:nvSpPr>
          <p:cNvPr id="978" name="Why do we use them?"/>
          <p:cNvSpPr txBox="1"/>
          <p:nvPr>
            <p:ph type="body" idx="21"/>
          </p:nvPr>
        </p:nvSpPr>
        <p:spPr>
          <a:xfrm>
            <a:off x="452437" y="1112110"/>
            <a:ext cx="8239126" cy="350544"/>
          </a:xfrm>
          <a:prstGeom prst="rect">
            <a:avLst/>
          </a:prstGeom>
          <a:extLst>
            <a:ext uri="{C572A759-6A51-4108-AA02-DFA0A04FC94B}">
              <ma14:wrappingTextBoxFlag xmlns:ma14="http://schemas.microsoft.com/office/mac/drawingml/2011/main" val="1"/>
            </a:ext>
          </a:extLst>
        </p:spPr>
        <p:txBody>
          <a:bodyPr/>
          <a:lstStyle>
            <a:lvl1pPr defTabSz="412750">
              <a:defRPr sz="1700"/>
            </a:lvl1pPr>
          </a:lstStyle>
          <a:p>
            <a:pPr/>
            <a:r>
              <a:t>Why do we use them?</a:t>
            </a:r>
          </a:p>
        </p:txBody>
      </p:sp>
      <p:sp>
        <p:nvSpPr>
          <p:cNvPr id="979" name="Objective: Based on observations of   and  , find a reasonable approximation for"/>
          <p:cNvSpPr txBox="1"/>
          <p:nvPr/>
        </p:nvSpPr>
        <p:spPr>
          <a:xfrm>
            <a:off x="1763628" y="4649123"/>
            <a:ext cx="5616744" cy="769531"/>
          </a:xfrm>
          <a:prstGeom prst="rect">
            <a:avLst/>
          </a:prstGeom>
          <a:ln w="3175">
            <a:miter lim="400000"/>
          </a:ln>
          <a:extLst>
            <a:ext uri="{C572A759-6A51-4108-AA02-DFA0A04FC94B}">
              <ma14:wrappingTextBoxFlag xmlns:ma14="http://schemas.microsoft.com/office/mac/drawingml/2011/main" val="1"/>
            </a:ext>
          </a:extLst>
        </p:spPr>
        <p:txBody>
          <a:bodyPr lIns="17144" tIns="17144" rIns="17144" bIns="17144">
            <a:normAutofit fontScale="100000" lnSpcReduction="0"/>
          </a:bodyPr>
          <a:lstStyle/>
          <a:p>
            <a:pPr algn="ctr" defTabSz="326072">
              <a:defRPr b="1" sz="1422">
                <a:solidFill>
                  <a:srgbClr val="000000"/>
                </a:solidFill>
                <a:latin typeface="Helvetica Neue"/>
                <a:ea typeface="Helvetica Neue"/>
                <a:cs typeface="Helvetica Neue"/>
                <a:sym typeface="Helvetica Neue"/>
              </a:defRPr>
            </a:pPr>
          </a:p>
          <a:p>
            <a:pPr algn="ctr" defTabSz="326072">
              <a:defRPr b="1" sz="1422">
                <a:solidFill>
                  <a:srgbClr val="000000"/>
                </a:solidFill>
                <a:latin typeface="Helvetica Neue"/>
                <a:ea typeface="Helvetica Neue"/>
                <a:cs typeface="Helvetica Neue"/>
                <a:sym typeface="Helvetica Neue"/>
              </a:defRPr>
            </a:pPr>
            <a:r>
              <a:t>Objective: Based on observations of </a:t>
            </a:r>
            <a14:m>
              <m:oMath>
                <m:r>
                  <a:rPr xmlns:a="http://schemas.openxmlformats.org/drawingml/2006/main" sz="1500" i="1">
                    <a:solidFill>
                      <a:srgbClr val="000000"/>
                    </a:solidFill>
                    <a:latin typeface="Cambria Math" panose="02040503050406030204" pitchFamily="18" charset="0"/>
                  </a:rPr>
                  <m:t>X</m:t>
                </m:r>
              </m:oMath>
            </a14:m>
            <a:r>
              <a:t> and </a:t>
            </a:r>
            <a14:m>
              <m:oMath>
                <m:r>
                  <a:rPr xmlns:a="http://schemas.openxmlformats.org/drawingml/2006/main" sz="1700" i="1">
                    <a:solidFill>
                      <a:srgbClr val="000000"/>
                    </a:solidFill>
                    <a:latin typeface="Cambria Math" panose="02040503050406030204" pitchFamily="18" charset="0"/>
                  </a:rPr>
                  <m:t>Y</m:t>
                </m:r>
              </m:oMath>
            </a14:m>
            <a:r>
              <a:t>, find a reasonable approximation for </a:t>
            </a:r>
            <a14:m>
              <m:oMath>
                <m:r>
                  <a:rPr xmlns:a="http://schemas.openxmlformats.org/drawingml/2006/main" sz="1550" i="1">
                    <a:solidFill>
                      <a:srgbClr val="000000"/>
                    </a:solidFill>
                    <a:latin typeface="Cambria Math" panose="02040503050406030204" pitchFamily="18" charset="0"/>
                  </a:rPr>
                  <m:t>H</m:t>
                </m:r>
              </m:oMath>
            </a14:m>
            <a:endParaRPr sz="1800"/>
          </a:p>
        </p:txBody>
      </p:sp>
      <p:grpSp>
        <p:nvGrpSpPr>
          <p:cNvPr id="996" name="Group"/>
          <p:cNvGrpSpPr/>
          <p:nvPr/>
        </p:nvGrpSpPr>
        <p:grpSpPr>
          <a:xfrm>
            <a:off x="2076591" y="2021506"/>
            <a:ext cx="4992406" cy="902836"/>
            <a:chOff x="0" y="-1587"/>
            <a:chExt cx="4992404" cy="902834"/>
          </a:xfrm>
        </p:grpSpPr>
        <p:grpSp>
          <p:nvGrpSpPr>
            <p:cNvPr id="987" name="Group"/>
            <p:cNvGrpSpPr/>
            <p:nvPr/>
          </p:nvGrpSpPr>
          <p:grpSpPr>
            <a:xfrm>
              <a:off x="958427" y="112129"/>
              <a:ext cx="3421554" cy="789119"/>
              <a:chOff x="0" y="-38100"/>
              <a:chExt cx="3421552" cy="789117"/>
            </a:xfrm>
          </p:grpSpPr>
          <p:grpSp>
            <p:nvGrpSpPr>
              <p:cNvPr id="982" name="Rounded Rectangle"/>
              <p:cNvGrpSpPr/>
              <p:nvPr/>
            </p:nvGrpSpPr>
            <p:grpSpPr>
              <a:xfrm>
                <a:off x="908906" y="-38100"/>
                <a:ext cx="1036078" cy="789118"/>
                <a:chOff x="0" y="0"/>
                <a:chExt cx="1036077" cy="789117"/>
              </a:xfrm>
            </p:grpSpPr>
            <p:sp>
              <p:nvSpPr>
                <p:cNvPr id="981" name="Rounded Rectangle"/>
                <p:cNvSpPr/>
                <p:nvPr/>
              </p:nvSpPr>
              <p:spPr>
                <a:xfrm>
                  <a:off x="38100" y="38100"/>
                  <a:ext cx="959878" cy="712918"/>
                </a:xfrm>
                <a:prstGeom prst="roundRect">
                  <a:avLst>
                    <a:gd name="adj" fmla="val 15000"/>
                  </a:avLst>
                </a:prstGeom>
                <a:noFill/>
                <a:ln>
                  <a:noFill/>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lgn="ctr">
                    <a:defRPr sz="2000"/>
                  </a:lvl1pPr>
                </a:lstStyle>
                <a:p>
                  <a:pPr/>
                  <a14:m>
                    <m:oMathPara>
                      <m:oMathParaPr>
                        <m:jc m:val="center"/>
                      </m:oMathParaPr>
                      <m:oMath>
                        <m:r>
                          <a:rPr xmlns:a="http://schemas.openxmlformats.org/drawingml/2006/main" sz="2200" i="1">
                            <a:solidFill>
                              <a:srgbClr val="333333"/>
                            </a:solidFill>
                            <a:latin typeface="Cambria Math" panose="02040503050406030204" pitchFamily="18" charset="0"/>
                          </a:rPr>
                          <m:t>H</m:t>
                        </m:r>
                      </m:oMath>
                    </m:oMathPara>
                  </a14:m>
                </a:p>
              </p:txBody>
            </p:sp>
            <p:pic>
              <p:nvPicPr>
                <p:cNvPr id="980" name="Rounded Rectangle Equation Rounded rectangle" descr="Rounded Rectangle Equation Rounded rectangle"/>
                <p:cNvPicPr>
                  <a:picLocks noChangeAspect="0"/>
                </p:cNvPicPr>
                <p:nvPr/>
              </p:nvPicPr>
              <p:blipFill>
                <a:blip r:embed="rId2">
                  <a:extLst/>
                </a:blip>
                <a:stretch>
                  <a:fillRect/>
                </a:stretch>
              </p:blipFill>
              <p:spPr>
                <a:xfrm>
                  <a:off x="0" y="0"/>
                  <a:ext cx="1036078" cy="789118"/>
                </a:xfrm>
                <a:prstGeom prst="rect">
                  <a:avLst/>
                </a:prstGeom>
                <a:effectLst/>
              </p:spPr>
            </p:pic>
          </p:grpSp>
          <p:sp>
            <p:nvSpPr>
              <p:cNvPr id="983" name="Line"/>
              <p:cNvSpPr/>
              <p:nvPr/>
            </p:nvSpPr>
            <p:spPr>
              <a:xfrm>
                <a:off x="191926" y="357747"/>
                <a:ext cx="737262" cy="1"/>
              </a:xfrm>
              <a:prstGeom prst="line">
                <a:avLst/>
              </a:prstGeom>
              <a:noFill/>
              <a:ln w="25400" cap="flat">
                <a:solidFill>
                  <a:schemeClr val="accent4">
                    <a:lumOff val="-3294"/>
                  </a:schemeClr>
                </a:solidFill>
                <a:prstDash val="solid"/>
                <a:round/>
                <a:tailEnd type="arrow" w="med" len="med"/>
              </a:ln>
              <a:effectLst/>
            </p:spPr>
            <p:txBody>
              <a:bodyPr wrap="square" lIns="0" tIns="0" rIns="0" bIns="0" numCol="1" anchor="t">
                <a:noAutofit/>
              </a:bodyPr>
              <a:lstStyle/>
              <a:p>
                <a:pPr/>
              </a:p>
            </p:txBody>
          </p:sp>
          <p:sp>
            <p:nvSpPr>
              <p:cNvPr id="984" name="Line"/>
              <p:cNvSpPr/>
              <p:nvPr/>
            </p:nvSpPr>
            <p:spPr>
              <a:xfrm>
                <a:off x="1921882" y="356458"/>
                <a:ext cx="737262" cy="1"/>
              </a:xfrm>
              <a:prstGeom prst="line">
                <a:avLst/>
              </a:prstGeom>
              <a:noFill/>
              <a:ln w="25400" cap="flat">
                <a:solidFill>
                  <a:schemeClr val="accent4">
                    <a:lumOff val="-3294"/>
                  </a:schemeClr>
                </a:solidFill>
                <a:prstDash val="solid"/>
                <a:round/>
                <a:tailEnd type="arrow" w="med" len="med"/>
              </a:ln>
              <a:effectLst/>
            </p:spPr>
            <p:txBody>
              <a:bodyPr wrap="square" lIns="0" tIns="0" rIns="0" bIns="0" numCol="1" anchor="t">
                <a:noAutofit/>
              </a:bodyPr>
              <a:lstStyle/>
              <a:p>
                <a:pPr/>
              </a:p>
            </p:txBody>
          </p:sp>
          <p:sp>
            <p:nvSpPr>
              <p:cNvPr id="985" name="Equation"/>
              <p:cNvSpPr txBox="1"/>
              <p:nvPr/>
            </p:nvSpPr>
            <p:spPr>
              <a:xfrm>
                <a:off x="2707511" y="287309"/>
                <a:ext cx="714042" cy="173534"/>
              </a:xfrm>
              <a:prstGeom prst="rect">
                <a:avLst/>
              </a:prstGeom>
              <a:noFill/>
              <a:ln w="12700" cap="flat">
                <a:noFill/>
                <a:miter lim="400000"/>
              </a:ln>
              <a:effectLst/>
            </p:spPr>
            <p:txBody>
              <a:bodyPr wrap="none" lIns="0" tIns="0" rIns="0" bIns="0">
                <a:spAutoFit/>
              </a:bodyPr>
              <a:lstStyle/>
              <a:p>
                <a:pPr latinLnBrk="1">
                  <a:defRPr sz="1800">
                    <a:solidFill>
                      <a:srgbClr val="000000"/>
                    </a:solidFill>
                  </a:defRPr>
                </a:pPr>
                <a14:m>
                  <m:oMathPara>
                    <m:oMathParaPr>
                      <m:jc m:val="centerGroup"/>
                    </m:oMathParaPr>
                    <m:oMath>
                      <m:r>
                        <a:rPr xmlns:a="http://schemas.openxmlformats.org/drawingml/2006/main" sz="1600" i="1">
                          <a:solidFill>
                            <a:srgbClr val="333333"/>
                          </a:solidFill>
                          <a:latin typeface="Cambria Math" panose="02040503050406030204" pitchFamily="18" charset="0"/>
                        </a:rPr>
                        <m:t>Y</m:t>
                      </m:r>
                      <m:r>
                        <a:rPr xmlns:a="http://schemas.openxmlformats.org/drawingml/2006/main" sz="1600" i="1">
                          <a:solidFill>
                            <a:srgbClr val="333333"/>
                          </a:solidFill>
                          <a:latin typeface="Cambria Math" panose="02040503050406030204" pitchFamily="18" charset="0"/>
                        </a:rPr>
                        <m:t>=</m:t>
                      </m:r>
                      <m:r>
                        <a:rPr xmlns:a="http://schemas.openxmlformats.org/drawingml/2006/main" sz="1600" i="1">
                          <a:solidFill>
                            <a:srgbClr val="333333"/>
                          </a:solidFill>
                          <a:latin typeface="Cambria Math" panose="02040503050406030204" pitchFamily="18" charset="0"/>
                        </a:rPr>
                        <m:t>H</m:t>
                      </m:r>
                      <m:r>
                        <a:rPr xmlns:a="http://schemas.openxmlformats.org/drawingml/2006/main" sz="1600" i="1">
                          <a:solidFill>
                            <a:srgbClr val="333333"/>
                          </a:solidFill>
                          <a:latin typeface="Cambria Math" panose="02040503050406030204" pitchFamily="18" charset="0"/>
                        </a:rPr>
                        <m:t>(</m:t>
                      </m:r>
                      <m:r>
                        <a:rPr xmlns:a="http://schemas.openxmlformats.org/drawingml/2006/main" sz="1600" i="1">
                          <a:solidFill>
                            <a:srgbClr val="333333"/>
                          </a:solidFill>
                          <a:latin typeface="Cambria Math" panose="02040503050406030204" pitchFamily="18" charset="0"/>
                        </a:rPr>
                        <m:t>x</m:t>
                      </m:r>
                      <m:r>
                        <a:rPr xmlns:a="http://schemas.openxmlformats.org/drawingml/2006/main" sz="1600" i="1">
                          <a:solidFill>
                            <a:srgbClr val="333333"/>
                          </a:solidFill>
                          <a:latin typeface="Cambria Math" panose="02040503050406030204" pitchFamily="18" charset="0"/>
                        </a:rPr>
                        <m:t>)</m:t>
                      </m:r>
                    </m:oMath>
                  </m:oMathPara>
                </a14:m>
                <a:endParaRPr sz="1600">
                  <a:solidFill>
                    <a:srgbClr val="333333"/>
                  </a:solidFill>
                </a:endParaRPr>
              </a:p>
            </p:txBody>
          </p:sp>
          <p:sp>
            <p:nvSpPr>
              <p:cNvPr id="986" name="Equation"/>
              <p:cNvSpPr txBox="1"/>
              <p:nvPr/>
            </p:nvSpPr>
            <p:spPr>
              <a:xfrm>
                <a:off x="0" y="283839"/>
                <a:ext cx="139192" cy="132894"/>
              </a:xfrm>
              <a:prstGeom prst="rect">
                <a:avLst/>
              </a:prstGeom>
              <a:noFill/>
              <a:ln w="12700" cap="flat">
                <a:noFill/>
                <a:miter lim="400000"/>
              </a:ln>
              <a:effectLst/>
            </p:spPr>
            <p:txBody>
              <a:bodyPr wrap="none" lIns="0" tIns="0" rIns="0" bIns="0">
                <a:spAutoFit/>
              </a:bodyPr>
              <a:lstStyle/>
              <a:p>
                <a:pPr latinLnBrk="1">
                  <a:defRPr sz="1800">
                    <a:solidFill>
                      <a:srgbClr val="000000"/>
                    </a:solidFill>
                  </a:defRPr>
                </a:pPr>
                <a14:m>
                  <m:oMathPara>
                    <m:oMathParaPr>
                      <m:jc m:val="centerGroup"/>
                    </m:oMathParaPr>
                    <m:oMath>
                      <m:r>
                        <a:rPr xmlns:a="http://schemas.openxmlformats.org/drawingml/2006/main" sz="1600" i="1">
                          <a:solidFill>
                            <a:srgbClr val="333333"/>
                          </a:solidFill>
                          <a:latin typeface="Cambria Math" panose="02040503050406030204" pitchFamily="18" charset="0"/>
                        </a:rPr>
                        <m:t>X</m:t>
                      </m:r>
                    </m:oMath>
                  </m:oMathPara>
                </a14:m>
                <a:endParaRPr sz="1600">
                  <a:solidFill>
                    <a:srgbClr val="333333"/>
                  </a:solidFill>
                </a:endParaRPr>
              </a:p>
            </p:txBody>
          </p:sp>
        </p:grpSp>
        <p:grpSp>
          <p:nvGrpSpPr>
            <p:cNvPr id="990" name="Dingbat Check"/>
            <p:cNvGrpSpPr/>
            <p:nvPr/>
          </p:nvGrpSpPr>
          <p:grpSpPr>
            <a:xfrm>
              <a:off x="1302736" y="-680"/>
              <a:ext cx="345336" cy="328318"/>
              <a:chOff x="0" y="0"/>
              <a:chExt cx="345334" cy="328316"/>
            </a:xfrm>
          </p:grpSpPr>
          <p:sp>
            <p:nvSpPr>
              <p:cNvPr id="989" name="Dingbat Check"/>
              <p:cNvSpPr/>
              <p:nvPr/>
            </p:nvSpPr>
            <p:spPr>
              <a:xfrm>
                <a:off x="1587" y="1587"/>
                <a:ext cx="342161" cy="325143"/>
              </a:xfrm>
              <a:custGeom>
                <a:avLst/>
                <a:gdLst/>
                <a:ahLst/>
                <a:cxnLst>
                  <a:cxn ang="0">
                    <a:pos x="wd2" y="hd2"/>
                  </a:cxn>
                  <a:cxn ang="5400000">
                    <a:pos x="wd2" y="hd2"/>
                  </a:cxn>
                  <a:cxn ang="10800000">
                    <a:pos x="wd2" y="hd2"/>
                  </a:cxn>
                  <a:cxn ang="16200000">
                    <a:pos x="wd2" y="hd2"/>
                  </a:cxn>
                </a:cxnLst>
                <a:rect l="0" t="0" r="r" b="b"/>
                <a:pathLst>
                  <a:path w="21452" h="20404" fill="norm" stroke="1" extrusionOk="0">
                    <a:moveTo>
                      <a:pt x="19340" y="6"/>
                    </a:moveTo>
                    <a:cubicBezTo>
                      <a:pt x="18911" y="-308"/>
                      <a:pt x="8317" y="11620"/>
                      <a:pt x="6423" y="13985"/>
                    </a:cubicBezTo>
                    <a:cubicBezTo>
                      <a:pt x="6323" y="14108"/>
                      <a:pt x="6215" y="14226"/>
                      <a:pt x="6090" y="14370"/>
                    </a:cubicBezTo>
                    <a:cubicBezTo>
                      <a:pt x="5960" y="14216"/>
                      <a:pt x="5854" y="14096"/>
                      <a:pt x="5755" y="13971"/>
                    </a:cubicBezTo>
                    <a:cubicBezTo>
                      <a:pt x="4964" y="12967"/>
                      <a:pt x="4458" y="12167"/>
                      <a:pt x="3657" y="11171"/>
                    </a:cubicBezTo>
                    <a:cubicBezTo>
                      <a:pt x="3337" y="10773"/>
                      <a:pt x="2972" y="10410"/>
                      <a:pt x="2634" y="10026"/>
                    </a:cubicBezTo>
                    <a:cubicBezTo>
                      <a:pt x="2472" y="9843"/>
                      <a:pt x="2283" y="9849"/>
                      <a:pt x="2071" y="9915"/>
                    </a:cubicBezTo>
                    <a:cubicBezTo>
                      <a:pt x="1856" y="9981"/>
                      <a:pt x="1574" y="9982"/>
                      <a:pt x="1303" y="10152"/>
                    </a:cubicBezTo>
                    <a:cubicBezTo>
                      <a:pt x="1209" y="10262"/>
                      <a:pt x="1332" y="10438"/>
                      <a:pt x="1349" y="10609"/>
                    </a:cubicBezTo>
                    <a:cubicBezTo>
                      <a:pt x="1369" y="10821"/>
                      <a:pt x="603" y="10792"/>
                      <a:pt x="203" y="11061"/>
                    </a:cubicBezTo>
                    <a:cubicBezTo>
                      <a:pt x="111" y="11123"/>
                      <a:pt x="286" y="11375"/>
                      <a:pt x="227" y="11440"/>
                    </a:cubicBezTo>
                    <a:cubicBezTo>
                      <a:pt x="51" y="11634"/>
                      <a:pt x="-61" y="11588"/>
                      <a:pt x="36" y="11826"/>
                    </a:cubicBezTo>
                    <a:cubicBezTo>
                      <a:pt x="896" y="13941"/>
                      <a:pt x="2182" y="15733"/>
                      <a:pt x="3218" y="17879"/>
                    </a:cubicBezTo>
                    <a:cubicBezTo>
                      <a:pt x="4865" y="21292"/>
                      <a:pt x="5178" y="19166"/>
                      <a:pt x="5654" y="19575"/>
                    </a:cubicBezTo>
                    <a:cubicBezTo>
                      <a:pt x="7119" y="20836"/>
                      <a:pt x="6474" y="21179"/>
                      <a:pt x="9921" y="16770"/>
                    </a:cubicBezTo>
                    <a:cubicBezTo>
                      <a:pt x="11378" y="14721"/>
                      <a:pt x="19009" y="5203"/>
                      <a:pt x="20710" y="3334"/>
                    </a:cubicBezTo>
                    <a:cubicBezTo>
                      <a:pt x="20919" y="3106"/>
                      <a:pt x="21118" y="2879"/>
                      <a:pt x="21258" y="2594"/>
                    </a:cubicBezTo>
                    <a:cubicBezTo>
                      <a:pt x="21526" y="2050"/>
                      <a:pt x="21539" y="2066"/>
                      <a:pt x="21150" y="1624"/>
                    </a:cubicBezTo>
                    <a:cubicBezTo>
                      <a:pt x="21006" y="1461"/>
                      <a:pt x="20856" y="1427"/>
                      <a:pt x="20646" y="1437"/>
                    </a:cubicBezTo>
                    <a:cubicBezTo>
                      <a:pt x="20244" y="1456"/>
                      <a:pt x="20044" y="1227"/>
                      <a:pt x="20086" y="860"/>
                    </a:cubicBezTo>
                    <a:cubicBezTo>
                      <a:pt x="20096" y="778"/>
                      <a:pt x="20075" y="672"/>
                      <a:pt x="20023" y="612"/>
                    </a:cubicBezTo>
                    <a:cubicBezTo>
                      <a:pt x="19903" y="469"/>
                      <a:pt x="19492" y="117"/>
                      <a:pt x="19340" y="6"/>
                    </a:cubicBezTo>
                    <a:close/>
                  </a:path>
                </a:pathLst>
              </a:custGeom>
              <a:solidFill>
                <a:schemeClr val="accent4">
                  <a:lumOff val="-3294"/>
                </a:schemeClr>
              </a:solidFill>
              <a:ln>
                <a:noFill/>
              </a:ln>
              <a:effectLst/>
            </p:spPr>
            <p:txBody>
              <a:bodyPr wrap="square" lIns="0" tIns="0" rIns="0" bIns="0" numCol="1" anchor="t">
                <a:noAutofit/>
              </a:bodyPr>
              <a:lstStyle/>
              <a:p>
                <a:pPr/>
              </a:p>
            </p:txBody>
          </p:sp>
          <p:pic>
            <p:nvPicPr>
              <p:cNvPr id="988" name="Dingbat Check Dingbat Check" descr="Dingbat Check Dingbat Check"/>
              <p:cNvPicPr>
                <a:picLocks noChangeAspect="0"/>
              </p:cNvPicPr>
              <p:nvPr/>
            </p:nvPicPr>
            <p:blipFill>
              <a:blip r:embed="rId3">
                <a:extLst/>
              </a:blip>
              <a:stretch>
                <a:fillRect/>
              </a:stretch>
            </p:blipFill>
            <p:spPr>
              <a:xfrm>
                <a:off x="0" y="-1"/>
                <a:ext cx="345335" cy="328318"/>
              </a:xfrm>
              <a:prstGeom prst="rect">
                <a:avLst/>
              </a:prstGeom>
              <a:effectLst/>
            </p:spPr>
          </p:pic>
        </p:grpSp>
        <p:sp>
          <p:nvSpPr>
            <p:cNvPr id="991" name="Partially Known"/>
            <p:cNvSpPr txBox="1"/>
            <p:nvPr/>
          </p:nvSpPr>
          <p:spPr>
            <a:xfrm>
              <a:off x="0" y="132071"/>
              <a:ext cx="1238114" cy="19738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p>
              <a:pPr/>
              <a:r>
                <a:t>Partially Known</a:t>
              </a:r>
            </a:p>
          </p:txBody>
        </p:sp>
        <p:grpSp>
          <p:nvGrpSpPr>
            <p:cNvPr id="994" name="Dingbat Check"/>
            <p:cNvGrpSpPr/>
            <p:nvPr/>
          </p:nvGrpSpPr>
          <p:grpSpPr>
            <a:xfrm>
              <a:off x="4647069" y="-1588"/>
              <a:ext cx="345336" cy="328318"/>
              <a:chOff x="0" y="0"/>
              <a:chExt cx="345334" cy="328316"/>
            </a:xfrm>
          </p:grpSpPr>
          <p:sp>
            <p:nvSpPr>
              <p:cNvPr id="993" name="Dingbat Check"/>
              <p:cNvSpPr/>
              <p:nvPr/>
            </p:nvSpPr>
            <p:spPr>
              <a:xfrm>
                <a:off x="1587" y="1587"/>
                <a:ext cx="342161" cy="325143"/>
              </a:xfrm>
              <a:custGeom>
                <a:avLst/>
                <a:gdLst/>
                <a:ahLst/>
                <a:cxnLst>
                  <a:cxn ang="0">
                    <a:pos x="wd2" y="hd2"/>
                  </a:cxn>
                  <a:cxn ang="5400000">
                    <a:pos x="wd2" y="hd2"/>
                  </a:cxn>
                  <a:cxn ang="10800000">
                    <a:pos x="wd2" y="hd2"/>
                  </a:cxn>
                  <a:cxn ang="16200000">
                    <a:pos x="wd2" y="hd2"/>
                  </a:cxn>
                </a:cxnLst>
                <a:rect l="0" t="0" r="r" b="b"/>
                <a:pathLst>
                  <a:path w="21452" h="20404" fill="norm" stroke="1" extrusionOk="0">
                    <a:moveTo>
                      <a:pt x="19340" y="6"/>
                    </a:moveTo>
                    <a:cubicBezTo>
                      <a:pt x="18911" y="-308"/>
                      <a:pt x="8317" y="11620"/>
                      <a:pt x="6423" y="13985"/>
                    </a:cubicBezTo>
                    <a:cubicBezTo>
                      <a:pt x="6323" y="14108"/>
                      <a:pt x="6215" y="14226"/>
                      <a:pt x="6090" y="14370"/>
                    </a:cubicBezTo>
                    <a:cubicBezTo>
                      <a:pt x="5960" y="14216"/>
                      <a:pt x="5854" y="14096"/>
                      <a:pt x="5755" y="13971"/>
                    </a:cubicBezTo>
                    <a:cubicBezTo>
                      <a:pt x="4964" y="12967"/>
                      <a:pt x="4458" y="12167"/>
                      <a:pt x="3657" y="11171"/>
                    </a:cubicBezTo>
                    <a:cubicBezTo>
                      <a:pt x="3337" y="10773"/>
                      <a:pt x="2972" y="10410"/>
                      <a:pt x="2634" y="10026"/>
                    </a:cubicBezTo>
                    <a:cubicBezTo>
                      <a:pt x="2472" y="9843"/>
                      <a:pt x="2283" y="9849"/>
                      <a:pt x="2071" y="9915"/>
                    </a:cubicBezTo>
                    <a:cubicBezTo>
                      <a:pt x="1856" y="9981"/>
                      <a:pt x="1574" y="9982"/>
                      <a:pt x="1303" y="10152"/>
                    </a:cubicBezTo>
                    <a:cubicBezTo>
                      <a:pt x="1209" y="10262"/>
                      <a:pt x="1332" y="10438"/>
                      <a:pt x="1349" y="10609"/>
                    </a:cubicBezTo>
                    <a:cubicBezTo>
                      <a:pt x="1369" y="10821"/>
                      <a:pt x="603" y="10792"/>
                      <a:pt x="203" y="11061"/>
                    </a:cubicBezTo>
                    <a:cubicBezTo>
                      <a:pt x="111" y="11123"/>
                      <a:pt x="286" y="11375"/>
                      <a:pt x="227" y="11440"/>
                    </a:cubicBezTo>
                    <a:cubicBezTo>
                      <a:pt x="51" y="11634"/>
                      <a:pt x="-61" y="11588"/>
                      <a:pt x="36" y="11826"/>
                    </a:cubicBezTo>
                    <a:cubicBezTo>
                      <a:pt x="896" y="13941"/>
                      <a:pt x="2182" y="15733"/>
                      <a:pt x="3218" y="17879"/>
                    </a:cubicBezTo>
                    <a:cubicBezTo>
                      <a:pt x="4865" y="21292"/>
                      <a:pt x="5178" y="19166"/>
                      <a:pt x="5654" y="19575"/>
                    </a:cubicBezTo>
                    <a:cubicBezTo>
                      <a:pt x="7119" y="20836"/>
                      <a:pt x="6474" y="21179"/>
                      <a:pt x="9921" y="16770"/>
                    </a:cubicBezTo>
                    <a:cubicBezTo>
                      <a:pt x="11378" y="14721"/>
                      <a:pt x="19009" y="5203"/>
                      <a:pt x="20710" y="3334"/>
                    </a:cubicBezTo>
                    <a:cubicBezTo>
                      <a:pt x="20919" y="3106"/>
                      <a:pt x="21118" y="2879"/>
                      <a:pt x="21258" y="2594"/>
                    </a:cubicBezTo>
                    <a:cubicBezTo>
                      <a:pt x="21526" y="2050"/>
                      <a:pt x="21539" y="2066"/>
                      <a:pt x="21150" y="1624"/>
                    </a:cubicBezTo>
                    <a:cubicBezTo>
                      <a:pt x="21006" y="1461"/>
                      <a:pt x="20856" y="1427"/>
                      <a:pt x="20646" y="1437"/>
                    </a:cubicBezTo>
                    <a:cubicBezTo>
                      <a:pt x="20244" y="1456"/>
                      <a:pt x="20044" y="1227"/>
                      <a:pt x="20086" y="860"/>
                    </a:cubicBezTo>
                    <a:cubicBezTo>
                      <a:pt x="20096" y="778"/>
                      <a:pt x="20075" y="672"/>
                      <a:pt x="20023" y="612"/>
                    </a:cubicBezTo>
                    <a:cubicBezTo>
                      <a:pt x="19903" y="469"/>
                      <a:pt x="19492" y="117"/>
                      <a:pt x="19340" y="6"/>
                    </a:cubicBezTo>
                    <a:close/>
                  </a:path>
                </a:pathLst>
              </a:custGeom>
              <a:solidFill>
                <a:schemeClr val="accent4">
                  <a:lumOff val="-3294"/>
                </a:schemeClr>
              </a:solidFill>
              <a:ln>
                <a:noFill/>
              </a:ln>
              <a:effectLst/>
            </p:spPr>
            <p:txBody>
              <a:bodyPr wrap="square" lIns="0" tIns="0" rIns="0" bIns="0" numCol="1" anchor="t">
                <a:noAutofit/>
              </a:bodyPr>
              <a:lstStyle/>
              <a:p>
                <a:pPr/>
              </a:p>
            </p:txBody>
          </p:sp>
          <p:pic>
            <p:nvPicPr>
              <p:cNvPr id="992" name="Dingbat Check Dingbat Check" descr="Dingbat Check Dingbat Check"/>
              <p:cNvPicPr>
                <a:picLocks noChangeAspect="0"/>
              </p:cNvPicPr>
              <p:nvPr/>
            </p:nvPicPr>
            <p:blipFill>
              <a:blip r:embed="rId3">
                <a:extLst/>
              </a:blip>
              <a:stretch>
                <a:fillRect/>
              </a:stretch>
            </p:blipFill>
            <p:spPr>
              <a:xfrm>
                <a:off x="0" y="-1"/>
                <a:ext cx="345335" cy="328318"/>
              </a:xfrm>
              <a:prstGeom prst="rect">
                <a:avLst/>
              </a:prstGeom>
              <a:effectLst/>
            </p:spPr>
          </p:pic>
        </p:grpSp>
        <p:sp>
          <p:nvSpPr>
            <p:cNvPr id="995" name="Partially Known"/>
            <p:cNvSpPr txBox="1"/>
            <p:nvPr/>
          </p:nvSpPr>
          <p:spPr>
            <a:xfrm>
              <a:off x="3344333" y="131163"/>
              <a:ext cx="1238114" cy="19738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p>
              <a:pPr/>
              <a:r>
                <a:t>Partially Known</a:t>
              </a:r>
            </a:p>
          </p:txBody>
        </p:sp>
      </p:grpSp>
      <p:sp>
        <p:nvSpPr>
          <p:cNvPr id="997" name="In the absence of full knowledge about  ,   and  ,…"/>
          <p:cNvSpPr txBox="1"/>
          <p:nvPr/>
        </p:nvSpPr>
        <p:spPr>
          <a:xfrm>
            <a:off x="1164101" y="3482282"/>
            <a:ext cx="6575490" cy="895920"/>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p>
            <a:pPr algn="just">
              <a:defRPr sz="1700"/>
            </a:pPr>
            <a:r>
              <a:t>In the absence of full knowledge about </a:t>
            </a:r>
            <a14:m>
              <m:oMath>
                <m:r>
                  <a:rPr xmlns:a="http://schemas.openxmlformats.org/drawingml/2006/main" sz="1800" i="1">
                    <a:solidFill>
                      <a:srgbClr val="333333"/>
                    </a:solidFill>
                    <a:latin typeface="Cambria Math" panose="02040503050406030204" pitchFamily="18" charset="0"/>
                  </a:rPr>
                  <m:t>X</m:t>
                </m:r>
              </m:oMath>
            </a14:m>
            <a:r>
              <a:t>, </a:t>
            </a:r>
            <a14:m>
              <m:oMath>
                <m:r>
                  <a:rPr xmlns:a="http://schemas.openxmlformats.org/drawingml/2006/main" sz="2050" i="1">
                    <a:solidFill>
                      <a:srgbClr val="333333"/>
                    </a:solidFill>
                    <a:latin typeface="Cambria Math" panose="02040503050406030204" pitchFamily="18" charset="0"/>
                  </a:rPr>
                  <m:t>Y</m:t>
                </m:r>
              </m:oMath>
            </a14:m>
            <a:r>
              <a:t> and </a:t>
            </a:r>
            <a14:m>
              <m:oMath>
                <m:r>
                  <a:rPr xmlns:a="http://schemas.openxmlformats.org/drawingml/2006/main" sz="1900" i="1">
                    <a:solidFill>
                      <a:srgbClr val="333333"/>
                    </a:solidFill>
                    <a:latin typeface="Cambria Math" panose="02040503050406030204" pitchFamily="18" charset="0"/>
                  </a:rPr>
                  <m:t>H</m:t>
                </m:r>
              </m:oMath>
            </a14:m>
            <a:r>
              <a:t>, </a:t>
            </a:r>
          </a:p>
          <a:p>
            <a:pPr algn="just">
              <a:defRPr sz="1700"/>
            </a:pPr>
            <a:r>
              <a:t>All we can do is to come up with the best approximation of </a:t>
            </a:r>
            <a14:m>
              <m:oMath>
                <m:r>
                  <a:rPr xmlns:a="http://schemas.openxmlformats.org/drawingml/2006/main" sz="1900" i="1">
                    <a:solidFill>
                      <a:srgbClr val="333333"/>
                    </a:solidFill>
                    <a:latin typeface="Cambria Math" panose="02040503050406030204" pitchFamily="18" charset="0"/>
                  </a:rPr>
                  <m:t>H</m:t>
                </m:r>
              </m:oMath>
            </a14:m>
            <a:r>
              <a:t>, </a:t>
            </a:r>
          </a:p>
          <a:p>
            <a:pPr algn="just">
              <a:defRPr sz="1700"/>
            </a:pPr>
            <a:r>
              <a:t>given all available observations</a:t>
            </a:r>
          </a:p>
        </p:txBody>
      </p:sp>
      <p:pic>
        <p:nvPicPr>
          <p:cNvPr id="998" name="Rectangle Rectangle" descr="Rectangle Rectangle"/>
          <p:cNvPicPr>
            <a:picLocks noChangeAspect="0"/>
          </p:cNvPicPr>
          <p:nvPr/>
        </p:nvPicPr>
        <p:blipFill>
          <a:blip r:embed="rId4">
            <a:extLst/>
          </a:blip>
          <a:stretch>
            <a:fillRect/>
          </a:stretch>
        </p:blipFill>
        <p:spPr>
          <a:xfrm>
            <a:off x="891540" y="3308289"/>
            <a:ext cx="7120612" cy="1243907"/>
          </a:xfrm>
          <a:prstGeom prst="rect">
            <a:avLst/>
          </a:prstGeom>
        </p:spPr>
      </p:pic>
      <p:sp>
        <p:nvSpPr>
          <p:cNvPr id="1000" name="How can we do this?"/>
          <p:cNvSpPr txBox="1"/>
          <p:nvPr/>
        </p:nvSpPr>
        <p:spPr>
          <a:xfrm>
            <a:off x="1164101" y="5813405"/>
            <a:ext cx="6575490" cy="538107"/>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p>
            <a:pPr algn="ctr">
              <a:defRPr sz="1500"/>
            </a:pPr>
            <a:r>
              <a:t>How can we do this?</a:t>
            </a:r>
          </a:p>
          <a:p>
            <a:pPr algn="just">
              <a:defRPr sz="1500"/>
            </a:pPr>
          </a:p>
          <a:p>
            <a:pPr algn="just">
              <a:defRPr sz="1500"/>
            </a:pPr>
          </a:p>
        </p:txBody>
      </p:sp>
      <p:sp>
        <p:nvSpPr>
          <p:cNvPr id="1001" name="Line"/>
          <p:cNvSpPr/>
          <p:nvPr/>
        </p:nvSpPr>
        <p:spPr>
          <a:xfrm>
            <a:off x="4451846" y="5515581"/>
            <a:ext cx="1" cy="262215"/>
          </a:xfrm>
          <a:prstGeom prst="line">
            <a:avLst/>
          </a:prstGeom>
          <a:ln w="28575">
            <a:solidFill>
              <a:srgbClr val="85200C"/>
            </a:solidFill>
            <a:tailEnd type="triangle"/>
          </a:ln>
        </p:spPr>
        <p:txBody>
          <a:bodyPr lIns="0" tIns="0" rIns="0" bIns="0"/>
          <a:lstStyle/>
          <a:p>
            <a:pPr/>
          </a:p>
        </p:txBody>
      </p:sp>
      <p:grpSp>
        <p:nvGrpSpPr>
          <p:cNvPr id="1014" name="Group"/>
          <p:cNvGrpSpPr/>
          <p:nvPr/>
        </p:nvGrpSpPr>
        <p:grpSpPr>
          <a:xfrm>
            <a:off x="7534476" y="293959"/>
            <a:ext cx="1279795" cy="1033211"/>
            <a:chOff x="-17960" y="-17960"/>
            <a:chExt cx="1279793" cy="1033209"/>
          </a:xfrm>
        </p:grpSpPr>
        <p:pic>
          <p:nvPicPr>
            <p:cNvPr id="1002" name="Rounded Rectangle Rounded rectangle" descr="Rounded Rectangle Rounded rectangle"/>
            <p:cNvPicPr>
              <a:picLocks noChangeAspect="0"/>
            </p:cNvPicPr>
            <p:nvPr/>
          </p:nvPicPr>
          <p:blipFill>
            <a:blip r:embed="rId5">
              <a:extLst/>
            </a:blip>
            <a:stretch>
              <a:fillRect/>
            </a:stretch>
          </p:blipFill>
          <p:spPr>
            <a:xfrm>
              <a:off x="-17961" y="-17961"/>
              <a:ext cx="1279795" cy="1033210"/>
            </a:xfrm>
            <a:prstGeom prst="rect">
              <a:avLst/>
            </a:prstGeom>
            <a:effectLst/>
          </p:spPr>
        </p:pic>
        <p:grpSp>
          <p:nvGrpSpPr>
            <p:cNvPr id="1006" name="Intro to NN"/>
            <p:cNvGrpSpPr/>
            <p:nvPr/>
          </p:nvGrpSpPr>
          <p:grpSpPr>
            <a:xfrm>
              <a:off x="68324" y="333649"/>
              <a:ext cx="1085991" cy="372260"/>
              <a:chOff x="0" y="0"/>
              <a:chExt cx="1085989" cy="372258"/>
            </a:xfrm>
          </p:grpSpPr>
          <p:sp>
            <p:nvSpPr>
              <p:cNvPr id="1005" name="Intro to NN"/>
              <p:cNvSpPr/>
              <p:nvPr/>
            </p:nvSpPr>
            <p:spPr>
              <a:xfrm>
                <a:off x="17960" y="17960"/>
                <a:ext cx="1050070" cy="33633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829" y="0"/>
                    </a:moveTo>
                    <a:lnTo>
                      <a:pt x="1771" y="0"/>
                    </a:lnTo>
                    <a:cubicBezTo>
                      <a:pt x="1252" y="0"/>
                      <a:pt x="940" y="0"/>
                      <a:pt x="732" y="271"/>
                    </a:cubicBezTo>
                    <a:cubicBezTo>
                      <a:pt x="432" y="612"/>
                      <a:pt x="196" y="1349"/>
                      <a:pt x="87" y="2285"/>
                    </a:cubicBezTo>
                    <a:cubicBezTo>
                      <a:pt x="0" y="2934"/>
                      <a:pt x="0" y="3908"/>
                      <a:pt x="0" y="5531"/>
                    </a:cubicBezTo>
                    <a:lnTo>
                      <a:pt x="0" y="16069"/>
                    </a:lnTo>
                    <a:cubicBezTo>
                      <a:pt x="0" y="17692"/>
                      <a:pt x="0" y="18666"/>
                      <a:pt x="87" y="19315"/>
                    </a:cubicBezTo>
                    <a:cubicBezTo>
                      <a:pt x="196" y="20251"/>
                      <a:pt x="432" y="20988"/>
                      <a:pt x="732" y="21329"/>
                    </a:cubicBezTo>
                    <a:cubicBezTo>
                      <a:pt x="940" y="21600"/>
                      <a:pt x="1252" y="21600"/>
                      <a:pt x="1771" y="21600"/>
                    </a:cubicBezTo>
                    <a:lnTo>
                      <a:pt x="19829" y="21600"/>
                    </a:lnTo>
                    <a:cubicBezTo>
                      <a:pt x="20348" y="21600"/>
                      <a:pt x="20660" y="21600"/>
                      <a:pt x="20868" y="21329"/>
                    </a:cubicBezTo>
                    <a:cubicBezTo>
                      <a:pt x="21168" y="20988"/>
                      <a:pt x="21404" y="20251"/>
                      <a:pt x="21513" y="19315"/>
                    </a:cubicBezTo>
                    <a:cubicBezTo>
                      <a:pt x="21600" y="18666"/>
                      <a:pt x="21600" y="17692"/>
                      <a:pt x="21600" y="16069"/>
                    </a:cubicBezTo>
                    <a:lnTo>
                      <a:pt x="21600" y="5531"/>
                    </a:lnTo>
                    <a:cubicBezTo>
                      <a:pt x="21600" y="3908"/>
                      <a:pt x="21600" y="2934"/>
                      <a:pt x="21513" y="2285"/>
                    </a:cubicBezTo>
                    <a:cubicBezTo>
                      <a:pt x="21404" y="1349"/>
                      <a:pt x="21168" y="612"/>
                      <a:pt x="20868" y="271"/>
                    </a:cubicBezTo>
                    <a:cubicBezTo>
                      <a:pt x="20660" y="0"/>
                      <a:pt x="20348" y="0"/>
                      <a:pt x="19829" y="0"/>
                    </a:cubicBezTo>
                    <a:close/>
                  </a:path>
                </a:pathLst>
              </a:custGeom>
              <a:solidFill>
                <a:srgbClr val="D5D5D5"/>
              </a:solidFill>
              <a:ln>
                <a:noFill/>
              </a:ln>
              <a:effectLst/>
              <a:extLst>
                <a:ext uri="{C572A759-6A51-4108-AA02-DFA0A04FC94B}">
                  <ma14:wrappingTextBoxFlag xmlns:ma14="http://schemas.microsoft.com/office/mac/drawingml/2011/main" val="1"/>
                </a:ext>
              </a:extLst>
            </p:spPr>
            <p:txBody>
              <a:bodyPr wrap="square" lIns="19050" tIns="19050" rIns="19050" bIns="19050" numCol="1" anchor="ctr">
                <a:noAutofit/>
              </a:bodyPr>
              <a:lstStyle>
                <a:lvl1pPr algn="ctr" defTabSz="412750">
                  <a:defRPr sz="800">
                    <a:solidFill>
                      <a:srgbClr val="000000"/>
                    </a:solidFill>
                    <a:latin typeface="Helvetica Neue Medium"/>
                    <a:ea typeface="Helvetica Neue Medium"/>
                    <a:cs typeface="Helvetica Neue Medium"/>
                    <a:sym typeface="Helvetica Neue Medium"/>
                  </a:defRPr>
                </a:lvl1pPr>
              </a:lstStyle>
              <a:p>
                <a:pPr/>
                <a:r>
                  <a:t>Intro to NN</a:t>
                </a:r>
              </a:p>
            </p:txBody>
          </p:sp>
          <p:pic>
            <p:nvPicPr>
              <p:cNvPr id="1004" name="Intro to NN Intro to NN" descr="Intro to NN Intro to NN"/>
              <p:cNvPicPr>
                <a:picLocks noChangeAspect="0"/>
              </p:cNvPicPr>
              <p:nvPr/>
            </p:nvPicPr>
            <p:blipFill>
              <a:blip r:embed="rId6">
                <a:extLst/>
              </a:blip>
              <a:stretch>
                <a:fillRect/>
              </a:stretch>
            </p:blipFill>
            <p:spPr>
              <a:xfrm>
                <a:off x="-1" y="0"/>
                <a:ext cx="1085991" cy="372259"/>
              </a:xfrm>
              <a:prstGeom prst="rect">
                <a:avLst/>
              </a:prstGeom>
              <a:effectLst/>
            </p:spPr>
          </p:pic>
        </p:grpSp>
        <p:grpSp>
          <p:nvGrpSpPr>
            <p:cNvPr id="1013" name="Group"/>
            <p:cNvGrpSpPr/>
            <p:nvPr/>
          </p:nvGrpSpPr>
          <p:grpSpPr>
            <a:xfrm>
              <a:off x="201565" y="134646"/>
              <a:ext cx="840742" cy="781468"/>
              <a:chOff x="-17960" y="-17960"/>
              <a:chExt cx="840741" cy="781467"/>
            </a:xfrm>
          </p:grpSpPr>
          <p:grpSp>
            <p:nvGrpSpPr>
              <p:cNvPr id="1009" name="Tasks and Models"/>
              <p:cNvGrpSpPr/>
              <p:nvPr/>
            </p:nvGrpSpPr>
            <p:grpSpPr>
              <a:xfrm>
                <a:off x="-17961" y="-17961"/>
                <a:ext cx="840742" cy="200964"/>
                <a:chOff x="0" y="0"/>
                <a:chExt cx="840741" cy="200962"/>
              </a:xfrm>
            </p:grpSpPr>
            <p:sp>
              <p:nvSpPr>
                <p:cNvPr id="1008" name="Tasks and Models"/>
                <p:cNvSpPr/>
                <p:nvPr/>
              </p:nvSpPr>
              <p:spPr>
                <a:xfrm>
                  <a:off x="17960" y="17960"/>
                  <a:ext cx="804821" cy="16504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829" y="0"/>
                      </a:moveTo>
                      <a:lnTo>
                        <a:pt x="1771" y="0"/>
                      </a:lnTo>
                      <a:cubicBezTo>
                        <a:pt x="1252" y="0"/>
                        <a:pt x="940" y="0"/>
                        <a:pt x="732" y="423"/>
                      </a:cubicBezTo>
                      <a:cubicBezTo>
                        <a:pt x="432" y="955"/>
                        <a:pt x="196" y="2107"/>
                        <a:pt x="87" y="3569"/>
                      </a:cubicBezTo>
                      <a:cubicBezTo>
                        <a:pt x="0" y="4583"/>
                        <a:pt x="0" y="6103"/>
                        <a:pt x="0" y="8638"/>
                      </a:cubicBezTo>
                      <a:lnTo>
                        <a:pt x="0" y="12962"/>
                      </a:lnTo>
                      <a:cubicBezTo>
                        <a:pt x="0" y="15497"/>
                        <a:pt x="0" y="17017"/>
                        <a:pt x="87" y="18031"/>
                      </a:cubicBezTo>
                      <a:cubicBezTo>
                        <a:pt x="196" y="19493"/>
                        <a:pt x="432" y="20645"/>
                        <a:pt x="732" y="21177"/>
                      </a:cubicBezTo>
                      <a:cubicBezTo>
                        <a:pt x="940" y="21600"/>
                        <a:pt x="1252" y="21600"/>
                        <a:pt x="1771" y="21600"/>
                      </a:cubicBezTo>
                      <a:lnTo>
                        <a:pt x="19829" y="21600"/>
                      </a:lnTo>
                      <a:cubicBezTo>
                        <a:pt x="20348" y="21600"/>
                        <a:pt x="20660" y="21600"/>
                        <a:pt x="20868" y="21177"/>
                      </a:cubicBezTo>
                      <a:cubicBezTo>
                        <a:pt x="21168" y="20645"/>
                        <a:pt x="21404" y="19493"/>
                        <a:pt x="21513" y="18031"/>
                      </a:cubicBezTo>
                      <a:cubicBezTo>
                        <a:pt x="21600" y="17017"/>
                        <a:pt x="21600" y="15497"/>
                        <a:pt x="21600" y="12962"/>
                      </a:cubicBezTo>
                      <a:lnTo>
                        <a:pt x="21600" y="8638"/>
                      </a:lnTo>
                      <a:cubicBezTo>
                        <a:pt x="21600" y="6103"/>
                        <a:pt x="21600" y="4583"/>
                        <a:pt x="21513" y="3569"/>
                      </a:cubicBezTo>
                      <a:cubicBezTo>
                        <a:pt x="21404" y="2107"/>
                        <a:pt x="21168" y="955"/>
                        <a:pt x="20868" y="423"/>
                      </a:cubicBezTo>
                      <a:cubicBezTo>
                        <a:pt x="20660" y="0"/>
                        <a:pt x="20348" y="0"/>
                        <a:pt x="19829" y="0"/>
                      </a:cubicBezTo>
                      <a:close/>
                    </a:path>
                  </a:pathLst>
                </a:custGeom>
                <a:solidFill>
                  <a:schemeClr val="accent1">
                    <a:lumOff val="2401"/>
                  </a:schemeClr>
                </a:solidFill>
                <a:ln>
                  <a:noFill/>
                </a:ln>
                <a:effectLst/>
                <a:extLst>
                  <a:ext uri="{C572A759-6A51-4108-AA02-DFA0A04FC94B}">
                    <ma14:wrappingTextBoxFlag xmlns:ma14="http://schemas.microsoft.com/office/mac/drawingml/2011/main" val="1"/>
                  </a:ext>
                </a:extLst>
              </p:spPr>
              <p:txBody>
                <a:bodyPr wrap="square" lIns="19050" tIns="19050" rIns="19050" bIns="19050" numCol="1" anchor="ctr">
                  <a:noAutofit/>
                </a:bodyPr>
                <a:lstStyle>
                  <a:lvl1pPr algn="ctr" defTabSz="412750">
                    <a:defRPr sz="600">
                      <a:solidFill>
                        <a:srgbClr val="000000"/>
                      </a:solidFill>
                      <a:latin typeface="Helvetica Neue Medium"/>
                      <a:ea typeface="Helvetica Neue Medium"/>
                      <a:cs typeface="Helvetica Neue Medium"/>
                      <a:sym typeface="Helvetica Neue Medium"/>
                    </a:defRPr>
                  </a:lvl1pPr>
                </a:lstStyle>
                <a:p>
                  <a:pPr/>
                  <a:r>
                    <a:t>Tasks and Models</a:t>
                  </a:r>
                </a:p>
              </p:txBody>
            </p:sp>
            <p:pic>
              <p:nvPicPr>
                <p:cNvPr id="1007" name="Tasks and Models Tasks and Models" descr="Tasks and Models Tasks and Models"/>
                <p:cNvPicPr>
                  <a:picLocks noChangeAspect="0"/>
                </p:cNvPicPr>
                <p:nvPr/>
              </p:nvPicPr>
              <p:blipFill>
                <a:blip r:embed="rId7">
                  <a:extLst/>
                </a:blip>
                <a:stretch>
                  <a:fillRect/>
                </a:stretch>
              </p:blipFill>
              <p:spPr>
                <a:xfrm>
                  <a:off x="-1" y="-1"/>
                  <a:ext cx="840743" cy="200964"/>
                </a:xfrm>
                <a:prstGeom prst="rect">
                  <a:avLst/>
                </a:prstGeom>
                <a:effectLst/>
              </p:spPr>
            </p:pic>
          </p:grpSp>
          <p:grpSp>
            <p:nvGrpSpPr>
              <p:cNvPr id="1012" name="VAE"/>
              <p:cNvGrpSpPr/>
              <p:nvPr/>
            </p:nvGrpSpPr>
            <p:grpSpPr>
              <a:xfrm>
                <a:off x="-17961" y="554020"/>
                <a:ext cx="840742" cy="209487"/>
                <a:chOff x="0" y="0"/>
                <a:chExt cx="840741" cy="209486"/>
              </a:xfrm>
            </p:grpSpPr>
            <p:sp>
              <p:nvSpPr>
                <p:cNvPr id="1011" name="VAE"/>
                <p:cNvSpPr/>
                <p:nvPr/>
              </p:nvSpPr>
              <p:spPr>
                <a:xfrm>
                  <a:off x="17960" y="17960"/>
                  <a:ext cx="804821" cy="17356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829" y="0"/>
                      </a:moveTo>
                      <a:lnTo>
                        <a:pt x="1771" y="0"/>
                      </a:lnTo>
                      <a:cubicBezTo>
                        <a:pt x="1252" y="0"/>
                        <a:pt x="940" y="0"/>
                        <a:pt x="732" y="403"/>
                      </a:cubicBezTo>
                      <a:cubicBezTo>
                        <a:pt x="432" y="908"/>
                        <a:pt x="196" y="2003"/>
                        <a:pt x="87" y="3393"/>
                      </a:cubicBezTo>
                      <a:cubicBezTo>
                        <a:pt x="0" y="4357"/>
                        <a:pt x="0" y="5804"/>
                        <a:pt x="0" y="8214"/>
                      </a:cubicBezTo>
                      <a:lnTo>
                        <a:pt x="0" y="13386"/>
                      </a:lnTo>
                      <a:cubicBezTo>
                        <a:pt x="0" y="15796"/>
                        <a:pt x="0" y="17243"/>
                        <a:pt x="87" y="18207"/>
                      </a:cubicBezTo>
                      <a:cubicBezTo>
                        <a:pt x="196" y="19597"/>
                        <a:pt x="432" y="20692"/>
                        <a:pt x="732" y="21197"/>
                      </a:cubicBezTo>
                      <a:cubicBezTo>
                        <a:pt x="940" y="21600"/>
                        <a:pt x="1252" y="21600"/>
                        <a:pt x="1771" y="21600"/>
                      </a:cubicBezTo>
                      <a:lnTo>
                        <a:pt x="19829" y="21600"/>
                      </a:lnTo>
                      <a:cubicBezTo>
                        <a:pt x="20348" y="21600"/>
                        <a:pt x="20660" y="21600"/>
                        <a:pt x="20868" y="21197"/>
                      </a:cubicBezTo>
                      <a:cubicBezTo>
                        <a:pt x="21168" y="20692"/>
                        <a:pt x="21404" y="19597"/>
                        <a:pt x="21513" y="18207"/>
                      </a:cubicBezTo>
                      <a:cubicBezTo>
                        <a:pt x="21600" y="17243"/>
                        <a:pt x="21600" y="15796"/>
                        <a:pt x="21600" y="13386"/>
                      </a:cubicBezTo>
                      <a:lnTo>
                        <a:pt x="21600" y="8214"/>
                      </a:lnTo>
                      <a:cubicBezTo>
                        <a:pt x="21600" y="5804"/>
                        <a:pt x="21600" y="4357"/>
                        <a:pt x="21513" y="3393"/>
                      </a:cubicBezTo>
                      <a:cubicBezTo>
                        <a:pt x="21404" y="2003"/>
                        <a:pt x="21168" y="908"/>
                        <a:pt x="20868" y="403"/>
                      </a:cubicBezTo>
                      <a:cubicBezTo>
                        <a:pt x="20660" y="0"/>
                        <a:pt x="20348" y="0"/>
                        <a:pt x="19829" y="0"/>
                      </a:cubicBezTo>
                      <a:close/>
                    </a:path>
                  </a:pathLst>
                </a:custGeom>
                <a:solidFill>
                  <a:schemeClr val="accent1">
                    <a:lumOff val="2401"/>
                  </a:schemeClr>
                </a:solidFill>
                <a:ln>
                  <a:noFill/>
                </a:ln>
                <a:effectLst/>
                <a:extLst>
                  <a:ext uri="{C572A759-6A51-4108-AA02-DFA0A04FC94B}">
                    <ma14:wrappingTextBoxFlag xmlns:ma14="http://schemas.microsoft.com/office/mac/drawingml/2011/main" val="1"/>
                  </a:ext>
                </a:extLst>
              </p:spPr>
              <p:txBody>
                <a:bodyPr wrap="square" lIns="19050" tIns="19050" rIns="19050" bIns="19050" numCol="1" anchor="ctr">
                  <a:noAutofit/>
                </a:bodyPr>
                <a:lstStyle>
                  <a:lvl1pPr algn="ctr" defTabSz="412750">
                    <a:defRPr sz="600">
                      <a:solidFill>
                        <a:srgbClr val="000000"/>
                      </a:solidFill>
                      <a:latin typeface="Helvetica Neue Medium"/>
                      <a:ea typeface="Helvetica Neue Medium"/>
                      <a:cs typeface="Helvetica Neue Medium"/>
                      <a:sym typeface="Helvetica Neue Medium"/>
                    </a:defRPr>
                  </a:lvl1pPr>
                </a:lstStyle>
                <a:p>
                  <a:pPr/>
                  <a:r>
                    <a:t>VAE</a:t>
                  </a:r>
                </a:p>
              </p:txBody>
            </p:sp>
            <p:pic>
              <p:nvPicPr>
                <p:cNvPr id="1010" name="VAE VAE" descr="VAE VAE"/>
                <p:cNvPicPr>
                  <a:picLocks noChangeAspect="0"/>
                </p:cNvPicPr>
                <p:nvPr/>
              </p:nvPicPr>
              <p:blipFill>
                <a:blip r:embed="rId8">
                  <a:extLst/>
                </a:blip>
                <a:stretch>
                  <a:fillRect/>
                </a:stretch>
              </p:blipFill>
              <p:spPr>
                <a:xfrm>
                  <a:off x="-1" y="0"/>
                  <a:ext cx="840743" cy="209487"/>
                </a:xfrm>
                <a:prstGeom prst="rect">
                  <a:avLst/>
                </a:prstGeom>
                <a:effectLst/>
              </p:spPr>
            </p:pic>
          </p:grpSp>
        </p:grpSp>
      </p:gr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2" name="Tentative Plan"/>
          <p:cNvSpPr txBox="1"/>
          <p:nvPr>
            <p:ph type="title" idx="4294967295"/>
          </p:nvPr>
        </p:nvSpPr>
        <p:spPr>
          <a:xfrm>
            <a:off x="452437" y="754062"/>
            <a:ext cx="8239126" cy="538107"/>
          </a:xfrm>
          <a:prstGeom prst="rect">
            <a:avLst/>
          </a:prstGeom>
        </p:spPr>
        <p:txBody>
          <a:bodyPr lIns="19050" tIns="19050" rIns="19050" bIns="19050" anchor="t">
            <a:normAutofit fontScale="100000" lnSpcReduction="0"/>
          </a:bodyPr>
          <a:lstStyle>
            <a:lvl1pPr defTabSz="963143">
              <a:lnSpc>
                <a:spcPct val="80000"/>
              </a:lnSpc>
              <a:defRPr b="1" spc="-66" sz="3318">
                <a:solidFill>
                  <a:srgbClr val="000000"/>
                </a:solidFill>
                <a:latin typeface="Helvetica Neue"/>
                <a:ea typeface="Helvetica Neue"/>
                <a:cs typeface="Helvetica Neue"/>
                <a:sym typeface="Helvetica Neue"/>
              </a:defRPr>
            </a:lvl1pPr>
          </a:lstStyle>
          <a:p>
            <a:pPr/>
            <a:r>
              <a:t>Tentative Plan</a:t>
            </a:r>
          </a:p>
        </p:txBody>
      </p:sp>
      <p:pic>
        <p:nvPicPr>
          <p:cNvPr id="273" name="Rounded Rectangle Rounded rectangle" descr="Rounded Rectangle Rounded rectangle"/>
          <p:cNvPicPr>
            <a:picLocks noChangeAspect="0"/>
          </p:cNvPicPr>
          <p:nvPr/>
        </p:nvPicPr>
        <p:blipFill>
          <a:blip r:embed="rId2">
            <a:extLst/>
          </a:blip>
          <a:stretch>
            <a:fillRect/>
          </a:stretch>
        </p:blipFill>
        <p:spPr>
          <a:xfrm>
            <a:off x="811969" y="2336092"/>
            <a:ext cx="2058702" cy="3479377"/>
          </a:xfrm>
          <a:prstGeom prst="rect">
            <a:avLst/>
          </a:prstGeom>
        </p:spPr>
      </p:pic>
      <p:grpSp>
        <p:nvGrpSpPr>
          <p:cNvPr id="277" name="Tasks and Models"/>
          <p:cNvGrpSpPr/>
          <p:nvPr/>
        </p:nvGrpSpPr>
        <p:grpSpPr>
          <a:xfrm>
            <a:off x="943542" y="2689580"/>
            <a:ext cx="1795556" cy="415400"/>
            <a:chOff x="0" y="0"/>
            <a:chExt cx="1795555" cy="415398"/>
          </a:xfrm>
        </p:grpSpPr>
        <p:sp>
          <p:nvSpPr>
            <p:cNvPr id="276" name="Tasks and Models"/>
            <p:cNvSpPr/>
            <p:nvPr/>
          </p:nvSpPr>
          <p:spPr>
            <a:xfrm>
              <a:off x="17960" y="17960"/>
              <a:ext cx="1759636" cy="37947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829" y="0"/>
                  </a:moveTo>
                  <a:lnTo>
                    <a:pt x="1771" y="0"/>
                  </a:lnTo>
                  <a:cubicBezTo>
                    <a:pt x="1252" y="0"/>
                    <a:pt x="940" y="0"/>
                    <a:pt x="732" y="403"/>
                  </a:cubicBezTo>
                  <a:cubicBezTo>
                    <a:pt x="432" y="908"/>
                    <a:pt x="196" y="2003"/>
                    <a:pt x="87" y="3393"/>
                  </a:cubicBezTo>
                  <a:cubicBezTo>
                    <a:pt x="0" y="4357"/>
                    <a:pt x="0" y="5804"/>
                    <a:pt x="0" y="8214"/>
                  </a:cubicBezTo>
                  <a:lnTo>
                    <a:pt x="0" y="13386"/>
                  </a:lnTo>
                  <a:cubicBezTo>
                    <a:pt x="0" y="15796"/>
                    <a:pt x="0" y="17243"/>
                    <a:pt x="87" y="18207"/>
                  </a:cubicBezTo>
                  <a:cubicBezTo>
                    <a:pt x="196" y="19597"/>
                    <a:pt x="432" y="20692"/>
                    <a:pt x="732" y="21197"/>
                  </a:cubicBezTo>
                  <a:cubicBezTo>
                    <a:pt x="940" y="21600"/>
                    <a:pt x="1252" y="21600"/>
                    <a:pt x="1771" y="21600"/>
                  </a:cubicBezTo>
                  <a:lnTo>
                    <a:pt x="19829" y="21600"/>
                  </a:lnTo>
                  <a:cubicBezTo>
                    <a:pt x="20348" y="21600"/>
                    <a:pt x="20660" y="21600"/>
                    <a:pt x="20868" y="21197"/>
                  </a:cubicBezTo>
                  <a:cubicBezTo>
                    <a:pt x="21168" y="20692"/>
                    <a:pt x="21404" y="19597"/>
                    <a:pt x="21513" y="18207"/>
                  </a:cubicBezTo>
                  <a:cubicBezTo>
                    <a:pt x="21600" y="17243"/>
                    <a:pt x="21600" y="15796"/>
                    <a:pt x="21600" y="13386"/>
                  </a:cubicBezTo>
                  <a:lnTo>
                    <a:pt x="21600" y="8214"/>
                  </a:lnTo>
                  <a:cubicBezTo>
                    <a:pt x="21600" y="5804"/>
                    <a:pt x="21600" y="4357"/>
                    <a:pt x="21513" y="3393"/>
                  </a:cubicBezTo>
                  <a:cubicBezTo>
                    <a:pt x="21404" y="2003"/>
                    <a:pt x="21168" y="908"/>
                    <a:pt x="20868" y="403"/>
                  </a:cubicBezTo>
                  <a:cubicBezTo>
                    <a:pt x="20660" y="0"/>
                    <a:pt x="20348" y="0"/>
                    <a:pt x="19829" y="0"/>
                  </a:cubicBezTo>
                  <a:close/>
                </a:path>
              </a:pathLst>
            </a:custGeom>
            <a:solidFill>
              <a:srgbClr val="D5D5D5"/>
            </a:solidFill>
            <a:ln>
              <a:noFill/>
            </a:ln>
            <a:effectLst/>
            <a:extLst>
              <a:ext uri="{C572A759-6A51-4108-AA02-DFA0A04FC94B}">
                <ma14:wrappingTextBoxFlag xmlns:ma14="http://schemas.microsoft.com/office/mac/drawingml/2011/main" val="1"/>
              </a:ext>
            </a:extLst>
          </p:spPr>
          <p:txBody>
            <a:bodyPr wrap="square" lIns="19050" tIns="19050" rIns="19050" bIns="19050" numCol="1" anchor="ctr">
              <a:noAutofit/>
            </a:bodyPr>
            <a:lstStyle>
              <a:lvl1pPr algn="ctr" defTabSz="412750">
                <a:defRPr>
                  <a:solidFill>
                    <a:srgbClr val="000000"/>
                  </a:solidFill>
                  <a:latin typeface="Helvetica Neue Medium"/>
                  <a:ea typeface="Helvetica Neue Medium"/>
                  <a:cs typeface="Helvetica Neue Medium"/>
                  <a:sym typeface="Helvetica Neue Medium"/>
                </a:defRPr>
              </a:lvl1pPr>
            </a:lstStyle>
            <a:p>
              <a:pPr/>
              <a:r>
                <a:t>Tasks and Models</a:t>
              </a:r>
            </a:p>
          </p:txBody>
        </p:sp>
        <p:pic>
          <p:nvPicPr>
            <p:cNvPr id="275" name="Tasks and Models Tasks and Models" descr="Tasks and Models Tasks and Models"/>
            <p:cNvPicPr>
              <a:picLocks noChangeAspect="0"/>
            </p:cNvPicPr>
            <p:nvPr/>
          </p:nvPicPr>
          <p:blipFill>
            <a:blip r:embed="rId3">
              <a:extLst/>
            </a:blip>
            <a:stretch>
              <a:fillRect/>
            </a:stretch>
          </p:blipFill>
          <p:spPr>
            <a:xfrm>
              <a:off x="-1" y="0"/>
              <a:ext cx="1795557" cy="415399"/>
            </a:xfrm>
            <a:prstGeom prst="rect">
              <a:avLst/>
            </a:prstGeom>
            <a:effectLst/>
          </p:spPr>
        </p:pic>
      </p:grpSp>
      <p:grpSp>
        <p:nvGrpSpPr>
          <p:cNvPr id="280" name="Intro to NN"/>
          <p:cNvGrpSpPr/>
          <p:nvPr/>
        </p:nvGrpSpPr>
        <p:grpSpPr>
          <a:xfrm>
            <a:off x="943542" y="3084512"/>
            <a:ext cx="1795557" cy="415400"/>
            <a:chOff x="0" y="0"/>
            <a:chExt cx="1795555" cy="415398"/>
          </a:xfrm>
        </p:grpSpPr>
        <p:sp>
          <p:nvSpPr>
            <p:cNvPr id="279" name="Intro to NN"/>
            <p:cNvSpPr/>
            <p:nvPr/>
          </p:nvSpPr>
          <p:spPr>
            <a:xfrm>
              <a:off x="17960" y="17960"/>
              <a:ext cx="1759636" cy="37947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829" y="0"/>
                  </a:moveTo>
                  <a:lnTo>
                    <a:pt x="1771" y="0"/>
                  </a:lnTo>
                  <a:cubicBezTo>
                    <a:pt x="1252" y="0"/>
                    <a:pt x="940" y="0"/>
                    <a:pt x="732" y="403"/>
                  </a:cubicBezTo>
                  <a:cubicBezTo>
                    <a:pt x="432" y="908"/>
                    <a:pt x="196" y="2003"/>
                    <a:pt x="87" y="3393"/>
                  </a:cubicBezTo>
                  <a:cubicBezTo>
                    <a:pt x="0" y="4357"/>
                    <a:pt x="0" y="5804"/>
                    <a:pt x="0" y="8214"/>
                  </a:cubicBezTo>
                  <a:lnTo>
                    <a:pt x="0" y="13386"/>
                  </a:lnTo>
                  <a:cubicBezTo>
                    <a:pt x="0" y="15796"/>
                    <a:pt x="0" y="17243"/>
                    <a:pt x="87" y="18207"/>
                  </a:cubicBezTo>
                  <a:cubicBezTo>
                    <a:pt x="196" y="19597"/>
                    <a:pt x="432" y="20692"/>
                    <a:pt x="732" y="21197"/>
                  </a:cubicBezTo>
                  <a:cubicBezTo>
                    <a:pt x="940" y="21600"/>
                    <a:pt x="1252" y="21600"/>
                    <a:pt x="1771" y="21600"/>
                  </a:cubicBezTo>
                  <a:lnTo>
                    <a:pt x="19829" y="21600"/>
                  </a:lnTo>
                  <a:cubicBezTo>
                    <a:pt x="20348" y="21600"/>
                    <a:pt x="20660" y="21600"/>
                    <a:pt x="20868" y="21197"/>
                  </a:cubicBezTo>
                  <a:cubicBezTo>
                    <a:pt x="21168" y="20692"/>
                    <a:pt x="21404" y="19597"/>
                    <a:pt x="21513" y="18207"/>
                  </a:cubicBezTo>
                  <a:cubicBezTo>
                    <a:pt x="21600" y="17243"/>
                    <a:pt x="21600" y="15796"/>
                    <a:pt x="21600" y="13386"/>
                  </a:cubicBezTo>
                  <a:lnTo>
                    <a:pt x="21600" y="8214"/>
                  </a:lnTo>
                  <a:cubicBezTo>
                    <a:pt x="21600" y="5804"/>
                    <a:pt x="21600" y="4357"/>
                    <a:pt x="21513" y="3393"/>
                  </a:cubicBezTo>
                  <a:cubicBezTo>
                    <a:pt x="21404" y="2003"/>
                    <a:pt x="21168" y="908"/>
                    <a:pt x="20868" y="403"/>
                  </a:cubicBezTo>
                  <a:cubicBezTo>
                    <a:pt x="20660" y="0"/>
                    <a:pt x="20348" y="0"/>
                    <a:pt x="19829" y="0"/>
                  </a:cubicBezTo>
                  <a:close/>
                </a:path>
              </a:pathLst>
            </a:custGeom>
            <a:solidFill>
              <a:srgbClr val="D5D5D5"/>
            </a:solidFill>
            <a:ln>
              <a:noFill/>
            </a:ln>
            <a:effectLst/>
            <a:extLst>
              <a:ext uri="{C572A759-6A51-4108-AA02-DFA0A04FC94B}">
                <ma14:wrappingTextBoxFlag xmlns:ma14="http://schemas.microsoft.com/office/mac/drawingml/2011/main" val="1"/>
              </a:ext>
            </a:extLst>
          </p:spPr>
          <p:txBody>
            <a:bodyPr wrap="square" lIns="19050" tIns="19050" rIns="19050" bIns="19050" numCol="1" anchor="ctr">
              <a:noAutofit/>
            </a:bodyPr>
            <a:lstStyle>
              <a:lvl1pPr algn="ctr" defTabSz="412750">
                <a:defRPr>
                  <a:solidFill>
                    <a:srgbClr val="000000"/>
                  </a:solidFill>
                  <a:latin typeface="Helvetica Neue Medium"/>
                  <a:ea typeface="Helvetica Neue Medium"/>
                  <a:cs typeface="Helvetica Neue Medium"/>
                  <a:sym typeface="Helvetica Neue Medium"/>
                </a:defRPr>
              </a:lvl1pPr>
            </a:lstStyle>
            <a:p>
              <a:pPr/>
              <a:r>
                <a:t>Intro to NN</a:t>
              </a:r>
            </a:p>
          </p:txBody>
        </p:sp>
        <p:pic>
          <p:nvPicPr>
            <p:cNvPr id="278" name="Intro to NN Intro to NN" descr="Intro to NN Intro to NN"/>
            <p:cNvPicPr>
              <a:picLocks noChangeAspect="0"/>
            </p:cNvPicPr>
            <p:nvPr/>
          </p:nvPicPr>
          <p:blipFill>
            <a:blip r:embed="rId3">
              <a:extLst/>
            </a:blip>
            <a:stretch>
              <a:fillRect/>
            </a:stretch>
          </p:blipFill>
          <p:spPr>
            <a:xfrm>
              <a:off x="-1" y="0"/>
              <a:ext cx="1795557" cy="415399"/>
            </a:xfrm>
            <a:prstGeom prst="rect">
              <a:avLst/>
            </a:prstGeom>
            <a:effectLst/>
          </p:spPr>
        </p:pic>
      </p:grpSp>
      <p:grpSp>
        <p:nvGrpSpPr>
          <p:cNvPr id="283" name="VAE"/>
          <p:cNvGrpSpPr/>
          <p:nvPr/>
        </p:nvGrpSpPr>
        <p:grpSpPr>
          <a:xfrm>
            <a:off x="943542" y="3474137"/>
            <a:ext cx="1795557" cy="415400"/>
            <a:chOff x="0" y="0"/>
            <a:chExt cx="1795555" cy="415398"/>
          </a:xfrm>
        </p:grpSpPr>
        <p:sp>
          <p:nvSpPr>
            <p:cNvPr id="282" name="VAE"/>
            <p:cNvSpPr/>
            <p:nvPr/>
          </p:nvSpPr>
          <p:spPr>
            <a:xfrm>
              <a:off x="17960" y="17960"/>
              <a:ext cx="1759636" cy="37947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829" y="0"/>
                  </a:moveTo>
                  <a:lnTo>
                    <a:pt x="1771" y="0"/>
                  </a:lnTo>
                  <a:cubicBezTo>
                    <a:pt x="1252" y="0"/>
                    <a:pt x="940" y="0"/>
                    <a:pt x="732" y="403"/>
                  </a:cubicBezTo>
                  <a:cubicBezTo>
                    <a:pt x="432" y="908"/>
                    <a:pt x="196" y="2003"/>
                    <a:pt x="87" y="3393"/>
                  </a:cubicBezTo>
                  <a:cubicBezTo>
                    <a:pt x="0" y="4357"/>
                    <a:pt x="0" y="5804"/>
                    <a:pt x="0" y="8214"/>
                  </a:cubicBezTo>
                  <a:lnTo>
                    <a:pt x="0" y="13386"/>
                  </a:lnTo>
                  <a:cubicBezTo>
                    <a:pt x="0" y="15796"/>
                    <a:pt x="0" y="17243"/>
                    <a:pt x="87" y="18207"/>
                  </a:cubicBezTo>
                  <a:cubicBezTo>
                    <a:pt x="196" y="19597"/>
                    <a:pt x="432" y="20692"/>
                    <a:pt x="732" y="21197"/>
                  </a:cubicBezTo>
                  <a:cubicBezTo>
                    <a:pt x="940" y="21600"/>
                    <a:pt x="1252" y="21600"/>
                    <a:pt x="1771" y="21600"/>
                  </a:cubicBezTo>
                  <a:lnTo>
                    <a:pt x="19829" y="21600"/>
                  </a:lnTo>
                  <a:cubicBezTo>
                    <a:pt x="20348" y="21600"/>
                    <a:pt x="20660" y="21600"/>
                    <a:pt x="20868" y="21197"/>
                  </a:cubicBezTo>
                  <a:cubicBezTo>
                    <a:pt x="21168" y="20692"/>
                    <a:pt x="21404" y="19597"/>
                    <a:pt x="21513" y="18207"/>
                  </a:cubicBezTo>
                  <a:cubicBezTo>
                    <a:pt x="21600" y="17243"/>
                    <a:pt x="21600" y="15796"/>
                    <a:pt x="21600" y="13386"/>
                  </a:cubicBezTo>
                  <a:lnTo>
                    <a:pt x="21600" y="8214"/>
                  </a:lnTo>
                  <a:cubicBezTo>
                    <a:pt x="21600" y="5804"/>
                    <a:pt x="21600" y="4357"/>
                    <a:pt x="21513" y="3393"/>
                  </a:cubicBezTo>
                  <a:cubicBezTo>
                    <a:pt x="21404" y="2003"/>
                    <a:pt x="21168" y="908"/>
                    <a:pt x="20868" y="403"/>
                  </a:cubicBezTo>
                  <a:cubicBezTo>
                    <a:pt x="20660" y="0"/>
                    <a:pt x="20348" y="0"/>
                    <a:pt x="19829" y="0"/>
                  </a:cubicBezTo>
                  <a:close/>
                </a:path>
              </a:pathLst>
            </a:custGeom>
            <a:solidFill>
              <a:srgbClr val="D5D5D5"/>
            </a:solidFill>
            <a:ln>
              <a:noFill/>
            </a:ln>
            <a:effectLst/>
            <a:extLst>
              <a:ext uri="{C572A759-6A51-4108-AA02-DFA0A04FC94B}">
                <ma14:wrappingTextBoxFlag xmlns:ma14="http://schemas.microsoft.com/office/mac/drawingml/2011/main" val="1"/>
              </a:ext>
            </a:extLst>
          </p:spPr>
          <p:txBody>
            <a:bodyPr wrap="square" lIns="19050" tIns="19050" rIns="19050" bIns="19050" numCol="1" anchor="ctr">
              <a:noAutofit/>
            </a:bodyPr>
            <a:lstStyle>
              <a:lvl1pPr algn="ctr" defTabSz="412750">
                <a:defRPr>
                  <a:solidFill>
                    <a:srgbClr val="000000"/>
                  </a:solidFill>
                  <a:latin typeface="Helvetica Neue Medium"/>
                  <a:ea typeface="Helvetica Neue Medium"/>
                  <a:cs typeface="Helvetica Neue Medium"/>
                  <a:sym typeface="Helvetica Neue Medium"/>
                </a:defRPr>
              </a:lvl1pPr>
            </a:lstStyle>
            <a:p>
              <a:pPr/>
              <a:r>
                <a:t>VAE</a:t>
              </a:r>
            </a:p>
          </p:txBody>
        </p:sp>
        <p:pic>
          <p:nvPicPr>
            <p:cNvPr id="281" name="VAE VAE" descr="VAE VAE"/>
            <p:cNvPicPr>
              <a:picLocks noChangeAspect="0"/>
            </p:cNvPicPr>
            <p:nvPr/>
          </p:nvPicPr>
          <p:blipFill>
            <a:blip r:embed="rId3">
              <a:extLst/>
            </a:blip>
            <a:stretch>
              <a:fillRect/>
            </a:stretch>
          </p:blipFill>
          <p:spPr>
            <a:xfrm>
              <a:off x="-1" y="0"/>
              <a:ext cx="1795557" cy="415399"/>
            </a:xfrm>
            <a:prstGeom prst="rect">
              <a:avLst/>
            </a:prstGeom>
            <a:effectLst/>
          </p:spPr>
        </p:pic>
      </p:grpSp>
      <p:pic>
        <p:nvPicPr>
          <p:cNvPr id="284" name="Rounded Rectangle Rounded rectangle" descr="Rounded Rectangle Rounded rectangle"/>
          <p:cNvPicPr>
            <a:picLocks noChangeAspect="0"/>
          </p:cNvPicPr>
          <p:nvPr/>
        </p:nvPicPr>
        <p:blipFill>
          <a:blip r:embed="rId4">
            <a:extLst/>
          </a:blip>
          <a:stretch>
            <a:fillRect/>
          </a:stretch>
        </p:blipFill>
        <p:spPr>
          <a:xfrm>
            <a:off x="3500110" y="2336092"/>
            <a:ext cx="2058703" cy="3479377"/>
          </a:xfrm>
          <a:prstGeom prst="rect">
            <a:avLst/>
          </a:prstGeom>
        </p:spPr>
      </p:pic>
      <p:grpSp>
        <p:nvGrpSpPr>
          <p:cNvPr id="288" name="Intro to RNNs"/>
          <p:cNvGrpSpPr/>
          <p:nvPr/>
        </p:nvGrpSpPr>
        <p:grpSpPr>
          <a:xfrm>
            <a:off x="3631683" y="2664002"/>
            <a:ext cx="1795557" cy="415400"/>
            <a:chOff x="0" y="0"/>
            <a:chExt cx="1795555" cy="415398"/>
          </a:xfrm>
        </p:grpSpPr>
        <p:sp>
          <p:nvSpPr>
            <p:cNvPr id="287" name="Intro to RNNs"/>
            <p:cNvSpPr/>
            <p:nvPr/>
          </p:nvSpPr>
          <p:spPr>
            <a:xfrm>
              <a:off x="17960" y="17960"/>
              <a:ext cx="1759636" cy="37947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829" y="0"/>
                  </a:moveTo>
                  <a:lnTo>
                    <a:pt x="1771" y="0"/>
                  </a:lnTo>
                  <a:cubicBezTo>
                    <a:pt x="1252" y="0"/>
                    <a:pt x="940" y="0"/>
                    <a:pt x="732" y="403"/>
                  </a:cubicBezTo>
                  <a:cubicBezTo>
                    <a:pt x="432" y="908"/>
                    <a:pt x="196" y="2003"/>
                    <a:pt x="87" y="3393"/>
                  </a:cubicBezTo>
                  <a:cubicBezTo>
                    <a:pt x="0" y="4357"/>
                    <a:pt x="0" y="5804"/>
                    <a:pt x="0" y="8214"/>
                  </a:cubicBezTo>
                  <a:lnTo>
                    <a:pt x="0" y="13386"/>
                  </a:lnTo>
                  <a:cubicBezTo>
                    <a:pt x="0" y="15796"/>
                    <a:pt x="0" y="17243"/>
                    <a:pt x="87" y="18207"/>
                  </a:cubicBezTo>
                  <a:cubicBezTo>
                    <a:pt x="196" y="19597"/>
                    <a:pt x="432" y="20692"/>
                    <a:pt x="732" y="21197"/>
                  </a:cubicBezTo>
                  <a:cubicBezTo>
                    <a:pt x="940" y="21600"/>
                    <a:pt x="1252" y="21600"/>
                    <a:pt x="1771" y="21600"/>
                  </a:cubicBezTo>
                  <a:lnTo>
                    <a:pt x="19829" y="21600"/>
                  </a:lnTo>
                  <a:cubicBezTo>
                    <a:pt x="20348" y="21600"/>
                    <a:pt x="20660" y="21600"/>
                    <a:pt x="20868" y="21197"/>
                  </a:cubicBezTo>
                  <a:cubicBezTo>
                    <a:pt x="21168" y="20692"/>
                    <a:pt x="21404" y="19597"/>
                    <a:pt x="21513" y="18207"/>
                  </a:cubicBezTo>
                  <a:cubicBezTo>
                    <a:pt x="21600" y="17243"/>
                    <a:pt x="21600" y="15796"/>
                    <a:pt x="21600" y="13386"/>
                  </a:cubicBezTo>
                  <a:lnTo>
                    <a:pt x="21600" y="8214"/>
                  </a:lnTo>
                  <a:cubicBezTo>
                    <a:pt x="21600" y="5804"/>
                    <a:pt x="21600" y="4357"/>
                    <a:pt x="21513" y="3393"/>
                  </a:cubicBezTo>
                  <a:cubicBezTo>
                    <a:pt x="21404" y="2003"/>
                    <a:pt x="21168" y="908"/>
                    <a:pt x="20868" y="403"/>
                  </a:cubicBezTo>
                  <a:cubicBezTo>
                    <a:pt x="20660" y="0"/>
                    <a:pt x="20348" y="0"/>
                    <a:pt x="19829" y="0"/>
                  </a:cubicBezTo>
                  <a:close/>
                </a:path>
              </a:pathLst>
            </a:custGeom>
            <a:solidFill>
              <a:srgbClr val="D5D5D5"/>
            </a:solidFill>
            <a:ln>
              <a:noFill/>
            </a:ln>
            <a:effectLst/>
            <a:extLst>
              <a:ext uri="{C572A759-6A51-4108-AA02-DFA0A04FC94B}">
                <ma14:wrappingTextBoxFlag xmlns:ma14="http://schemas.microsoft.com/office/mac/drawingml/2011/main" val="1"/>
              </a:ext>
            </a:extLst>
          </p:spPr>
          <p:txBody>
            <a:bodyPr wrap="square" lIns="19050" tIns="19050" rIns="19050" bIns="19050" numCol="1" anchor="ctr">
              <a:noAutofit/>
            </a:bodyPr>
            <a:lstStyle>
              <a:lvl1pPr algn="ctr" defTabSz="412750">
                <a:defRPr>
                  <a:solidFill>
                    <a:srgbClr val="000000"/>
                  </a:solidFill>
                  <a:latin typeface="Helvetica Neue Medium"/>
                  <a:ea typeface="Helvetica Neue Medium"/>
                  <a:cs typeface="Helvetica Neue Medium"/>
                  <a:sym typeface="Helvetica Neue Medium"/>
                </a:defRPr>
              </a:lvl1pPr>
            </a:lstStyle>
            <a:p>
              <a:pPr/>
              <a:r>
                <a:t>Intro to RNNs</a:t>
              </a:r>
            </a:p>
          </p:txBody>
        </p:sp>
        <p:pic>
          <p:nvPicPr>
            <p:cNvPr id="286" name="Intro to RNNs Intro to RNNs" descr="Intro to RNNs Intro to RNNs"/>
            <p:cNvPicPr>
              <a:picLocks noChangeAspect="0"/>
            </p:cNvPicPr>
            <p:nvPr/>
          </p:nvPicPr>
          <p:blipFill>
            <a:blip r:embed="rId3">
              <a:extLst/>
            </a:blip>
            <a:stretch>
              <a:fillRect/>
            </a:stretch>
          </p:blipFill>
          <p:spPr>
            <a:xfrm>
              <a:off x="-1" y="0"/>
              <a:ext cx="1795557" cy="415399"/>
            </a:xfrm>
            <a:prstGeom prst="rect">
              <a:avLst/>
            </a:prstGeom>
            <a:effectLst/>
          </p:spPr>
        </p:pic>
      </p:grpSp>
      <p:grpSp>
        <p:nvGrpSpPr>
          <p:cNvPr id="291" name="GRU vs LSTM"/>
          <p:cNvGrpSpPr/>
          <p:nvPr/>
        </p:nvGrpSpPr>
        <p:grpSpPr>
          <a:xfrm>
            <a:off x="3631683" y="3055048"/>
            <a:ext cx="1795557" cy="415399"/>
            <a:chOff x="0" y="0"/>
            <a:chExt cx="1795555" cy="415398"/>
          </a:xfrm>
        </p:grpSpPr>
        <p:sp>
          <p:nvSpPr>
            <p:cNvPr id="290" name="GRU vs LSTM"/>
            <p:cNvSpPr/>
            <p:nvPr/>
          </p:nvSpPr>
          <p:spPr>
            <a:xfrm>
              <a:off x="17960" y="17960"/>
              <a:ext cx="1759636" cy="37947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829" y="0"/>
                  </a:moveTo>
                  <a:lnTo>
                    <a:pt x="1771" y="0"/>
                  </a:lnTo>
                  <a:cubicBezTo>
                    <a:pt x="1252" y="0"/>
                    <a:pt x="940" y="0"/>
                    <a:pt x="732" y="403"/>
                  </a:cubicBezTo>
                  <a:cubicBezTo>
                    <a:pt x="432" y="908"/>
                    <a:pt x="196" y="2003"/>
                    <a:pt x="87" y="3393"/>
                  </a:cubicBezTo>
                  <a:cubicBezTo>
                    <a:pt x="0" y="4357"/>
                    <a:pt x="0" y="5804"/>
                    <a:pt x="0" y="8214"/>
                  </a:cubicBezTo>
                  <a:lnTo>
                    <a:pt x="0" y="13386"/>
                  </a:lnTo>
                  <a:cubicBezTo>
                    <a:pt x="0" y="15796"/>
                    <a:pt x="0" y="17243"/>
                    <a:pt x="87" y="18207"/>
                  </a:cubicBezTo>
                  <a:cubicBezTo>
                    <a:pt x="196" y="19597"/>
                    <a:pt x="432" y="20692"/>
                    <a:pt x="732" y="21197"/>
                  </a:cubicBezTo>
                  <a:cubicBezTo>
                    <a:pt x="940" y="21600"/>
                    <a:pt x="1252" y="21600"/>
                    <a:pt x="1771" y="21600"/>
                  </a:cubicBezTo>
                  <a:lnTo>
                    <a:pt x="19829" y="21600"/>
                  </a:lnTo>
                  <a:cubicBezTo>
                    <a:pt x="20348" y="21600"/>
                    <a:pt x="20660" y="21600"/>
                    <a:pt x="20868" y="21197"/>
                  </a:cubicBezTo>
                  <a:cubicBezTo>
                    <a:pt x="21168" y="20692"/>
                    <a:pt x="21404" y="19597"/>
                    <a:pt x="21513" y="18207"/>
                  </a:cubicBezTo>
                  <a:cubicBezTo>
                    <a:pt x="21600" y="17243"/>
                    <a:pt x="21600" y="15796"/>
                    <a:pt x="21600" y="13386"/>
                  </a:cubicBezTo>
                  <a:lnTo>
                    <a:pt x="21600" y="8214"/>
                  </a:lnTo>
                  <a:cubicBezTo>
                    <a:pt x="21600" y="5804"/>
                    <a:pt x="21600" y="4357"/>
                    <a:pt x="21513" y="3393"/>
                  </a:cubicBezTo>
                  <a:cubicBezTo>
                    <a:pt x="21404" y="2003"/>
                    <a:pt x="21168" y="908"/>
                    <a:pt x="20868" y="403"/>
                  </a:cubicBezTo>
                  <a:cubicBezTo>
                    <a:pt x="20660" y="0"/>
                    <a:pt x="20348" y="0"/>
                    <a:pt x="19829" y="0"/>
                  </a:cubicBezTo>
                  <a:close/>
                </a:path>
              </a:pathLst>
            </a:custGeom>
            <a:solidFill>
              <a:srgbClr val="D5D5D5"/>
            </a:solidFill>
            <a:ln>
              <a:noFill/>
            </a:ln>
            <a:effectLst/>
            <a:extLst>
              <a:ext uri="{C572A759-6A51-4108-AA02-DFA0A04FC94B}">
                <ma14:wrappingTextBoxFlag xmlns:ma14="http://schemas.microsoft.com/office/mac/drawingml/2011/main" val="1"/>
              </a:ext>
            </a:extLst>
          </p:spPr>
          <p:txBody>
            <a:bodyPr wrap="square" lIns="19050" tIns="19050" rIns="19050" bIns="19050" numCol="1" anchor="ctr">
              <a:noAutofit/>
            </a:bodyPr>
            <a:lstStyle>
              <a:lvl1pPr algn="ctr" defTabSz="412750">
                <a:defRPr>
                  <a:solidFill>
                    <a:srgbClr val="000000"/>
                  </a:solidFill>
                  <a:latin typeface="Helvetica Neue Medium"/>
                  <a:ea typeface="Helvetica Neue Medium"/>
                  <a:cs typeface="Helvetica Neue Medium"/>
                  <a:sym typeface="Helvetica Neue Medium"/>
                </a:defRPr>
              </a:lvl1pPr>
            </a:lstStyle>
            <a:p>
              <a:pPr/>
              <a:r>
                <a:t>GRU vs LSTM</a:t>
              </a:r>
            </a:p>
          </p:txBody>
        </p:sp>
        <p:pic>
          <p:nvPicPr>
            <p:cNvPr id="289" name="GRU vs LSTM GRU vs LSTM" descr="GRU vs LSTM GRU vs LSTM"/>
            <p:cNvPicPr>
              <a:picLocks noChangeAspect="0"/>
            </p:cNvPicPr>
            <p:nvPr/>
          </p:nvPicPr>
          <p:blipFill>
            <a:blip r:embed="rId3">
              <a:extLst/>
            </a:blip>
            <a:stretch>
              <a:fillRect/>
            </a:stretch>
          </p:blipFill>
          <p:spPr>
            <a:xfrm>
              <a:off x="-1" y="0"/>
              <a:ext cx="1795557" cy="415399"/>
            </a:xfrm>
            <a:prstGeom prst="rect">
              <a:avLst/>
            </a:prstGeom>
            <a:effectLst/>
          </p:spPr>
        </p:pic>
      </p:grpSp>
      <p:grpSp>
        <p:nvGrpSpPr>
          <p:cNvPr id="294" name="Examples"/>
          <p:cNvGrpSpPr/>
          <p:nvPr/>
        </p:nvGrpSpPr>
        <p:grpSpPr>
          <a:xfrm>
            <a:off x="3631683" y="3449980"/>
            <a:ext cx="1795557" cy="415400"/>
            <a:chOff x="0" y="0"/>
            <a:chExt cx="1795555" cy="415398"/>
          </a:xfrm>
        </p:grpSpPr>
        <p:sp>
          <p:nvSpPr>
            <p:cNvPr id="293" name="Examples"/>
            <p:cNvSpPr/>
            <p:nvPr/>
          </p:nvSpPr>
          <p:spPr>
            <a:xfrm>
              <a:off x="17960" y="17960"/>
              <a:ext cx="1759636" cy="37947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829" y="0"/>
                  </a:moveTo>
                  <a:lnTo>
                    <a:pt x="1771" y="0"/>
                  </a:lnTo>
                  <a:cubicBezTo>
                    <a:pt x="1252" y="0"/>
                    <a:pt x="940" y="0"/>
                    <a:pt x="732" y="403"/>
                  </a:cubicBezTo>
                  <a:cubicBezTo>
                    <a:pt x="432" y="908"/>
                    <a:pt x="196" y="2003"/>
                    <a:pt x="87" y="3393"/>
                  </a:cubicBezTo>
                  <a:cubicBezTo>
                    <a:pt x="0" y="4357"/>
                    <a:pt x="0" y="5804"/>
                    <a:pt x="0" y="8214"/>
                  </a:cubicBezTo>
                  <a:lnTo>
                    <a:pt x="0" y="13386"/>
                  </a:lnTo>
                  <a:cubicBezTo>
                    <a:pt x="0" y="15796"/>
                    <a:pt x="0" y="17243"/>
                    <a:pt x="87" y="18207"/>
                  </a:cubicBezTo>
                  <a:cubicBezTo>
                    <a:pt x="196" y="19597"/>
                    <a:pt x="432" y="20692"/>
                    <a:pt x="732" y="21197"/>
                  </a:cubicBezTo>
                  <a:cubicBezTo>
                    <a:pt x="940" y="21600"/>
                    <a:pt x="1252" y="21600"/>
                    <a:pt x="1771" y="21600"/>
                  </a:cubicBezTo>
                  <a:lnTo>
                    <a:pt x="19829" y="21600"/>
                  </a:lnTo>
                  <a:cubicBezTo>
                    <a:pt x="20348" y="21600"/>
                    <a:pt x="20660" y="21600"/>
                    <a:pt x="20868" y="21197"/>
                  </a:cubicBezTo>
                  <a:cubicBezTo>
                    <a:pt x="21168" y="20692"/>
                    <a:pt x="21404" y="19597"/>
                    <a:pt x="21513" y="18207"/>
                  </a:cubicBezTo>
                  <a:cubicBezTo>
                    <a:pt x="21600" y="17243"/>
                    <a:pt x="21600" y="15796"/>
                    <a:pt x="21600" y="13386"/>
                  </a:cubicBezTo>
                  <a:lnTo>
                    <a:pt x="21600" y="8214"/>
                  </a:lnTo>
                  <a:cubicBezTo>
                    <a:pt x="21600" y="5804"/>
                    <a:pt x="21600" y="4357"/>
                    <a:pt x="21513" y="3393"/>
                  </a:cubicBezTo>
                  <a:cubicBezTo>
                    <a:pt x="21404" y="2003"/>
                    <a:pt x="21168" y="908"/>
                    <a:pt x="20868" y="403"/>
                  </a:cubicBezTo>
                  <a:cubicBezTo>
                    <a:pt x="20660" y="0"/>
                    <a:pt x="20348" y="0"/>
                    <a:pt x="19829" y="0"/>
                  </a:cubicBezTo>
                  <a:close/>
                </a:path>
              </a:pathLst>
            </a:custGeom>
            <a:solidFill>
              <a:srgbClr val="D5D5D5"/>
            </a:solidFill>
            <a:ln>
              <a:noFill/>
            </a:ln>
            <a:effectLst/>
            <a:extLst>
              <a:ext uri="{C572A759-6A51-4108-AA02-DFA0A04FC94B}">
                <ma14:wrappingTextBoxFlag xmlns:ma14="http://schemas.microsoft.com/office/mac/drawingml/2011/main" val="1"/>
              </a:ext>
            </a:extLst>
          </p:spPr>
          <p:txBody>
            <a:bodyPr wrap="square" lIns="19050" tIns="19050" rIns="19050" bIns="19050" numCol="1" anchor="ctr">
              <a:noAutofit/>
            </a:bodyPr>
            <a:lstStyle>
              <a:lvl1pPr algn="ctr" defTabSz="412750">
                <a:defRPr>
                  <a:solidFill>
                    <a:srgbClr val="000000"/>
                  </a:solidFill>
                  <a:latin typeface="Helvetica Neue Medium"/>
                  <a:ea typeface="Helvetica Neue Medium"/>
                  <a:cs typeface="Helvetica Neue Medium"/>
                  <a:sym typeface="Helvetica Neue Medium"/>
                </a:defRPr>
              </a:lvl1pPr>
            </a:lstStyle>
            <a:p>
              <a:pPr/>
              <a:r>
                <a:t>Examples</a:t>
              </a:r>
            </a:p>
          </p:txBody>
        </p:sp>
        <p:pic>
          <p:nvPicPr>
            <p:cNvPr id="292" name="Examples Examples" descr="Examples Examples"/>
            <p:cNvPicPr>
              <a:picLocks noChangeAspect="0"/>
            </p:cNvPicPr>
            <p:nvPr/>
          </p:nvPicPr>
          <p:blipFill>
            <a:blip r:embed="rId3">
              <a:extLst/>
            </a:blip>
            <a:stretch>
              <a:fillRect/>
            </a:stretch>
          </p:blipFill>
          <p:spPr>
            <a:xfrm>
              <a:off x="-1" y="0"/>
              <a:ext cx="1795557" cy="415399"/>
            </a:xfrm>
            <a:prstGeom prst="rect">
              <a:avLst/>
            </a:prstGeom>
            <a:effectLst/>
          </p:spPr>
        </p:pic>
      </p:grpSp>
      <p:pic>
        <p:nvPicPr>
          <p:cNvPr id="295" name="Rounded Rectangle Rounded rectangle" descr="Rounded Rectangle Rounded rectangle"/>
          <p:cNvPicPr>
            <a:picLocks noChangeAspect="0"/>
          </p:cNvPicPr>
          <p:nvPr/>
        </p:nvPicPr>
        <p:blipFill>
          <a:blip r:embed="rId2">
            <a:extLst/>
          </a:blip>
          <a:stretch>
            <a:fillRect/>
          </a:stretch>
        </p:blipFill>
        <p:spPr>
          <a:xfrm>
            <a:off x="6183374" y="2336092"/>
            <a:ext cx="2058703" cy="3479377"/>
          </a:xfrm>
          <a:prstGeom prst="rect">
            <a:avLst/>
          </a:prstGeom>
        </p:spPr>
      </p:pic>
      <p:grpSp>
        <p:nvGrpSpPr>
          <p:cNvPr id="299" name="Seq2Seq"/>
          <p:cNvGrpSpPr/>
          <p:nvPr/>
        </p:nvGrpSpPr>
        <p:grpSpPr>
          <a:xfrm>
            <a:off x="6319824" y="2664002"/>
            <a:ext cx="1795557" cy="415400"/>
            <a:chOff x="0" y="0"/>
            <a:chExt cx="1795555" cy="415398"/>
          </a:xfrm>
        </p:grpSpPr>
        <p:sp>
          <p:nvSpPr>
            <p:cNvPr id="298" name="Seq2Seq"/>
            <p:cNvSpPr/>
            <p:nvPr/>
          </p:nvSpPr>
          <p:spPr>
            <a:xfrm>
              <a:off x="17960" y="17960"/>
              <a:ext cx="1759636" cy="37947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829" y="0"/>
                  </a:moveTo>
                  <a:lnTo>
                    <a:pt x="1771" y="0"/>
                  </a:lnTo>
                  <a:cubicBezTo>
                    <a:pt x="1252" y="0"/>
                    <a:pt x="940" y="0"/>
                    <a:pt x="732" y="403"/>
                  </a:cubicBezTo>
                  <a:cubicBezTo>
                    <a:pt x="432" y="908"/>
                    <a:pt x="196" y="2003"/>
                    <a:pt x="87" y="3393"/>
                  </a:cubicBezTo>
                  <a:cubicBezTo>
                    <a:pt x="0" y="4357"/>
                    <a:pt x="0" y="5804"/>
                    <a:pt x="0" y="8214"/>
                  </a:cubicBezTo>
                  <a:lnTo>
                    <a:pt x="0" y="13386"/>
                  </a:lnTo>
                  <a:cubicBezTo>
                    <a:pt x="0" y="15796"/>
                    <a:pt x="0" y="17243"/>
                    <a:pt x="87" y="18207"/>
                  </a:cubicBezTo>
                  <a:cubicBezTo>
                    <a:pt x="196" y="19597"/>
                    <a:pt x="432" y="20692"/>
                    <a:pt x="732" y="21197"/>
                  </a:cubicBezTo>
                  <a:cubicBezTo>
                    <a:pt x="940" y="21600"/>
                    <a:pt x="1252" y="21600"/>
                    <a:pt x="1771" y="21600"/>
                  </a:cubicBezTo>
                  <a:lnTo>
                    <a:pt x="19829" y="21600"/>
                  </a:lnTo>
                  <a:cubicBezTo>
                    <a:pt x="20348" y="21600"/>
                    <a:pt x="20660" y="21600"/>
                    <a:pt x="20868" y="21197"/>
                  </a:cubicBezTo>
                  <a:cubicBezTo>
                    <a:pt x="21168" y="20692"/>
                    <a:pt x="21404" y="19597"/>
                    <a:pt x="21513" y="18207"/>
                  </a:cubicBezTo>
                  <a:cubicBezTo>
                    <a:pt x="21600" y="17243"/>
                    <a:pt x="21600" y="15796"/>
                    <a:pt x="21600" y="13386"/>
                  </a:cubicBezTo>
                  <a:lnTo>
                    <a:pt x="21600" y="8214"/>
                  </a:lnTo>
                  <a:cubicBezTo>
                    <a:pt x="21600" y="5804"/>
                    <a:pt x="21600" y="4357"/>
                    <a:pt x="21513" y="3393"/>
                  </a:cubicBezTo>
                  <a:cubicBezTo>
                    <a:pt x="21404" y="2003"/>
                    <a:pt x="21168" y="908"/>
                    <a:pt x="20868" y="403"/>
                  </a:cubicBezTo>
                  <a:cubicBezTo>
                    <a:pt x="20660" y="0"/>
                    <a:pt x="20348" y="0"/>
                    <a:pt x="19829" y="0"/>
                  </a:cubicBezTo>
                  <a:close/>
                </a:path>
              </a:pathLst>
            </a:custGeom>
            <a:solidFill>
              <a:srgbClr val="D5D5D5"/>
            </a:solidFill>
            <a:ln>
              <a:noFill/>
            </a:ln>
            <a:effectLst/>
            <a:extLst>
              <a:ext uri="{C572A759-6A51-4108-AA02-DFA0A04FC94B}">
                <ma14:wrappingTextBoxFlag xmlns:ma14="http://schemas.microsoft.com/office/mac/drawingml/2011/main" val="1"/>
              </a:ext>
            </a:extLst>
          </p:spPr>
          <p:txBody>
            <a:bodyPr wrap="square" lIns="19050" tIns="19050" rIns="19050" bIns="19050" numCol="1" anchor="ctr">
              <a:noAutofit/>
            </a:bodyPr>
            <a:lstStyle>
              <a:lvl1pPr algn="ctr" defTabSz="412750">
                <a:defRPr>
                  <a:solidFill>
                    <a:srgbClr val="000000"/>
                  </a:solidFill>
                  <a:latin typeface="Helvetica Neue Medium"/>
                  <a:ea typeface="Helvetica Neue Medium"/>
                  <a:cs typeface="Helvetica Neue Medium"/>
                  <a:sym typeface="Helvetica Neue Medium"/>
                </a:defRPr>
              </a:lvl1pPr>
            </a:lstStyle>
            <a:p>
              <a:pPr/>
              <a:r>
                <a:t>Seq2Seq</a:t>
              </a:r>
            </a:p>
          </p:txBody>
        </p:sp>
        <p:pic>
          <p:nvPicPr>
            <p:cNvPr id="297" name="Seq2Seq Seq2Seq" descr="Seq2Seq Seq2Seq"/>
            <p:cNvPicPr>
              <a:picLocks noChangeAspect="0"/>
            </p:cNvPicPr>
            <p:nvPr/>
          </p:nvPicPr>
          <p:blipFill>
            <a:blip r:embed="rId3">
              <a:extLst/>
            </a:blip>
            <a:stretch>
              <a:fillRect/>
            </a:stretch>
          </p:blipFill>
          <p:spPr>
            <a:xfrm>
              <a:off x="-1" y="0"/>
              <a:ext cx="1795557" cy="415399"/>
            </a:xfrm>
            <a:prstGeom prst="rect">
              <a:avLst/>
            </a:prstGeom>
            <a:effectLst/>
          </p:spPr>
        </p:pic>
      </p:grpSp>
      <p:grpSp>
        <p:nvGrpSpPr>
          <p:cNvPr id="302" name="Seq2Seq-VAE"/>
          <p:cNvGrpSpPr/>
          <p:nvPr/>
        </p:nvGrpSpPr>
        <p:grpSpPr>
          <a:xfrm>
            <a:off x="6319824" y="3052640"/>
            <a:ext cx="1795557" cy="415399"/>
            <a:chOff x="0" y="0"/>
            <a:chExt cx="1795555" cy="415398"/>
          </a:xfrm>
        </p:grpSpPr>
        <p:sp>
          <p:nvSpPr>
            <p:cNvPr id="301" name="Seq2Seq-VAE"/>
            <p:cNvSpPr/>
            <p:nvPr/>
          </p:nvSpPr>
          <p:spPr>
            <a:xfrm>
              <a:off x="17960" y="17960"/>
              <a:ext cx="1759636" cy="37947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829" y="0"/>
                  </a:moveTo>
                  <a:lnTo>
                    <a:pt x="1771" y="0"/>
                  </a:lnTo>
                  <a:cubicBezTo>
                    <a:pt x="1252" y="0"/>
                    <a:pt x="940" y="0"/>
                    <a:pt x="732" y="403"/>
                  </a:cubicBezTo>
                  <a:cubicBezTo>
                    <a:pt x="432" y="908"/>
                    <a:pt x="196" y="2003"/>
                    <a:pt x="87" y="3393"/>
                  </a:cubicBezTo>
                  <a:cubicBezTo>
                    <a:pt x="0" y="4357"/>
                    <a:pt x="0" y="5804"/>
                    <a:pt x="0" y="8214"/>
                  </a:cubicBezTo>
                  <a:lnTo>
                    <a:pt x="0" y="13386"/>
                  </a:lnTo>
                  <a:cubicBezTo>
                    <a:pt x="0" y="15796"/>
                    <a:pt x="0" y="17243"/>
                    <a:pt x="87" y="18207"/>
                  </a:cubicBezTo>
                  <a:cubicBezTo>
                    <a:pt x="196" y="19597"/>
                    <a:pt x="432" y="20692"/>
                    <a:pt x="732" y="21197"/>
                  </a:cubicBezTo>
                  <a:cubicBezTo>
                    <a:pt x="940" y="21600"/>
                    <a:pt x="1252" y="21600"/>
                    <a:pt x="1771" y="21600"/>
                  </a:cubicBezTo>
                  <a:lnTo>
                    <a:pt x="19829" y="21600"/>
                  </a:lnTo>
                  <a:cubicBezTo>
                    <a:pt x="20348" y="21600"/>
                    <a:pt x="20660" y="21600"/>
                    <a:pt x="20868" y="21197"/>
                  </a:cubicBezTo>
                  <a:cubicBezTo>
                    <a:pt x="21168" y="20692"/>
                    <a:pt x="21404" y="19597"/>
                    <a:pt x="21513" y="18207"/>
                  </a:cubicBezTo>
                  <a:cubicBezTo>
                    <a:pt x="21600" y="17243"/>
                    <a:pt x="21600" y="15796"/>
                    <a:pt x="21600" y="13386"/>
                  </a:cubicBezTo>
                  <a:lnTo>
                    <a:pt x="21600" y="8214"/>
                  </a:lnTo>
                  <a:cubicBezTo>
                    <a:pt x="21600" y="5804"/>
                    <a:pt x="21600" y="4357"/>
                    <a:pt x="21513" y="3393"/>
                  </a:cubicBezTo>
                  <a:cubicBezTo>
                    <a:pt x="21404" y="2003"/>
                    <a:pt x="21168" y="908"/>
                    <a:pt x="20868" y="403"/>
                  </a:cubicBezTo>
                  <a:cubicBezTo>
                    <a:pt x="20660" y="0"/>
                    <a:pt x="20348" y="0"/>
                    <a:pt x="19829" y="0"/>
                  </a:cubicBezTo>
                  <a:close/>
                </a:path>
              </a:pathLst>
            </a:custGeom>
            <a:solidFill>
              <a:srgbClr val="D5D5D5"/>
            </a:solidFill>
            <a:ln>
              <a:noFill/>
            </a:ln>
            <a:effectLst/>
            <a:extLst>
              <a:ext uri="{C572A759-6A51-4108-AA02-DFA0A04FC94B}">
                <ma14:wrappingTextBoxFlag xmlns:ma14="http://schemas.microsoft.com/office/mac/drawingml/2011/main" val="1"/>
              </a:ext>
            </a:extLst>
          </p:spPr>
          <p:txBody>
            <a:bodyPr wrap="square" lIns="19050" tIns="19050" rIns="19050" bIns="19050" numCol="1" anchor="ctr">
              <a:noAutofit/>
            </a:bodyPr>
            <a:lstStyle>
              <a:lvl1pPr algn="ctr" defTabSz="412750">
                <a:defRPr>
                  <a:solidFill>
                    <a:srgbClr val="000000"/>
                  </a:solidFill>
                  <a:latin typeface="Helvetica Neue Medium"/>
                  <a:ea typeface="Helvetica Neue Medium"/>
                  <a:cs typeface="Helvetica Neue Medium"/>
                  <a:sym typeface="Helvetica Neue Medium"/>
                </a:defRPr>
              </a:lvl1pPr>
            </a:lstStyle>
            <a:p>
              <a:pPr/>
              <a:r>
                <a:t>Seq2Seq-VAE</a:t>
              </a:r>
            </a:p>
          </p:txBody>
        </p:sp>
        <p:pic>
          <p:nvPicPr>
            <p:cNvPr id="300" name="Seq2Seq-VAE Seq2Seq-VAE" descr="Seq2Seq-VAE Seq2Seq-VAE"/>
            <p:cNvPicPr>
              <a:picLocks noChangeAspect="0"/>
            </p:cNvPicPr>
            <p:nvPr/>
          </p:nvPicPr>
          <p:blipFill>
            <a:blip r:embed="rId3">
              <a:extLst/>
            </a:blip>
            <a:stretch>
              <a:fillRect/>
            </a:stretch>
          </p:blipFill>
          <p:spPr>
            <a:xfrm>
              <a:off x="-1" y="0"/>
              <a:ext cx="1795557" cy="415399"/>
            </a:xfrm>
            <a:prstGeom prst="rect">
              <a:avLst/>
            </a:prstGeom>
            <a:effectLst/>
          </p:spPr>
        </p:pic>
      </p:grpSp>
      <p:grpSp>
        <p:nvGrpSpPr>
          <p:cNvPr id="305" name="Examples"/>
          <p:cNvGrpSpPr/>
          <p:nvPr/>
        </p:nvGrpSpPr>
        <p:grpSpPr>
          <a:xfrm>
            <a:off x="6319824" y="3447571"/>
            <a:ext cx="1795557" cy="415399"/>
            <a:chOff x="0" y="0"/>
            <a:chExt cx="1795555" cy="415398"/>
          </a:xfrm>
        </p:grpSpPr>
        <p:sp>
          <p:nvSpPr>
            <p:cNvPr id="304" name="Examples"/>
            <p:cNvSpPr/>
            <p:nvPr/>
          </p:nvSpPr>
          <p:spPr>
            <a:xfrm>
              <a:off x="17960" y="17960"/>
              <a:ext cx="1759636" cy="37947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829" y="0"/>
                  </a:moveTo>
                  <a:lnTo>
                    <a:pt x="1771" y="0"/>
                  </a:lnTo>
                  <a:cubicBezTo>
                    <a:pt x="1252" y="0"/>
                    <a:pt x="940" y="0"/>
                    <a:pt x="732" y="403"/>
                  </a:cubicBezTo>
                  <a:cubicBezTo>
                    <a:pt x="432" y="908"/>
                    <a:pt x="196" y="2003"/>
                    <a:pt x="87" y="3393"/>
                  </a:cubicBezTo>
                  <a:cubicBezTo>
                    <a:pt x="0" y="4357"/>
                    <a:pt x="0" y="5804"/>
                    <a:pt x="0" y="8214"/>
                  </a:cubicBezTo>
                  <a:lnTo>
                    <a:pt x="0" y="13386"/>
                  </a:lnTo>
                  <a:cubicBezTo>
                    <a:pt x="0" y="15796"/>
                    <a:pt x="0" y="17243"/>
                    <a:pt x="87" y="18207"/>
                  </a:cubicBezTo>
                  <a:cubicBezTo>
                    <a:pt x="196" y="19597"/>
                    <a:pt x="432" y="20692"/>
                    <a:pt x="732" y="21197"/>
                  </a:cubicBezTo>
                  <a:cubicBezTo>
                    <a:pt x="940" y="21600"/>
                    <a:pt x="1252" y="21600"/>
                    <a:pt x="1771" y="21600"/>
                  </a:cubicBezTo>
                  <a:lnTo>
                    <a:pt x="19829" y="21600"/>
                  </a:lnTo>
                  <a:cubicBezTo>
                    <a:pt x="20348" y="21600"/>
                    <a:pt x="20660" y="21600"/>
                    <a:pt x="20868" y="21197"/>
                  </a:cubicBezTo>
                  <a:cubicBezTo>
                    <a:pt x="21168" y="20692"/>
                    <a:pt x="21404" y="19597"/>
                    <a:pt x="21513" y="18207"/>
                  </a:cubicBezTo>
                  <a:cubicBezTo>
                    <a:pt x="21600" y="17243"/>
                    <a:pt x="21600" y="15796"/>
                    <a:pt x="21600" y="13386"/>
                  </a:cubicBezTo>
                  <a:lnTo>
                    <a:pt x="21600" y="8214"/>
                  </a:lnTo>
                  <a:cubicBezTo>
                    <a:pt x="21600" y="5804"/>
                    <a:pt x="21600" y="4357"/>
                    <a:pt x="21513" y="3393"/>
                  </a:cubicBezTo>
                  <a:cubicBezTo>
                    <a:pt x="21404" y="2003"/>
                    <a:pt x="21168" y="908"/>
                    <a:pt x="20868" y="403"/>
                  </a:cubicBezTo>
                  <a:cubicBezTo>
                    <a:pt x="20660" y="0"/>
                    <a:pt x="20348" y="0"/>
                    <a:pt x="19829" y="0"/>
                  </a:cubicBezTo>
                  <a:close/>
                </a:path>
              </a:pathLst>
            </a:custGeom>
            <a:solidFill>
              <a:srgbClr val="D5D5D5"/>
            </a:solidFill>
            <a:ln>
              <a:noFill/>
            </a:ln>
            <a:effectLst/>
            <a:extLst>
              <a:ext uri="{C572A759-6A51-4108-AA02-DFA0A04FC94B}">
                <ma14:wrappingTextBoxFlag xmlns:ma14="http://schemas.microsoft.com/office/mac/drawingml/2011/main" val="1"/>
              </a:ext>
            </a:extLst>
          </p:spPr>
          <p:txBody>
            <a:bodyPr wrap="square" lIns="19050" tIns="19050" rIns="19050" bIns="19050" numCol="1" anchor="ctr">
              <a:noAutofit/>
            </a:bodyPr>
            <a:lstStyle>
              <a:lvl1pPr algn="ctr" defTabSz="412750">
                <a:defRPr>
                  <a:solidFill>
                    <a:srgbClr val="000000"/>
                  </a:solidFill>
                  <a:latin typeface="Helvetica Neue Medium"/>
                  <a:ea typeface="Helvetica Neue Medium"/>
                  <a:cs typeface="Helvetica Neue Medium"/>
                  <a:sym typeface="Helvetica Neue Medium"/>
                </a:defRPr>
              </a:lvl1pPr>
            </a:lstStyle>
            <a:p>
              <a:pPr/>
              <a:r>
                <a:t>Examples</a:t>
              </a:r>
            </a:p>
          </p:txBody>
        </p:sp>
        <p:pic>
          <p:nvPicPr>
            <p:cNvPr id="303" name="Examples Examples" descr="Examples Examples"/>
            <p:cNvPicPr>
              <a:picLocks noChangeAspect="0"/>
            </p:cNvPicPr>
            <p:nvPr/>
          </p:nvPicPr>
          <p:blipFill>
            <a:blip r:embed="rId3">
              <a:extLst/>
            </a:blip>
            <a:stretch>
              <a:fillRect/>
            </a:stretch>
          </p:blipFill>
          <p:spPr>
            <a:xfrm>
              <a:off x="-1" y="0"/>
              <a:ext cx="1795557" cy="415399"/>
            </a:xfrm>
            <a:prstGeom prst="rect">
              <a:avLst/>
            </a:prstGeom>
            <a:effectLst/>
          </p:spPr>
        </p:pic>
      </p:grpSp>
      <p:sp>
        <p:nvSpPr>
          <p:cNvPr id="306" name="Google Shape;301;g9673cab863_0_39"/>
          <p:cNvSpPr txBox="1"/>
          <p:nvPr/>
        </p:nvSpPr>
        <p:spPr>
          <a:xfrm rot="16200000">
            <a:off x="-352772" y="3248674"/>
            <a:ext cx="1513332" cy="3606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defTabSz="457200">
              <a:defRPr sz="1200">
                <a:solidFill>
                  <a:srgbClr val="000000"/>
                </a:solidFill>
                <a:latin typeface="+mj-lt"/>
                <a:ea typeface="+mj-ea"/>
                <a:cs typeface="+mj-cs"/>
                <a:sym typeface="Helvetica"/>
              </a:defRPr>
            </a:lvl1pPr>
          </a:lstStyle>
          <a:p>
            <a:pPr/>
            <a:r>
              <a:t>Theory Sessions</a:t>
            </a:r>
          </a:p>
        </p:txBody>
      </p:sp>
      <p:sp>
        <p:nvSpPr>
          <p:cNvPr id="307" name="Google Shape;301;g9673cab863_0_39"/>
          <p:cNvSpPr txBox="1"/>
          <p:nvPr/>
        </p:nvSpPr>
        <p:spPr>
          <a:xfrm rot="16200000">
            <a:off x="-216956" y="4902679"/>
            <a:ext cx="1241701" cy="3225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lgn="ctr">
              <a:defRPr sz="1000">
                <a:solidFill>
                  <a:schemeClr val="accent4">
                    <a:lumOff val="-3294"/>
                  </a:schemeClr>
                </a:solidFill>
                <a:latin typeface="Gill Sans"/>
                <a:ea typeface="Gill Sans"/>
                <a:cs typeface="Gill Sans"/>
                <a:sym typeface="Gill Sans"/>
              </a:defRPr>
            </a:lvl1pPr>
          </a:lstStyle>
          <a:p>
            <a:pPr/>
            <a:r>
              <a:t>Lab Sessions</a:t>
            </a:r>
          </a:p>
        </p:txBody>
      </p:sp>
      <p:sp>
        <p:nvSpPr>
          <p:cNvPr id="308" name="Part 1"/>
          <p:cNvSpPr txBox="1"/>
          <p:nvPr/>
        </p:nvSpPr>
        <p:spPr>
          <a:xfrm>
            <a:off x="1596215" y="1902966"/>
            <a:ext cx="584912" cy="23540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ctr" defTabSz="412750">
              <a:lnSpc>
                <a:spcPct val="120000"/>
              </a:lnSpc>
              <a:defRPr b="1" sz="1600">
                <a:solidFill>
                  <a:srgbClr val="000000"/>
                </a:solidFill>
                <a:latin typeface="Helvetica Neue"/>
                <a:ea typeface="Helvetica Neue"/>
                <a:cs typeface="Helvetica Neue"/>
                <a:sym typeface="Helvetica Neue"/>
              </a:defRPr>
            </a:lvl1pPr>
          </a:lstStyle>
          <a:p>
            <a:pPr/>
            <a:r>
              <a:t>Part 1</a:t>
            </a:r>
          </a:p>
        </p:txBody>
      </p:sp>
      <p:sp>
        <p:nvSpPr>
          <p:cNvPr id="309" name="Part 2(A)"/>
          <p:cNvSpPr txBox="1"/>
          <p:nvPr/>
        </p:nvSpPr>
        <p:spPr>
          <a:xfrm>
            <a:off x="4170826" y="1902966"/>
            <a:ext cx="844399" cy="23540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ctr" defTabSz="412750">
              <a:lnSpc>
                <a:spcPct val="120000"/>
              </a:lnSpc>
              <a:defRPr b="1" sz="1600">
                <a:solidFill>
                  <a:srgbClr val="000000"/>
                </a:solidFill>
                <a:latin typeface="Helvetica Neue"/>
                <a:ea typeface="Helvetica Neue"/>
                <a:cs typeface="Helvetica Neue"/>
                <a:sym typeface="Helvetica Neue"/>
              </a:defRPr>
            </a:lvl1pPr>
          </a:lstStyle>
          <a:p>
            <a:pPr/>
            <a:r>
              <a:t>Part 2(A)</a:t>
            </a:r>
          </a:p>
        </p:txBody>
      </p:sp>
      <p:sp>
        <p:nvSpPr>
          <p:cNvPr id="310" name="Part 2(B)"/>
          <p:cNvSpPr txBox="1"/>
          <p:nvPr/>
        </p:nvSpPr>
        <p:spPr>
          <a:xfrm>
            <a:off x="6835022" y="1902966"/>
            <a:ext cx="848259" cy="23540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ctr" defTabSz="412750">
              <a:lnSpc>
                <a:spcPct val="120000"/>
              </a:lnSpc>
              <a:defRPr b="1" sz="1600">
                <a:solidFill>
                  <a:srgbClr val="000000"/>
                </a:solidFill>
                <a:latin typeface="Helvetica Neue"/>
                <a:ea typeface="Helvetica Neue"/>
                <a:cs typeface="Helvetica Neue"/>
                <a:sym typeface="Helvetica Neue"/>
              </a:defRPr>
            </a:lvl1pPr>
          </a:lstStyle>
          <a:p>
            <a:pPr/>
            <a:r>
              <a:t>Part 2(B)</a:t>
            </a:r>
          </a:p>
        </p:txBody>
      </p:sp>
      <p:grpSp>
        <p:nvGrpSpPr>
          <p:cNvPr id="313" name="Pd-Python Communication"/>
          <p:cNvGrpSpPr/>
          <p:nvPr/>
        </p:nvGrpSpPr>
        <p:grpSpPr>
          <a:xfrm>
            <a:off x="943542" y="4651650"/>
            <a:ext cx="1795556" cy="875765"/>
            <a:chOff x="0" y="0"/>
            <a:chExt cx="1795555" cy="875764"/>
          </a:xfrm>
        </p:grpSpPr>
        <p:sp>
          <p:nvSpPr>
            <p:cNvPr id="312" name="Pd-Python Communication"/>
            <p:cNvSpPr/>
            <p:nvPr/>
          </p:nvSpPr>
          <p:spPr>
            <a:xfrm>
              <a:off x="17960" y="17960"/>
              <a:ext cx="1759636" cy="8398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829" y="0"/>
                  </a:moveTo>
                  <a:lnTo>
                    <a:pt x="1771" y="0"/>
                  </a:lnTo>
                  <a:cubicBezTo>
                    <a:pt x="1252" y="0"/>
                    <a:pt x="940" y="0"/>
                    <a:pt x="732" y="182"/>
                  </a:cubicBezTo>
                  <a:cubicBezTo>
                    <a:pt x="432" y="410"/>
                    <a:pt x="196" y="905"/>
                    <a:pt x="87" y="1533"/>
                  </a:cubicBezTo>
                  <a:cubicBezTo>
                    <a:pt x="0" y="1969"/>
                    <a:pt x="0" y="2622"/>
                    <a:pt x="0" y="3712"/>
                  </a:cubicBezTo>
                  <a:lnTo>
                    <a:pt x="0" y="17888"/>
                  </a:lnTo>
                  <a:cubicBezTo>
                    <a:pt x="0" y="18978"/>
                    <a:pt x="0" y="19631"/>
                    <a:pt x="87" y="20067"/>
                  </a:cubicBezTo>
                  <a:cubicBezTo>
                    <a:pt x="196" y="20695"/>
                    <a:pt x="432" y="21190"/>
                    <a:pt x="732" y="21418"/>
                  </a:cubicBezTo>
                  <a:cubicBezTo>
                    <a:pt x="940" y="21600"/>
                    <a:pt x="1252" y="21600"/>
                    <a:pt x="1771" y="21600"/>
                  </a:cubicBezTo>
                  <a:lnTo>
                    <a:pt x="19829" y="21600"/>
                  </a:lnTo>
                  <a:cubicBezTo>
                    <a:pt x="20348" y="21600"/>
                    <a:pt x="20660" y="21600"/>
                    <a:pt x="20868" y="21418"/>
                  </a:cubicBezTo>
                  <a:cubicBezTo>
                    <a:pt x="21168" y="21190"/>
                    <a:pt x="21404" y="20695"/>
                    <a:pt x="21513" y="20067"/>
                  </a:cubicBezTo>
                  <a:cubicBezTo>
                    <a:pt x="21600" y="19631"/>
                    <a:pt x="21600" y="18978"/>
                    <a:pt x="21600" y="17888"/>
                  </a:cubicBezTo>
                  <a:lnTo>
                    <a:pt x="21600" y="3712"/>
                  </a:lnTo>
                  <a:cubicBezTo>
                    <a:pt x="21600" y="2622"/>
                    <a:pt x="21600" y="1969"/>
                    <a:pt x="21513" y="1533"/>
                  </a:cubicBezTo>
                  <a:cubicBezTo>
                    <a:pt x="21404" y="905"/>
                    <a:pt x="21168" y="410"/>
                    <a:pt x="20868" y="182"/>
                  </a:cubicBezTo>
                  <a:cubicBezTo>
                    <a:pt x="20660" y="0"/>
                    <a:pt x="20348" y="0"/>
                    <a:pt x="19829" y="0"/>
                  </a:cubicBezTo>
                  <a:close/>
                </a:path>
              </a:pathLst>
            </a:custGeom>
            <a:solidFill>
              <a:srgbClr val="D5D5D5"/>
            </a:solidFill>
            <a:ln>
              <a:noFill/>
            </a:ln>
            <a:effectLst/>
            <a:extLst>
              <a:ext uri="{C572A759-6A51-4108-AA02-DFA0A04FC94B}">
                <ma14:wrappingTextBoxFlag xmlns:ma14="http://schemas.microsoft.com/office/mac/drawingml/2011/main" val="1"/>
              </a:ext>
            </a:extLst>
          </p:spPr>
          <p:txBody>
            <a:bodyPr wrap="square" lIns="19050" tIns="19050" rIns="19050" bIns="19050" numCol="1" anchor="ctr">
              <a:noAutofit/>
            </a:bodyPr>
            <a:lstStyle>
              <a:lvl1pPr algn="ctr" defTabSz="412750">
                <a:defRPr sz="1000">
                  <a:solidFill>
                    <a:srgbClr val="000000"/>
                  </a:solidFill>
                  <a:latin typeface="Gill Sans"/>
                  <a:ea typeface="Gill Sans"/>
                  <a:cs typeface="Gill Sans"/>
                  <a:sym typeface="Gill Sans"/>
                </a:defRPr>
              </a:lvl1pPr>
            </a:lstStyle>
            <a:p>
              <a:pPr/>
              <a:r>
                <a:t>Pd-Python Communication</a:t>
              </a:r>
            </a:p>
          </p:txBody>
        </p:sp>
        <p:pic>
          <p:nvPicPr>
            <p:cNvPr id="311" name="Pd-Python Communication Pd-Python Communication" descr="Pd-Python Communication Pd-Python Communication"/>
            <p:cNvPicPr>
              <a:picLocks noChangeAspect="0"/>
            </p:cNvPicPr>
            <p:nvPr/>
          </p:nvPicPr>
          <p:blipFill>
            <a:blip r:embed="rId5">
              <a:extLst/>
            </a:blip>
            <a:stretch>
              <a:fillRect/>
            </a:stretch>
          </p:blipFill>
          <p:spPr>
            <a:xfrm>
              <a:off x="-1" y="-1"/>
              <a:ext cx="1795557" cy="875766"/>
            </a:xfrm>
            <a:prstGeom prst="rect">
              <a:avLst/>
            </a:prstGeom>
            <a:effectLst/>
          </p:spPr>
        </p:pic>
      </p:grpSp>
      <p:grpSp>
        <p:nvGrpSpPr>
          <p:cNvPr id="316" name="Using a trained model in pd-python"/>
          <p:cNvGrpSpPr/>
          <p:nvPr/>
        </p:nvGrpSpPr>
        <p:grpSpPr>
          <a:xfrm>
            <a:off x="3674222" y="4626072"/>
            <a:ext cx="1795556" cy="875765"/>
            <a:chOff x="0" y="0"/>
            <a:chExt cx="1795555" cy="875764"/>
          </a:xfrm>
        </p:grpSpPr>
        <p:sp>
          <p:nvSpPr>
            <p:cNvPr id="315" name="Using a trained model in pd-python"/>
            <p:cNvSpPr/>
            <p:nvPr/>
          </p:nvSpPr>
          <p:spPr>
            <a:xfrm>
              <a:off x="17960" y="17960"/>
              <a:ext cx="1759636" cy="8398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829" y="0"/>
                  </a:moveTo>
                  <a:lnTo>
                    <a:pt x="1771" y="0"/>
                  </a:lnTo>
                  <a:cubicBezTo>
                    <a:pt x="1252" y="0"/>
                    <a:pt x="940" y="0"/>
                    <a:pt x="732" y="182"/>
                  </a:cubicBezTo>
                  <a:cubicBezTo>
                    <a:pt x="432" y="410"/>
                    <a:pt x="196" y="905"/>
                    <a:pt x="87" y="1533"/>
                  </a:cubicBezTo>
                  <a:cubicBezTo>
                    <a:pt x="0" y="1969"/>
                    <a:pt x="0" y="2622"/>
                    <a:pt x="0" y="3712"/>
                  </a:cubicBezTo>
                  <a:lnTo>
                    <a:pt x="0" y="17888"/>
                  </a:lnTo>
                  <a:cubicBezTo>
                    <a:pt x="0" y="18978"/>
                    <a:pt x="0" y="19631"/>
                    <a:pt x="87" y="20067"/>
                  </a:cubicBezTo>
                  <a:cubicBezTo>
                    <a:pt x="196" y="20695"/>
                    <a:pt x="432" y="21190"/>
                    <a:pt x="732" y="21418"/>
                  </a:cubicBezTo>
                  <a:cubicBezTo>
                    <a:pt x="940" y="21600"/>
                    <a:pt x="1252" y="21600"/>
                    <a:pt x="1771" y="21600"/>
                  </a:cubicBezTo>
                  <a:lnTo>
                    <a:pt x="19829" y="21600"/>
                  </a:lnTo>
                  <a:cubicBezTo>
                    <a:pt x="20348" y="21600"/>
                    <a:pt x="20660" y="21600"/>
                    <a:pt x="20868" y="21418"/>
                  </a:cubicBezTo>
                  <a:cubicBezTo>
                    <a:pt x="21168" y="21190"/>
                    <a:pt x="21404" y="20695"/>
                    <a:pt x="21513" y="20067"/>
                  </a:cubicBezTo>
                  <a:cubicBezTo>
                    <a:pt x="21600" y="19631"/>
                    <a:pt x="21600" y="18978"/>
                    <a:pt x="21600" y="17888"/>
                  </a:cubicBezTo>
                  <a:lnTo>
                    <a:pt x="21600" y="3712"/>
                  </a:lnTo>
                  <a:cubicBezTo>
                    <a:pt x="21600" y="2622"/>
                    <a:pt x="21600" y="1969"/>
                    <a:pt x="21513" y="1533"/>
                  </a:cubicBezTo>
                  <a:cubicBezTo>
                    <a:pt x="21404" y="905"/>
                    <a:pt x="21168" y="410"/>
                    <a:pt x="20868" y="182"/>
                  </a:cubicBezTo>
                  <a:cubicBezTo>
                    <a:pt x="20660" y="0"/>
                    <a:pt x="20348" y="0"/>
                    <a:pt x="19829" y="0"/>
                  </a:cubicBezTo>
                  <a:close/>
                </a:path>
              </a:pathLst>
            </a:custGeom>
            <a:solidFill>
              <a:srgbClr val="D5D5D5"/>
            </a:solidFill>
            <a:ln>
              <a:noFill/>
            </a:ln>
            <a:effectLst/>
            <a:extLst>
              <a:ext uri="{C572A759-6A51-4108-AA02-DFA0A04FC94B}">
                <ma14:wrappingTextBoxFlag xmlns:ma14="http://schemas.microsoft.com/office/mac/drawingml/2011/main" val="1"/>
              </a:ext>
            </a:extLst>
          </p:spPr>
          <p:txBody>
            <a:bodyPr wrap="square" lIns="19050" tIns="19050" rIns="19050" bIns="19050" numCol="1" anchor="ctr">
              <a:noAutofit/>
            </a:bodyPr>
            <a:lstStyle>
              <a:lvl1pPr algn="ctr" defTabSz="412750">
                <a:defRPr sz="1000">
                  <a:solidFill>
                    <a:srgbClr val="000000"/>
                  </a:solidFill>
                  <a:latin typeface="Gill Sans"/>
                  <a:ea typeface="Gill Sans"/>
                  <a:cs typeface="Gill Sans"/>
                  <a:sym typeface="Gill Sans"/>
                </a:defRPr>
              </a:lvl1pPr>
            </a:lstStyle>
            <a:p>
              <a:pPr/>
              <a:r>
                <a:t>Using a trained model in pd-python</a:t>
              </a:r>
            </a:p>
          </p:txBody>
        </p:sp>
        <p:pic>
          <p:nvPicPr>
            <p:cNvPr id="314" name="Using a trained model in pd-python Using a trained model in pd-python" descr="Using a trained model in pd-python Using a trained model in pd-python"/>
            <p:cNvPicPr>
              <a:picLocks noChangeAspect="0"/>
            </p:cNvPicPr>
            <p:nvPr/>
          </p:nvPicPr>
          <p:blipFill>
            <a:blip r:embed="rId5">
              <a:extLst/>
            </a:blip>
            <a:stretch>
              <a:fillRect/>
            </a:stretch>
          </p:blipFill>
          <p:spPr>
            <a:xfrm>
              <a:off x="-1" y="-1"/>
              <a:ext cx="1795557" cy="875766"/>
            </a:xfrm>
            <a:prstGeom prst="rect">
              <a:avLst/>
            </a:prstGeom>
            <a:effectLst/>
          </p:spPr>
        </p:pic>
      </p:grpSp>
      <p:grpSp>
        <p:nvGrpSpPr>
          <p:cNvPr id="319" name="(Maybe) Training a VAE"/>
          <p:cNvGrpSpPr/>
          <p:nvPr/>
        </p:nvGrpSpPr>
        <p:grpSpPr>
          <a:xfrm>
            <a:off x="6319824" y="4626072"/>
            <a:ext cx="1795557" cy="875765"/>
            <a:chOff x="0" y="0"/>
            <a:chExt cx="1795555" cy="875764"/>
          </a:xfrm>
        </p:grpSpPr>
        <p:sp>
          <p:nvSpPr>
            <p:cNvPr id="318" name="(Maybe) Training a VAE"/>
            <p:cNvSpPr/>
            <p:nvPr/>
          </p:nvSpPr>
          <p:spPr>
            <a:xfrm>
              <a:off x="17960" y="17960"/>
              <a:ext cx="1759636" cy="8398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829" y="0"/>
                  </a:moveTo>
                  <a:lnTo>
                    <a:pt x="1771" y="0"/>
                  </a:lnTo>
                  <a:cubicBezTo>
                    <a:pt x="1252" y="0"/>
                    <a:pt x="940" y="0"/>
                    <a:pt x="732" y="182"/>
                  </a:cubicBezTo>
                  <a:cubicBezTo>
                    <a:pt x="432" y="410"/>
                    <a:pt x="196" y="905"/>
                    <a:pt x="87" y="1533"/>
                  </a:cubicBezTo>
                  <a:cubicBezTo>
                    <a:pt x="0" y="1969"/>
                    <a:pt x="0" y="2622"/>
                    <a:pt x="0" y="3712"/>
                  </a:cubicBezTo>
                  <a:lnTo>
                    <a:pt x="0" y="17888"/>
                  </a:lnTo>
                  <a:cubicBezTo>
                    <a:pt x="0" y="18978"/>
                    <a:pt x="0" y="19631"/>
                    <a:pt x="87" y="20067"/>
                  </a:cubicBezTo>
                  <a:cubicBezTo>
                    <a:pt x="196" y="20695"/>
                    <a:pt x="432" y="21190"/>
                    <a:pt x="732" y="21418"/>
                  </a:cubicBezTo>
                  <a:cubicBezTo>
                    <a:pt x="940" y="21600"/>
                    <a:pt x="1252" y="21600"/>
                    <a:pt x="1771" y="21600"/>
                  </a:cubicBezTo>
                  <a:lnTo>
                    <a:pt x="19829" y="21600"/>
                  </a:lnTo>
                  <a:cubicBezTo>
                    <a:pt x="20348" y="21600"/>
                    <a:pt x="20660" y="21600"/>
                    <a:pt x="20868" y="21418"/>
                  </a:cubicBezTo>
                  <a:cubicBezTo>
                    <a:pt x="21168" y="21190"/>
                    <a:pt x="21404" y="20695"/>
                    <a:pt x="21513" y="20067"/>
                  </a:cubicBezTo>
                  <a:cubicBezTo>
                    <a:pt x="21600" y="19631"/>
                    <a:pt x="21600" y="18978"/>
                    <a:pt x="21600" y="17888"/>
                  </a:cubicBezTo>
                  <a:lnTo>
                    <a:pt x="21600" y="3712"/>
                  </a:lnTo>
                  <a:cubicBezTo>
                    <a:pt x="21600" y="2622"/>
                    <a:pt x="21600" y="1969"/>
                    <a:pt x="21513" y="1533"/>
                  </a:cubicBezTo>
                  <a:cubicBezTo>
                    <a:pt x="21404" y="905"/>
                    <a:pt x="21168" y="410"/>
                    <a:pt x="20868" y="182"/>
                  </a:cubicBezTo>
                  <a:cubicBezTo>
                    <a:pt x="20660" y="0"/>
                    <a:pt x="20348" y="0"/>
                    <a:pt x="19829" y="0"/>
                  </a:cubicBezTo>
                  <a:close/>
                </a:path>
              </a:pathLst>
            </a:custGeom>
            <a:solidFill>
              <a:srgbClr val="D5D5D5"/>
            </a:solidFill>
            <a:ln>
              <a:noFill/>
            </a:ln>
            <a:effectLst/>
            <a:extLst>
              <a:ext uri="{C572A759-6A51-4108-AA02-DFA0A04FC94B}">
                <ma14:wrappingTextBoxFlag xmlns:ma14="http://schemas.microsoft.com/office/mac/drawingml/2011/main" val="1"/>
              </a:ext>
            </a:extLst>
          </p:spPr>
          <p:txBody>
            <a:bodyPr wrap="square" lIns="19050" tIns="19050" rIns="19050" bIns="19050" numCol="1" anchor="ctr">
              <a:noAutofit/>
            </a:bodyPr>
            <a:lstStyle>
              <a:lvl1pPr algn="ctr" defTabSz="412750">
                <a:defRPr sz="1000">
                  <a:solidFill>
                    <a:srgbClr val="000000"/>
                  </a:solidFill>
                  <a:latin typeface="Gill Sans"/>
                  <a:ea typeface="Gill Sans"/>
                  <a:cs typeface="Gill Sans"/>
                  <a:sym typeface="Gill Sans"/>
                </a:defRPr>
              </a:lvl1pPr>
            </a:lstStyle>
            <a:p>
              <a:pPr/>
              <a:r>
                <a:t>(Maybe) Training a VAE</a:t>
              </a:r>
            </a:p>
          </p:txBody>
        </p:sp>
        <p:pic>
          <p:nvPicPr>
            <p:cNvPr id="317" name="(Maybe) Training a VAE (Maybe) Training a VAE" descr="(Maybe) Training a VAE (Maybe) Training a VAE"/>
            <p:cNvPicPr>
              <a:picLocks noChangeAspect="0"/>
            </p:cNvPicPr>
            <p:nvPr/>
          </p:nvPicPr>
          <p:blipFill>
            <a:blip r:embed="rId5">
              <a:extLst/>
            </a:blip>
            <a:stretch>
              <a:fillRect/>
            </a:stretch>
          </p:blipFill>
          <p:spPr>
            <a:xfrm>
              <a:off x="-1" y="-1"/>
              <a:ext cx="1795557" cy="875766"/>
            </a:xfrm>
            <a:prstGeom prst="rect">
              <a:avLst/>
            </a:prstGeom>
            <a:effectLst/>
          </p:spPr>
        </p:pic>
      </p:grpSp>
      <p:pic>
        <p:nvPicPr>
          <p:cNvPr id="320" name="Line Line" descr="Line Line"/>
          <p:cNvPicPr>
            <a:picLocks noChangeAspect="0"/>
          </p:cNvPicPr>
          <p:nvPr/>
        </p:nvPicPr>
        <p:blipFill>
          <a:blip r:embed="rId6">
            <a:extLst/>
          </a:blip>
          <a:stretch>
            <a:fillRect/>
          </a:stretch>
        </p:blipFill>
        <p:spPr>
          <a:xfrm>
            <a:off x="117812" y="4437114"/>
            <a:ext cx="572164" cy="50801"/>
          </a:xfrm>
          <a:prstGeom prst="rect">
            <a:avLst/>
          </a:prstGeom>
        </p:spPr>
      </p:pic>
      <p:pic>
        <p:nvPicPr>
          <p:cNvPr id="322" name="Line Line" descr="Line Line"/>
          <p:cNvPicPr>
            <a:picLocks noChangeAspect="0"/>
          </p:cNvPicPr>
          <p:nvPr/>
        </p:nvPicPr>
        <p:blipFill>
          <a:blip r:embed="rId7">
            <a:extLst/>
          </a:blip>
          <a:stretch>
            <a:fillRect/>
          </a:stretch>
        </p:blipFill>
        <p:spPr>
          <a:xfrm>
            <a:off x="3631683" y="4416587"/>
            <a:ext cx="1790680" cy="50801"/>
          </a:xfrm>
          <a:prstGeom prst="rect">
            <a:avLst/>
          </a:prstGeom>
        </p:spPr>
      </p:pic>
      <p:pic>
        <p:nvPicPr>
          <p:cNvPr id="324" name="Line Line" descr="Line Line"/>
          <p:cNvPicPr>
            <a:picLocks noChangeAspect="0"/>
          </p:cNvPicPr>
          <p:nvPr/>
        </p:nvPicPr>
        <p:blipFill>
          <a:blip r:embed="rId7">
            <a:extLst/>
          </a:blip>
          <a:stretch>
            <a:fillRect/>
          </a:stretch>
        </p:blipFill>
        <p:spPr>
          <a:xfrm>
            <a:off x="6319824" y="4416587"/>
            <a:ext cx="1790680" cy="50801"/>
          </a:xfrm>
          <a:prstGeom prst="rect">
            <a:avLst/>
          </a:prstGeom>
        </p:spPr>
      </p:pic>
      <p:pic>
        <p:nvPicPr>
          <p:cNvPr id="326" name="Line Line" descr="Line Line"/>
          <p:cNvPicPr>
            <a:picLocks noChangeAspect="0"/>
          </p:cNvPicPr>
          <p:nvPr/>
        </p:nvPicPr>
        <p:blipFill>
          <a:blip r:embed="rId7">
            <a:extLst/>
          </a:blip>
          <a:stretch>
            <a:fillRect/>
          </a:stretch>
        </p:blipFill>
        <p:spPr>
          <a:xfrm>
            <a:off x="943542" y="4437114"/>
            <a:ext cx="1790679" cy="50801"/>
          </a:xfrm>
          <a:prstGeom prst="rect">
            <a:avLst/>
          </a:prstGeom>
        </p:spPr>
      </p:pic>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16" name="What Are Neural Nets?"/>
          <p:cNvSpPr txBox="1"/>
          <p:nvPr>
            <p:ph type="title"/>
          </p:nvPr>
        </p:nvSpPr>
        <p:spPr>
          <a:xfrm>
            <a:off x="452437" y="627062"/>
            <a:ext cx="8239126" cy="538107"/>
          </a:xfrm>
          <a:prstGeom prst="rect">
            <a:avLst/>
          </a:prstGeom>
        </p:spPr>
        <p:txBody>
          <a:bodyPr/>
          <a:lstStyle>
            <a:lvl1pPr defTabSz="963143">
              <a:defRPr spc="-66" sz="3318"/>
            </a:lvl1pPr>
          </a:lstStyle>
          <a:p>
            <a:pPr/>
            <a:r>
              <a:t>What Are Neural Nets?</a:t>
            </a:r>
          </a:p>
        </p:txBody>
      </p:sp>
      <p:sp>
        <p:nvSpPr>
          <p:cNvPr id="1017" name="How can we approximate the X to Y transformation?"/>
          <p:cNvSpPr txBox="1"/>
          <p:nvPr>
            <p:ph type="body" idx="21"/>
          </p:nvPr>
        </p:nvSpPr>
        <p:spPr>
          <a:xfrm>
            <a:off x="452437" y="1112110"/>
            <a:ext cx="8239126" cy="350544"/>
          </a:xfrm>
          <a:prstGeom prst="rect">
            <a:avLst/>
          </a:prstGeom>
          <a:extLst>
            <a:ext uri="{C572A759-6A51-4108-AA02-DFA0A04FC94B}">
              <ma14:wrappingTextBoxFlag xmlns:ma14="http://schemas.microsoft.com/office/mac/drawingml/2011/main" val="1"/>
            </a:ext>
          </a:extLst>
        </p:spPr>
        <p:txBody>
          <a:bodyPr/>
          <a:lstStyle>
            <a:lvl1pPr defTabSz="412750">
              <a:defRPr sz="1700"/>
            </a:lvl1pPr>
          </a:lstStyle>
          <a:p>
            <a:pPr/>
            <a:r>
              <a:t>How can we approximate the X to Y transformation?</a:t>
            </a:r>
          </a:p>
        </p:txBody>
      </p:sp>
      <p:pic>
        <p:nvPicPr>
          <p:cNvPr id="1018" name="Image" descr="Image"/>
          <p:cNvPicPr>
            <a:picLocks noChangeAspect="1"/>
          </p:cNvPicPr>
          <p:nvPr/>
        </p:nvPicPr>
        <p:blipFill>
          <a:blip r:embed="rId2">
            <a:extLst/>
          </a:blip>
          <a:stretch>
            <a:fillRect/>
          </a:stretch>
        </p:blipFill>
        <p:spPr>
          <a:xfrm>
            <a:off x="1357832" y="1599650"/>
            <a:ext cx="5616032" cy="3196376"/>
          </a:xfrm>
          <a:prstGeom prst="rect">
            <a:avLst/>
          </a:prstGeom>
          <a:ln w="12700">
            <a:miter lim="400000"/>
          </a:ln>
        </p:spPr>
      </p:pic>
      <p:pic>
        <p:nvPicPr>
          <p:cNvPr id="1019" name="Image" descr="Image"/>
          <p:cNvPicPr>
            <a:picLocks noChangeAspect="1"/>
          </p:cNvPicPr>
          <p:nvPr/>
        </p:nvPicPr>
        <p:blipFill>
          <a:blip r:embed="rId3">
            <a:extLst/>
          </a:blip>
          <a:srcRect l="0" t="0" r="0" b="66099"/>
          <a:stretch>
            <a:fillRect/>
          </a:stretch>
        </p:blipFill>
        <p:spPr>
          <a:xfrm>
            <a:off x="927906" y="4933022"/>
            <a:ext cx="3850976" cy="377423"/>
          </a:xfrm>
          <a:prstGeom prst="rect">
            <a:avLst/>
          </a:prstGeom>
          <a:ln w="12700">
            <a:miter lim="400000"/>
          </a:ln>
        </p:spPr>
      </p:pic>
      <p:pic>
        <p:nvPicPr>
          <p:cNvPr id="1020" name="Image" descr="Image"/>
          <p:cNvPicPr>
            <a:picLocks noChangeAspect="1"/>
          </p:cNvPicPr>
          <p:nvPr/>
        </p:nvPicPr>
        <p:blipFill>
          <a:blip r:embed="rId4">
            <a:extLst/>
          </a:blip>
          <a:srcRect l="0" t="0" r="0" b="0"/>
          <a:stretch>
            <a:fillRect/>
          </a:stretch>
        </p:blipFill>
        <p:spPr>
          <a:xfrm>
            <a:off x="4819954" y="5027994"/>
            <a:ext cx="3552852" cy="1830424"/>
          </a:xfrm>
          <a:prstGeom prst="rect">
            <a:avLst/>
          </a:prstGeom>
          <a:ln w="12700">
            <a:miter lim="400000"/>
          </a:ln>
        </p:spPr>
      </p:pic>
      <p:pic>
        <p:nvPicPr>
          <p:cNvPr id="1021" name="Image" descr="Image"/>
          <p:cNvPicPr>
            <a:picLocks noChangeAspect="1"/>
          </p:cNvPicPr>
          <p:nvPr/>
        </p:nvPicPr>
        <p:blipFill>
          <a:blip r:embed="rId3">
            <a:extLst/>
          </a:blip>
          <a:srcRect l="0" t="35274" r="0" b="0"/>
          <a:stretch>
            <a:fillRect/>
          </a:stretch>
        </p:blipFill>
        <p:spPr>
          <a:xfrm>
            <a:off x="948430" y="5914634"/>
            <a:ext cx="3553040" cy="664854"/>
          </a:xfrm>
          <a:prstGeom prst="rect">
            <a:avLst/>
          </a:prstGeom>
          <a:ln w="12700">
            <a:miter lim="400000"/>
          </a:ln>
        </p:spPr>
      </p:pic>
      <p:grpSp>
        <p:nvGrpSpPr>
          <p:cNvPr id="1034" name="Group"/>
          <p:cNvGrpSpPr/>
          <p:nvPr/>
        </p:nvGrpSpPr>
        <p:grpSpPr>
          <a:xfrm>
            <a:off x="7534476" y="293959"/>
            <a:ext cx="1279795" cy="1033211"/>
            <a:chOff x="-17960" y="-17960"/>
            <a:chExt cx="1279793" cy="1033209"/>
          </a:xfrm>
        </p:grpSpPr>
        <p:pic>
          <p:nvPicPr>
            <p:cNvPr id="1022" name="Rounded Rectangle Rounded rectangle" descr="Rounded Rectangle Rounded rectangle"/>
            <p:cNvPicPr>
              <a:picLocks noChangeAspect="0"/>
            </p:cNvPicPr>
            <p:nvPr/>
          </p:nvPicPr>
          <p:blipFill>
            <a:blip r:embed="rId5">
              <a:extLst/>
            </a:blip>
            <a:stretch>
              <a:fillRect/>
            </a:stretch>
          </p:blipFill>
          <p:spPr>
            <a:xfrm>
              <a:off x="-17961" y="-17961"/>
              <a:ext cx="1279795" cy="1033210"/>
            </a:xfrm>
            <a:prstGeom prst="rect">
              <a:avLst/>
            </a:prstGeom>
            <a:effectLst/>
          </p:spPr>
        </p:pic>
        <p:grpSp>
          <p:nvGrpSpPr>
            <p:cNvPr id="1026" name="Intro to NN"/>
            <p:cNvGrpSpPr/>
            <p:nvPr/>
          </p:nvGrpSpPr>
          <p:grpSpPr>
            <a:xfrm>
              <a:off x="68324" y="333649"/>
              <a:ext cx="1085991" cy="372260"/>
              <a:chOff x="0" y="0"/>
              <a:chExt cx="1085989" cy="372258"/>
            </a:xfrm>
          </p:grpSpPr>
          <p:sp>
            <p:nvSpPr>
              <p:cNvPr id="1025" name="Intro to NN"/>
              <p:cNvSpPr/>
              <p:nvPr/>
            </p:nvSpPr>
            <p:spPr>
              <a:xfrm>
                <a:off x="17960" y="17960"/>
                <a:ext cx="1050070" cy="33633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829" y="0"/>
                    </a:moveTo>
                    <a:lnTo>
                      <a:pt x="1771" y="0"/>
                    </a:lnTo>
                    <a:cubicBezTo>
                      <a:pt x="1252" y="0"/>
                      <a:pt x="940" y="0"/>
                      <a:pt x="732" y="271"/>
                    </a:cubicBezTo>
                    <a:cubicBezTo>
                      <a:pt x="432" y="612"/>
                      <a:pt x="196" y="1349"/>
                      <a:pt x="87" y="2285"/>
                    </a:cubicBezTo>
                    <a:cubicBezTo>
                      <a:pt x="0" y="2934"/>
                      <a:pt x="0" y="3908"/>
                      <a:pt x="0" y="5531"/>
                    </a:cubicBezTo>
                    <a:lnTo>
                      <a:pt x="0" y="16069"/>
                    </a:lnTo>
                    <a:cubicBezTo>
                      <a:pt x="0" y="17692"/>
                      <a:pt x="0" y="18666"/>
                      <a:pt x="87" y="19315"/>
                    </a:cubicBezTo>
                    <a:cubicBezTo>
                      <a:pt x="196" y="20251"/>
                      <a:pt x="432" y="20988"/>
                      <a:pt x="732" y="21329"/>
                    </a:cubicBezTo>
                    <a:cubicBezTo>
                      <a:pt x="940" y="21600"/>
                      <a:pt x="1252" y="21600"/>
                      <a:pt x="1771" y="21600"/>
                    </a:cubicBezTo>
                    <a:lnTo>
                      <a:pt x="19829" y="21600"/>
                    </a:lnTo>
                    <a:cubicBezTo>
                      <a:pt x="20348" y="21600"/>
                      <a:pt x="20660" y="21600"/>
                      <a:pt x="20868" y="21329"/>
                    </a:cubicBezTo>
                    <a:cubicBezTo>
                      <a:pt x="21168" y="20988"/>
                      <a:pt x="21404" y="20251"/>
                      <a:pt x="21513" y="19315"/>
                    </a:cubicBezTo>
                    <a:cubicBezTo>
                      <a:pt x="21600" y="18666"/>
                      <a:pt x="21600" y="17692"/>
                      <a:pt x="21600" y="16069"/>
                    </a:cubicBezTo>
                    <a:lnTo>
                      <a:pt x="21600" y="5531"/>
                    </a:lnTo>
                    <a:cubicBezTo>
                      <a:pt x="21600" y="3908"/>
                      <a:pt x="21600" y="2934"/>
                      <a:pt x="21513" y="2285"/>
                    </a:cubicBezTo>
                    <a:cubicBezTo>
                      <a:pt x="21404" y="1349"/>
                      <a:pt x="21168" y="612"/>
                      <a:pt x="20868" y="271"/>
                    </a:cubicBezTo>
                    <a:cubicBezTo>
                      <a:pt x="20660" y="0"/>
                      <a:pt x="20348" y="0"/>
                      <a:pt x="19829" y="0"/>
                    </a:cubicBezTo>
                    <a:close/>
                  </a:path>
                </a:pathLst>
              </a:custGeom>
              <a:solidFill>
                <a:srgbClr val="D5D5D5"/>
              </a:solidFill>
              <a:ln>
                <a:noFill/>
              </a:ln>
              <a:effectLst/>
              <a:extLst>
                <a:ext uri="{C572A759-6A51-4108-AA02-DFA0A04FC94B}">
                  <ma14:wrappingTextBoxFlag xmlns:ma14="http://schemas.microsoft.com/office/mac/drawingml/2011/main" val="1"/>
                </a:ext>
              </a:extLst>
            </p:spPr>
            <p:txBody>
              <a:bodyPr wrap="square" lIns="19050" tIns="19050" rIns="19050" bIns="19050" numCol="1" anchor="ctr">
                <a:noAutofit/>
              </a:bodyPr>
              <a:lstStyle>
                <a:lvl1pPr algn="ctr" defTabSz="412750">
                  <a:defRPr sz="800">
                    <a:solidFill>
                      <a:srgbClr val="000000"/>
                    </a:solidFill>
                    <a:latin typeface="Helvetica Neue Medium"/>
                    <a:ea typeface="Helvetica Neue Medium"/>
                    <a:cs typeface="Helvetica Neue Medium"/>
                    <a:sym typeface="Helvetica Neue Medium"/>
                  </a:defRPr>
                </a:lvl1pPr>
              </a:lstStyle>
              <a:p>
                <a:pPr/>
                <a:r>
                  <a:t>Intro to NN</a:t>
                </a:r>
              </a:p>
            </p:txBody>
          </p:sp>
          <p:pic>
            <p:nvPicPr>
              <p:cNvPr id="1024" name="Intro to NN Intro to NN" descr="Intro to NN Intro to NN"/>
              <p:cNvPicPr>
                <a:picLocks noChangeAspect="0"/>
              </p:cNvPicPr>
              <p:nvPr/>
            </p:nvPicPr>
            <p:blipFill>
              <a:blip r:embed="rId6">
                <a:extLst/>
              </a:blip>
              <a:stretch>
                <a:fillRect/>
              </a:stretch>
            </p:blipFill>
            <p:spPr>
              <a:xfrm>
                <a:off x="-1" y="0"/>
                <a:ext cx="1085991" cy="372259"/>
              </a:xfrm>
              <a:prstGeom prst="rect">
                <a:avLst/>
              </a:prstGeom>
              <a:effectLst/>
            </p:spPr>
          </p:pic>
        </p:grpSp>
        <p:grpSp>
          <p:nvGrpSpPr>
            <p:cNvPr id="1033" name="Group"/>
            <p:cNvGrpSpPr/>
            <p:nvPr/>
          </p:nvGrpSpPr>
          <p:grpSpPr>
            <a:xfrm>
              <a:off x="201565" y="134646"/>
              <a:ext cx="840742" cy="781468"/>
              <a:chOff x="-17960" y="-17960"/>
              <a:chExt cx="840741" cy="781467"/>
            </a:xfrm>
          </p:grpSpPr>
          <p:grpSp>
            <p:nvGrpSpPr>
              <p:cNvPr id="1029" name="Tasks and Models"/>
              <p:cNvGrpSpPr/>
              <p:nvPr/>
            </p:nvGrpSpPr>
            <p:grpSpPr>
              <a:xfrm>
                <a:off x="-17961" y="-17961"/>
                <a:ext cx="840742" cy="200964"/>
                <a:chOff x="0" y="0"/>
                <a:chExt cx="840741" cy="200962"/>
              </a:xfrm>
            </p:grpSpPr>
            <p:sp>
              <p:nvSpPr>
                <p:cNvPr id="1028" name="Tasks and Models"/>
                <p:cNvSpPr/>
                <p:nvPr/>
              </p:nvSpPr>
              <p:spPr>
                <a:xfrm>
                  <a:off x="17960" y="17960"/>
                  <a:ext cx="804821" cy="16504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829" y="0"/>
                      </a:moveTo>
                      <a:lnTo>
                        <a:pt x="1771" y="0"/>
                      </a:lnTo>
                      <a:cubicBezTo>
                        <a:pt x="1252" y="0"/>
                        <a:pt x="940" y="0"/>
                        <a:pt x="732" y="423"/>
                      </a:cubicBezTo>
                      <a:cubicBezTo>
                        <a:pt x="432" y="955"/>
                        <a:pt x="196" y="2107"/>
                        <a:pt x="87" y="3569"/>
                      </a:cubicBezTo>
                      <a:cubicBezTo>
                        <a:pt x="0" y="4583"/>
                        <a:pt x="0" y="6103"/>
                        <a:pt x="0" y="8638"/>
                      </a:cubicBezTo>
                      <a:lnTo>
                        <a:pt x="0" y="12962"/>
                      </a:lnTo>
                      <a:cubicBezTo>
                        <a:pt x="0" y="15497"/>
                        <a:pt x="0" y="17017"/>
                        <a:pt x="87" y="18031"/>
                      </a:cubicBezTo>
                      <a:cubicBezTo>
                        <a:pt x="196" y="19493"/>
                        <a:pt x="432" y="20645"/>
                        <a:pt x="732" y="21177"/>
                      </a:cubicBezTo>
                      <a:cubicBezTo>
                        <a:pt x="940" y="21600"/>
                        <a:pt x="1252" y="21600"/>
                        <a:pt x="1771" y="21600"/>
                      </a:cubicBezTo>
                      <a:lnTo>
                        <a:pt x="19829" y="21600"/>
                      </a:lnTo>
                      <a:cubicBezTo>
                        <a:pt x="20348" y="21600"/>
                        <a:pt x="20660" y="21600"/>
                        <a:pt x="20868" y="21177"/>
                      </a:cubicBezTo>
                      <a:cubicBezTo>
                        <a:pt x="21168" y="20645"/>
                        <a:pt x="21404" y="19493"/>
                        <a:pt x="21513" y="18031"/>
                      </a:cubicBezTo>
                      <a:cubicBezTo>
                        <a:pt x="21600" y="17017"/>
                        <a:pt x="21600" y="15497"/>
                        <a:pt x="21600" y="12962"/>
                      </a:cubicBezTo>
                      <a:lnTo>
                        <a:pt x="21600" y="8638"/>
                      </a:lnTo>
                      <a:cubicBezTo>
                        <a:pt x="21600" y="6103"/>
                        <a:pt x="21600" y="4583"/>
                        <a:pt x="21513" y="3569"/>
                      </a:cubicBezTo>
                      <a:cubicBezTo>
                        <a:pt x="21404" y="2107"/>
                        <a:pt x="21168" y="955"/>
                        <a:pt x="20868" y="423"/>
                      </a:cubicBezTo>
                      <a:cubicBezTo>
                        <a:pt x="20660" y="0"/>
                        <a:pt x="20348" y="0"/>
                        <a:pt x="19829" y="0"/>
                      </a:cubicBezTo>
                      <a:close/>
                    </a:path>
                  </a:pathLst>
                </a:custGeom>
                <a:solidFill>
                  <a:schemeClr val="accent1">
                    <a:lumOff val="2401"/>
                  </a:schemeClr>
                </a:solidFill>
                <a:ln>
                  <a:noFill/>
                </a:ln>
                <a:effectLst/>
                <a:extLst>
                  <a:ext uri="{C572A759-6A51-4108-AA02-DFA0A04FC94B}">
                    <ma14:wrappingTextBoxFlag xmlns:ma14="http://schemas.microsoft.com/office/mac/drawingml/2011/main" val="1"/>
                  </a:ext>
                </a:extLst>
              </p:spPr>
              <p:txBody>
                <a:bodyPr wrap="square" lIns="19050" tIns="19050" rIns="19050" bIns="19050" numCol="1" anchor="ctr">
                  <a:noAutofit/>
                </a:bodyPr>
                <a:lstStyle>
                  <a:lvl1pPr algn="ctr" defTabSz="412750">
                    <a:defRPr sz="600">
                      <a:solidFill>
                        <a:srgbClr val="000000"/>
                      </a:solidFill>
                      <a:latin typeface="Helvetica Neue Medium"/>
                      <a:ea typeface="Helvetica Neue Medium"/>
                      <a:cs typeface="Helvetica Neue Medium"/>
                      <a:sym typeface="Helvetica Neue Medium"/>
                    </a:defRPr>
                  </a:lvl1pPr>
                </a:lstStyle>
                <a:p>
                  <a:pPr/>
                  <a:r>
                    <a:t>Tasks and Models</a:t>
                  </a:r>
                </a:p>
              </p:txBody>
            </p:sp>
            <p:pic>
              <p:nvPicPr>
                <p:cNvPr id="1027" name="Tasks and Models Tasks and Models" descr="Tasks and Models Tasks and Models"/>
                <p:cNvPicPr>
                  <a:picLocks noChangeAspect="0"/>
                </p:cNvPicPr>
                <p:nvPr/>
              </p:nvPicPr>
              <p:blipFill>
                <a:blip r:embed="rId7">
                  <a:extLst/>
                </a:blip>
                <a:stretch>
                  <a:fillRect/>
                </a:stretch>
              </p:blipFill>
              <p:spPr>
                <a:xfrm>
                  <a:off x="-1" y="-1"/>
                  <a:ext cx="840743" cy="200964"/>
                </a:xfrm>
                <a:prstGeom prst="rect">
                  <a:avLst/>
                </a:prstGeom>
                <a:effectLst/>
              </p:spPr>
            </p:pic>
          </p:grpSp>
          <p:grpSp>
            <p:nvGrpSpPr>
              <p:cNvPr id="1032" name="VAE"/>
              <p:cNvGrpSpPr/>
              <p:nvPr/>
            </p:nvGrpSpPr>
            <p:grpSpPr>
              <a:xfrm>
                <a:off x="-17961" y="554020"/>
                <a:ext cx="840742" cy="209487"/>
                <a:chOff x="0" y="0"/>
                <a:chExt cx="840741" cy="209486"/>
              </a:xfrm>
            </p:grpSpPr>
            <p:sp>
              <p:nvSpPr>
                <p:cNvPr id="1031" name="VAE"/>
                <p:cNvSpPr/>
                <p:nvPr/>
              </p:nvSpPr>
              <p:spPr>
                <a:xfrm>
                  <a:off x="17960" y="17960"/>
                  <a:ext cx="804821" cy="17356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829" y="0"/>
                      </a:moveTo>
                      <a:lnTo>
                        <a:pt x="1771" y="0"/>
                      </a:lnTo>
                      <a:cubicBezTo>
                        <a:pt x="1252" y="0"/>
                        <a:pt x="940" y="0"/>
                        <a:pt x="732" y="403"/>
                      </a:cubicBezTo>
                      <a:cubicBezTo>
                        <a:pt x="432" y="908"/>
                        <a:pt x="196" y="2003"/>
                        <a:pt x="87" y="3393"/>
                      </a:cubicBezTo>
                      <a:cubicBezTo>
                        <a:pt x="0" y="4357"/>
                        <a:pt x="0" y="5804"/>
                        <a:pt x="0" y="8214"/>
                      </a:cubicBezTo>
                      <a:lnTo>
                        <a:pt x="0" y="13386"/>
                      </a:lnTo>
                      <a:cubicBezTo>
                        <a:pt x="0" y="15796"/>
                        <a:pt x="0" y="17243"/>
                        <a:pt x="87" y="18207"/>
                      </a:cubicBezTo>
                      <a:cubicBezTo>
                        <a:pt x="196" y="19597"/>
                        <a:pt x="432" y="20692"/>
                        <a:pt x="732" y="21197"/>
                      </a:cubicBezTo>
                      <a:cubicBezTo>
                        <a:pt x="940" y="21600"/>
                        <a:pt x="1252" y="21600"/>
                        <a:pt x="1771" y="21600"/>
                      </a:cubicBezTo>
                      <a:lnTo>
                        <a:pt x="19829" y="21600"/>
                      </a:lnTo>
                      <a:cubicBezTo>
                        <a:pt x="20348" y="21600"/>
                        <a:pt x="20660" y="21600"/>
                        <a:pt x="20868" y="21197"/>
                      </a:cubicBezTo>
                      <a:cubicBezTo>
                        <a:pt x="21168" y="20692"/>
                        <a:pt x="21404" y="19597"/>
                        <a:pt x="21513" y="18207"/>
                      </a:cubicBezTo>
                      <a:cubicBezTo>
                        <a:pt x="21600" y="17243"/>
                        <a:pt x="21600" y="15796"/>
                        <a:pt x="21600" y="13386"/>
                      </a:cubicBezTo>
                      <a:lnTo>
                        <a:pt x="21600" y="8214"/>
                      </a:lnTo>
                      <a:cubicBezTo>
                        <a:pt x="21600" y="5804"/>
                        <a:pt x="21600" y="4357"/>
                        <a:pt x="21513" y="3393"/>
                      </a:cubicBezTo>
                      <a:cubicBezTo>
                        <a:pt x="21404" y="2003"/>
                        <a:pt x="21168" y="908"/>
                        <a:pt x="20868" y="403"/>
                      </a:cubicBezTo>
                      <a:cubicBezTo>
                        <a:pt x="20660" y="0"/>
                        <a:pt x="20348" y="0"/>
                        <a:pt x="19829" y="0"/>
                      </a:cubicBezTo>
                      <a:close/>
                    </a:path>
                  </a:pathLst>
                </a:custGeom>
                <a:solidFill>
                  <a:schemeClr val="accent1">
                    <a:lumOff val="2401"/>
                  </a:schemeClr>
                </a:solidFill>
                <a:ln>
                  <a:noFill/>
                </a:ln>
                <a:effectLst/>
                <a:extLst>
                  <a:ext uri="{C572A759-6A51-4108-AA02-DFA0A04FC94B}">
                    <ma14:wrappingTextBoxFlag xmlns:ma14="http://schemas.microsoft.com/office/mac/drawingml/2011/main" val="1"/>
                  </a:ext>
                </a:extLst>
              </p:spPr>
              <p:txBody>
                <a:bodyPr wrap="square" lIns="19050" tIns="19050" rIns="19050" bIns="19050" numCol="1" anchor="ctr">
                  <a:noAutofit/>
                </a:bodyPr>
                <a:lstStyle>
                  <a:lvl1pPr algn="ctr" defTabSz="412750">
                    <a:defRPr sz="600">
                      <a:solidFill>
                        <a:srgbClr val="000000"/>
                      </a:solidFill>
                      <a:latin typeface="Helvetica Neue Medium"/>
                      <a:ea typeface="Helvetica Neue Medium"/>
                      <a:cs typeface="Helvetica Neue Medium"/>
                      <a:sym typeface="Helvetica Neue Medium"/>
                    </a:defRPr>
                  </a:lvl1pPr>
                </a:lstStyle>
                <a:p>
                  <a:pPr/>
                  <a:r>
                    <a:t>VAE</a:t>
                  </a:r>
                </a:p>
              </p:txBody>
            </p:sp>
            <p:pic>
              <p:nvPicPr>
                <p:cNvPr id="1030" name="VAE VAE" descr="VAE VAE"/>
                <p:cNvPicPr>
                  <a:picLocks noChangeAspect="0"/>
                </p:cNvPicPr>
                <p:nvPr/>
              </p:nvPicPr>
              <p:blipFill>
                <a:blip r:embed="rId8">
                  <a:extLst/>
                </a:blip>
                <a:stretch>
                  <a:fillRect/>
                </a:stretch>
              </p:blipFill>
              <p:spPr>
                <a:xfrm>
                  <a:off x="-1" y="0"/>
                  <a:ext cx="840743" cy="209487"/>
                </a:xfrm>
                <a:prstGeom prst="rect">
                  <a:avLst/>
                </a:prstGeom>
                <a:effectLst/>
              </p:spPr>
            </p:pic>
          </p:grpSp>
        </p:grpSp>
      </p:gr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36" name="What Are Neural Nets?"/>
          <p:cNvSpPr txBox="1"/>
          <p:nvPr>
            <p:ph type="title"/>
          </p:nvPr>
        </p:nvSpPr>
        <p:spPr>
          <a:xfrm>
            <a:off x="452437" y="627062"/>
            <a:ext cx="8239126" cy="538107"/>
          </a:xfrm>
          <a:prstGeom prst="rect">
            <a:avLst/>
          </a:prstGeom>
        </p:spPr>
        <p:txBody>
          <a:bodyPr/>
          <a:lstStyle>
            <a:lvl1pPr defTabSz="963143">
              <a:defRPr spc="-66" sz="3318"/>
            </a:lvl1pPr>
          </a:lstStyle>
          <a:p>
            <a:pPr/>
            <a:r>
              <a:t>What Are Neural Nets?</a:t>
            </a:r>
          </a:p>
        </p:txBody>
      </p:sp>
      <p:sp>
        <p:nvSpPr>
          <p:cNvPr id="1037" name="How can we approximate the X to Y transformation?"/>
          <p:cNvSpPr txBox="1"/>
          <p:nvPr>
            <p:ph type="body" idx="21"/>
          </p:nvPr>
        </p:nvSpPr>
        <p:spPr>
          <a:xfrm>
            <a:off x="452437" y="1112110"/>
            <a:ext cx="8239126" cy="350544"/>
          </a:xfrm>
          <a:prstGeom prst="rect">
            <a:avLst/>
          </a:prstGeom>
          <a:extLst>
            <a:ext uri="{C572A759-6A51-4108-AA02-DFA0A04FC94B}">
              <ma14:wrappingTextBoxFlag xmlns:ma14="http://schemas.microsoft.com/office/mac/drawingml/2011/main" val="1"/>
            </a:ext>
          </a:extLst>
        </p:spPr>
        <p:txBody>
          <a:bodyPr/>
          <a:lstStyle>
            <a:lvl1pPr defTabSz="412750">
              <a:defRPr sz="1700"/>
            </a:lvl1pPr>
          </a:lstStyle>
          <a:p>
            <a:pPr/>
            <a:r>
              <a:t>How can we approximate the X to Y transformation?</a:t>
            </a:r>
          </a:p>
        </p:txBody>
      </p:sp>
      <p:pic>
        <p:nvPicPr>
          <p:cNvPr id="1038" name="Image" descr="Image"/>
          <p:cNvPicPr>
            <a:picLocks noChangeAspect="1"/>
          </p:cNvPicPr>
          <p:nvPr/>
        </p:nvPicPr>
        <p:blipFill>
          <a:blip r:embed="rId2">
            <a:extLst/>
          </a:blip>
          <a:stretch>
            <a:fillRect/>
          </a:stretch>
        </p:blipFill>
        <p:spPr>
          <a:xfrm>
            <a:off x="827945" y="1697610"/>
            <a:ext cx="3953126" cy="2249930"/>
          </a:xfrm>
          <a:prstGeom prst="rect">
            <a:avLst/>
          </a:prstGeom>
          <a:ln w="12700">
            <a:miter lim="400000"/>
          </a:ln>
        </p:spPr>
      </p:pic>
      <p:grpSp>
        <p:nvGrpSpPr>
          <p:cNvPr id="1046" name="Group"/>
          <p:cNvGrpSpPr/>
          <p:nvPr/>
        </p:nvGrpSpPr>
        <p:grpSpPr>
          <a:xfrm>
            <a:off x="5968602" y="1945880"/>
            <a:ext cx="2248239" cy="539375"/>
            <a:chOff x="0" y="-38100"/>
            <a:chExt cx="2248238" cy="539373"/>
          </a:xfrm>
        </p:grpSpPr>
        <p:grpSp>
          <p:nvGrpSpPr>
            <p:cNvPr id="1041" name="H"/>
            <p:cNvGrpSpPr/>
            <p:nvPr/>
          </p:nvGrpSpPr>
          <p:grpSpPr>
            <a:xfrm>
              <a:off x="577158" y="-38100"/>
              <a:ext cx="699821" cy="539374"/>
              <a:chOff x="0" y="0"/>
              <a:chExt cx="699820" cy="539373"/>
            </a:xfrm>
          </p:grpSpPr>
          <p:sp>
            <p:nvSpPr>
              <p:cNvPr id="1040" name="H"/>
              <p:cNvSpPr/>
              <p:nvPr/>
            </p:nvSpPr>
            <p:spPr>
              <a:xfrm>
                <a:off x="38100" y="38100"/>
                <a:ext cx="623621" cy="463174"/>
              </a:xfrm>
              <a:prstGeom prst="roundRect">
                <a:avLst>
                  <a:gd name="adj" fmla="val 15000"/>
                </a:avLst>
              </a:prstGeom>
              <a:noFill/>
              <a:ln>
                <a:noFill/>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lgn="ctr">
                  <a:defRPr sz="2000"/>
                </a:lvl1pPr>
              </a:lstStyle>
              <a:p>
                <a:pPr/>
                <a:r>
                  <a:t>H</a:t>
                </a:r>
              </a:p>
            </p:txBody>
          </p:sp>
          <p:pic>
            <p:nvPicPr>
              <p:cNvPr id="1039" name="H H" descr="H H"/>
              <p:cNvPicPr>
                <a:picLocks noChangeAspect="0"/>
              </p:cNvPicPr>
              <p:nvPr/>
            </p:nvPicPr>
            <p:blipFill>
              <a:blip r:embed="rId3">
                <a:extLst/>
              </a:blip>
              <a:stretch>
                <a:fillRect/>
              </a:stretch>
            </p:blipFill>
            <p:spPr>
              <a:xfrm>
                <a:off x="0" y="0"/>
                <a:ext cx="699821" cy="539374"/>
              </a:xfrm>
              <a:prstGeom prst="rect">
                <a:avLst/>
              </a:prstGeom>
              <a:effectLst/>
            </p:spPr>
          </p:pic>
        </p:grpSp>
        <p:sp>
          <p:nvSpPr>
            <p:cNvPr id="1042" name="Line"/>
            <p:cNvSpPr/>
            <p:nvPr/>
          </p:nvSpPr>
          <p:spPr>
            <a:xfrm>
              <a:off x="124692" y="232424"/>
              <a:ext cx="478990" cy="1"/>
            </a:xfrm>
            <a:prstGeom prst="line">
              <a:avLst/>
            </a:prstGeom>
            <a:noFill/>
            <a:ln w="25400" cap="flat">
              <a:solidFill>
                <a:schemeClr val="accent4">
                  <a:lumOff val="-3294"/>
                </a:schemeClr>
              </a:solidFill>
              <a:prstDash val="solid"/>
              <a:round/>
              <a:tailEnd type="arrow" w="med" len="med"/>
            </a:ln>
            <a:effectLst/>
          </p:spPr>
          <p:txBody>
            <a:bodyPr wrap="square" lIns="0" tIns="0" rIns="0" bIns="0" numCol="1" anchor="t">
              <a:noAutofit/>
            </a:bodyPr>
            <a:lstStyle/>
            <a:p>
              <a:pPr/>
            </a:p>
          </p:txBody>
        </p:sp>
        <p:sp>
          <p:nvSpPr>
            <p:cNvPr id="1043" name="Line"/>
            <p:cNvSpPr/>
            <p:nvPr/>
          </p:nvSpPr>
          <p:spPr>
            <a:xfrm>
              <a:off x="1248623" y="231586"/>
              <a:ext cx="478991" cy="1"/>
            </a:xfrm>
            <a:prstGeom prst="line">
              <a:avLst/>
            </a:prstGeom>
            <a:noFill/>
            <a:ln w="25400" cap="flat">
              <a:solidFill>
                <a:schemeClr val="accent4">
                  <a:lumOff val="-3294"/>
                </a:schemeClr>
              </a:solidFill>
              <a:prstDash val="solid"/>
              <a:round/>
              <a:tailEnd type="arrow" w="med" len="med"/>
            </a:ln>
            <a:effectLst/>
          </p:spPr>
          <p:txBody>
            <a:bodyPr wrap="square" lIns="0" tIns="0" rIns="0" bIns="0" numCol="1" anchor="t">
              <a:noAutofit/>
            </a:bodyPr>
            <a:lstStyle/>
            <a:p>
              <a:pPr/>
            </a:p>
          </p:txBody>
        </p:sp>
        <p:sp>
          <p:nvSpPr>
            <p:cNvPr id="1044" name="Equation"/>
            <p:cNvSpPr txBox="1"/>
            <p:nvPr/>
          </p:nvSpPr>
          <p:spPr>
            <a:xfrm>
              <a:off x="1759037" y="186661"/>
              <a:ext cx="489202" cy="129414"/>
            </a:xfrm>
            <a:prstGeom prst="rect">
              <a:avLst/>
            </a:prstGeom>
            <a:noFill/>
            <a:ln w="12700" cap="flat">
              <a:noFill/>
              <a:miter lim="400000"/>
            </a:ln>
            <a:effectLst/>
          </p:spPr>
          <p:txBody>
            <a:bodyPr wrap="none" lIns="0" tIns="0" rIns="0" bIns="0">
              <a:spAutoFit/>
            </a:bodyPr>
            <a:lstStyle/>
            <a:p>
              <a:pPr latinLnBrk="1">
                <a:defRPr sz="1800">
                  <a:solidFill>
                    <a:srgbClr val="000000"/>
                  </a:solidFill>
                </a:defRPr>
              </a:pPr>
              <a14:m>
                <m:oMathPara>
                  <m:oMathParaPr>
                    <m:jc m:val="centerGroup"/>
                  </m:oMathParaPr>
                  <m:oMath>
                    <m:limUpp>
                      <m:e>
                        <m:r>
                          <a:rPr xmlns:a="http://schemas.openxmlformats.org/drawingml/2006/main" sz="1000" i="1">
                            <a:solidFill>
                              <a:srgbClr val="333333"/>
                            </a:solidFill>
                            <a:latin typeface="Cambria Math" panose="02040503050406030204" pitchFamily="18" charset="0"/>
                          </a:rPr>
                          <m:t>Y</m:t>
                        </m:r>
                      </m:e>
                      <m:lim>
                        <m:r>
                          <a:rPr xmlns:a="http://schemas.openxmlformats.org/drawingml/2006/main" sz="1000" i="1">
                            <a:solidFill>
                              <a:srgbClr val="333333"/>
                            </a:solidFill>
                            <a:latin typeface="Cambria Math" panose="02040503050406030204" pitchFamily="18" charset="0"/>
                          </a:rPr>
                          <m:t>˜</m:t>
                        </m:r>
                      </m:lim>
                    </m:limUpp>
                    <m:r>
                      <a:rPr xmlns:a="http://schemas.openxmlformats.org/drawingml/2006/main" sz="1000" i="1">
                        <a:solidFill>
                          <a:srgbClr val="333333"/>
                        </a:solidFill>
                        <a:latin typeface="Cambria Math" panose="02040503050406030204" pitchFamily="18" charset="0"/>
                      </a:rPr>
                      <m:t>=</m:t>
                    </m:r>
                    <m:r>
                      <a:rPr xmlns:a="http://schemas.openxmlformats.org/drawingml/2006/main" sz="1000" i="1">
                        <a:solidFill>
                          <a:srgbClr val="333333"/>
                        </a:solidFill>
                        <a:latin typeface="Cambria Math" panose="02040503050406030204" pitchFamily="18" charset="0"/>
                      </a:rPr>
                      <m:t>H</m:t>
                    </m:r>
                    <m:r>
                      <a:rPr xmlns:a="http://schemas.openxmlformats.org/drawingml/2006/main" sz="1000" i="1">
                        <a:solidFill>
                          <a:srgbClr val="333333"/>
                        </a:solidFill>
                        <a:latin typeface="Cambria Math" panose="02040503050406030204" pitchFamily="18" charset="0"/>
                      </a:rPr>
                      <m:t>(</m:t>
                    </m:r>
                    <m:r>
                      <a:rPr xmlns:a="http://schemas.openxmlformats.org/drawingml/2006/main" sz="1000" i="1">
                        <a:solidFill>
                          <a:srgbClr val="333333"/>
                        </a:solidFill>
                        <a:latin typeface="Cambria Math" panose="02040503050406030204" pitchFamily="18" charset="0"/>
                      </a:rPr>
                      <m:t>x</m:t>
                    </m:r>
                    <m:r>
                      <a:rPr xmlns:a="http://schemas.openxmlformats.org/drawingml/2006/main" sz="1000" i="1">
                        <a:solidFill>
                          <a:srgbClr val="333333"/>
                        </a:solidFill>
                        <a:latin typeface="Cambria Math" panose="02040503050406030204" pitchFamily="18" charset="0"/>
                      </a:rPr>
                      <m:t>)</m:t>
                    </m:r>
                  </m:oMath>
                </m:oMathPara>
              </a14:m>
              <a:endParaRPr sz="1000">
                <a:solidFill>
                  <a:srgbClr val="333333"/>
                </a:solidFill>
              </a:endParaRPr>
            </a:p>
          </p:txBody>
        </p:sp>
        <p:sp>
          <p:nvSpPr>
            <p:cNvPr id="1045" name="Equation"/>
            <p:cNvSpPr txBox="1"/>
            <p:nvPr/>
          </p:nvSpPr>
          <p:spPr>
            <a:xfrm>
              <a:off x="0" y="184407"/>
              <a:ext cx="86995" cy="83059"/>
            </a:xfrm>
            <a:prstGeom prst="rect">
              <a:avLst/>
            </a:prstGeom>
            <a:noFill/>
            <a:ln w="12700" cap="flat">
              <a:noFill/>
              <a:miter lim="400000"/>
            </a:ln>
            <a:effectLst/>
          </p:spPr>
          <p:txBody>
            <a:bodyPr wrap="none" lIns="0" tIns="0" rIns="0" bIns="0">
              <a:spAutoFit/>
            </a:bodyPr>
            <a:lstStyle/>
            <a:p>
              <a:pPr latinLnBrk="1">
                <a:defRPr sz="1800">
                  <a:solidFill>
                    <a:srgbClr val="000000"/>
                  </a:solidFill>
                </a:defRPr>
              </a:pPr>
              <a14:m>
                <m:oMathPara>
                  <m:oMathParaPr>
                    <m:jc m:val="centerGroup"/>
                  </m:oMathParaPr>
                  <m:oMath>
                    <m:r>
                      <a:rPr xmlns:a="http://schemas.openxmlformats.org/drawingml/2006/main" sz="1000" i="1">
                        <a:solidFill>
                          <a:srgbClr val="333333"/>
                        </a:solidFill>
                        <a:latin typeface="Cambria Math" panose="02040503050406030204" pitchFamily="18" charset="0"/>
                      </a:rPr>
                      <m:t>X</m:t>
                    </m:r>
                  </m:oMath>
                </m:oMathPara>
              </a14:m>
              <a:endParaRPr sz="1000">
                <a:solidFill>
                  <a:srgbClr val="333333"/>
                </a:solidFill>
              </a:endParaRPr>
            </a:p>
          </p:txBody>
        </p:sp>
      </p:grpSp>
      <p:grpSp>
        <p:nvGrpSpPr>
          <p:cNvPr id="1053" name="Group"/>
          <p:cNvGrpSpPr/>
          <p:nvPr/>
        </p:nvGrpSpPr>
        <p:grpSpPr>
          <a:xfrm>
            <a:off x="1135287" y="4387241"/>
            <a:ext cx="6873426" cy="1134953"/>
            <a:chOff x="0" y="0"/>
            <a:chExt cx="6873424" cy="1134952"/>
          </a:xfrm>
        </p:grpSpPr>
        <p:sp>
          <p:nvSpPr>
            <p:cNvPr id="1047" name="Initialize/Randomize parameters of"/>
            <p:cNvSpPr/>
            <p:nvPr/>
          </p:nvSpPr>
          <p:spPr>
            <a:xfrm>
              <a:off x="-1" y="0"/>
              <a:ext cx="1838165" cy="1134953"/>
            </a:xfrm>
            <a:prstGeom prst="rect">
              <a:avLst/>
            </a:prstGeom>
            <a:solidFill>
              <a:srgbClr val="BAB9A0"/>
            </a:solidFill>
            <a:ln w="25400" cap="flat">
              <a:solidFill>
                <a:schemeClr val="accent1"/>
              </a:solidFill>
              <a:prstDash val="solid"/>
              <a:round/>
            </a:ln>
            <a:effectLst/>
            <a:extLst>
              <a:ext uri="{C572A759-6A51-4108-AA02-DFA0A04FC94B}">
                <ma14:wrappingTextBoxFlag xmlns:ma14="http://schemas.microsoft.com/office/mac/drawingml/2011/main" val="1"/>
              </a:ext>
            </a:extLst>
          </p:spPr>
          <p:txBody>
            <a:bodyPr wrap="square" lIns="0" tIns="0" rIns="0" bIns="0" numCol="1" anchor="ctr">
              <a:noAutofit/>
            </a:bodyPr>
            <a:lstStyle/>
            <a:p>
              <a:pPr algn="ctr">
                <a:defRPr sz="1200"/>
              </a:pPr>
              <a:r>
                <a:t>Initialize/Randomize parameters of </a:t>
              </a:r>
              <a14:m>
                <m:oMath>
                  <m:r>
                    <a:rPr xmlns:a="http://schemas.openxmlformats.org/drawingml/2006/main" sz="1300" i="1">
                      <a:solidFill>
                        <a:srgbClr val="333333"/>
                      </a:solidFill>
                      <a:latin typeface="Cambria Math" panose="02040503050406030204" pitchFamily="18" charset="0"/>
                    </a:rPr>
                    <m:t>H</m:t>
                  </m:r>
                </m:oMath>
              </a14:m>
            </a:p>
          </p:txBody>
        </p:sp>
        <p:sp>
          <p:nvSpPr>
            <p:cNvPr id="1048" name="Find…"/>
            <p:cNvSpPr/>
            <p:nvPr/>
          </p:nvSpPr>
          <p:spPr>
            <a:xfrm>
              <a:off x="2391323" y="-1"/>
              <a:ext cx="1964472" cy="1134954"/>
            </a:xfrm>
            <a:prstGeom prst="rect">
              <a:avLst/>
            </a:prstGeom>
            <a:solidFill>
              <a:srgbClr val="BAB9A0"/>
            </a:solidFill>
            <a:ln w="25400" cap="flat">
              <a:solidFill>
                <a:schemeClr val="accent1"/>
              </a:solidFill>
              <a:prstDash val="solid"/>
              <a:round/>
            </a:ln>
            <a:effectLst/>
            <a:extLst>
              <a:ext uri="{C572A759-6A51-4108-AA02-DFA0A04FC94B}">
                <ma14:wrappingTextBoxFlag xmlns:ma14="http://schemas.microsoft.com/office/mac/drawingml/2011/main" val="1"/>
              </a:ext>
            </a:extLst>
          </p:spPr>
          <p:txBody>
            <a:bodyPr wrap="square" lIns="0" tIns="0" rIns="0" bIns="0" numCol="1" anchor="ctr">
              <a:noAutofit/>
            </a:bodyPr>
            <a:lstStyle/>
            <a:p>
              <a:pPr algn="ctr">
                <a:defRPr sz="1200"/>
              </a:pPr>
              <a:r>
                <a:t>Find </a:t>
              </a:r>
              <a14:m>
                <m:oMath>
                  <m:sSub>
                    <m:e>
                      <m:r>
                        <a:rPr xmlns:a="http://schemas.openxmlformats.org/drawingml/2006/main" sz="1400" i="1">
                          <a:solidFill>
                            <a:srgbClr val="333333"/>
                          </a:solidFill>
                          <a:latin typeface="Cambria Math" panose="02040503050406030204" pitchFamily="18" charset="0"/>
                        </a:rPr>
                        <m:t>J</m:t>
                      </m:r>
                    </m:e>
                    <m:sub>
                      <m:r>
                        <a:rPr xmlns:a="http://schemas.openxmlformats.org/drawingml/2006/main" sz="1400" i="1">
                          <a:solidFill>
                            <a:srgbClr val="333333"/>
                          </a:solidFill>
                          <a:latin typeface="Cambria Math" panose="02040503050406030204" pitchFamily="18" charset="0"/>
                        </a:rPr>
                        <m:t>w</m:t>
                      </m:r>
                      <m:r>
                        <a:rPr xmlns:a="http://schemas.openxmlformats.org/drawingml/2006/main" sz="1400" i="1">
                          <a:solidFill>
                            <a:srgbClr val="333333"/>
                          </a:solidFill>
                          <a:latin typeface="Cambria Math" panose="02040503050406030204" pitchFamily="18" charset="0"/>
                        </a:rPr>
                        <m:t>,</m:t>
                      </m:r>
                      <m:r>
                        <a:rPr xmlns:a="http://schemas.openxmlformats.org/drawingml/2006/main" sz="1400" i="1">
                          <a:solidFill>
                            <a:srgbClr val="333333"/>
                          </a:solidFill>
                          <a:latin typeface="Cambria Math" panose="02040503050406030204" pitchFamily="18" charset="0"/>
                        </a:rPr>
                        <m:t>b</m:t>
                      </m:r>
                    </m:sub>
                  </m:sSub>
                  <m:r>
                    <a:rPr xmlns:a="http://schemas.openxmlformats.org/drawingml/2006/main" sz="1400" i="1">
                      <a:solidFill>
                        <a:srgbClr val="333333"/>
                      </a:solidFill>
                      <a:latin typeface="Cambria Math" panose="02040503050406030204" pitchFamily="18" charset="0"/>
                    </a:rPr>
                    <m:t>(</m:t>
                  </m:r>
                  <m:r>
                    <a:rPr xmlns:a="http://schemas.openxmlformats.org/drawingml/2006/main" sz="1400" i="1">
                      <a:solidFill>
                        <a:srgbClr val="333333"/>
                      </a:solidFill>
                      <a:latin typeface="Cambria Math" panose="02040503050406030204" pitchFamily="18" charset="0"/>
                    </a:rPr>
                    <m:t>H</m:t>
                  </m:r>
                  <m:r>
                    <a:rPr xmlns:a="http://schemas.openxmlformats.org/drawingml/2006/main" sz="1400" i="1">
                      <a:solidFill>
                        <a:srgbClr val="333333"/>
                      </a:solidFill>
                      <a:latin typeface="Cambria Math" panose="02040503050406030204" pitchFamily="18" charset="0"/>
                    </a:rPr>
                    <m:t>)</m:t>
                  </m:r>
                </m:oMath>
              </a14:m>
              <a:r>
                <a:t> </a:t>
              </a:r>
            </a:p>
            <a:p>
              <a:pPr algn="ctr">
                <a:defRPr sz="800"/>
              </a:pPr>
              <a:r>
                <a:t>( distance/loss between the actual observation (</a:t>
              </a:r>
              <a14:m>
                <m:oMath>
                  <m:r>
                    <a:rPr xmlns:a="http://schemas.openxmlformats.org/drawingml/2006/main" sz="950" i="1">
                      <a:solidFill>
                        <a:srgbClr val="333333"/>
                      </a:solidFill>
                      <a:latin typeface="Cambria Math" panose="02040503050406030204" pitchFamily="18" charset="0"/>
                    </a:rPr>
                    <m:t>Y</m:t>
                  </m:r>
                </m:oMath>
              </a14:m>
              <a:r>
                <a:t>) and the prediction (</a:t>
              </a:r>
              <a14:m>
                <m:oMath>
                  <m:limUpp>
                    <m:e>
                      <m:r>
                        <a:rPr xmlns:a="http://schemas.openxmlformats.org/drawingml/2006/main" sz="850" i="1">
                          <a:solidFill>
                            <a:srgbClr val="333333"/>
                          </a:solidFill>
                          <a:latin typeface="Cambria Math" panose="02040503050406030204" pitchFamily="18" charset="0"/>
                        </a:rPr>
                        <m:t>Y</m:t>
                      </m:r>
                    </m:e>
                    <m:lim>
                      <m:r>
                        <a:rPr xmlns:a="http://schemas.openxmlformats.org/drawingml/2006/main" sz="850" i="1">
                          <a:solidFill>
                            <a:srgbClr val="333333"/>
                          </a:solidFill>
                          <a:latin typeface="Cambria Math" panose="02040503050406030204" pitchFamily="18" charset="0"/>
                        </a:rPr>
                        <m:t>˜</m:t>
                      </m:r>
                    </m:lim>
                  </m:limUpp>
                </m:oMath>
              </a14:m>
              <a:r>
                <a:t>) )</a:t>
              </a:r>
            </a:p>
          </p:txBody>
        </p:sp>
        <p:sp>
          <p:nvSpPr>
            <p:cNvPr id="1049" name="Slightly adjust the parameters of H such that the distance/loss reduces slightly"/>
            <p:cNvSpPr/>
            <p:nvPr/>
          </p:nvSpPr>
          <p:spPr>
            <a:xfrm>
              <a:off x="4908954" y="-1"/>
              <a:ext cx="1964471" cy="1134954"/>
            </a:xfrm>
            <a:prstGeom prst="rect">
              <a:avLst/>
            </a:prstGeom>
            <a:solidFill>
              <a:srgbClr val="BAB9A0"/>
            </a:solidFill>
            <a:ln w="25400" cap="flat">
              <a:solidFill>
                <a:schemeClr val="accent1"/>
              </a:solidFill>
              <a:prstDash val="solid"/>
              <a:round/>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lgn="ctr">
                <a:defRPr sz="1200"/>
              </a:lvl1pPr>
            </a:lstStyle>
            <a:p>
              <a:pPr/>
              <a:r>
                <a:t>Slightly adjust the parameters of H such that the distance/loss reduces slightly</a:t>
              </a:r>
            </a:p>
          </p:txBody>
        </p:sp>
        <p:sp>
          <p:nvSpPr>
            <p:cNvPr id="1050" name="Line"/>
            <p:cNvSpPr/>
            <p:nvPr/>
          </p:nvSpPr>
          <p:spPr>
            <a:xfrm>
              <a:off x="1834008" y="567476"/>
              <a:ext cx="546333" cy="1"/>
            </a:xfrm>
            <a:prstGeom prst="line">
              <a:avLst/>
            </a:prstGeom>
            <a:noFill/>
            <a:ln w="25400" cap="flat">
              <a:solidFill>
                <a:srgbClr val="000000"/>
              </a:solidFill>
              <a:prstDash val="solid"/>
              <a:round/>
              <a:tailEnd type="triangle" w="med" len="med"/>
            </a:ln>
            <a:effectLst>
              <a:outerShdw sx="100000" sy="100000" kx="0" ky="0" algn="b" rotWithShape="0" blurRad="38100" dist="20000" dir="5400000">
                <a:srgbClr val="000000">
                  <a:alpha val="38000"/>
                </a:srgbClr>
              </a:outerShdw>
            </a:effectLst>
          </p:spPr>
          <p:txBody>
            <a:bodyPr wrap="square" lIns="0" tIns="0" rIns="0" bIns="0" numCol="1" anchor="t">
              <a:noAutofit/>
            </a:bodyPr>
            <a:lstStyle/>
            <a:p>
              <a:pPr/>
            </a:p>
          </p:txBody>
        </p:sp>
        <p:sp>
          <p:nvSpPr>
            <p:cNvPr id="1051" name="Line"/>
            <p:cNvSpPr/>
            <p:nvPr/>
          </p:nvSpPr>
          <p:spPr>
            <a:xfrm>
              <a:off x="4368885" y="567476"/>
              <a:ext cx="546333" cy="1"/>
            </a:xfrm>
            <a:prstGeom prst="line">
              <a:avLst/>
            </a:prstGeom>
            <a:noFill/>
            <a:ln w="25400" cap="flat">
              <a:solidFill>
                <a:srgbClr val="000000"/>
              </a:solidFill>
              <a:prstDash val="solid"/>
              <a:round/>
              <a:tailEnd type="triangle" w="med" len="med"/>
            </a:ln>
            <a:effectLst>
              <a:outerShdw sx="100000" sy="100000" kx="0" ky="0" algn="b" rotWithShape="0" blurRad="38100" dist="20000" dir="5400000">
                <a:srgbClr val="000000">
                  <a:alpha val="38000"/>
                </a:srgbClr>
              </a:outerShdw>
            </a:effectLst>
          </p:spPr>
          <p:txBody>
            <a:bodyPr wrap="square" lIns="0" tIns="0" rIns="0" bIns="0" numCol="1" anchor="t">
              <a:noAutofit/>
            </a:bodyPr>
            <a:lstStyle/>
            <a:p>
              <a:pPr/>
            </a:p>
          </p:txBody>
        </p:sp>
        <p:cxnSp>
          <p:nvCxnSpPr>
            <p:cNvPr id="1052" name="Connection Line"/>
            <p:cNvCxnSpPr>
              <a:stCxn id="1048" idx="0"/>
              <a:endCxn id="1049" idx="0"/>
            </p:cNvCxnSpPr>
            <p:nvPr/>
          </p:nvCxnSpPr>
          <p:spPr>
            <a:xfrm>
              <a:off x="3373558" y="567476"/>
              <a:ext cx="2517632" cy="1"/>
            </a:xfrm>
            <a:prstGeom prst="straightConnector1">
              <a:avLst/>
            </a:prstGeom>
            <a:ln w="25400" cap="flat">
              <a:solidFill>
                <a:schemeClr val="accent4">
                  <a:lumOff val="-3294"/>
                </a:schemeClr>
              </a:solidFill>
              <a:prstDash val="solid"/>
              <a:round/>
              <a:headEnd type="triangle" w="med" len="med"/>
            </a:ln>
            <a:effectLst>
              <a:outerShdw sx="100000" sy="100000" kx="0" ky="0" algn="b" rotWithShape="0" blurRad="38100" dist="20000" dir="5400000">
                <a:srgbClr val="000000">
                  <a:alpha val="38000"/>
                </a:srgbClr>
              </a:outerShdw>
            </a:effectLst>
          </p:spPr>
        </p:cxnSp>
      </p:grpSp>
      <p:sp>
        <p:nvSpPr>
          <p:cNvPr id="1054" name="Keep Repeating Until Distance/Loss Stabilizes"/>
          <p:cNvSpPr txBox="1"/>
          <p:nvPr/>
        </p:nvSpPr>
        <p:spPr>
          <a:xfrm>
            <a:off x="4182920" y="6256156"/>
            <a:ext cx="3669495" cy="197385"/>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r>
              <a:t>Keep Repeating Until Distance/Loss Stabilizes</a:t>
            </a:r>
          </a:p>
        </p:txBody>
      </p:sp>
      <p:sp>
        <p:nvSpPr>
          <p:cNvPr id="1055" name="Equation"/>
          <p:cNvSpPr txBox="1"/>
          <p:nvPr/>
        </p:nvSpPr>
        <p:spPr>
          <a:xfrm>
            <a:off x="5195511" y="2968482"/>
            <a:ext cx="3566887" cy="477239"/>
          </a:xfrm>
          <a:prstGeom prst="rect">
            <a:avLst/>
          </a:prstGeom>
          <a:ln w="12700">
            <a:miter lim="400000"/>
          </a:ln>
        </p:spPr>
        <p:txBody>
          <a:bodyPr wrap="none" lIns="0" tIns="0" rIns="0" bIns="0">
            <a:spAutoFit/>
          </a:bodyPr>
          <a:lstStyle/>
          <a:p>
            <a:pPr latinLnBrk="1">
              <a:defRPr sz="1800">
                <a:solidFill>
                  <a:srgbClr val="000000"/>
                </a:solidFill>
              </a:defRPr>
            </a:pPr>
            <a14:m>
              <m:oMathPara>
                <m:oMathParaPr>
                  <m:jc m:val="centerGroup"/>
                </m:oMathParaPr>
                <m:oMath>
                  <m:sSub>
                    <m:e>
                      <m:r>
                        <a:rPr xmlns:a="http://schemas.openxmlformats.org/drawingml/2006/main" sz="1400" i="1">
                          <a:solidFill>
                            <a:srgbClr val="333333"/>
                          </a:solidFill>
                          <a:latin typeface="Cambria Math" panose="02040503050406030204" pitchFamily="18" charset="0"/>
                        </a:rPr>
                        <m:t>J</m:t>
                      </m:r>
                    </m:e>
                    <m:sub>
                      <m:r>
                        <a:rPr xmlns:a="http://schemas.openxmlformats.org/drawingml/2006/main" sz="1400" i="1">
                          <a:solidFill>
                            <a:srgbClr val="333333"/>
                          </a:solidFill>
                          <a:latin typeface="Cambria Math" panose="02040503050406030204" pitchFamily="18" charset="0"/>
                        </a:rPr>
                        <m:t>w</m:t>
                      </m:r>
                      <m:r>
                        <a:rPr xmlns:a="http://schemas.openxmlformats.org/drawingml/2006/main" sz="1400" i="1">
                          <a:solidFill>
                            <a:srgbClr val="333333"/>
                          </a:solidFill>
                          <a:latin typeface="Cambria Math" panose="02040503050406030204" pitchFamily="18" charset="0"/>
                        </a:rPr>
                        <m:t>,</m:t>
                      </m:r>
                      <m:r>
                        <a:rPr xmlns:a="http://schemas.openxmlformats.org/drawingml/2006/main" sz="1400" i="1">
                          <a:solidFill>
                            <a:srgbClr val="333333"/>
                          </a:solidFill>
                          <a:latin typeface="Cambria Math" panose="02040503050406030204" pitchFamily="18" charset="0"/>
                        </a:rPr>
                        <m:t>b</m:t>
                      </m:r>
                    </m:sub>
                  </m:sSub>
                  <m:r>
                    <a:rPr xmlns:a="http://schemas.openxmlformats.org/drawingml/2006/main" sz="1400" i="1">
                      <a:solidFill>
                        <a:srgbClr val="333333"/>
                      </a:solidFill>
                      <a:latin typeface="Cambria Math" panose="02040503050406030204" pitchFamily="18" charset="0"/>
                    </a:rPr>
                    <m:t>(</m:t>
                  </m:r>
                  <m:r>
                    <a:rPr xmlns:a="http://schemas.openxmlformats.org/drawingml/2006/main" sz="1400" i="1">
                      <a:solidFill>
                        <a:srgbClr val="333333"/>
                      </a:solidFill>
                      <a:latin typeface="Cambria Math" panose="02040503050406030204" pitchFamily="18" charset="0"/>
                    </a:rPr>
                    <m:t>H</m:t>
                  </m:r>
                  <m:r>
                    <a:rPr xmlns:a="http://schemas.openxmlformats.org/drawingml/2006/main" sz="1400" i="1">
                      <a:solidFill>
                        <a:srgbClr val="333333"/>
                      </a:solidFill>
                      <a:latin typeface="Cambria Math" panose="02040503050406030204" pitchFamily="18" charset="0"/>
                    </a:rPr>
                    <m:t>)</m:t>
                  </m:r>
                  <m:r>
                    <a:rPr xmlns:a="http://schemas.openxmlformats.org/drawingml/2006/main" sz="1400" i="1">
                      <a:solidFill>
                        <a:srgbClr val="333333"/>
                      </a:solidFill>
                      <a:latin typeface="Cambria Math" panose="02040503050406030204" pitchFamily="18" charset="0"/>
                    </a:rPr>
                    <m:t>=</m:t>
                  </m:r>
                  <m:r>
                    <a:rPr xmlns:a="http://schemas.openxmlformats.org/drawingml/2006/main" sz="1400" i="1">
                      <a:solidFill>
                        <a:srgbClr val="333333"/>
                      </a:solidFill>
                      <a:latin typeface="Cambria Math" panose="02040503050406030204" pitchFamily="18" charset="0"/>
                    </a:rPr>
                    <m:t>1</m:t>
                  </m:r>
                  <m:r>
                    <a:rPr xmlns:a="http://schemas.openxmlformats.org/drawingml/2006/main" sz="1400" i="1">
                      <a:solidFill>
                        <a:srgbClr val="333333"/>
                      </a:solidFill>
                      <a:latin typeface="Cambria Math" panose="02040503050406030204" pitchFamily="18" charset="0"/>
                    </a:rPr>
                    <m:t>/</m:t>
                  </m:r>
                  <m:r>
                    <a:rPr xmlns:a="http://schemas.openxmlformats.org/drawingml/2006/main" sz="1400" i="1">
                      <a:solidFill>
                        <a:srgbClr val="333333"/>
                      </a:solidFill>
                      <a:latin typeface="Cambria Math" panose="02040503050406030204" pitchFamily="18" charset="0"/>
                    </a:rPr>
                    <m:t>m</m:t>
                  </m:r>
                  <m:limUpp>
                    <m:e>
                      <m:limLow>
                        <m:e>
                          <m:r>
                            <a:rPr xmlns:a="http://schemas.openxmlformats.org/drawingml/2006/main" sz="1400" i="1">
                              <a:solidFill>
                                <a:srgbClr val="333333"/>
                              </a:solidFill>
                              <a:latin typeface="Cambria Math" panose="02040503050406030204" pitchFamily="18" charset="0"/>
                            </a:rPr>
                            <m:t>∑</m:t>
                          </m:r>
                        </m:e>
                        <m:lim>
                          <m:r>
                            <a:rPr xmlns:a="http://schemas.openxmlformats.org/drawingml/2006/main" sz="1400" i="1">
                              <a:solidFill>
                                <a:srgbClr val="333333"/>
                              </a:solidFill>
                              <a:latin typeface="Cambria Math" panose="02040503050406030204" pitchFamily="18" charset="0"/>
                            </a:rPr>
                            <m:t>i</m:t>
                          </m:r>
                          <m:r>
                            <a:rPr xmlns:a="http://schemas.openxmlformats.org/drawingml/2006/main" sz="1400" i="1">
                              <a:solidFill>
                                <a:srgbClr val="333333"/>
                              </a:solidFill>
                              <a:latin typeface="Cambria Math" panose="02040503050406030204" pitchFamily="18" charset="0"/>
                            </a:rPr>
                            <m:t>=</m:t>
                          </m:r>
                          <m:r>
                            <a:rPr xmlns:a="http://schemas.openxmlformats.org/drawingml/2006/main" sz="1400" i="1">
                              <a:solidFill>
                                <a:srgbClr val="333333"/>
                              </a:solidFill>
                              <a:latin typeface="Cambria Math" panose="02040503050406030204" pitchFamily="18" charset="0"/>
                            </a:rPr>
                            <m:t>1</m:t>
                          </m:r>
                        </m:lim>
                      </m:limLow>
                    </m:e>
                    <m:lim>
                      <m:r>
                        <a:rPr xmlns:a="http://schemas.openxmlformats.org/drawingml/2006/main" sz="1400" i="1">
                          <a:solidFill>
                            <a:srgbClr val="333333"/>
                          </a:solidFill>
                          <a:latin typeface="Cambria Math" panose="02040503050406030204" pitchFamily="18" charset="0"/>
                        </a:rPr>
                        <m:t>m</m:t>
                      </m:r>
                    </m:lim>
                  </m:limUpp>
                  <m:r>
                    <a:rPr xmlns:a="http://schemas.openxmlformats.org/drawingml/2006/main" sz="1400" i="1">
                      <a:solidFill>
                        <a:srgbClr val="333333"/>
                      </a:solidFill>
                      <a:latin typeface="Cambria Math" panose="02040503050406030204" pitchFamily="18" charset="0"/>
                    </a:rPr>
                    <m:t>(</m:t>
                  </m:r>
                  <m:sSub>
                    <m:e>
                      <m:r>
                        <a:rPr xmlns:a="http://schemas.openxmlformats.org/drawingml/2006/main" sz="1400" i="1">
                          <a:solidFill>
                            <a:srgbClr val="333333"/>
                          </a:solidFill>
                          <a:latin typeface="Cambria Math" panose="02040503050406030204" pitchFamily="18" charset="0"/>
                        </a:rPr>
                        <m:t>y</m:t>
                      </m:r>
                    </m:e>
                    <m:sub>
                      <m:r>
                        <a:rPr xmlns:a="http://schemas.openxmlformats.org/drawingml/2006/main" sz="1400" i="1">
                          <a:solidFill>
                            <a:srgbClr val="333333"/>
                          </a:solidFill>
                          <a:latin typeface="Cambria Math" panose="02040503050406030204" pitchFamily="18" charset="0"/>
                        </a:rPr>
                        <m:t>i</m:t>
                      </m:r>
                    </m:sub>
                  </m:sSub>
                  <m:r>
                    <a:rPr xmlns:a="http://schemas.openxmlformats.org/drawingml/2006/main" sz="1400" i="1">
                      <a:solidFill>
                        <a:srgbClr val="333333"/>
                      </a:solidFill>
                      <a:latin typeface="Cambria Math" panose="02040503050406030204" pitchFamily="18" charset="0"/>
                    </a:rPr>
                    <m:t>-</m:t>
                  </m:r>
                  <m:limUpp>
                    <m:e>
                      <m:r>
                        <a:rPr xmlns:a="http://schemas.openxmlformats.org/drawingml/2006/main" sz="1400" i="1">
                          <a:solidFill>
                            <a:srgbClr val="333333"/>
                          </a:solidFill>
                          <a:latin typeface="Cambria Math" panose="02040503050406030204" pitchFamily="18" charset="0"/>
                        </a:rPr>
                        <m:t>y</m:t>
                      </m:r>
                    </m:e>
                    <m:lim>
                      <m:r>
                        <a:rPr xmlns:a="http://schemas.openxmlformats.org/drawingml/2006/main" sz="1400" i="1">
                          <a:solidFill>
                            <a:srgbClr val="333333"/>
                          </a:solidFill>
                          <a:latin typeface="Cambria Math" panose="02040503050406030204" pitchFamily="18" charset="0"/>
                        </a:rPr>
                        <m:t>˜</m:t>
                      </m:r>
                    </m:lim>
                  </m:limUpp>
                  <m:sSup>
                    <m:e>
                      <m:r>
                        <a:rPr xmlns:a="http://schemas.openxmlformats.org/drawingml/2006/main" sz="1400" i="1">
                          <a:solidFill>
                            <a:srgbClr val="333333"/>
                          </a:solidFill>
                          <a:latin typeface="Cambria Math" panose="02040503050406030204" pitchFamily="18" charset="0"/>
                        </a:rPr>
                        <m:t>)</m:t>
                      </m:r>
                    </m:e>
                    <m:sup>
                      <m:r>
                        <a:rPr xmlns:a="http://schemas.openxmlformats.org/drawingml/2006/main" sz="1400" i="1">
                          <a:solidFill>
                            <a:srgbClr val="333333"/>
                          </a:solidFill>
                          <a:latin typeface="Cambria Math" panose="02040503050406030204" pitchFamily="18" charset="0"/>
                        </a:rPr>
                        <m:t>2</m:t>
                      </m:r>
                    </m:sup>
                  </m:sSup>
                  <m:r>
                    <a:rPr xmlns:a="http://schemas.openxmlformats.org/drawingml/2006/main" sz="1400" i="1">
                      <a:solidFill>
                        <a:srgbClr val="333333"/>
                      </a:solidFill>
                      <a:latin typeface="Cambria Math" panose="02040503050406030204" pitchFamily="18" charset="0"/>
                    </a:rPr>
                    <m:t>=</m:t>
                  </m:r>
                  <m:r>
                    <a:rPr xmlns:a="http://schemas.openxmlformats.org/drawingml/2006/main" sz="1400" i="1">
                      <a:solidFill>
                        <a:srgbClr val="333333"/>
                      </a:solidFill>
                      <a:latin typeface="Cambria Math" panose="02040503050406030204" pitchFamily="18" charset="0"/>
                    </a:rPr>
                    <m:t>1</m:t>
                  </m:r>
                  <m:r>
                    <a:rPr xmlns:a="http://schemas.openxmlformats.org/drawingml/2006/main" sz="1400" i="1">
                      <a:solidFill>
                        <a:srgbClr val="333333"/>
                      </a:solidFill>
                      <a:latin typeface="Cambria Math" panose="02040503050406030204" pitchFamily="18" charset="0"/>
                    </a:rPr>
                    <m:t>/</m:t>
                  </m:r>
                  <m:r>
                    <a:rPr xmlns:a="http://schemas.openxmlformats.org/drawingml/2006/main" sz="1400" i="1">
                      <a:solidFill>
                        <a:srgbClr val="333333"/>
                      </a:solidFill>
                      <a:latin typeface="Cambria Math" panose="02040503050406030204" pitchFamily="18" charset="0"/>
                    </a:rPr>
                    <m:t>m</m:t>
                  </m:r>
                  <m:limUpp>
                    <m:e>
                      <m:limLow>
                        <m:e>
                          <m:r>
                            <a:rPr xmlns:a="http://schemas.openxmlformats.org/drawingml/2006/main" sz="1400" i="1">
                              <a:solidFill>
                                <a:srgbClr val="333333"/>
                              </a:solidFill>
                              <a:latin typeface="Cambria Math" panose="02040503050406030204" pitchFamily="18" charset="0"/>
                            </a:rPr>
                            <m:t>∑</m:t>
                          </m:r>
                        </m:e>
                        <m:lim>
                          <m:r>
                            <a:rPr xmlns:a="http://schemas.openxmlformats.org/drawingml/2006/main" sz="1400" i="1">
                              <a:solidFill>
                                <a:srgbClr val="333333"/>
                              </a:solidFill>
                              <a:latin typeface="Cambria Math" panose="02040503050406030204" pitchFamily="18" charset="0"/>
                            </a:rPr>
                            <m:t>i</m:t>
                          </m:r>
                          <m:r>
                            <a:rPr xmlns:a="http://schemas.openxmlformats.org/drawingml/2006/main" sz="1400" i="1">
                              <a:solidFill>
                                <a:srgbClr val="333333"/>
                              </a:solidFill>
                              <a:latin typeface="Cambria Math" panose="02040503050406030204" pitchFamily="18" charset="0"/>
                            </a:rPr>
                            <m:t>=</m:t>
                          </m:r>
                          <m:r>
                            <a:rPr xmlns:a="http://schemas.openxmlformats.org/drawingml/2006/main" sz="1400" i="1">
                              <a:solidFill>
                                <a:srgbClr val="333333"/>
                              </a:solidFill>
                              <a:latin typeface="Cambria Math" panose="02040503050406030204" pitchFamily="18" charset="0"/>
                            </a:rPr>
                            <m:t>1</m:t>
                          </m:r>
                        </m:lim>
                      </m:limLow>
                    </m:e>
                    <m:lim>
                      <m:r>
                        <a:rPr xmlns:a="http://schemas.openxmlformats.org/drawingml/2006/main" sz="1400" i="1">
                          <a:solidFill>
                            <a:srgbClr val="333333"/>
                          </a:solidFill>
                          <a:latin typeface="Cambria Math" panose="02040503050406030204" pitchFamily="18" charset="0"/>
                        </a:rPr>
                        <m:t>m</m:t>
                      </m:r>
                    </m:lim>
                  </m:limUpp>
                  <m:r>
                    <a:rPr xmlns:a="http://schemas.openxmlformats.org/drawingml/2006/main" sz="1400" i="1">
                      <a:solidFill>
                        <a:srgbClr val="333333"/>
                      </a:solidFill>
                      <a:latin typeface="Cambria Math" panose="02040503050406030204" pitchFamily="18" charset="0"/>
                    </a:rPr>
                    <m:t>(</m:t>
                  </m:r>
                  <m:sSub>
                    <m:e>
                      <m:r>
                        <a:rPr xmlns:a="http://schemas.openxmlformats.org/drawingml/2006/main" sz="1400" i="1">
                          <a:solidFill>
                            <a:srgbClr val="333333"/>
                          </a:solidFill>
                          <a:latin typeface="Cambria Math" panose="02040503050406030204" pitchFamily="18" charset="0"/>
                        </a:rPr>
                        <m:t>y</m:t>
                      </m:r>
                    </m:e>
                    <m:sub>
                      <m:r>
                        <a:rPr xmlns:a="http://schemas.openxmlformats.org/drawingml/2006/main" sz="1400" i="1">
                          <a:solidFill>
                            <a:srgbClr val="333333"/>
                          </a:solidFill>
                          <a:latin typeface="Cambria Math" panose="02040503050406030204" pitchFamily="18" charset="0"/>
                        </a:rPr>
                        <m:t>i</m:t>
                      </m:r>
                    </m:sub>
                  </m:sSub>
                  <m:r>
                    <a:rPr xmlns:a="http://schemas.openxmlformats.org/drawingml/2006/main" sz="1400" i="1">
                      <a:solidFill>
                        <a:srgbClr val="333333"/>
                      </a:solidFill>
                      <a:latin typeface="Cambria Math" panose="02040503050406030204" pitchFamily="18" charset="0"/>
                    </a:rPr>
                    <m:t>-</m:t>
                  </m:r>
                  <m:r>
                    <a:rPr xmlns:a="http://schemas.openxmlformats.org/drawingml/2006/main" sz="1400" i="1">
                      <a:solidFill>
                        <a:srgbClr val="333333"/>
                      </a:solidFill>
                      <a:latin typeface="Cambria Math" panose="02040503050406030204" pitchFamily="18" charset="0"/>
                    </a:rPr>
                    <m:t>H</m:t>
                  </m:r>
                  <m:r>
                    <a:rPr xmlns:a="http://schemas.openxmlformats.org/drawingml/2006/main" sz="1400" i="1">
                      <a:solidFill>
                        <a:srgbClr val="333333"/>
                      </a:solidFill>
                      <a:latin typeface="Cambria Math" panose="02040503050406030204" pitchFamily="18" charset="0"/>
                    </a:rPr>
                    <m:t>(</m:t>
                  </m:r>
                  <m:sSub>
                    <m:e>
                      <m:r>
                        <a:rPr xmlns:a="http://schemas.openxmlformats.org/drawingml/2006/main" sz="1400" i="1">
                          <a:solidFill>
                            <a:srgbClr val="333333"/>
                          </a:solidFill>
                          <a:latin typeface="Cambria Math" panose="02040503050406030204" pitchFamily="18" charset="0"/>
                        </a:rPr>
                        <m:t>x</m:t>
                      </m:r>
                    </m:e>
                    <m:sub>
                      <m:r>
                        <a:rPr xmlns:a="http://schemas.openxmlformats.org/drawingml/2006/main" sz="1400" i="1">
                          <a:solidFill>
                            <a:srgbClr val="333333"/>
                          </a:solidFill>
                          <a:latin typeface="Cambria Math" panose="02040503050406030204" pitchFamily="18" charset="0"/>
                        </a:rPr>
                        <m:t>i</m:t>
                      </m:r>
                    </m:sub>
                  </m:sSub>
                  <m:r>
                    <a:rPr xmlns:a="http://schemas.openxmlformats.org/drawingml/2006/main" sz="1400" i="1">
                      <a:solidFill>
                        <a:srgbClr val="333333"/>
                      </a:solidFill>
                      <a:latin typeface="Cambria Math" panose="02040503050406030204" pitchFamily="18" charset="0"/>
                    </a:rPr>
                    <m:t>)</m:t>
                  </m:r>
                  <m:sSup>
                    <m:e>
                      <m:r>
                        <a:rPr xmlns:a="http://schemas.openxmlformats.org/drawingml/2006/main" sz="1400" i="1">
                          <a:solidFill>
                            <a:srgbClr val="333333"/>
                          </a:solidFill>
                          <a:latin typeface="Cambria Math" panose="02040503050406030204" pitchFamily="18" charset="0"/>
                        </a:rPr>
                        <m:t>)</m:t>
                      </m:r>
                    </m:e>
                    <m:sup>
                      <m:r>
                        <a:rPr xmlns:a="http://schemas.openxmlformats.org/drawingml/2006/main" sz="1400" i="1">
                          <a:solidFill>
                            <a:srgbClr val="333333"/>
                          </a:solidFill>
                          <a:latin typeface="Cambria Math" panose="02040503050406030204" pitchFamily="18" charset="0"/>
                        </a:rPr>
                        <m:t>2</m:t>
                      </m:r>
                    </m:sup>
                  </m:sSup>
                </m:oMath>
              </m:oMathPara>
            </a14:m>
            <a:endParaRPr sz="1400">
              <a:solidFill>
                <a:srgbClr val="333333"/>
              </a:solidFill>
            </a:endParaRPr>
          </a:p>
        </p:txBody>
      </p:sp>
      <p:grpSp>
        <p:nvGrpSpPr>
          <p:cNvPr id="1068" name="Group"/>
          <p:cNvGrpSpPr/>
          <p:nvPr/>
        </p:nvGrpSpPr>
        <p:grpSpPr>
          <a:xfrm>
            <a:off x="7534476" y="293959"/>
            <a:ext cx="1279795" cy="1033211"/>
            <a:chOff x="-17960" y="-17960"/>
            <a:chExt cx="1279793" cy="1033209"/>
          </a:xfrm>
        </p:grpSpPr>
        <p:pic>
          <p:nvPicPr>
            <p:cNvPr id="1056" name="Rounded Rectangle Rounded rectangle" descr="Rounded Rectangle Rounded rectangle"/>
            <p:cNvPicPr>
              <a:picLocks noChangeAspect="0"/>
            </p:cNvPicPr>
            <p:nvPr/>
          </p:nvPicPr>
          <p:blipFill>
            <a:blip r:embed="rId4">
              <a:extLst/>
            </a:blip>
            <a:stretch>
              <a:fillRect/>
            </a:stretch>
          </p:blipFill>
          <p:spPr>
            <a:xfrm>
              <a:off x="-17961" y="-17961"/>
              <a:ext cx="1279795" cy="1033210"/>
            </a:xfrm>
            <a:prstGeom prst="rect">
              <a:avLst/>
            </a:prstGeom>
            <a:effectLst/>
          </p:spPr>
        </p:pic>
        <p:grpSp>
          <p:nvGrpSpPr>
            <p:cNvPr id="1060" name="Intro to NN"/>
            <p:cNvGrpSpPr/>
            <p:nvPr/>
          </p:nvGrpSpPr>
          <p:grpSpPr>
            <a:xfrm>
              <a:off x="68324" y="333649"/>
              <a:ext cx="1085991" cy="372260"/>
              <a:chOff x="0" y="0"/>
              <a:chExt cx="1085989" cy="372258"/>
            </a:xfrm>
          </p:grpSpPr>
          <p:sp>
            <p:nvSpPr>
              <p:cNvPr id="1059" name="Intro to NN"/>
              <p:cNvSpPr/>
              <p:nvPr/>
            </p:nvSpPr>
            <p:spPr>
              <a:xfrm>
                <a:off x="17960" y="17960"/>
                <a:ext cx="1050070" cy="33633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829" y="0"/>
                    </a:moveTo>
                    <a:lnTo>
                      <a:pt x="1771" y="0"/>
                    </a:lnTo>
                    <a:cubicBezTo>
                      <a:pt x="1252" y="0"/>
                      <a:pt x="940" y="0"/>
                      <a:pt x="732" y="271"/>
                    </a:cubicBezTo>
                    <a:cubicBezTo>
                      <a:pt x="432" y="612"/>
                      <a:pt x="196" y="1349"/>
                      <a:pt x="87" y="2285"/>
                    </a:cubicBezTo>
                    <a:cubicBezTo>
                      <a:pt x="0" y="2934"/>
                      <a:pt x="0" y="3908"/>
                      <a:pt x="0" y="5531"/>
                    </a:cubicBezTo>
                    <a:lnTo>
                      <a:pt x="0" y="16069"/>
                    </a:lnTo>
                    <a:cubicBezTo>
                      <a:pt x="0" y="17692"/>
                      <a:pt x="0" y="18666"/>
                      <a:pt x="87" y="19315"/>
                    </a:cubicBezTo>
                    <a:cubicBezTo>
                      <a:pt x="196" y="20251"/>
                      <a:pt x="432" y="20988"/>
                      <a:pt x="732" y="21329"/>
                    </a:cubicBezTo>
                    <a:cubicBezTo>
                      <a:pt x="940" y="21600"/>
                      <a:pt x="1252" y="21600"/>
                      <a:pt x="1771" y="21600"/>
                    </a:cubicBezTo>
                    <a:lnTo>
                      <a:pt x="19829" y="21600"/>
                    </a:lnTo>
                    <a:cubicBezTo>
                      <a:pt x="20348" y="21600"/>
                      <a:pt x="20660" y="21600"/>
                      <a:pt x="20868" y="21329"/>
                    </a:cubicBezTo>
                    <a:cubicBezTo>
                      <a:pt x="21168" y="20988"/>
                      <a:pt x="21404" y="20251"/>
                      <a:pt x="21513" y="19315"/>
                    </a:cubicBezTo>
                    <a:cubicBezTo>
                      <a:pt x="21600" y="18666"/>
                      <a:pt x="21600" y="17692"/>
                      <a:pt x="21600" y="16069"/>
                    </a:cubicBezTo>
                    <a:lnTo>
                      <a:pt x="21600" y="5531"/>
                    </a:lnTo>
                    <a:cubicBezTo>
                      <a:pt x="21600" y="3908"/>
                      <a:pt x="21600" y="2934"/>
                      <a:pt x="21513" y="2285"/>
                    </a:cubicBezTo>
                    <a:cubicBezTo>
                      <a:pt x="21404" y="1349"/>
                      <a:pt x="21168" y="612"/>
                      <a:pt x="20868" y="271"/>
                    </a:cubicBezTo>
                    <a:cubicBezTo>
                      <a:pt x="20660" y="0"/>
                      <a:pt x="20348" y="0"/>
                      <a:pt x="19829" y="0"/>
                    </a:cubicBezTo>
                    <a:close/>
                  </a:path>
                </a:pathLst>
              </a:custGeom>
              <a:solidFill>
                <a:srgbClr val="D5D5D5"/>
              </a:solidFill>
              <a:ln>
                <a:noFill/>
              </a:ln>
              <a:effectLst/>
              <a:extLst>
                <a:ext uri="{C572A759-6A51-4108-AA02-DFA0A04FC94B}">
                  <ma14:wrappingTextBoxFlag xmlns:ma14="http://schemas.microsoft.com/office/mac/drawingml/2011/main" val="1"/>
                </a:ext>
              </a:extLst>
            </p:spPr>
            <p:txBody>
              <a:bodyPr wrap="square" lIns="19050" tIns="19050" rIns="19050" bIns="19050" numCol="1" anchor="ctr">
                <a:noAutofit/>
              </a:bodyPr>
              <a:lstStyle>
                <a:lvl1pPr algn="ctr" defTabSz="412750">
                  <a:defRPr sz="800">
                    <a:solidFill>
                      <a:srgbClr val="000000"/>
                    </a:solidFill>
                    <a:latin typeface="Helvetica Neue Medium"/>
                    <a:ea typeface="Helvetica Neue Medium"/>
                    <a:cs typeface="Helvetica Neue Medium"/>
                    <a:sym typeface="Helvetica Neue Medium"/>
                  </a:defRPr>
                </a:lvl1pPr>
              </a:lstStyle>
              <a:p>
                <a:pPr/>
                <a:r>
                  <a:t>Intro to NN</a:t>
                </a:r>
              </a:p>
            </p:txBody>
          </p:sp>
          <p:pic>
            <p:nvPicPr>
              <p:cNvPr id="1058" name="Intro to NN Intro to NN" descr="Intro to NN Intro to NN"/>
              <p:cNvPicPr>
                <a:picLocks noChangeAspect="0"/>
              </p:cNvPicPr>
              <p:nvPr/>
            </p:nvPicPr>
            <p:blipFill>
              <a:blip r:embed="rId5">
                <a:extLst/>
              </a:blip>
              <a:stretch>
                <a:fillRect/>
              </a:stretch>
            </p:blipFill>
            <p:spPr>
              <a:xfrm>
                <a:off x="-1" y="0"/>
                <a:ext cx="1085991" cy="372259"/>
              </a:xfrm>
              <a:prstGeom prst="rect">
                <a:avLst/>
              </a:prstGeom>
              <a:effectLst/>
            </p:spPr>
          </p:pic>
        </p:grpSp>
        <p:grpSp>
          <p:nvGrpSpPr>
            <p:cNvPr id="1067" name="Group"/>
            <p:cNvGrpSpPr/>
            <p:nvPr/>
          </p:nvGrpSpPr>
          <p:grpSpPr>
            <a:xfrm>
              <a:off x="201565" y="134646"/>
              <a:ext cx="840742" cy="781468"/>
              <a:chOff x="-17960" y="-17960"/>
              <a:chExt cx="840741" cy="781467"/>
            </a:xfrm>
          </p:grpSpPr>
          <p:grpSp>
            <p:nvGrpSpPr>
              <p:cNvPr id="1063" name="Tasks and Models"/>
              <p:cNvGrpSpPr/>
              <p:nvPr/>
            </p:nvGrpSpPr>
            <p:grpSpPr>
              <a:xfrm>
                <a:off x="-17961" y="-17961"/>
                <a:ext cx="840742" cy="200964"/>
                <a:chOff x="0" y="0"/>
                <a:chExt cx="840741" cy="200962"/>
              </a:xfrm>
            </p:grpSpPr>
            <p:sp>
              <p:nvSpPr>
                <p:cNvPr id="1062" name="Tasks and Models"/>
                <p:cNvSpPr/>
                <p:nvPr/>
              </p:nvSpPr>
              <p:spPr>
                <a:xfrm>
                  <a:off x="17960" y="17960"/>
                  <a:ext cx="804821" cy="16504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829" y="0"/>
                      </a:moveTo>
                      <a:lnTo>
                        <a:pt x="1771" y="0"/>
                      </a:lnTo>
                      <a:cubicBezTo>
                        <a:pt x="1252" y="0"/>
                        <a:pt x="940" y="0"/>
                        <a:pt x="732" y="423"/>
                      </a:cubicBezTo>
                      <a:cubicBezTo>
                        <a:pt x="432" y="955"/>
                        <a:pt x="196" y="2107"/>
                        <a:pt x="87" y="3569"/>
                      </a:cubicBezTo>
                      <a:cubicBezTo>
                        <a:pt x="0" y="4583"/>
                        <a:pt x="0" y="6103"/>
                        <a:pt x="0" y="8638"/>
                      </a:cubicBezTo>
                      <a:lnTo>
                        <a:pt x="0" y="12962"/>
                      </a:lnTo>
                      <a:cubicBezTo>
                        <a:pt x="0" y="15497"/>
                        <a:pt x="0" y="17017"/>
                        <a:pt x="87" y="18031"/>
                      </a:cubicBezTo>
                      <a:cubicBezTo>
                        <a:pt x="196" y="19493"/>
                        <a:pt x="432" y="20645"/>
                        <a:pt x="732" y="21177"/>
                      </a:cubicBezTo>
                      <a:cubicBezTo>
                        <a:pt x="940" y="21600"/>
                        <a:pt x="1252" y="21600"/>
                        <a:pt x="1771" y="21600"/>
                      </a:cubicBezTo>
                      <a:lnTo>
                        <a:pt x="19829" y="21600"/>
                      </a:lnTo>
                      <a:cubicBezTo>
                        <a:pt x="20348" y="21600"/>
                        <a:pt x="20660" y="21600"/>
                        <a:pt x="20868" y="21177"/>
                      </a:cubicBezTo>
                      <a:cubicBezTo>
                        <a:pt x="21168" y="20645"/>
                        <a:pt x="21404" y="19493"/>
                        <a:pt x="21513" y="18031"/>
                      </a:cubicBezTo>
                      <a:cubicBezTo>
                        <a:pt x="21600" y="17017"/>
                        <a:pt x="21600" y="15497"/>
                        <a:pt x="21600" y="12962"/>
                      </a:cubicBezTo>
                      <a:lnTo>
                        <a:pt x="21600" y="8638"/>
                      </a:lnTo>
                      <a:cubicBezTo>
                        <a:pt x="21600" y="6103"/>
                        <a:pt x="21600" y="4583"/>
                        <a:pt x="21513" y="3569"/>
                      </a:cubicBezTo>
                      <a:cubicBezTo>
                        <a:pt x="21404" y="2107"/>
                        <a:pt x="21168" y="955"/>
                        <a:pt x="20868" y="423"/>
                      </a:cubicBezTo>
                      <a:cubicBezTo>
                        <a:pt x="20660" y="0"/>
                        <a:pt x="20348" y="0"/>
                        <a:pt x="19829" y="0"/>
                      </a:cubicBezTo>
                      <a:close/>
                    </a:path>
                  </a:pathLst>
                </a:custGeom>
                <a:solidFill>
                  <a:schemeClr val="accent1">
                    <a:lumOff val="2401"/>
                  </a:schemeClr>
                </a:solidFill>
                <a:ln>
                  <a:noFill/>
                </a:ln>
                <a:effectLst/>
                <a:extLst>
                  <a:ext uri="{C572A759-6A51-4108-AA02-DFA0A04FC94B}">
                    <ma14:wrappingTextBoxFlag xmlns:ma14="http://schemas.microsoft.com/office/mac/drawingml/2011/main" val="1"/>
                  </a:ext>
                </a:extLst>
              </p:spPr>
              <p:txBody>
                <a:bodyPr wrap="square" lIns="19050" tIns="19050" rIns="19050" bIns="19050" numCol="1" anchor="ctr">
                  <a:noAutofit/>
                </a:bodyPr>
                <a:lstStyle>
                  <a:lvl1pPr algn="ctr" defTabSz="412750">
                    <a:defRPr sz="600">
                      <a:solidFill>
                        <a:srgbClr val="000000"/>
                      </a:solidFill>
                      <a:latin typeface="Helvetica Neue Medium"/>
                      <a:ea typeface="Helvetica Neue Medium"/>
                      <a:cs typeface="Helvetica Neue Medium"/>
                      <a:sym typeface="Helvetica Neue Medium"/>
                    </a:defRPr>
                  </a:lvl1pPr>
                </a:lstStyle>
                <a:p>
                  <a:pPr/>
                  <a:r>
                    <a:t>Tasks and Models</a:t>
                  </a:r>
                </a:p>
              </p:txBody>
            </p:sp>
            <p:pic>
              <p:nvPicPr>
                <p:cNvPr id="1061" name="Tasks and Models Tasks and Models" descr="Tasks and Models Tasks and Models"/>
                <p:cNvPicPr>
                  <a:picLocks noChangeAspect="0"/>
                </p:cNvPicPr>
                <p:nvPr/>
              </p:nvPicPr>
              <p:blipFill>
                <a:blip r:embed="rId6">
                  <a:extLst/>
                </a:blip>
                <a:stretch>
                  <a:fillRect/>
                </a:stretch>
              </p:blipFill>
              <p:spPr>
                <a:xfrm>
                  <a:off x="-1" y="-1"/>
                  <a:ext cx="840743" cy="200964"/>
                </a:xfrm>
                <a:prstGeom prst="rect">
                  <a:avLst/>
                </a:prstGeom>
                <a:effectLst/>
              </p:spPr>
            </p:pic>
          </p:grpSp>
          <p:grpSp>
            <p:nvGrpSpPr>
              <p:cNvPr id="1066" name="VAE"/>
              <p:cNvGrpSpPr/>
              <p:nvPr/>
            </p:nvGrpSpPr>
            <p:grpSpPr>
              <a:xfrm>
                <a:off x="-17961" y="554020"/>
                <a:ext cx="840742" cy="209487"/>
                <a:chOff x="0" y="0"/>
                <a:chExt cx="840741" cy="209486"/>
              </a:xfrm>
            </p:grpSpPr>
            <p:sp>
              <p:nvSpPr>
                <p:cNvPr id="1065" name="VAE"/>
                <p:cNvSpPr/>
                <p:nvPr/>
              </p:nvSpPr>
              <p:spPr>
                <a:xfrm>
                  <a:off x="17960" y="17960"/>
                  <a:ext cx="804821" cy="17356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829" y="0"/>
                      </a:moveTo>
                      <a:lnTo>
                        <a:pt x="1771" y="0"/>
                      </a:lnTo>
                      <a:cubicBezTo>
                        <a:pt x="1252" y="0"/>
                        <a:pt x="940" y="0"/>
                        <a:pt x="732" y="403"/>
                      </a:cubicBezTo>
                      <a:cubicBezTo>
                        <a:pt x="432" y="908"/>
                        <a:pt x="196" y="2003"/>
                        <a:pt x="87" y="3393"/>
                      </a:cubicBezTo>
                      <a:cubicBezTo>
                        <a:pt x="0" y="4357"/>
                        <a:pt x="0" y="5804"/>
                        <a:pt x="0" y="8214"/>
                      </a:cubicBezTo>
                      <a:lnTo>
                        <a:pt x="0" y="13386"/>
                      </a:lnTo>
                      <a:cubicBezTo>
                        <a:pt x="0" y="15796"/>
                        <a:pt x="0" y="17243"/>
                        <a:pt x="87" y="18207"/>
                      </a:cubicBezTo>
                      <a:cubicBezTo>
                        <a:pt x="196" y="19597"/>
                        <a:pt x="432" y="20692"/>
                        <a:pt x="732" y="21197"/>
                      </a:cubicBezTo>
                      <a:cubicBezTo>
                        <a:pt x="940" y="21600"/>
                        <a:pt x="1252" y="21600"/>
                        <a:pt x="1771" y="21600"/>
                      </a:cubicBezTo>
                      <a:lnTo>
                        <a:pt x="19829" y="21600"/>
                      </a:lnTo>
                      <a:cubicBezTo>
                        <a:pt x="20348" y="21600"/>
                        <a:pt x="20660" y="21600"/>
                        <a:pt x="20868" y="21197"/>
                      </a:cubicBezTo>
                      <a:cubicBezTo>
                        <a:pt x="21168" y="20692"/>
                        <a:pt x="21404" y="19597"/>
                        <a:pt x="21513" y="18207"/>
                      </a:cubicBezTo>
                      <a:cubicBezTo>
                        <a:pt x="21600" y="17243"/>
                        <a:pt x="21600" y="15796"/>
                        <a:pt x="21600" y="13386"/>
                      </a:cubicBezTo>
                      <a:lnTo>
                        <a:pt x="21600" y="8214"/>
                      </a:lnTo>
                      <a:cubicBezTo>
                        <a:pt x="21600" y="5804"/>
                        <a:pt x="21600" y="4357"/>
                        <a:pt x="21513" y="3393"/>
                      </a:cubicBezTo>
                      <a:cubicBezTo>
                        <a:pt x="21404" y="2003"/>
                        <a:pt x="21168" y="908"/>
                        <a:pt x="20868" y="403"/>
                      </a:cubicBezTo>
                      <a:cubicBezTo>
                        <a:pt x="20660" y="0"/>
                        <a:pt x="20348" y="0"/>
                        <a:pt x="19829" y="0"/>
                      </a:cubicBezTo>
                      <a:close/>
                    </a:path>
                  </a:pathLst>
                </a:custGeom>
                <a:solidFill>
                  <a:schemeClr val="accent1">
                    <a:lumOff val="2401"/>
                  </a:schemeClr>
                </a:solidFill>
                <a:ln>
                  <a:noFill/>
                </a:ln>
                <a:effectLst/>
                <a:extLst>
                  <a:ext uri="{C572A759-6A51-4108-AA02-DFA0A04FC94B}">
                    <ma14:wrappingTextBoxFlag xmlns:ma14="http://schemas.microsoft.com/office/mac/drawingml/2011/main" val="1"/>
                  </a:ext>
                </a:extLst>
              </p:spPr>
              <p:txBody>
                <a:bodyPr wrap="square" lIns="19050" tIns="19050" rIns="19050" bIns="19050" numCol="1" anchor="ctr">
                  <a:noAutofit/>
                </a:bodyPr>
                <a:lstStyle>
                  <a:lvl1pPr algn="ctr" defTabSz="412750">
                    <a:defRPr sz="600">
                      <a:solidFill>
                        <a:srgbClr val="000000"/>
                      </a:solidFill>
                      <a:latin typeface="Helvetica Neue Medium"/>
                      <a:ea typeface="Helvetica Neue Medium"/>
                      <a:cs typeface="Helvetica Neue Medium"/>
                      <a:sym typeface="Helvetica Neue Medium"/>
                    </a:defRPr>
                  </a:lvl1pPr>
                </a:lstStyle>
                <a:p>
                  <a:pPr/>
                  <a:r>
                    <a:t>VAE</a:t>
                  </a:r>
                </a:p>
              </p:txBody>
            </p:sp>
            <p:pic>
              <p:nvPicPr>
                <p:cNvPr id="1064" name="VAE VAE" descr="VAE VAE"/>
                <p:cNvPicPr>
                  <a:picLocks noChangeAspect="0"/>
                </p:cNvPicPr>
                <p:nvPr/>
              </p:nvPicPr>
              <p:blipFill>
                <a:blip r:embed="rId7">
                  <a:extLst/>
                </a:blip>
                <a:stretch>
                  <a:fillRect/>
                </a:stretch>
              </p:blipFill>
              <p:spPr>
                <a:xfrm>
                  <a:off x="-1" y="0"/>
                  <a:ext cx="840743" cy="209487"/>
                </a:xfrm>
                <a:prstGeom prst="rect">
                  <a:avLst/>
                </a:prstGeom>
                <a:effectLst/>
              </p:spPr>
            </p:pic>
          </p:grpSp>
        </p:grpSp>
      </p:grpSp>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70" name="What Are Neural Nets?"/>
          <p:cNvSpPr txBox="1"/>
          <p:nvPr>
            <p:ph type="title"/>
          </p:nvPr>
        </p:nvSpPr>
        <p:spPr>
          <a:xfrm>
            <a:off x="452437" y="627062"/>
            <a:ext cx="8239126" cy="538107"/>
          </a:xfrm>
          <a:prstGeom prst="rect">
            <a:avLst/>
          </a:prstGeom>
        </p:spPr>
        <p:txBody>
          <a:bodyPr/>
          <a:lstStyle>
            <a:lvl1pPr defTabSz="963143">
              <a:defRPr spc="-66" sz="3318"/>
            </a:lvl1pPr>
          </a:lstStyle>
          <a:p>
            <a:pPr/>
            <a:r>
              <a:t>What Are Neural Nets?</a:t>
            </a:r>
          </a:p>
        </p:txBody>
      </p:sp>
      <p:sp>
        <p:nvSpPr>
          <p:cNvPr id="1071" name="How can we approximate the X to Y transformation?"/>
          <p:cNvSpPr txBox="1"/>
          <p:nvPr>
            <p:ph type="body" idx="21"/>
          </p:nvPr>
        </p:nvSpPr>
        <p:spPr>
          <a:xfrm>
            <a:off x="452437" y="1112110"/>
            <a:ext cx="8239126" cy="350544"/>
          </a:xfrm>
          <a:prstGeom prst="rect">
            <a:avLst/>
          </a:prstGeom>
          <a:extLst>
            <a:ext uri="{C572A759-6A51-4108-AA02-DFA0A04FC94B}">
              <ma14:wrappingTextBoxFlag xmlns:ma14="http://schemas.microsoft.com/office/mac/drawingml/2011/main" val="1"/>
            </a:ext>
          </a:extLst>
        </p:spPr>
        <p:txBody>
          <a:bodyPr/>
          <a:lstStyle>
            <a:lvl1pPr defTabSz="412750">
              <a:defRPr sz="1700"/>
            </a:lvl1pPr>
          </a:lstStyle>
          <a:p>
            <a:pPr/>
            <a:r>
              <a:t>How can we approximate the X to Y transformation?</a:t>
            </a:r>
          </a:p>
        </p:txBody>
      </p:sp>
      <p:pic>
        <p:nvPicPr>
          <p:cNvPr id="1072" name="Image" descr="Image"/>
          <p:cNvPicPr>
            <a:picLocks noChangeAspect="1"/>
          </p:cNvPicPr>
          <p:nvPr/>
        </p:nvPicPr>
        <p:blipFill>
          <a:blip r:embed="rId2">
            <a:extLst/>
          </a:blip>
          <a:stretch>
            <a:fillRect/>
          </a:stretch>
        </p:blipFill>
        <p:spPr>
          <a:xfrm>
            <a:off x="637445" y="1710310"/>
            <a:ext cx="3953126" cy="2249930"/>
          </a:xfrm>
          <a:prstGeom prst="rect">
            <a:avLst/>
          </a:prstGeom>
          <a:ln w="12700">
            <a:miter lim="400000"/>
          </a:ln>
        </p:spPr>
      </p:pic>
      <p:grpSp>
        <p:nvGrpSpPr>
          <p:cNvPr id="1080" name="Group"/>
          <p:cNvGrpSpPr/>
          <p:nvPr/>
        </p:nvGrpSpPr>
        <p:grpSpPr>
          <a:xfrm>
            <a:off x="5896635" y="1624875"/>
            <a:ext cx="2248239" cy="539375"/>
            <a:chOff x="0" y="-38100"/>
            <a:chExt cx="2248238" cy="539373"/>
          </a:xfrm>
        </p:grpSpPr>
        <p:grpSp>
          <p:nvGrpSpPr>
            <p:cNvPr id="1075" name="H"/>
            <p:cNvGrpSpPr/>
            <p:nvPr/>
          </p:nvGrpSpPr>
          <p:grpSpPr>
            <a:xfrm>
              <a:off x="577158" y="-38100"/>
              <a:ext cx="699821" cy="539374"/>
              <a:chOff x="0" y="0"/>
              <a:chExt cx="699820" cy="539373"/>
            </a:xfrm>
          </p:grpSpPr>
          <p:sp>
            <p:nvSpPr>
              <p:cNvPr id="1074" name="H"/>
              <p:cNvSpPr/>
              <p:nvPr/>
            </p:nvSpPr>
            <p:spPr>
              <a:xfrm>
                <a:off x="38100" y="38100"/>
                <a:ext cx="623621" cy="463174"/>
              </a:xfrm>
              <a:prstGeom prst="roundRect">
                <a:avLst>
                  <a:gd name="adj" fmla="val 15000"/>
                </a:avLst>
              </a:prstGeom>
              <a:noFill/>
              <a:ln>
                <a:noFill/>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lgn="ctr">
                  <a:defRPr sz="2000"/>
                </a:lvl1pPr>
              </a:lstStyle>
              <a:p>
                <a:pPr/>
                <a:r>
                  <a:t>H</a:t>
                </a:r>
              </a:p>
            </p:txBody>
          </p:sp>
          <p:pic>
            <p:nvPicPr>
              <p:cNvPr id="1073" name="H H" descr="H H"/>
              <p:cNvPicPr>
                <a:picLocks noChangeAspect="0"/>
              </p:cNvPicPr>
              <p:nvPr/>
            </p:nvPicPr>
            <p:blipFill>
              <a:blip r:embed="rId3">
                <a:extLst/>
              </a:blip>
              <a:stretch>
                <a:fillRect/>
              </a:stretch>
            </p:blipFill>
            <p:spPr>
              <a:xfrm>
                <a:off x="0" y="0"/>
                <a:ext cx="699821" cy="539374"/>
              </a:xfrm>
              <a:prstGeom prst="rect">
                <a:avLst/>
              </a:prstGeom>
              <a:effectLst/>
            </p:spPr>
          </p:pic>
        </p:grpSp>
        <p:sp>
          <p:nvSpPr>
            <p:cNvPr id="1076" name="Line"/>
            <p:cNvSpPr/>
            <p:nvPr/>
          </p:nvSpPr>
          <p:spPr>
            <a:xfrm>
              <a:off x="124692" y="232424"/>
              <a:ext cx="478990" cy="1"/>
            </a:xfrm>
            <a:prstGeom prst="line">
              <a:avLst/>
            </a:prstGeom>
            <a:noFill/>
            <a:ln w="25400" cap="flat">
              <a:solidFill>
                <a:schemeClr val="accent4">
                  <a:lumOff val="-3294"/>
                </a:schemeClr>
              </a:solidFill>
              <a:prstDash val="solid"/>
              <a:round/>
              <a:tailEnd type="arrow" w="med" len="med"/>
            </a:ln>
            <a:effectLst/>
          </p:spPr>
          <p:txBody>
            <a:bodyPr wrap="square" lIns="0" tIns="0" rIns="0" bIns="0" numCol="1" anchor="t">
              <a:noAutofit/>
            </a:bodyPr>
            <a:lstStyle/>
            <a:p>
              <a:pPr/>
            </a:p>
          </p:txBody>
        </p:sp>
        <p:sp>
          <p:nvSpPr>
            <p:cNvPr id="1077" name="Line"/>
            <p:cNvSpPr/>
            <p:nvPr/>
          </p:nvSpPr>
          <p:spPr>
            <a:xfrm>
              <a:off x="1248623" y="231586"/>
              <a:ext cx="478991" cy="1"/>
            </a:xfrm>
            <a:prstGeom prst="line">
              <a:avLst/>
            </a:prstGeom>
            <a:noFill/>
            <a:ln w="25400" cap="flat">
              <a:solidFill>
                <a:schemeClr val="accent4">
                  <a:lumOff val="-3294"/>
                </a:schemeClr>
              </a:solidFill>
              <a:prstDash val="solid"/>
              <a:round/>
              <a:tailEnd type="arrow" w="med" len="med"/>
            </a:ln>
            <a:effectLst/>
          </p:spPr>
          <p:txBody>
            <a:bodyPr wrap="square" lIns="0" tIns="0" rIns="0" bIns="0" numCol="1" anchor="t">
              <a:noAutofit/>
            </a:bodyPr>
            <a:lstStyle/>
            <a:p>
              <a:pPr/>
            </a:p>
          </p:txBody>
        </p:sp>
        <p:sp>
          <p:nvSpPr>
            <p:cNvPr id="1078" name="Equation"/>
            <p:cNvSpPr txBox="1"/>
            <p:nvPr/>
          </p:nvSpPr>
          <p:spPr>
            <a:xfrm>
              <a:off x="1759037" y="186661"/>
              <a:ext cx="489202" cy="129414"/>
            </a:xfrm>
            <a:prstGeom prst="rect">
              <a:avLst/>
            </a:prstGeom>
            <a:noFill/>
            <a:ln w="12700" cap="flat">
              <a:noFill/>
              <a:miter lim="400000"/>
            </a:ln>
            <a:effectLst/>
          </p:spPr>
          <p:txBody>
            <a:bodyPr wrap="none" lIns="0" tIns="0" rIns="0" bIns="0">
              <a:spAutoFit/>
            </a:bodyPr>
            <a:lstStyle/>
            <a:p>
              <a:pPr latinLnBrk="1">
                <a:defRPr sz="1800">
                  <a:solidFill>
                    <a:srgbClr val="000000"/>
                  </a:solidFill>
                </a:defRPr>
              </a:pPr>
              <a14:m>
                <m:oMathPara>
                  <m:oMathParaPr>
                    <m:jc m:val="centerGroup"/>
                  </m:oMathParaPr>
                  <m:oMath>
                    <m:limUpp>
                      <m:e>
                        <m:r>
                          <a:rPr xmlns:a="http://schemas.openxmlformats.org/drawingml/2006/main" sz="1000" i="1">
                            <a:solidFill>
                              <a:srgbClr val="333333"/>
                            </a:solidFill>
                            <a:latin typeface="Cambria Math" panose="02040503050406030204" pitchFamily="18" charset="0"/>
                          </a:rPr>
                          <m:t>Y</m:t>
                        </m:r>
                      </m:e>
                      <m:lim>
                        <m:r>
                          <a:rPr xmlns:a="http://schemas.openxmlformats.org/drawingml/2006/main" sz="1000" i="1">
                            <a:solidFill>
                              <a:srgbClr val="333333"/>
                            </a:solidFill>
                            <a:latin typeface="Cambria Math" panose="02040503050406030204" pitchFamily="18" charset="0"/>
                          </a:rPr>
                          <m:t>˜</m:t>
                        </m:r>
                      </m:lim>
                    </m:limUpp>
                    <m:r>
                      <a:rPr xmlns:a="http://schemas.openxmlformats.org/drawingml/2006/main" sz="1000" i="1">
                        <a:solidFill>
                          <a:srgbClr val="333333"/>
                        </a:solidFill>
                        <a:latin typeface="Cambria Math" panose="02040503050406030204" pitchFamily="18" charset="0"/>
                      </a:rPr>
                      <m:t>=</m:t>
                    </m:r>
                    <m:r>
                      <a:rPr xmlns:a="http://schemas.openxmlformats.org/drawingml/2006/main" sz="1000" i="1">
                        <a:solidFill>
                          <a:srgbClr val="333333"/>
                        </a:solidFill>
                        <a:latin typeface="Cambria Math" panose="02040503050406030204" pitchFamily="18" charset="0"/>
                      </a:rPr>
                      <m:t>H</m:t>
                    </m:r>
                    <m:r>
                      <a:rPr xmlns:a="http://schemas.openxmlformats.org/drawingml/2006/main" sz="1000" i="1">
                        <a:solidFill>
                          <a:srgbClr val="333333"/>
                        </a:solidFill>
                        <a:latin typeface="Cambria Math" panose="02040503050406030204" pitchFamily="18" charset="0"/>
                      </a:rPr>
                      <m:t>(</m:t>
                    </m:r>
                    <m:r>
                      <a:rPr xmlns:a="http://schemas.openxmlformats.org/drawingml/2006/main" sz="1000" i="1">
                        <a:solidFill>
                          <a:srgbClr val="333333"/>
                        </a:solidFill>
                        <a:latin typeface="Cambria Math" panose="02040503050406030204" pitchFamily="18" charset="0"/>
                      </a:rPr>
                      <m:t>x</m:t>
                    </m:r>
                    <m:r>
                      <a:rPr xmlns:a="http://schemas.openxmlformats.org/drawingml/2006/main" sz="1000" i="1">
                        <a:solidFill>
                          <a:srgbClr val="333333"/>
                        </a:solidFill>
                        <a:latin typeface="Cambria Math" panose="02040503050406030204" pitchFamily="18" charset="0"/>
                      </a:rPr>
                      <m:t>)</m:t>
                    </m:r>
                  </m:oMath>
                </m:oMathPara>
              </a14:m>
              <a:endParaRPr sz="1000">
                <a:solidFill>
                  <a:srgbClr val="333333"/>
                </a:solidFill>
              </a:endParaRPr>
            </a:p>
          </p:txBody>
        </p:sp>
        <p:sp>
          <p:nvSpPr>
            <p:cNvPr id="1079" name="Equation"/>
            <p:cNvSpPr txBox="1"/>
            <p:nvPr/>
          </p:nvSpPr>
          <p:spPr>
            <a:xfrm>
              <a:off x="0" y="184407"/>
              <a:ext cx="86995" cy="83059"/>
            </a:xfrm>
            <a:prstGeom prst="rect">
              <a:avLst/>
            </a:prstGeom>
            <a:noFill/>
            <a:ln w="12700" cap="flat">
              <a:noFill/>
              <a:miter lim="400000"/>
            </a:ln>
            <a:effectLst/>
          </p:spPr>
          <p:txBody>
            <a:bodyPr wrap="none" lIns="0" tIns="0" rIns="0" bIns="0">
              <a:spAutoFit/>
            </a:bodyPr>
            <a:lstStyle/>
            <a:p>
              <a:pPr latinLnBrk="1">
                <a:defRPr sz="1800">
                  <a:solidFill>
                    <a:srgbClr val="000000"/>
                  </a:solidFill>
                </a:defRPr>
              </a:pPr>
              <a14:m>
                <m:oMathPara>
                  <m:oMathParaPr>
                    <m:jc m:val="centerGroup"/>
                  </m:oMathParaPr>
                  <m:oMath>
                    <m:r>
                      <a:rPr xmlns:a="http://schemas.openxmlformats.org/drawingml/2006/main" sz="1000" i="1">
                        <a:solidFill>
                          <a:srgbClr val="333333"/>
                        </a:solidFill>
                        <a:latin typeface="Cambria Math" panose="02040503050406030204" pitchFamily="18" charset="0"/>
                      </a:rPr>
                      <m:t>X</m:t>
                    </m:r>
                  </m:oMath>
                </m:oMathPara>
              </a14:m>
              <a:endParaRPr sz="1000">
                <a:solidFill>
                  <a:srgbClr val="333333"/>
                </a:solidFill>
              </a:endParaRPr>
            </a:p>
          </p:txBody>
        </p:sp>
      </p:grpSp>
      <p:grpSp>
        <p:nvGrpSpPr>
          <p:cNvPr id="1087" name="Group"/>
          <p:cNvGrpSpPr/>
          <p:nvPr/>
        </p:nvGrpSpPr>
        <p:grpSpPr>
          <a:xfrm>
            <a:off x="944787" y="4399941"/>
            <a:ext cx="6873426" cy="1134953"/>
            <a:chOff x="0" y="0"/>
            <a:chExt cx="6873424" cy="1134952"/>
          </a:xfrm>
        </p:grpSpPr>
        <p:sp>
          <p:nvSpPr>
            <p:cNvPr id="1081" name="Initialize/Randomize parameters of"/>
            <p:cNvSpPr/>
            <p:nvPr/>
          </p:nvSpPr>
          <p:spPr>
            <a:xfrm>
              <a:off x="-1" y="0"/>
              <a:ext cx="1838165" cy="1134953"/>
            </a:xfrm>
            <a:prstGeom prst="rect">
              <a:avLst/>
            </a:prstGeom>
            <a:solidFill>
              <a:srgbClr val="BAB9A0"/>
            </a:solidFill>
            <a:ln w="25400" cap="flat">
              <a:solidFill>
                <a:schemeClr val="accent1"/>
              </a:solidFill>
              <a:prstDash val="solid"/>
              <a:round/>
            </a:ln>
            <a:effectLst/>
            <a:extLst>
              <a:ext uri="{C572A759-6A51-4108-AA02-DFA0A04FC94B}">
                <ma14:wrappingTextBoxFlag xmlns:ma14="http://schemas.microsoft.com/office/mac/drawingml/2011/main" val="1"/>
              </a:ext>
            </a:extLst>
          </p:spPr>
          <p:txBody>
            <a:bodyPr wrap="square" lIns="0" tIns="0" rIns="0" bIns="0" numCol="1" anchor="ctr">
              <a:noAutofit/>
            </a:bodyPr>
            <a:lstStyle/>
            <a:p>
              <a:pPr algn="ctr">
                <a:defRPr sz="1200"/>
              </a:pPr>
              <a:r>
                <a:t>Initialize/Randomize parameters of </a:t>
              </a:r>
              <a14:m>
                <m:oMath>
                  <m:r>
                    <a:rPr xmlns:a="http://schemas.openxmlformats.org/drawingml/2006/main" sz="1300" i="1">
                      <a:solidFill>
                        <a:srgbClr val="333333"/>
                      </a:solidFill>
                      <a:latin typeface="Cambria Math" panose="02040503050406030204" pitchFamily="18" charset="0"/>
                    </a:rPr>
                    <m:t>H</m:t>
                  </m:r>
                </m:oMath>
              </a14:m>
            </a:p>
          </p:txBody>
        </p:sp>
        <p:sp>
          <p:nvSpPr>
            <p:cNvPr id="1082" name="Find…"/>
            <p:cNvSpPr/>
            <p:nvPr/>
          </p:nvSpPr>
          <p:spPr>
            <a:xfrm>
              <a:off x="2391323" y="-1"/>
              <a:ext cx="1964472" cy="1134954"/>
            </a:xfrm>
            <a:prstGeom prst="rect">
              <a:avLst/>
            </a:prstGeom>
            <a:solidFill>
              <a:srgbClr val="BAB9A0"/>
            </a:solidFill>
            <a:ln w="25400" cap="flat">
              <a:solidFill>
                <a:schemeClr val="accent1"/>
              </a:solidFill>
              <a:prstDash val="solid"/>
              <a:round/>
            </a:ln>
            <a:effectLst/>
            <a:extLst>
              <a:ext uri="{C572A759-6A51-4108-AA02-DFA0A04FC94B}">
                <ma14:wrappingTextBoxFlag xmlns:ma14="http://schemas.microsoft.com/office/mac/drawingml/2011/main" val="1"/>
              </a:ext>
            </a:extLst>
          </p:spPr>
          <p:txBody>
            <a:bodyPr wrap="square" lIns="0" tIns="0" rIns="0" bIns="0" numCol="1" anchor="ctr">
              <a:noAutofit/>
            </a:bodyPr>
            <a:lstStyle/>
            <a:p>
              <a:pPr algn="ctr">
                <a:defRPr sz="1200"/>
              </a:pPr>
              <a:r>
                <a:t>Find </a:t>
              </a:r>
              <a14:m>
                <m:oMath>
                  <m:sSub>
                    <m:e>
                      <m:r>
                        <a:rPr xmlns:a="http://schemas.openxmlformats.org/drawingml/2006/main" sz="1400" i="1">
                          <a:solidFill>
                            <a:srgbClr val="333333"/>
                          </a:solidFill>
                          <a:latin typeface="Cambria Math" panose="02040503050406030204" pitchFamily="18" charset="0"/>
                        </a:rPr>
                        <m:t>J</m:t>
                      </m:r>
                    </m:e>
                    <m:sub>
                      <m:r>
                        <a:rPr xmlns:a="http://schemas.openxmlformats.org/drawingml/2006/main" sz="1400" i="1">
                          <a:solidFill>
                            <a:srgbClr val="333333"/>
                          </a:solidFill>
                          <a:latin typeface="Cambria Math" panose="02040503050406030204" pitchFamily="18" charset="0"/>
                        </a:rPr>
                        <m:t>w</m:t>
                      </m:r>
                      <m:r>
                        <a:rPr xmlns:a="http://schemas.openxmlformats.org/drawingml/2006/main" sz="1400" i="1">
                          <a:solidFill>
                            <a:srgbClr val="333333"/>
                          </a:solidFill>
                          <a:latin typeface="Cambria Math" panose="02040503050406030204" pitchFamily="18" charset="0"/>
                        </a:rPr>
                        <m:t>,</m:t>
                      </m:r>
                      <m:r>
                        <a:rPr xmlns:a="http://schemas.openxmlformats.org/drawingml/2006/main" sz="1400" i="1">
                          <a:solidFill>
                            <a:srgbClr val="333333"/>
                          </a:solidFill>
                          <a:latin typeface="Cambria Math" panose="02040503050406030204" pitchFamily="18" charset="0"/>
                        </a:rPr>
                        <m:t>b</m:t>
                      </m:r>
                    </m:sub>
                  </m:sSub>
                  <m:r>
                    <a:rPr xmlns:a="http://schemas.openxmlformats.org/drawingml/2006/main" sz="1400" i="1">
                      <a:solidFill>
                        <a:srgbClr val="333333"/>
                      </a:solidFill>
                      <a:latin typeface="Cambria Math" panose="02040503050406030204" pitchFamily="18" charset="0"/>
                    </a:rPr>
                    <m:t>(</m:t>
                  </m:r>
                  <m:r>
                    <a:rPr xmlns:a="http://schemas.openxmlformats.org/drawingml/2006/main" sz="1400" i="1">
                      <a:solidFill>
                        <a:srgbClr val="333333"/>
                      </a:solidFill>
                      <a:latin typeface="Cambria Math" panose="02040503050406030204" pitchFamily="18" charset="0"/>
                    </a:rPr>
                    <m:t>H</m:t>
                  </m:r>
                  <m:r>
                    <a:rPr xmlns:a="http://schemas.openxmlformats.org/drawingml/2006/main" sz="1400" i="1">
                      <a:solidFill>
                        <a:srgbClr val="333333"/>
                      </a:solidFill>
                      <a:latin typeface="Cambria Math" panose="02040503050406030204" pitchFamily="18" charset="0"/>
                    </a:rPr>
                    <m:t>)</m:t>
                  </m:r>
                </m:oMath>
              </a14:m>
              <a:r>
                <a:t> </a:t>
              </a:r>
            </a:p>
            <a:p>
              <a:pPr algn="ctr">
                <a:defRPr sz="800"/>
              </a:pPr>
              <a:r>
                <a:t>( distance/loss between the actual observation (</a:t>
              </a:r>
              <a14:m>
                <m:oMath>
                  <m:r>
                    <a:rPr xmlns:a="http://schemas.openxmlformats.org/drawingml/2006/main" sz="950" i="1">
                      <a:solidFill>
                        <a:srgbClr val="333333"/>
                      </a:solidFill>
                      <a:latin typeface="Cambria Math" panose="02040503050406030204" pitchFamily="18" charset="0"/>
                    </a:rPr>
                    <m:t>Y</m:t>
                  </m:r>
                </m:oMath>
              </a14:m>
              <a:r>
                <a:t>) and the prediction (</a:t>
              </a:r>
              <a14:m>
                <m:oMath>
                  <m:limUpp>
                    <m:e>
                      <m:r>
                        <a:rPr xmlns:a="http://schemas.openxmlformats.org/drawingml/2006/main" sz="850" i="1">
                          <a:solidFill>
                            <a:srgbClr val="333333"/>
                          </a:solidFill>
                          <a:latin typeface="Cambria Math" panose="02040503050406030204" pitchFamily="18" charset="0"/>
                        </a:rPr>
                        <m:t>Y</m:t>
                      </m:r>
                    </m:e>
                    <m:lim>
                      <m:r>
                        <a:rPr xmlns:a="http://schemas.openxmlformats.org/drawingml/2006/main" sz="850" i="1">
                          <a:solidFill>
                            <a:srgbClr val="333333"/>
                          </a:solidFill>
                          <a:latin typeface="Cambria Math" panose="02040503050406030204" pitchFamily="18" charset="0"/>
                        </a:rPr>
                        <m:t>˜</m:t>
                      </m:r>
                    </m:lim>
                  </m:limUpp>
                </m:oMath>
              </a14:m>
              <a:r>
                <a:t>) )</a:t>
              </a:r>
            </a:p>
          </p:txBody>
        </p:sp>
        <p:sp>
          <p:nvSpPr>
            <p:cNvPr id="1083" name="Slightly adjust the parameters of H such that the distance/loss reduces slightly"/>
            <p:cNvSpPr/>
            <p:nvPr/>
          </p:nvSpPr>
          <p:spPr>
            <a:xfrm>
              <a:off x="4908954" y="-1"/>
              <a:ext cx="1964471" cy="1134954"/>
            </a:xfrm>
            <a:prstGeom prst="rect">
              <a:avLst/>
            </a:prstGeom>
            <a:solidFill>
              <a:srgbClr val="BAB9A0"/>
            </a:solidFill>
            <a:ln w="25400" cap="flat">
              <a:solidFill>
                <a:schemeClr val="accent1"/>
              </a:solidFill>
              <a:prstDash val="solid"/>
              <a:round/>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lgn="ctr">
                <a:defRPr sz="1200"/>
              </a:lvl1pPr>
            </a:lstStyle>
            <a:p>
              <a:pPr/>
              <a:r>
                <a:t>Slightly adjust the parameters of H such that the distance/loss reduces slightly</a:t>
              </a:r>
            </a:p>
          </p:txBody>
        </p:sp>
        <p:sp>
          <p:nvSpPr>
            <p:cNvPr id="1084" name="Line"/>
            <p:cNvSpPr/>
            <p:nvPr/>
          </p:nvSpPr>
          <p:spPr>
            <a:xfrm>
              <a:off x="1834008" y="567476"/>
              <a:ext cx="546333" cy="1"/>
            </a:xfrm>
            <a:prstGeom prst="line">
              <a:avLst/>
            </a:prstGeom>
            <a:noFill/>
            <a:ln w="25400" cap="flat">
              <a:solidFill>
                <a:srgbClr val="000000"/>
              </a:solidFill>
              <a:prstDash val="solid"/>
              <a:round/>
              <a:tailEnd type="triangle" w="med" len="med"/>
            </a:ln>
            <a:effectLst>
              <a:outerShdw sx="100000" sy="100000" kx="0" ky="0" algn="b" rotWithShape="0" blurRad="38100" dist="20000" dir="5400000">
                <a:srgbClr val="000000">
                  <a:alpha val="38000"/>
                </a:srgbClr>
              </a:outerShdw>
            </a:effectLst>
          </p:spPr>
          <p:txBody>
            <a:bodyPr wrap="square" lIns="0" tIns="0" rIns="0" bIns="0" numCol="1" anchor="t">
              <a:noAutofit/>
            </a:bodyPr>
            <a:lstStyle/>
            <a:p>
              <a:pPr/>
            </a:p>
          </p:txBody>
        </p:sp>
        <p:sp>
          <p:nvSpPr>
            <p:cNvPr id="1085" name="Line"/>
            <p:cNvSpPr/>
            <p:nvPr/>
          </p:nvSpPr>
          <p:spPr>
            <a:xfrm>
              <a:off x="4368885" y="567476"/>
              <a:ext cx="546333" cy="1"/>
            </a:xfrm>
            <a:prstGeom prst="line">
              <a:avLst/>
            </a:prstGeom>
            <a:noFill/>
            <a:ln w="25400" cap="flat">
              <a:solidFill>
                <a:srgbClr val="000000"/>
              </a:solidFill>
              <a:prstDash val="solid"/>
              <a:round/>
              <a:tailEnd type="triangle" w="med" len="med"/>
            </a:ln>
            <a:effectLst>
              <a:outerShdw sx="100000" sy="100000" kx="0" ky="0" algn="b" rotWithShape="0" blurRad="38100" dist="20000" dir="5400000">
                <a:srgbClr val="000000">
                  <a:alpha val="38000"/>
                </a:srgbClr>
              </a:outerShdw>
            </a:effectLst>
          </p:spPr>
          <p:txBody>
            <a:bodyPr wrap="square" lIns="0" tIns="0" rIns="0" bIns="0" numCol="1" anchor="t">
              <a:noAutofit/>
            </a:bodyPr>
            <a:lstStyle/>
            <a:p>
              <a:pPr/>
            </a:p>
          </p:txBody>
        </p:sp>
        <p:cxnSp>
          <p:nvCxnSpPr>
            <p:cNvPr id="1086" name="Connection Line"/>
            <p:cNvCxnSpPr>
              <a:stCxn id="1082" idx="0"/>
              <a:endCxn id="1083" idx="0"/>
            </p:cNvCxnSpPr>
            <p:nvPr/>
          </p:nvCxnSpPr>
          <p:spPr>
            <a:xfrm>
              <a:off x="3373558" y="567476"/>
              <a:ext cx="2517632" cy="1"/>
            </a:xfrm>
            <a:prstGeom prst="straightConnector1">
              <a:avLst/>
            </a:prstGeom>
            <a:ln w="25400" cap="flat">
              <a:solidFill>
                <a:schemeClr val="accent4">
                  <a:lumOff val="-3294"/>
                </a:schemeClr>
              </a:solidFill>
              <a:prstDash val="solid"/>
              <a:round/>
              <a:headEnd type="triangle" w="med" len="med"/>
            </a:ln>
            <a:effectLst>
              <a:outerShdw sx="100000" sy="100000" kx="0" ky="0" algn="b" rotWithShape="0" blurRad="38100" dist="20000" dir="5400000">
                <a:srgbClr val="000000">
                  <a:alpha val="38000"/>
                </a:srgbClr>
              </a:outerShdw>
            </a:effectLst>
          </p:spPr>
        </p:cxnSp>
      </p:grpSp>
      <p:sp>
        <p:nvSpPr>
          <p:cNvPr id="1088" name="Keep Repeating Until Distance/Loss Stabilizes"/>
          <p:cNvSpPr txBox="1"/>
          <p:nvPr/>
        </p:nvSpPr>
        <p:spPr>
          <a:xfrm>
            <a:off x="3992420" y="6268856"/>
            <a:ext cx="3669495" cy="197385"/>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r>
              <a:t>Keep Repeating Until Distance/Loss Stabilizes</a:t>
            </a:r>
          </a:p>
        </p:txBody>
      </p:sp>
      <p:sp>
        <p:nvSpPr>
          <p:cNvPr id="1089" name="Equation"/>
          <p:cNvSpPr txBox="1"/>
          <p:nvPr/>
        </p:nvSpPr>
        <p:spPr>
          <a:xfrm>
            <a:off x="3399149" y="4066138"/>
            <a:ext cx="1964701" cy="247316"/>
          </a:xfrm>
          <a:prstGeom prst="rect">
            <a:avLst/>
          </a:prstGeom>
          <a:ln w="12700">
            <a:miter lim="400000"/>
          </a:ln>
        </p:spPr>
        <p:txBody>
          <a:bodyPr wrap="none" lIns="0" tIns="0" rIns="0" bIns="0">
            <a:spAutoFit/>
          </a:bodyPr>
          <a:lstStyle/>
          <a:p>
            <a:pPr latinLnBrk="1">
              <a:defRPr sz="1800">
                <a:solidFill>
                  <a:srgbClr val="000000"/>
                </a:solidFill>
              </a:defRPr>
            </a:pPr>
            <a14:m>
              <m:oMathPara>
                <m:oMathParaPr>
                  <m:jc m:val="centerGroup"/>
                </m:oMathParaPr>
                <m:oMath>
                  <m:sSub>
                    <m:e>
                      <m:r>
                        <a:rPr xmlns:a="http://schemas.openxmlformats.org/drawingml/2006/main" sz="700" i="1">
                          <a:solidFill>
                            <a:srgbClr val="333333"/>
                          </a:solidFill>
                          <a:latin typeface="Cambria Math" panose="02040503050406030204" pitchFamily="18" charset="0"/>
                        </a:rPr>
                        <m:t>J</m:t>
                      </m:r>
                    </m:e>
                    <m:sub>
                      <m:r>
                        <a:rPr xmlns:a="http://schemas.openxmlformats.org/drawingml/2006/main" sz="700" i="1">
                          <a:solidFill>
                            <a:srgbClr val="333333"/>
                          </a:solidFill>
                          <a:latin typeface="Cambria Math" panose="02040503050406030204" pitchFamily="18" charset="0"/>
                        </a:rPr>
                        <m:t>w</m:t>
                      </m:r>
                      <m:r>
                        <a:rPr xmlns:a="http://schemas.openxmlformats.org/drawingml/2006/main" sz="700" i="1">
                          <a:solidFill>
                            <a:srgbClr val="333333"/>
                          </a:solidFill>
                          <a:latin typeface="Cambria Math" panose="02040503050406030204" pitchFamily="18" charset="0"/>
                        </a:rPr>
                        <m:t>,</m:t>
                      </m:r>
                      <m:r>
                        <a:rPr xmlns:a="http://schemas.openxmlformats.org/drawingml/2006/main" sz="700" i="1">
                          <a:solidFill>
                            <a:srgbClr val="333333"/>
                          </a:solidFill>
                          <a:latin typeface="Cambria Math" panose="02040503050406030204" pitchFamily="18" charset="0"/>
                        </a:rPr>
                        <m:t>b</m:t>
                      </m:r>
                    </m:sub>
                  </m:sSub>
                  <m:r>
                    <a:rPr xmlns:a="http://schemas.openxmlformats.org/drawingml/2006/main" sz="700" i="1">
                      <a:solidFill>
                        <a:srgbClr val="333333"/>
                      </a:solidFill>
                      <a:latin typeface="Cambria Math" panose="02040503050406030204" pitchFamily="18" charset="0"/>
                    </a:rPr>
                    <m:t>(</m:t>
                  </m:r>
                  <m:r>
                    <a:rPr xmlns:a="http://schemas.openxmlformats.org/drawingml/2006/main" sz="700" i="1">
                      <a:solidFill>
                        <a:srgbClr val="333333"/>
                      </a:solidFill>
                      <a:latin typeface="Cambria Math" panose="02040503050406030204" pitchFamily="18" charset="0"/>
                    </a:rPr>
                    <m:t>H</m:t>
                  </m:r>
                  <m:r>
                    <a:rPr xmlns:a="http://schemas.openxmlformats.org/drawingml/2006/main" sz="700" i="1">
                      <a:solidFill>
                        <a:srgbClr val="333333"/>
                      </a:solidFill>
                      <a:latin typeface="Cambria Math" panose="02040503050406030204" pitchFamily="18" charset="0"/>
                    </a:rPr>
                    <m:t>)</m:t>
                  </m:r>
                  <m:r>
                    <a:rPr xmlns:a="http://schemas.openxmlformats.org/drawingml/2006/main" sz="700" i="1">
                      <a:solidFill>
                        <a:srgbClr val="333333"/>
                      </a:solidFill>
                      <a:latin typeface="Cambria Math" panose="02040503050406030204" pitchFamily="18" charset="0"/>
                    </a:rPr>
                    <m:t>=</m:t>
                  </m:r>
                  <m:r>
                    <a:rPr xmlns:a="http://schemas.openxmlformats.org/drawingml/2006/main" sz="700" i="1">
                      <a:solidFill>
                        <a:srgbClr val="333333"/>
                      </a:solidFill>
                      <a:latin typeface="Cambria Math" panose="02040503050406030204" pitchFamily="18" charset="0"/>
                    </a:rPr>
                    <m:t>1</m:t>
                  </m:r>
                  <m:r>
                    <a:rPr xmlns:a="http://schemas.openxmlformats.org/drawingml/2006/main" sz="700" i="1">
                      <a:solidFill>
                        <a:srgbClr val="333333"/>
                      </a:solidFill>
                      <a:latin typeface="Cambria Math" panose="02040503050406030204" pitchFamily="18" charset="0"/>
                    </a:rPr>
                    <m:t>/</m:t>
                  </m:r>
                  <m:r>
                    <a:rPr xmlns:a="http://schemas.openxmlformats.org/drawingml/2006/main" sz="700" i="1">
                      <a:solidFill>
                        <a:srgbClr val="333333"/>
                      </a:solidFill>
                      <a:latin typeface="Cambria Math" panose="02040503050406030204" pitchFamily="18" charset="0"/>
                    </a:rPr>
                    <m:t>m</m:t>
                  </m:r>
                  <m:limUpp>
                    <m:e>
                      <m:limLow>
                        <m:e>
                          <m:r>
                            <a:rPr xmlns:a="http://schemas.openxmlformats.org/drawingml/2006/main" sz="700" i="1">
                              <a:solidFill>
                                <a:srgbClr val="333333"/>
                              </a:solidFill>
                              <a:latin typeface="Cambria Math" panose="02040503050406030204" pitchFamily="18" charset="0"/>
                            </a:rPr>
                            <m:t>∑</m:t>
                          </m:r>
                        </m:e>
                        <m:lim>
                          <m:r>
                            <a:rPr xmlns:a="http://schemas.openxmlformats.org/drawingml/2006/main" sz="700" i="1">
                              <a:solidFill>
                                <a:srgbClr val="333333"/>
                              </a:solidFill>
                              <a:latin typeface="Cambria Math" panose="02040503050406030204" pitchFamily="18" charset="0"/>
                            </a:rPr>
                            <m:t>i</m:t>
                          </m:r>
                          <m:r>
                            <a:rPr xmlns:a="http://schemas.openxmlformats.org/drawingml/2006/main" sz="700" i="1">
                              <a:solidFill>
                                <a:srgbClr val="333333"/>
                              </a:solidFill>
                              <a:latin typeface="Cambria Math" panose="02040503050406030204" pitchFamily="18" charset="0"/>
                            </a:rPr>
                            <m:t>=</m:t>
                          </m:r>
                          <m:r>
                            <a:rPr xmlns:a="http://schemas.openxmlformats.org/drawingml/2006/main" sz="700" i="1">
                              <a:solidFill>
                                <a:srgbClr val="333333"/>
                              </a:solidFill>
                              <a:latin typeface="Cambria Math" panose="02040503050406030204" pitchFamily="18" charset="0"/>
                            </a:rPr>
                            <m:t>1</m:t>
                          </m:r>
                        </m:lim>
                      </m:limLow>
                    </m:e>
                    <m:lim>
                      <m:r>
                        <a:rPr xmlns:a="http://schemas.openxmlformats.org/drawingml/2006/main" sz="700" i="1">
                          <a:solidFill>
                            <a:srgbClr val="333333"/>
                          </a:solidFill>
                          <a:latin typeface="Cambria Math" panose="02040503050406030204" pitchFamily="18" charset="0"/>
                        </a:rPr>
                        <m:t>m</m:t>
                      </m:r>
                    </m:lim>
                  </m:limUpp>
                  <m:r>
                    <a:rPr xmlns:a="http://schemas.openxmlformats.org/drawingml/2006/main" sz="700" i="1">
                      <a:solidFill>
                        <a:srgbClr val="333333"/>
                      </a:solidFill>
                      <a:latin typeface="Cambria Math" panose="02040503050406030204" pitchFamily="18" charset="0"/>
                    </a:rPr>
                    <m:t>(</m:t>
                  </m:r>
                  <m:sSub>
                    <m:e>
                      <m:r>
                        <a:rPr xmlns:a="http://schemas.openxmlformats.org/drawingml/2006/main" sz="700" i="1">
                          <a:solidFill>
                            <a:srgbClr val="333333"/>
                          </a:solidFill>
                          <a:latin typeface="Cambria Math" panose="02040503050406030204" pitchFamily="18" charset="0"/>
                        </a:rPr>
                        <m:t>y</m:t>
                      </m:r>
                    </m:e>
                    <m:sub>
                      <m:r>
                        <a:rPr xmlns:a="http://schemas.openxmlformats.org/drawingml/2006/main" sz="700" i="1">
                          <a:solidFill>
                            <a:srgbClr val="333333"/>
                          </a:solidFill>
                          <a:latin typeface="Cambria Math" panose="02040503050406030204" pitchFamily="18" charset="0"/>
                        </a:rPr>
                        <m:t>i</m:t>
                      </m:r>
                    </m:sub>
                  </m:sSub>
                  <m:r>
                    <a:rPr xmlns:a="http://schemas.openxmlformats.org/drawingml/2006/main" sz="700" i="1">
                      <a:solidFill>
                        <a:srgbClr val="333333"/>
                      </a:solidFill>
                      <a:latin typeface="Cambria Math" panose="02040503050406030204" pitchFamily="18" charset="0"/>
                    </a:rPr>
                    <m:t>-</m:t>
                  </m:r>
                  <m:limUpp>
                    <m:e>
                      <m:r>
                        <a:rPr xmlns:a="http://schemas.openxmlformats.org/drawingml/2006/main" sz="700" i="1">
                          <a:solidFill>
                            <a:srgbClr val="333333"/>
                          </a:solidFill>
                          <a:latin typeface="Cambria Math" panose="02040503050406030204" pitchFamily="18" charset="0"/>
                        </a:rPr>
                        <m:t>y</m:t>
                      </m:r>
                    </m:e>
                    <m:lim>
                      <m:r>
                        <a:rPr xmlns:a="http://schemas.openxmlformats.org/drawingml/2006/main" sz="700" i="1">
                          <a:solidFill>
                            <a:srgbClr val="333333"/>
                          </a:solidFill>
                          <a:latin typeface="Cambria Math" panose="02040503050406030204" pitchFamily="18" charset="0"/>
                        </a:rPr>
                        <m:t>˜</m:t>
                      </m:r>
                    </m:lim>
                  </m:limUpp>
                  <m:sSup>
                    <m:e>
                      <m:r>
                        <a:rPr xmlns:a="http://schemas.openxmlformats.org/drawingml/2006/main" sz="700" i="1">
                          <a:solidFill>
                            <a:srgbClr val="333333"/>
                          </a:solidFill>
                          <a:latin typeface="Cambria Math" panose="02040503050406030204" pitchFamily="18" charset="0"/>
                        </a:rPr>
                        <m:t>)</m:t>
                      </m:r>
                    </m:e>
                    <m:sup>
                      <m:r>
                        <a:rPr xmlns:a="http://schemas.openxmlformats.org/drawingml/2006/main" sz="700" i="1">
                          <a:solidFill>
                            <a:srgbClr val="333333"/>
                          </a:solidFill>
                          <a:latin typeface="Cambria Math" panose="02040503050406030204" pitchFamily="18" charset="0"/>
                        </a:rPr>
                        <m:t>2</m:t>
                      </m:r>
                    </m:sup>
                  </m:sSup>
                  <m:r>
                    <a:rPr xmlns:a="http://schemas.openxmlformats.org/drawingml/2006/main" sz="700" i="1">
                      <a:solidFill>
                        <a:srgbClr val="333333"/>
                      </a:solidFill>
                      <a:latin typeface="Cambria Math" panose="02040503050406030204" pitchFamily="18" charset="0"/>
                    </a:rPr>
                    <m:t>=</m:t>
                  </m:r>
                  <m:r>
                    <a:rPr xmlns:a="http://schemas.openxmlformats.org/drawingml/2006/main" sz="700" i="1">
                      <a:solidFill>
                        <a:srgbClr val="333333"/>
                      </a:solidFill>
                      <a:latin typeface="Cambria Math" panose="02040503050406030204" pitchFamily="18" charset="0"/>
                    </a:rPr>
                    <m:t>1</m:t>
                  </m:r>
                  <m:r>
                    <a:rPr xmlns:a="http://schemas.openxmlformats.org/drawingml/2006/main" sz="700" i="1">
                      <a:solidFill>
                        <a:srgbClr val="333333"/>
                      </a:solidFill>
                      <a:latin typeface="Cambria Math" panose="02040503050406030204" pitchFamily="18" charset="0"/>
                    </a:rPr>
                    <m:t>/</m:t>
                  </m:r>
                  <m:r>
                    <a:rPr xmlns:a="http://schemas.openxmlformats.org/drawingml/2006/main" sz="700" i="1">
                      <a:solidFill>
                        <a:srgbClr val="333333"/>
                      </a:solidFill>
                      <a:latin typeface="Cambria Math" panose="02040503050406030204" pitchFamily="18" charset="0"/>
                    </a:rPr>
                    <m:t>m</m:t>
                  </m:r>
                  <m:limUpp>
                    <m:e>
                      <m:limLow>
                        <m:e>
                          <m:r>
                            <a:rPr xmlns:a="http://schemas.openxmlformats.org/drawingml/2006/main" sz="700" i="1">
                              <a:solidFill>
                                <a:srgbClr val="333333"/>
                              </a:solidFill>
                              <a:latin typeface="Cambria Math" panose="02040503050406030204" pitchFamily="18" charset="0"/>
                            </a:rPr>
                            <m:t>∑</m:t>
                          </m:r>
                        </m:e>
                        <m:lim>
                          <m:r>
                            <a:rPr xmlns:a="http://schemas.openxmlformats.org/drawingml/2006/main" sz="700" i="1">
                              <a:solidFill>
                                <a:srgbClr val="333333"/>
                              </a:solidFill>
                              <a:latin typeface="Cambria Math" panose="02040503050406030204" pitchFamily="18" charset="0"/>
                            </a:rPr>
                            <m:t>i</m:t>
                          </m:r>
                          <m:r>
                            <a:rPr xmlns:a="http://schemas.openxmlformats.org/drawingml/2006/main" sz="700" i="1">
                              <a:solidFill>
                                <a:srgbClr val="333333"/>
                              </a:solidFill>
                              <a:latin typeface="Cambria Math" panose="02040503050406030204" pitchFamily="18" charset="0"/>
                            </a:rPr>
                            <m:t>=</m:t>
                          </m:r>
                          <m:r>
                            <a:rPr xmlns:a="http://schemas.openxmlformats.org/drawingml/2006/main" sz="700" i="1">
                              <a:solidFill>
                                <a:srgbClr val="333333"/>
                              </a:solidFill>
                              <a:latin typeface="Cambria Math" panose="02040503050406030204" pitchFamily="18" charset="0"/>
                            </a:rPr>
                            <m:t>1</m:t>
                          </m:r>
                        </m:lim>
                      </m:limLow>
                    </m:e>
                    <m:lim>
                      <m:r>
                        <a:rPr xmlns:a="http://schemas.openxmlformats.org/drawingml/2006/main" sz="700" i="1">
                          <a:solidFill>
                            <a:srgbClr val="333333"/>
                          </a:solidFill>
                          <a:latin typeface="Cambria Math" panose="02040503050406030204" pitchFamily="18" charset="0"/>
                        </a:rPr>
                        <m:t>m</m:t>
                      </m:r>
                    </m:lim>
                  </m:limUpp>
                  <m:r>
                    <a:rPr xmlns:a="http://schemas.openxmlformats.org/drawingml/2006/main" sz="700" i="1">
                      <a:solidFill>
                        <a:srgbClr val="333333"/>
                      </a:solidFill>
                      <a:latin typeface="Cambria Math" panose="02040503050406030204" pitchFamily="18" charset="0"/>
                    </a:rPr>
                    <m:t>(</m:t>
                  </m:r>
                  <m:sSub>
                    <m:e>
                      <m:r>
                        <a:rPr xmlns:a="http://schemas.openxmlformats.org/drawingml/2006/main" sz="700" i="1">
                          <a:solidFill>
                            <a:srgbClr val="333333"/>
                          </a:solidFill>
                          <a:latin typeface="Cambria Math" panose="02040503050406030204" pitchFamily="18" charset="0"/>
                        </a:rPr>
                        <m:t>y</m:t>
                      </m:r>
                    </m:e>
                    <m:sub>
                      <m:r>
                        <a:rPr xmlns:a="http://schemas.openxmlformats.org/drawingml/2006/main" sz="700" i="1">
                          <a:solidFill>
                            <a:srgbClr val="333333"/>
                          </a:solidFill>
                          <a:latin typeface="Cambria Math" panose="02040503050406030204" pitchFamily="18" charset="0"/>
                        </a:rPr>
                        <m:t>i</m:t>
                      </m:r>
                    </m:sub>
                  </m:sSub>
                  <m:r>
                    <a:rPr xmlns:a="http://schemas.openxmlformats.org/drawingml/2006/main" sz="700" i="1">
                      <a:solidFill>
                        <a:srgbClr val="333333"/>
                      </a:solidFill>
                      <a:latin typeface="Cambria Math" panose="02040503050406030204" pitchFamily="18" charset="0"/>
                    </a:rPr>
                    <m:t>-</m:t>
                  </m:r>
                  <m:r>
                    <a:rPr xmlns:a="http://schemas.openxmlformats.org/drawingml/2006/main" sz="700" i="1">
                      <a:solidFill>
                        <a:srgbClr val="333333"/>
                      </a:solidFill>
                      <a:latin typeface="Cambria Math" panose="02040503050406030204" pitchFamily="18" charset="0"/>
                    </a:rPr>
                    <m:t>H</m:t>
                  </m:r>
                  <m:r>
                    <a:rPr xmlns:a="http://schemas.openxmlformats.org/drawingml/2006/main" sz="700" i="1">
                      <a:solidFill>
                        <a:srgbClr val="333333"/>
                      </a:solidFill>
                      <a:latin typeface="Cambria Math" panose="02040503050406030204" pitchFamily="18" charset="0"/>
                    </a:rPr>
                    <m:t>(</m:t>
                  </m:r>
                  <m:sSub>
                    <m:e>
                      <m:r>
                        <a:rPr xmlns:a="http://schemas.openxmlformats.org/drawingml/2006/main" sz="700" i="1">
                          <a:solidFill>
                            <a:srgbClr val="333333"/>
                          </a:solidFill>
                          <a:latin typeface="Cambria Math" panose="02040503050406030204" pitchFamily="18" charset="0"/>
                        </a:rPr>
                        <m:t>x</m:t>
                      </m:r>
                    </m:e>
                    <m:sub>
                      <m:r>
                        <a:rPr xmlns:a="http://schemas.openxmlformats.org/drawingml/2006/main" sz="700" i="1">
                          <a:solidFill>
                            <a:srgbClr val="333333"/>
                          </a:solidFill>
                          <a:latin typeface="Cambria Math" panose="02040503050406030204" pitchFamily="18" charset="0"/>
                        </a:rPr>
                        <m:t>i</m:t>
                      </m:r>
                    </m:sub>
                  </m:sSub>
                  <m:r>
                    <a:rPr xmlns:a="http://schemas.openxmlformats.org/drawingml/2006/main" sz="700" i="1">
                      <a:solidFill>
                        <a:srgbClr val="333333"/>
                      </a:solidFill>
                      <a:latin typeface="Cambria Math" panose="02040503050406030204" pitchFamily="18" charset="0"/>
                    </a:rPr>
                    <m:t>)</m:t>
                  </m:r>
                  <m:sSup>
                    <m:e>
                      <m:r>
                        <a:rPr xmlns:a="http://schemas.openxmlformats.org/drawingml/2006/main" sz="700" i="1">
                          <a:solidFill>
                            <a:srgbClr val="333333"/>
                          </a:solidFill>
                          <a:latin typeface="Cambria Math" panose="02040503050406030204" pitchFamily="18" charset="0"/>
                        </a:rPr>
                        <m:t>)</m:t>
                      </m:r>
                    </m:e>
                    <m:sup>
                      <m:r>
                        <a:rPr xmlns:a="http://schemas.openxmlformats.org/drawingml/2006/main" sz="700" i="1">
                          <a:solidFill>
                            <a:srgbClr val="333333"/>
                          </a:solidFill>
                          <a:latin typeface="Cambria Math" panose="02040503050406030204" pitchFamily="18" charset="0"/>
                        </a:rPr>
                        <m:t>2</m:t>
                      </m:r>
                    </m:sup>
                  </m:sSup>
                </m:oMath>
              </m:oMathPara>
            </a14:m>
            <a:endParaRPr sz="700">
              <a:solidFill>
                <a:srgbClr val="333333"/>
              </a:solidFill>
            </a:endParaRPr>
          </a:p>
        </p:txBody>
      </p:sp>
      <p:sp>
        <p:nvSpPr>
          <p:cNvPr id="1090" name="Line"/>
          <p:cNvSpPr/>
          <p:nvPr/>
        </p:nvSpPr>
        <p:spPr>
          <a:xfrm flipV="1">
            <a:off x="6862233" y="3850279"/>
            <a:ext cx="1" cy="463175"/>
          </a:xfrm>
          <a:prstGeom prst="line">
            <a:avLst/>
          </a:prstGeom>
          <a:ln w="25400">
            <a:solidFill>
              <a:schemeClr val="accent2">
                <a:satOff val="-17335"/>
                <a:lumOff val="-11372"/>
              </a:schemeClr>
            </a:solidFill>
            <a:tailEnd type="triangle"/>
          </a:ln>
          <a:effectLst>
            <a:outerShdw sx="100000" sy="100000" kx="0" ky="0" algn="b" rotWithShape="0" blurRad="38100" dist="20000" dir="5400000">
              <a:srgbClr val="000000">
                <a:alpha val="38000"/>
              </a:srgbClr>
            </a:outerShdw>
          </a:effectLst>
        </p:spPr>
        <p:txBody>
          <a:bodyPr lIns="0" tIns="0" rIns="0" bIns="0"/>
          <a:lstStyle/>
          <a:p>
            <a:pPr/>
          </a:p>
        </p:txBody>
      </p:sp>
      <p:sp>
        <p:nvSpPr>
          <p:cNvPr id="1091" name="We can do this by inspecting the gradient of"/>
          <p:cNvSpPr txBox="1"/>
          <p:nvPr/>
        </p:nvSpPr>
        <p:spPr>
          <a:xfrm>
            <a:off x="6930353" y="3945391"/>
            <a:ext cx="1981945" cy="27295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defRPr sz="800"/>
            </a:pPr>
            <a:r>
              <a:t>We can do this by inspecting the gradient of</a:t>
            </a:r>
          </a:p>
          <a:p>
            <a:pPr algn="ctr">
              <a:defRPr sz="800"/>
            </a:pPr>
            <a:r>
              <a:t> </a:t>
            </a:r>
            <a14:m>
              <m:oMath>
                <m:sSub>
                  <m:e>
                    <m:r>
                      <a:rPr xmlns:a="http://schemas.openxmlformats.org/drawingml/2006/main" sz="850" i="1">
                        <a:solidFill>
                          <a:srgbClr val="333333"/>
                        </a:solidFill>
                        <a:latin typeface="Cambria Math" panose="02040503050406030204" pitchFamily="18" charset="0"/>
                      </a:rPr>
                      <m:t>J</m:t>
                    </m:r>
                  </m:e>
                  <m:sub>
                    <m:r>
                      <a:rPr xmlns:a="http://schemas.openxmlformats.org/drawingml/2006/main" sz="850" i="1">
                        <a:solidFill>
                          <a:srgbClr val="333333"/>
                        </a:solidFill>
                        <a:latin typeface="Cambria Math" panose="02040503050406030204" pitchFamily="18" charset="0"/>
                      </a:rPr>
                      <m:t>w</m:t>
                    </m:r>
                    <m:r>
                      <a:rPr xmlns:a="http://schemas.openxmlformats.org/drawingml/2006/main" sz="850" i="1">
                        <a:solidFill>
                          <a:srgbClr val="333333"/>
                        </a:solidFill>
                        <a:latin typeface="Cambria Math" panose="02040503050406030204" pitchFamily="18" charset="0"/>
                      </a:rPr>
                      <m:t>,</m:t>
                    </m:r>
                    <m:r>
                      <a:rPr xmlns:a="http://schemas.openxmlformats.org/drawingml/2006/main" sz="850" i="1">
                        <a:solidFill>
                          <a:srgbClr val="333333"/>
                        </a:solidFill>
                        <a:latin typeface="Cambria Math" panose="02040503050406030204" pitchFamily="18" charset="0"/>
                      </a:rPr>
                      <m:t>b</m:t>
                    </m:r>
                  </m:sub>
                </m:sSub>
                <m:r>
                  <a:rPr xmlns:a="http://schemas.openxmlformats.org/drawingml/2006/main" sz="850" i="1">
                    <a:solidFill>
                      <a:srgbClr val="333333"/>
                    </a:solidFill>
                    <a:latin typeface="Cambria Math" panose="02040503050406030204" pitchFamily="18" charset="0"/>
                  </a:rPr>
                  <m:t>(</m:t>
                </m:r>
                <m:r>
                  <a:rPr xmlns:a="http://schemas.openxmlformats.org/drawingml/2006/main" sz="850" i="1">
                    <a:solidFill>
                      <a:srgbClr val="333333"/>
                    </a:solidFill>
                    <a:latin typeface="Cambria Math" panose="02040503050406030204" pitchFamily="18" charset="0"/>
                  </a:rPr>
                  <m:t>H</m:t>
                </m:r>
                <m:r>
                  <a:rPr xmlns:a="http://schemas.openxmlformats.org/drawingml/2006/main" sz="850" i="1">
                    <a:solidFill>
                      <a:srgbClr val="333333"/>
                    </a:solidFill>
                    <a:latin typeface="Cambria Math" panose="02040503050406030204" pitchFamily="18" charset="0"/>
                  </a:rPr>
                  <m:t>)</m:t>
                </m:r>
              </m:oMath>
            </a14:m>
            <a:r>
              <a:t>  </a:t>
            </a:r>
          </a:p>
        </p:txBody>
      </p:sp>
      <p:sp>
        <p:nvSpPr>
          <p:cNvPr id="1092" name="Line"/>
          <p:cNvSpPr/>
          <p:nvPr/>
        </p:nvSpPr>
        <p:spPr>
          <a:xfrm flipV="1">
            <a:off x="5981699" y="2393469"/>
            <a:ext cx="1" cy="1185258"/>
          </a:xfrm>
          <a:prstGeom prst="line">
            <a:avLst/>
          </a:prstGeom>
          <a:ln w="25400">
            <a:solidFill>
              <a:schemeClr val="accent4">
                <a:lumOff val="-3294"/>
              </a:schemeClr>
            </a:solidFill>
            <a:tailEnd type="triangle"/>
          </a:ln>
        </p:spPr>
        <p:txBody>
          <a:bodyPr lIns="0" tIns="0" rIns="0" bIns="0"/>
          <a:lstStyle/>
          <a:p>
            <a:pPr/>
          </a:p>
        </p:txBody>
      </p:sp>
      <p:sp>
        <p:nvSpPr>
          <p:cNvPr id="1093" name="Line"/>
          <p:cNvSpPr/>
          <p:nvPr/>
        </p:nvSpPr>
        <p:spPr>
          <a:xfrm>
            <a:off x="5950178" y="3570259"/>
            <a:ext cx="1824111" cy="1"/>
          </a:xfrm>
          <a:prstGeom prst="line">
            <a:avLst/>
          </a:prstGeom>
          <a:ln w="25400">
            <a:solidFill>
              <a:schemeClr val="accent4">
                <a:lumOff val="-3294"/>
              </a:schemeClr>
            </a:solidFill>
            <a:tailEnd type="triangle"/>
          </a:ln>
        </p:spPr>
        <p:txBody>
          <a:bodyPr lIns="0" tIns="0" rIns="0" bIns="0"/>
          <a:lstStyle/>
          <a:p>
            <a:pPr/>
          </a:p>
        </p:txBody>
      </p:sp>
      <p:sp>
        <p:nvSpPr>
          <p:cNvPr id="1113" name="Connection Line"/>
          <p:cNvSpPr/>
          <p:nvPr/>
        </p:nvSpPr>
        <p:spPr>
          <a:xfrm>
            <a:off x="6321109" y="2727353"/>
            <a:ext cx="1151059" cy="666066"/>
          </a:xfrm>
          <a:custGeom>
            <a:avLst/>
            <a:gdLst/>
            <a:ahLst/>
            <a:cxnLst>
              <a:cxn ang="0">
                <a:pos x="wd2" y="hd2"/>
              </a:cxn>
              <a:cxn ang="5400000">
                <a:pos x="wd2" y="hd2"/>
              </a:cxn>
              <a:cxn ang="10800000">
                <a:pos x="wd2" y="hd2"/>
              </a:cxn>
              <a:cxn ang="16200000">
                <a:pos x="wd2" y="hd2"/>
              </a:cxn>
            </a:cxnLst>
            <a:rect l="0" t="0" r="r" b="b"/>
            <a:pathLst>
              <a:path w="21600" h="16202" fill="norm" stroke="1" extrusionOk="0">
                <a:moveTo>
                  <a:pt x="0" y="0"/>
                </a:moveTo>
                <a:cubicBezTo>
                  <a:pt x="6604" y="21355"/>
                  <a:pt x="13804" y="21600"/>
                  <a:pt x="21600" y="735"/>
                </a:cubicBezTo>
              </a:path>
            </a:pathLst>
          </a:custGeom>
          <a:ln w="25400">
            <a:solidFill>
              <a:schemeClr val="accent4">
                <a:lumOff val="-3294"/>
              </a:schemeClr>
            </a:solidFill>
          </a:ln>
          <a:effectLst>
            <a:outerShdw sx="100000" sy="100000" kx="0" ky="0" algn="b" rotWithShape="0" blurRad="38100" dist="20000" dir="5400000">
              <a:srgbClr val="000000">
                <a:alpha val="38000"/>
              </a:srgbClr>
            </a:outerShdw>
          </a:effectLst>
        </p:spPr>
        <p:txBody>
          <a:bodyPr/>
          <a:lstStyle/>
          <a:p>
            <a:pPr/>
          </a:p>
        </p:txBody>
      </p:sp>
      <p:sp>
        <p:nvSpPr>
          <p:cNvPr id="1095" name="Equation"/>
          <p:cNvSpPr txBox="1"/>
          <p:nvPr/>
        </p:nvSpPr>
        <p:spPr>
          <a:xfrm>
            <a:off x="5415096" y="2389789"/>
            <a:ext cx="354684" cy="142422"/>
          </a:xfrm>
          <a:prstGeom prst="rect">
            <a:avLst/>
          </a:prstGeom>
          <a:ln w="12700">
            <a:miter lim="400000"/>
          </a:ln>
        </p:spPr>
        <p:txBody>
          <a:bodyPr wrap="none" lIns="0" tIns="0" rIns="0" bIns="0">
            <a:spAutoFit/>
          </a:bodyPr>
          <a:lstStyle/>
          <a:p>
            <a:pPr latinLnBrk="1">
              <a:defRPr sz="1800">
                <a:solidFill>
                  <a:srgbClr val="000000"/>
                </a:solidFill>
              </a:defRPr>
            </a:pPr>
            <a14:m>
              <m:oMathPara>
                <m:oMathParaPr>
                  <m:jc m:val="centerGroup"/>
                </m:oMathParaPr>
                <m:oMath>
                  <m:sSub>
                    <m:e>
                      <m:r>
                        <a:rPr xmlns:a="http://schemas.openxmlformats.org/drawingml/2006/main" sz="1200" i="1">
                          <a:solidFill>
                            <a:srgbClr val="333333"/>
                          </a:solidFill>
                          <a:latin typeface="Cambria Math" panose="02040503050406030204" pitchFamily="18" charset="0"/>
                        </a:rPr>
                        <m:t>J</m:t>
                      </m:r>
                    </m:e>
                    <m:sub>
                      <m:r>
                        <a:rPr xmlns:a="http://schemas.openxmlformats.org/drawingml/2006/main" sz="1200" i="1">
                          <a:solidFill>
                            <a:srgbClr val="333333"/>
                          </a:solidFill>
                          <a:latin typeface="Cambria Math" panose="02040503050406030204" pitchFamily="18" charset="0"/>
                        </a:rPr>
                        <m:t>θ</m:t>
                      </m:r>
                    </m:sub>
                  </m:sSub>
                  <m:r>
                    <a:rPr xmlns:a="http://schemas.openxmlformats.org/drawingml/2006/main" sz="1200" i="1">
                      <a:solidFill>
                        <a:srgbClr val="333333"/>
                      </a:solidFill>
                      <a:latin typeface="Cambria Math" panose="02040503050406030204" pitchFamily="18" charset="0"/>
                    </a:rPr>
                    <m:t>(</m:t>
                  </m:r>
                  <m:r>
                    <a:rPr xmlns:a="http://schemas.openxmlformats.org/drawingml/2006/main" sz="1200" i="1">
                      <a:solidFill>
                        <a:srgbClr val="333333"/>
                      </a:solidFill>
                      <a:latin typeface="Cambria Math" panose="02040503050406030204" pitchFamily="18" charset="0"/>
                    </a:rPr>
                    <m:t>H</m:t>
                  </m:r>
                  <m:r>
                    <a:rPr xmlns:a="http://schemas.openxmlformats.org/drawingml/2006/main" sz="1200" i="1">
                      <a:solidFill>
                        <a:srgbClr val="333333"/>
                      </a:solidFill>
                      <a:latin typeface="Cambria Math" panose="02040503050406030204" pitchFamily="18" charset="0"/>
                    </a:rPr>
                    <m:t>)</m:t>
                  </m:r>
                </m:oMath>
              </m:oMathPara>
            </a14:m>
            <a:endParaRPr sz="1200">
              <a:solidFill>
                <a:srgbClr val="333333"/>
              </a:solidFill>
            </a:endParaRPr>
          </a:p>
        </p:txBody>
      </p:sp>
      <p:sp>
        <p:nvSpPr>
          <p:cNvPr id="1096" name="Equation"/>
          <p:cNvSpPr txBox="1"/>
          <p:nvPr/>
        </p:nvSpPr>
        <p:spPr>
          <a:xfrm>
            <a:off x="7557163" y="3657818"/>
            <a:ext cx="71324" cy="105157"/>
          </a:xfrm>
          <a:prstGeom prst="rect">
            <a:avLst/>
          </a:prstGeom>
          <a:ln w="12700">
            <a:miter lim="400000"/>
          </a:ln>
        </p:spPr>
        <p:txBody>
          <a:bodyPr wrap="none" lIns="0" tIns="0" rIns="0" bIns="0">
            <a:spAutoFit/>
          </a:bodyPr>
          <a:lstStyle/>
          <a:p>
            <a:pPr latinLnBrk="1">
              <a:defRPr sz="1800">
                <a:solidFill>
                  <a:srgbClr val="000000"/>
                </a:solidFill>
              </a:defRPr>
            </a:pPr>
            <a14:m>
              <m:oMathPara>
                <m:oMathParaPr>
                  <m:jc m:val="centerGroup"/>
                </m:oMathParaPr>
                <m:oMath>
                  <m:r>
                    <a:rPr xmlns:a="http://schemas.openxmlformats.org/drawingml/2006/main" sz="1200" i="1">
                      <a:solidFill>
                        <a:srgbClr val="333333"/>
                      </a:solidFill>
                      <a:latin typeface="Cambria Math" panose="02040503050406030204" pitchFamily="18" charset="0"/>
                    </a:rPr>
                    <m:t>θ</m:t>
                  </m:r>
                </m:oMath>
              </m:oMathPara>
            </a14:m>
            <a:endParaRPr sz="1200">
              <a:solidFill>
                <a:srgbClr val="333333"/>
              </a:solidFill>
            </a:endParaRPr>
          </a:p>
        </p:txBody>
      </p:sp>
      <p:pic>
        <p:nvPicPr>
          <p:cNvPr id="1097" name="Line Line" descr="Line Line"/>
          <p:cNvPicPr>
            <a:picLocks noChangeAspect="0"/>
          </p:cNvPicPr>
          <p:nvPr/>
        </p:nvPicPr>
        <p:blipFill>
          <a:blip r:embed="rId4">
            <a:extLst/>
          </a:blip>
          <a:stretch>
            <a:fillRect/>
          </a:stretch>
        </p:blipFill>
        <p:spPr>
          <a:xfrm rot="18214318">
            <a:off x="6838180" y="2903317"/>
            <a:ext cx="1055959" cy="166295"/>
          </a:xfrm>
          <a:prstGeom prst="rect">
            <a:avLst/>
          </a:prstGeom>
          <a:effectLst>
            <a:outerShdw sx="100000" sy="100000" kx="0" ky="0" algn="b" rotWithShape="0" blurRad="38100" dist="20000" dir="5400000">
              <a:srgbClr val="000000">
                <a:alpha val="38000"/>
              </a:srgbClr>
            </a:outerShdw>
          </a:effectLst>
        </p:spPr>
      </p:pic>
      <p:sp>
        <p:nvSpPr>
          <p:cNvPr id="1098" name="Equation"/>
          <p:cNvSpPr txBox="1"/>
          <p:nvPr/>
        </p:nvSpPr>
        <p:spPr>
          <a:xfrm>
            <a:off x="7688659" y="2543987"/>
            <a:ext cx="465335" cy="332770"/>
          </a:xfrm>
          <a:prstGeom prst="rect">
            <a:avLst/>
          </a:prstGeom>
          <a:ln w="12700">
            <a:miter lim="400000"/>
          </a:ln>
        </p:spPr>
        <p:txBody>
          <a:bodyPr wrap="none" lIns="0" tIns="0" rIns="0" bIns="0">
            <a:spAutoFit/>
          </a:bodyPr>
          <a:lstStyle/>
          <a:p>
            <a:pPr latinLnBrk="1">
              <a:defRPr sz="1800">
                <a:solidFill>
                  <a:srgbClr val="000000"/>
                </a:solidFill>
              </a:defRPr>
            </a:pPr>
            <a14:m>
              <m:oMathPara>
                <m:oMathParaPr>
                  <m:jc m:val="centerGroup"/>
                </m:oMathParaPr>
                <m:oMath>
                  <m:f>
                    <m:fPr>
                      <m:ctrlPr>
                        <a:rPr xmlns:a="http://schemas.openxmlformats.org/drawingml/2006/main" sz="1200" i="1">
                          <a:solidFill>
                            <a:srgbClr val="333333"/>
                          </a:solidFill>
                          <a:latin typeface="Cambria Math" panose="02040503050406030204" pitchFamily="18" charset="0"/>
                        </a:rPr>
                      </m:ctrlPr>
                      <m:type m:val="bar"/>
                    </m:fPr>
                    <m:num>
                      <m:r>
                        <a:rPr xmlns:a="http://schemas.openxmlformats.org/drawingml/2006/main" sz="1200" i="1">
                          <a:solidFill>
                            <a:srgbClr val="333333"/>
                          </a:solidFill>
                          <a:latin typeface="Cambria Math" panose="02040503050406030204" pitchFamily="18" charset="0"/>
                        </a:rPr>
                        <m:t>δ</m:t>
                      </m:r>
                      <m:sSub>
                        <m:e>
                          <m:r>
                            <a:rPr xmlns:a="http://schemas.openxmlformats.org/drawingml/2006/main" sz="1200" i="1">
                              <a:solidFill>
                                <a:srgbClr val="333333"/>
                              </a:solidFill>
                              <a:latin typeface="Cambria Math" panose="02040503050406030204" pitchFamily="18" charset="0"/>
                            </a:rPr>
                            <m:t>J</m:t>
                          </m:r>
                        </m:e>
                        <m:sub>
                          <m:r>
                            <a:rPr xmlns:a="http://schemas.openxmlformats.org/drawingml/2006/main" sz="1200" i="1">
                              <a:solidFill>
                                <a:srgbClr val="333333"/>
                              </a:solidFill>
                              <a:latin typeface="Cambria Math" panose="02040503050406030204" pitchFamily="18" charset="0"/>
                            </a:rPr>
                            <m:t>θ</m:t>
                          </m:r>
                        </m:sub>
                      </m:sSub>
                      <m:r>
                        <a:rPr xmlns:a="http://schemas.openxmlformats.org/drawingml/2006/main" sz="1200" i="1">
                          <a:solidFill>
                            <a:srgbClr val="333333"/>
                          </a:solidFill>
                          <a:latin typeface="Cambria Math" panose="02040503050406030204" pitchFamily="18" charset="0"/>
                        </a:rPr>
                        <m:t>(</m:t>
                      </m:r>
                      <m:r>
                        <a:rPr xmlns:a="http://schemas.openxmlformats.org/drawingml/2006/main" sz="1200" i="1">
                          <a:solidFill>
                            <a:srgbClr val="333333"/>
                          </a:solidFill>
                          <a:latin typeface="Cambria Math" panose="02040503050406030204" pitchFamily="18" charset="0"/>
                        </a:rPr>
                        <m:t>H</m:t>
                      </m:r>
                      <m:r>
                        <a:rPr xmlns:a="http://schemas.openxmlformats.org/drawingml/2006/main" sz="1200" i="1">
                          <a:solidFill>
                            <a:srgbClr val="333333"/>
                          </a:solidFill>
                          <a:latin typeface="Cambria Math" panose="02040503050406030204" pitchFamily="18" charset="0"/>
                        </a:rPr>
                        <m:t>)</m:t>
                      </m:r>
                    </m:num>
                    <m:den>
                      <m:r>
                        <a:rPr xmlns:a="http://schemas.openxmlformats.org/drawingml/2006/main" sz="1200" i="1">
                          <a:solidFill>
                            <a:srgbClr val="333333"/>
                          </a:solidFill>
                          <a:latin typeface="Cambria Math" panose="02040503050406030204" pitchFamily="18" charset="0"/>
                        </a:rPr>
                        <m:t>δ</m:t>
                      </m:r>
                      <m:r>
                        <a:rPr xmlns:a="http://schemas.openxmlformats.org/drawingml/2006/main" sz="1200" i="1">
                          <a:solidFill>
                            <a:srgbClr val="333333"/>
                          </a:solidFill>
                          <a:latin typeface="Cambria Math" panose="02040503050406030204" pitchFamily="18" charset="0"/>
                        </a:rPr>
                        <m:t>θ</m:t>
                      </m:r>
                    </m:den>
                  </m:f>
                </m:oMath>
              </m:oMathPara>
            </a14:m>
            <a:endParaRPr sz="1200">
              <a:solidFill>
                <a:srgbClr val="333333"/>
              </a:solidFill>
            </a:endParaRPr>
          </a:p>
        </p:txBody>
      </p:sp>
      <p:sp>
        <p:nvSpPr>
          <p:cNvPr id="1099" name="Moving along gradient, increases loss, so move the parameters in the opposite direction of the gradient"/>
          <p:cNvSpPr txBox="1"/>
          <p:nvPr/>
        </p:nvSpPr>
        <p:spPr>
          <a:xfrm>
            <a:off x="7478680" y="2922176"/>
            <a:ext cx="1296609" cy="453878"/>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800"/>
            </a:lvl1pPr>
          </a:lstStyle>
          <a:p>
            <a:pPr/>
            <a:r>
              <a:t>Moving along gradient, increases loss, so move the parameters in the opposite direction of the gradient</a:t>
            </a:r>
          </a:p>
        </p:txBody>
      </p:sp>
      <p:grpSp>
        <p:nvGrpSpPr>
          <p:cNvPr id="1112" name="Group"/>
          <p:cNvGrpSpPr/>
          <p:nvPr/>
        </p:nvGrpSpPr>
        <p:grpSpPr>
          <a:xfrm>
            <a:off x="7534476" y="293959"/>
            <a:ext cx="1279795" cy="1033211"/>
            <a:chOff x="-17960" y="-17960"/>
            <a:chExt cx="1279793" cy="1033209"/>
          </a:xfrm>
        </p:grpSpPr>
        <p:pic>
          <p:nvPicPr>
            <p:cNvPr id="1100" name="Rounded Rectangle Rounded rectangle" descr="Rounded Rectangle Rounded rectangle"/>
            <p:cNvPicPr>
              <a:picLocks noChangeAspect="0"/>
            </p:cNvPicPr>
            <p:nvPr/>
          </p:nvPicPr>
          <p:blipFill>
            <a:blip r:embed="rId5">
              <a:extLst/>
            </a:blip>
            <a:stretch>
              <a:fillRect/>
            </a:stretch>
          </p:blipFill>
          <p:spPr>
            <a:xfrm>
              <a:off x="-17961" y="-17961"/>
              <a:ext cx="1279795" cy="1033210"/>
            </a:xfrm>
            <a:prstGeom prst="rect">
              <a:avLst/>
            </a:prstGeom>
            <a:effectLst/>
          </p:spPr>
        </p:pic>
        <p:grpSp>
          <p:nvGrpSpPr>
            <p:cNvPr id="1104" name="Intro to NN"/>
            <p:cNvGrpSpPr/>
            <p:nvPr/>
          </p:nvGrpSpPr>
          <p:grpSpPr>
            <a:xfrm>
              <a:off x="68324" y="333649"/>
              <a:ext cx="1085991" cy="372260"/>
              <a:chOff x="0" y="0"/>
              <a:chExt cx="1085989" cy="372258"/>
            </a:xfrm>
          </p:grpSpPr>
          <p:sp>
            <p:nvSpPr>
              <p:cNvPr id="1103" name="Intro to NN"/>
              <p:cNvSpPr/>
              <p:nvPr/>
            </p:nvSpPr>
            <p:spPr>
              <a:xfrm>
                <a:off x="17960" y="17960"/>
                <a:ext cx="1050070" cy="33633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829" y="0"/>
                    </a:moveTo>
                    <a:lnTo>
                      <a:pt x="1771" y="0"/>
                    </a:lnTo>
                    <a:cubicBezTo>
                      <a:pt x="1252" y="0"/>
                      <a:pt x="940" y="0"/>
                      <a:pt x="732" y="271"/>
                    </a:cubicBezTo>
                    <a:cubicBezTo>
                      <a:pt x="432" y="612"/>
                      <a:pt x="196" y="1349"/>
                      <a:pt x="87" y="2285"/>
                    </a:cubicBezTo>
                    <a:cubicBezTo>
                      <a:pt x="0" y="2934"/>
                      <a:pt x="0" y="3908"/>
                      <a:pt x="0" y="5531"/>
                    </a:cubicBezTo>
                    <a:lnTo>
                      <a:pt x="0" y="16069"/>
                    </a:lnTo>
                    <a:cubicBezTo>
                      <a:pt x="0" y="17692"/>
                      <a:pt x="0" y="18666"/>
                      <a:pt x="87" y="19315"/>
                    </a:cubicBezTo>
                    <a:cubicBezTo>
                      <a:pt x="196" y="20251"/>
                      <a:pt x="432" y="20988"/>
                      <a:pt x="732" y="21329"/>
                    </a:cubicBezTo>
                    <a:cubicBezTo>
                      <a:pt x="940" y="21600"/>
                      <a:pt x="1252" y="21600"/>
                      <a:pt x="1771" y="21600"/>
                    </a:cubicBezTo>
                    <a:lnTo>
                      <a:pt x="19829" y="21600"/>
                    </a:lnTo>
                    <a:cubicBezTo>
                      <a:pt x="20348" y="21600"/>
                      <a:pt x="20660" y="21600"/>
                      <a:pt x="20868" y="21329"/>
                    </a:cubicBezTo>
                    <a:cubicBezTo>
                      <a:pt x="21168" y="20988"/>
                      <a:pt x="21404" y="20251"/>
                      <a:pt x="21513" y="19315"/>
                    </a:cubicBezTo>
                    <a:cubicBezTo>
                      <a:pt x="21600" y="18666"/>
                      <a:pt x="21600" y="17692"/>
                      <a:pt x="21600" y="16069"/>
                    </a:cubicBezTo>
                    <a:lnTo>
                      <a:pt x="21600" y="5531"/>
                    </a:lnTo>
                    <a:cubicBezTo>
                      <a:pt x="21600" y="3908"/>
                      <a:pt x="21600" y="2934"/>
                      <a:pt x="21513" y="2285"/>
                    </a:cubicBezTo>
                    <a:cubicBezTo>
                      <a:pt x="21404" y="1349"/>
                      <a:pt x="21168" y="612"/>
                      <a:pt x="20868" y="271"/>
                    </a:cubicBezTo>
                    <a:cubicBezTo>
                      <a:pt x="20660" y="0"/>
                      <a:pt x="20348" y="0"/>
                      <a:pt x="19829" y="0"/>
                    </a:cubicBezTo>
                    <a:close/>
                  </a:path>
                </a:pathLst>
              </a:custGeom>
              <a:solidFill>
                <a:srgbClr val="D5D5D5"/>
              </a:solidFill>
              <a:ln>
                <a:noFill/>
              </a:ln>
              <a:effectLst/>
              <a:extLst>
                <a:ext uri="{C572A759-6A51-4108-AA02-DFA0A04FC94B}">
                  <ma14:wrappingTextBoxFlag xmlns:ma14="http://schemas.microsoft.com/office/mac/drawingml/2011/main" val="1"/>
                </a:ext>
              </a:extLst>
            </p:spPr>
            <p:txBody>
              <a:bodyPr wrap="square" lIns="19050" tIns="19050" rIns="19050" bIns="19050" numCol="1" anchor="ctr">
                <a:noAutofit/>
              </a:bodyPr>
              <a:lstStyle>
                <a:lvl1pPr algn="ctr" defTabSz="412750">
                  <a:defRPr sz="800">
                    <a:solidFill>
                      <a:srgbClr val="000000"/>
                    </a:solidFill>
                    <a:latin typeface="Helvetica Neue Medium"/>
                    <a:ea typeface="Helvetica Neue Medium"/>
                    <a:cs typeface="Helvetica Neue Medium"/>
                    <a:sym typeface="Helvetica Neue Medium"/>
                  </a:defRPr>
                </a:lvl1pPr>
              </a:lstStyle>
              <a:p>
                <a:pPr/>
                <a:r>
                  <a:t>Intro to NN</a:t>
                </a:r>
              </a:p>
            </p:txBody>
          </p:sp>
          <p:pic>
            <p:nvPicPr>
              <p:cNvPr id="1102" name="Intro to NN Intro to NN" descr="Intro to NN Intro to NN"/>
              <p:cNvPicPr>
                <a:picLocks noChangeAspect="0"/>
              </p:cNvPicPr>
              <p:nvPr/>
            </p:nvPicPr>
            <p:blipFill>
              <a:blip r:embed="rId6">
                <a:extLst/>
              </a:blip>
              <a:stretch>
                <a:fillRect/>
              </a:stretch>
            </p:blipFill>
            <p:spPr>
              <a:xfrm>
                <a:off x="-1" y="0"/>
                <a:ext cx="1085991" cy="372259"/>
              </a:xfrm>
              <a:prstGeom prst="rect">
                <a:avLst/>
              </a:prstGeom>
              <a:effectLst/>
            </p:spPr>
          </p:pic>
        </p:grpSp>
        <p:grpSp>
          <p:nvGrpSpPr>
            <p:cNvPr id="1111" name="Group"/>
            <p:cNvGrpSpPr/>
            <p:nvPr/>
          </p:nvGrpSpPr>
          <p:grpSpPr>
            <a:xfrm>
              <a:off x="201565" y="134646"/>
              <a:ext cx="840742" cy="781468"/>
              <a:chOff x="-17960" y="-17960"/>
              <a:chExt cx="840741" cy="781467"/>
            </a:xfrm>
          </p:grpSpPr>
          <p:grpSp>
            <p:nvGrpSpPr>
              <p:cNvPr id="1107" name="Tasks and Models"/>
              <p:cNvGrpSpPr/>
              <p:nvPr/>
            </p:nvGrpSpPr>
            <p:grpSpPr>
              <a:xfrm>
                <a:off x="-17961" y="-17961"/>
                <a:ext cx="840742" cy="200964"/>
                <a:chOff x="0" y="0"/>
                <a:chExt cx="840741" cy="200962"/>
              </a:xfrm>
            </p:grpSpPr>
            <p:sp>
              <p:nvSpPr>
                <p:cNvPr id="1106" name="Tasks and Models"/>
                <p:cNvSpPr/>
                <p:nvPr/>
              </p:nvSpPr>
              <p:spPr>
                <a:xfrm>
                  <a:off x="17960" y="17960"/>
                  <a:ext cx="804821" cy="16504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829" y="0"/>
                      </a:moveTo>
                      <a:lnTo>
                        <a:pt x="1771" y="0"/>
                      </a:lnTo>
                      <a:cubicBezTo>
                        <a:pt x="1252" y="0"/>
                        <a:pt x="940" y="0"/>
                        <a:pt x="732" y="423"/>
                      </a:cubicBezTo>
                      <a:cubicBezTo>
                        <a:pt x="432" y="955"/>
                        <a:pt x="196" y="2107"/>
                        <a:pt x="87" y="3569"/>
                      </a:cubicBezTo>
                      <a:cubicBezTo>
                        <a:pt x="0" y="4583"/>
                        <a:pt x="0" y="6103"/>
                        <a:pt x="0" y="8638"/>
                      </a:cubicBezTo>
                      <a:lnTo>
                        <a:pt x="0" y="12962"/>
                      </a:lnTo>
                      <a:cubicBezTo>
                        <a:pt x="0" y="15497"/>
                        <a:pt x="0" y="17017"/>
                        <a:pt x="87" y="18031"/>
                      </a:cubicBezTo>
                      <a:cubicBezTo>
                        <a:pt x="196" y="19493"/>
                        <a:pt x="432" y="20645"/>
                        <a:pt x="732" y="21177"/>
                      </a:cubicBezTo>
                      <a:cubicBezTo>
                        <a:pt x="940" y="21600"/>
                        <a:pt x="1252" y="21600"/>
                        <a:pt x="1771" y="21600"/>
                      </a:cubicBezTo>
                      <a:lnTo>
                        <a:pt x="19829" y="21600"/>
                      </a:lnTo>
                      <a:cubicBezTo>
                        <a:pt x="20348" y="21600"/>
                        <a:pt x="20660" y="21600"/>
                        <a:pt x="20868" y="21177"/>
                      </a:cubicBezTo>
                      <a:cubicBezTo>
                        <a:pt x="21168" y="20645"/>
                        <a:pt x="21404" y="19493"/>
                        <a:pt x="21513" y="18031"/>
                      </a:cubicBezTo>
                      <a:cubicBezTo>
                        <a:pt x="21600" y="17017"/>
                        <a:pt x="21600" y="15497"/>
                        <a:pt x="21600" y="12962"/>
                      </a:cubicBezTo>
                      <a:lnTo>
                        <a:pt x="21600" y="8638"/>
                      </a:lnTo>
                      <a:cubicBezTo>
                        <a:pt x="21600" y="6103"/>
                        <a:pt x="21600" y="4583"/>
                        <a:pt x="21513" y="3569"/>
                      </a:cubicBezTo>
                      <a:cubicBezTo>
                        <a:pt x="21404" y="2107"/>
                        <a:pt x="21168" y="955"/>
                        <a:pt x="20868" y="423"/>
                      </a:cubicBezTo>
                      <a:cubicBezTo>
                        <a:pt x="20660" y="0"/>
                        <a:pt x="20348" y="0"/>
                        <a:pt x="19829" y="0"/>
                      </a:cubicBezTo>
                      <a:close/>
                    </a:path>
                  </a:pathLst>
                </a:custGeom>
                <a:solidFill>
                  <a:schemeClr val="accent1">
                    <a:lumOff val="2401"/>
                  </a:schemeClr>
                </a:solidFill>
                <a:ln>
                  <a:noFill/>
                </a:ln>
                <a:effectLst/>
                <a:extLst>
                  <a:ext uri="{C572A759-6A51-4108-AA02-DFA0A04FC94B}">
                    <ma14:wrappingTextBoxFlag xmlns:ma14="http://schemas.microsoft.com/office/mac/drawingml/2011/main" val="1"/>
                  </a:ext>
                </a:extLst>
              </p:spPr>
              <p:txBody>
                <a:bodyPr wrap="square" lIns="19050" tIns="19050" rIns="19050" bIns="19050" numCol="1" anchor="ctr">
                  <a:noAutofit/>
                </a:bodyPr>
                <a:lstStyle>
                  <a:lvl1pPr algn="ctr" defTabSz="412750">
                    <a:defRPr sz="600">
                      <a:solidFill>
                        <a:srgbClr val="000000"/>
                      </a:solidFill>
                      <a:latin typeface="Helvetica Neue Medium"/>
                      <a:ea typeface="Helvetica Neue Medium"/>
                      <a:cs typeface="Helvetica Neue Medium"/>
                      <a:sym typeface="Helvetica Neue Medium"/>
                    </a:defRPr>
                  </a:lvl1pPr>
                </a:lstStyle>
                <a:p>
                  <a:pPr/>
                  <a:r>
                    <a:t>Tasks and Models</a:t>
                  </a:r>
                </a:p>
              </p:txBody>
            </p:sp>
            <p:pic>
              <p:nvPicPr>
                <p:cNvPr id="1105" name="Tasks and Models Tasks and Models" descr="Tasks and Models Tasks and Models"/>
                <p:cNvPicPr>
                  <a:picLocks noChangeAspect="0"/>
                </p:cNvPicPr>
                <p:nvPr/>
              </p:nvPicPr>
              <p:blipFill>
                <a:blip r:embed="rId7">
                  <a:extLst/>
                </a:blip>
                <a:stretch>
                  <a:fillRect/>
                </a:stretch>
              </p:blipFill>
              <p:spPr>
                <a:xfrm>
                  <a:off x="-1" y="-1"/>
                  <a:ext cx="840743" cy="200964"/>
                </a:xfrm>
                <a:prstGeom prst="rect">
                  <a:avLst/>
                </a:prstGeom>
                <a:effectLst/>
              </p:spPr>
            </p:pic>
          </p:grpSp>
          <p:grpSp>
            <p:nvGrpSpPr>
              <p:cNvPr id="1110" name="VAE"/>
              <p:cNvGrpSpPr/>
              <p:nvPr/>
            </p:nvGrpSpPr>
            <p:grpSpPr>
              <a:xfrm>
                <a:off x="-17961" y="554020"/>
                <a:ext cx="840742" cy="209487"/>
                <a:chOff x="0" y="0"/>
                <a:chExt cx="840741" cy="209486"/>
              </a:xfrm>
            </p:grpSpPr>
            <p:sp>
              <p:nvSpPr>
                <p:cNvPr id="1109" name="VAE"/>
                <p:cNvSpPr/>
                <p:nvPr/>
              </p:nvSpPr>
              <p:spPr>
                <a:xfrm>
                  <a:off x="17960" y="17960"/>
                  <a:ext cx="804821" cy="17356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829" y="0"/>
                      </a:moveTo>
                      <a:lnTo>
                        <a:pt x="1771" y="0"/>
                      </a:lnTo>
                      <a:cubicBezTo>
                        <a:pt x="1252" y="0"/>
                        <a:pt x="940" y="0"/>
                        <a:pt x="732" y="403"/>
                      </a:cubicBezTo>
                      <a:cubicBezTo>
                        <a:pt x="432" y="908"/>
                        <a:pt x="196" y="2003"/>
                        <a:pt x="87" y="3393"/>
                      </a:cubicBezTo>
                      <a:cubicBezTo>
                        <a:pt x="0" y="4357"/>
                        <a:pt x="0" y="5804"/>
                        <a:pt x="0" y="8214"/>
                      </a:cubicBezTo>
                      <a:lnTo>
                        <a:pt x="0" y="13386"/>
                      </a:lnTo>
                      <a:cubicBezTo>
                        <a:pt x="0" y="15796"/>
                        <a:pt x="0" y="17243"/>
                        <a:pt x="87" y="18207"/>
                      </a:cubicBezTo>
                      <a:cubicBezTo>
                        <a:pt x="196" y="19597"/>
                        <a:pt x="432" y="20692"/>
                        <a:pt x="732" y="21197"/>
                      </a:cubicBezTo>
                      <a:cubicBezTo>
                        <a:pt x="940" y="21600"/>
                        <a:pt x="1252" y="21600"/>
                        <a:pt x="1771" y="21600"/>
                      </a:cubicBezTo>
                      <a:lnTo>
                        <a:pt x="19829" y="21600"/>
                      </a:lnTo>
                      <a:cubicBezTo>
                        <a:pt x="20348" y="21600"/>
                        <a:pt x="20660" y="21600"/>
                        <a:pt x="20868" y="21197"/>
                      </a:cubicBezTo>
                      <a:cubicBezTo>
                        <a:pt x="21168" y="20692"/>
                        <a:pt x="21404" y="19597"/>
                        <a:pt x="21513" y="18207"/>
                      </a:cubicBezTo>
                      <a:cubicBezTo>
                        <a:pt x="21600" y="17243"/>
                        <a:pt x="21600" y="15796"/>
                        <a:pt x="21600" y="13386"/>
                      </a:cubicBezTo>
                      <a:lnTo>
                        <a:pt x="21600" y="8214"/>
                      </a:lnTo>
                      <a:cubicBezTo>
                        <a:pt x="21600" y="5804"/>
                        <a:pt x="21600" y="4357"/>
                        <a:pt x="21513" y="3393"/>
                      </a:cubicBezTo>
                      <a:cubicBezTo>
                        <a:pt x="21404" y="2003"/>
                        <a:pt x="21168" y="908"/>
                        <a:pt x="20868" y="403"/>
                      </a:cubicBezTo>
                      <a:cubicBezTo>
                        <a:pt x="20660" y="0"/>
                        <a:pt x="20348" y="0"/>
                        <a:pt x="19829" y="0"/>
                      </a:cubicBezTo>
                      <a:close/>
                    </a:path>
                  </a:pathLst>
                </a:custGeom>
                <a:solidFill>
                  <a:schemeClr val="accent1">
                    <a:lumOff val="2401"/>
                  </a:schemeClr>
                </a:solidFill>
                <a:ln>
                  <a:noFill/>
                </a:ln>
                <a:effectLst/>
                <a:extLst>
                  <a:ext uri="{C572A759-6A51-4108-AA02-DFA0A04FC94B}">
                    <ma14:wrappingTextBoxFlag xmlns:ma14="http://schemas.microsoft.com/office/mac/drawingml/2011/main" val="1"/>
                  </a:ext>
                </a:extLst>
              </p:spPr>
              <p:txBody>
                <a:bodyPr wrap="square" lIns="19050" tIns="19050" rIns="19050" bIns="19050" numCol="1" anchor="ctr">
                  <a:noAutofit/>
                </a:bodyPr>
                <a:lstStyle>
                  <a:lvl1pPr algn="ctr" defTabSz="412750">
                    <a:defRPr sz="600">
                      <a:solidFill>
                        <a:srgbClr val="000000"/>
                      </a:solidFill>
                      <a:latin typeface="Helvetica Neue Medium"/>
                      <a:ea typeface="Helvetica Neue Medium"/>
                      <a:cs typeface="Helvetica Neue Medium"/>
                      <a:sym typeface="Helvetica Neue Medium"/>
                    </a:defRPr>
                  </a:lvl1pPr>
                </a:lstStyle>
                <a:p>
                  <a:pPr/>
                  <a:r>
                    <a:t>VAE</a:t>
                  </a:r>
                </a:p>
              </p:txBody>
            </p:sp>
            <p:pic>
              <p:nvPicPr>
                <p:cNvPr id="1108" name="VAE VAE" descr="VAE VAE"/>
                <p:cNvPicPr>
                  <a:picLocks noChangeAspect="0"/>
                </p:cNvPicPr>
                <p:nvPr/>
              </p:nvPicPr>
              <p:blipFill>
                <a:blip r:embed="rId8">
                  <a:extLst/>
                </a:blip>
                <a:stretch>
                  <a:fillRect/>
                </a:stretch>
              </p:blipFill>
              <p:spPr>
                <a:xfrm>
                  <a:off x="-1" y="0"/>
                  <a:ext cx="840743" cy="209487"/>
                </a:xfrm>
                <a:prstGeom prst="rect">
                  <a:avLst/>
                </a:prstGeom>
                <a:effectLst/>
              </p:spPr>
            </p:pic>
          </p:grpSp>
        </p:grpSp>
      </p:grpSp>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15" name="What Are Neural Nets?"/>
          <p:cNvSpPr txBox="1"/>
          <p:nvPr>
            <p:ph type="title"/>
          </p:nvPr>
        </p:nvSpPr>
        <p:spPr>
          <a:xfrm>
            <a:off x="452437" y="627062"/>
            <a:ext cx="8239126" cy="538107"/>
          </a:xfrm>
          <a:prstGeom prst="rect">
            <a:avLst/>
          </a:prstGeom>
        </p:spPr>
        <p:txBody>
          <a:bodyPr/>
          <a:lstStyle>
            <a:lvl1pPr defTabSz="963143">
              <a:defRPr spc="-66" sz="3318"/>
            </a:lvl1pPr>
          </a:lstStyle>
          <a:p>
            <a:pPr/>
            <a:r>
              <a:t>What Are Neural Nets?</a:t>
            </a:r>
          </a:p>
        </p:txBody>
      </p:sp>
      <p:sp>
        <p:nvSpPr>
          <p:cNvPr id="1116" name="How can we approximate the X to Y transformation?"/>
          <p:cNvSpPr txBox="1"/>
          <p:nvPr>
            <p:ph type="body" idx="21"/>
          </p:nvPr>
        </p:nvSpPr>
        <p:spPr>
          <a:xfrm>
            <a:off x="452437" y="1112110"/>
            <a:ext cx="8239126" cy="350544"/>
          </a:xfrm>
          <a:prstGeom prst="rect">
            <a:avLst/>
          </a:prstGeom>
          <a:extLst>
            <a:ext uri="{C572A759-6A51-4108-AA02-DFA0A04FC94B}">
              <ma14:wrappingTextBoxFlag xmlns:ma14="http://schemas.microsoft.com/office/mac/drawingml/2011/main" val="1"/>
            </a:ext>
          </a:extLst>
        </p:spPr>
        <p:txBody>
          <a:bodyPr/>
          <a:lstStyle>
            <a:lvl1pPr defTabSz="412750">
              <a:defRPr sz="1700"/>
            </a:lvl1pPr>
          </a:lstStyle>
          <a:p>
            <a:pPr/>
            <a:r>
              <a:t>How can we approximate the X to Y transformation?</a:t>
            </a:r>
          </a:p>
        </p:txBody>
      </p:sp>
      <p:sp>
        <p:nvSpPr>
          <p:cNvPr id="1117" name="But what if we’re dealing with high dimensional data…"/>
          <p:cNvSpPr txBox="1"/>
          <p:nvPr/>
        </p:nvSpPr>
        <p:spPr>
          <a:xfrm>
            <a:off x="1865254" y="2496945"/>
            <a:ext cx="5539037" cy="55090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ctr">
              <a:defRPr sz="1900"/>
            </a:pPr>
            <a:r>
              <a:t>But what if we’re dealing with high dimensional data</a:t>
            </a:r>
          </a:p>
          <a:p>
            <a:pPr algn="ctr">
              <a:defRPr sz="1900"/>
            </a:pPr>
            <a:r>
              <a:t>And much more complex transformations?</a:t>
            </a:r>
          </a:p>
        </p:txBody>
      </p:sp>
      <p:sp>
        <p:nvSpPr>
          <p:cNvPr id="1118" name="Turns out Neural Networks are quite useful for such cases, because…"/>
          <p:cNvSpPr txBox="1"/>
          <p:nvPr/>
        </p:nvSpPr>
        <p:spPr>
          <a:xfrm>
            <a:off x="971396" y="3912715"/>
            <a:ext cx="7326753" cy="830306"/>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ctr">
              <a:defRPr sz="1900"/>
            </a:pPr>
            <a:r>
              <a:t>Turns out Neural Networks are quite useful for such cases, because </a:t>
            </a:r>
          </a:p>
          <a:p>
            <a:pPr algn="ctr">
              <a:defRPr sz="1900"/>
            </a:pPr>
            <a:r>
              <a:t>NNs can be used to created highly complex non-linear operations </a:t>
            </a:r>
          </a:p>
        </p:txBody>
      </p:sp>
      <p:grpSp>
        <p:nvGrpSpPr>
          <p:cNvPr id="1131" name="Group"/>
          <p:cNvGrpSpPr/>
          <p:nvPr/>
        </p:nvGrpSpPr>
        <p:grpSpPr>
          <a:xfrm>
            <a:off x="7534476" y="293959"/>
            <a:ext cx="1279795" cy="1033211"/>
            <a:chOff x="-17960" y="-17960"/>
            <a:chExt cx="1279793" cy="1033209"/>
          </a:xfrm>
        </p:grpSpPr>
        <p:pic>
          <p:nvPicPr>
            <p:cNvPr id="1119" name="Rounded Rectangle Rounded rectangle" descr="Rounded Rectangle Rounded rectangle"/>
            <p:cNvPicPr>
              <a:picLocks noChangeAspect="0"/>
            </p:cNvPicPr>
            <p:nvPr/>
          </p:nvPicPr>
          <p:blipFill>
            <a:blip r:embed="rId2">
              <a:extLst/>
            </a:blip>
            <a:stretch>
              <a:fillRect/>
            </a:stretch>
          </p:blipFill>
          <p:spPr>
            <a:xfrm>
              <a:off x="-17961" y="-17961"/>
              <a:ext cx="1279795" cy="1033210"/>
            </a:xfrm>
            <a:prstGeom prst="rect">
              <a:avLst/>
            </a:prstGeom>
            <a:effectLst/>
          </p:spPr>
        </p:pic>
        <p:grpSp>
          <p:nvGrpSpPr>
            <p:cNvPr id="1123" name="Intro to NN"/>
            <p:cNvGrpSpPr/>
            <p:nvPr/>
          </p:nvGrpSpPr>
          <p:grpSpPr>
            <a:xfrm>
              <a:off x="68324" y="333649"/>
              <a:ext cx="1085991" cy="372260"/>
              <a:chOff x="0" y="0"/>
              <a:chExt cx="1085989" cy="372258"/>
            </a:xfrm>
          </p:grpSpPr>
          <p:sp>
            <p:nvSpPr>
              <p:cNvPr id="1122" name="Intro to NN"/>
              <p:cNvSpPr/>
              <p:nvPr/>
            </p:nvSpPr>
            <p:spPr>
              <a:xfrm>
                <a:off x="17960" y="17960"/>
                <a:ext cx="1050070" cy="33633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829" y="0"/>
                    </a:moveTo>
                    <a:lnTo>
                      <a:pt x="1771" y="0"/>
                    </a:lnTo>
                    <a:cubicBezTo>
                      <a:pt x="1252" y="0"/>
                      <a:pt x="940" y="0"/>
                      <a:pt x="732" y="271"/>
                    </a:cubicBezTo>
                    <a:cubicBezTo>
                      <a:pt x="432" y="612"/>
                      <a:pt x="196" y="1349"/>
                      <a:pt x="87" y="2285"/>
                    </a:cubicBezTo>
                    <a:cubicBezTo>
                      <a:pt x="0" y="2934"/>
                      <a:pt x="0" y="3908"/>
                      <a:pt x="0" y="5531"/>
                    </a:cubicBezTo>
                    <a:lnTo>
                      <a:pt x="0" y="16069"/>
                    </a:lnTo>
                    <a:cubicBezTo>
                      <a:pt x="0" y="17692"/>
                      <a:pt x="0" y="18666"/>
                      <a:pt x="87" y="19315"/>
                    </a:cubicBezTo>
                    <a:cubicBezTo>
                      <a:pt x="196" y="20251"/>
                      <a:pt x="432" y="20988"/>
                      <a:pt x="732" y="21329"/>
                    </a:cubicBezTo>
                    <a:cubicBezTo>
                      <a:pt x="940" y="21600"/>
                      <a:pt x="1252" y="21600"/>
                      <a:pt x="1771" y="21600"/>
                    </a:cubicBezTo>
                    <a:lnTo>
                      <a:pt x="19829" y="21600"/>
                    </a:lnTo>
                    <a:cubicBezTo>
                      <a:pt x="20348" y="21600"/>
                      <a:pt x="20660" y="21600"/>
                      <a:pt x="20868" y="21329"/>
                    </a:cubicBezTo>
                    <a:cubicBezTo>
                      <a:pt x="21168" y="20988"/>
                      <a:pt x="21404" y="20251"/>
                      <a:pt x="21513" y="19315"/>
                    </a:cubicBezTo>
                    <a:cubicBezTo>
                      <a:pt x="21600" y="18666"/>
                      <a:pt x="21600" y="17692"/>
                      <a:pt x="21600" y="16069"/>
                    </a:cubicBezTo>
                    <a:lnTo>
                      <a:pt x="21600" y="5531"/>
                    </a:lnTo>
                    <a:cubicBezTo>
                      <a:pt x="21600" y="3908"/>
                      <a:pt x="21600" y="2934"/>
                      <a:pt x="21513" y="2285"/>
                    </a:cubicBezTo>
                    <a:cubicBezTo>
                      <a:pt x="21404" y="1349"/>
                      <a:pt x="21168" y="612"/>
                      <a:pt x="20868" y="271"/>
                    </a:cubicBezTo>
                    <a:cubicBezTo>
                      <a:pt x="20660" y="0"/>
                      <a:pt x="20348" y="0"/>
                      <a:pt x="19829" y="0"/>
                    </a:cubicBezTo>
                    <a:close/>
                  </a:path>
                </a:pathLst>
              </a:custGeom>
              <a:solidFill>
                <a:srgbClr val="D5D5D5"/>
              </a:solidFill>
              <a:ln>
                <a:noFill/>
              </a:ln>
              <a:effectLst/>
              <a:extLst>
                <a:ext uri="{C572A759-6A51-4108-AA02-DFA0A04FC94B}">
                  <ma14:wrappingTextBoxFlag xmlns:ma14="http://schemas.microsoft.com/office/mac/drawingml/2011/main" val="1"/>
                </a:ext>
              </a:extLst>
            </p:spPr>
            <p:txBody>
              <a:bodyPr wrap="square" lIns="19050" tIns="19050" rIns="19050" bIns="19050" numCol="1" anchor="ctr">
                <a:noAutofit/>
              </a:bodyPr>
              <a:lstStyle>
                <a:lvl1pPr algn="ctr" defTabSz="412750">
                  <a:defRPr sz="800">
                    <a:solidFill>
                      <a:srgbClr val="000000"/>
                    </a:solidFill>
                    <a:latin typeface="Helvetica Neue Medium"/>
                    <a:ea typeface="Helvetica Neue Medium"/>
                    <a:cs typeface="Helvetica Neue Medium"/>
                    <a:sym typeface="Helvetica Neue Medium"/>
                  </a:defRPr>
                </a:lvl1pPr>
              </a:lstStyle>
              <a:p>
                <a:pPr/>
                <a:r>
                  <a:t>Intro to NN</a:t>
                </a:r>
              </a:p>
            </p:txBody>
          </p:sp>
          <p:pic>
            <p:nvPicPr>
              <p:cNvPr id="1121" name="Intro to NN Intro to NN" descr="Intro to NN Intro to NN"/>
              <p:cNvPicPr>
                <a:picLocks noChangeAspect="0"/>
              </p:cNvPicPr>
              <p:nvPr/>
            </p:nvPicPr>
            <p:blipFill>
              <a:blip r:embed="rId3">
                <a:extLst/>
              </a:blip>
              <a:stretch>
                <a:fillRect/>
              </a:stretch>
            </p:blipFill>
            <p:spPr>
              <a:xfrm>
                <a:off x="-1" y="0"/>
                <a:ext cx="1085991" cy="372259"/>
              </a:xfrm>
              <a:prstGeom prst="rect">
                <a:avLst/>
              </a:prstGeom>
              <a:effectLst/>
            </p:spPr>
          </p:pic>
        </p:grpSp>
        <p:grpSp>
          <p:nvGrpSpPr>
            <p:cNvPr id="1130" name="Group"/>
            <p:cNvGrpSpPr/>
            <p:nvPr/>
          </p:nvGrpSpPr>
          <p:grpSpPr>
            <a:xfrm>
              <a:off x="201565" y="134646"/>
              <a:ext cx="840742" cy="781468"/>
              <a:chOff x="-17960" y="-17960"/>
              <a:chExt cx="840741" cy="781467"/>
            </a:xfrm>
          </p:grpSpPr>
          <p:grpSp>
            <p:nvGrpSpPr>
              <p:cNvPr id="1126" name="Tasks and Models"/>
              <p:cNvGrpSpPr/>
              <p:nvPr/>
            </p:nvGrpSpPr>
            <p:grpSpPr>
              <a:xfrm>
                <a:off x="-17961" y="-17961"/>
                <a:ext cx="840742" cy="200964"/>
                <a:chOff x="0" y="0"/>
                <a:chExt cx="840741" cy="200962"/>
              </a:xfrm>
            </p:grpSpPr>
            <p:sp>
              <p:nvSpPr>
                <p:cNvPr id="1125" name="Tasks and Models"/>
                <p:cNvSpPr/>
                <p:nvPr/>
              </p:nvSpPr>
              <p:spPr>
                <a:xfrm>
                  <a:off x="17960" y="17960"/>
                  <a:ext cx="804821" cy="16504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829" y="0"/>
                      </a:moveTo>
                      <a:lnTo>
                        <a:pt x="1771" y="0"/>
                      </a:lnTo>
                      <a:cubicBezTo>
                        <a:pt x="1252" y="0"/>
                        <a:pt x="940" y="0"/>
                        <a:pt x="732" y="423"/>
                      </a:cubicBezTo>
                      <a:cubicBezTo>
                        <a:pt x="432" y="955"/>
                        <a:pt x="196" y="2107"/>
                        <a:pt x="87" y="3569"/>
                      </a:cubicBezTo>
                      <a:cubicBezTo>
                        <a:pt x="0" y="4583"/>
                        <a:pt x="0" y="6103"/>
                        <a:pt x="0" y="8638"/>
                      </a:cubicBezTo>
                      <a:lnTo>
                        <a:pt x="0" y="12962"/>
                      </a:lnTo>
                      <a:cubicBezTo>
                        <a:pt x="0" y="15497"/>
                        <a:pt x="0" y="17017"/>
                        <a:pt x="87" y="18031"/>
                      </a:cubicBezTo>
                      <a:cubicBezTo>
                        <a:pt x="196" y="19493"/>
                        <a:pt x="432" y="20645"/>
                        <a:pt x="732" y="21177"/>
                      </a:cubicBezTo>
                      <a:cubicBezTo>
                        <a:pt x="940" y="21600"/>
                        <a:pt x="1252" y="21600"/>
                        <a:pt x="1771" y="21600"/>
                      </a:cubicBezTo>
                      <a:lnTo>
                        <a:pt x="19829" y="21600"/>
                      </a:lnTo>
                      <a:cubicBezTo>
                        <a:pt x="20348" y="21600"/>
                        <a:pt x="20660" y="21600"/>
                        <a:pt x="20868" y="21177"/>
                      </a:cubicBezTo>
                      <a:cubicBezTo>
                        <a:pt x="21168" y="20645"/>
                        <a:pt x="21404" y="19493"/>
                        <a:pt x="21513" y="18031"/>
                      </a:cubicBezTo>
                      <a:cubicBezTo>
                        <a:pt x="21600" y="17017"/>
                        <a:pt x="21600" y="15497"/>
                        <a:pt x="21600" y="12962"/>
                      </a:cubicBezTo>
                      <a:lnTo>
                        <a:pt x="21600" y="8638"/>
                      </a:lnTo>
                      <a:cubicBezTo>
                        <a:pt x="21600" y="6103"/>
                        <a:pt x="21600" y="4583"/>
                        <a:pt x="21513" y="3569"/>
                      </a:cubicBezTo>
                      <a:cubicBezTo>
                        <a:pt x="21404" y="2107"/>
                        <a:pt x="21168" y="955"/>
                        <a:pt x="20868" y="423"/>
                      </a:cubicBezTo>
                      <a:cubicBezTo>
                        <a:pt x="20660" y="0"/>
                        <a:pt x="20348" y="0"/>
                        <a:pt x="19829" y="0"/>
                      </a:cubicBezTo>
                      <a:close/>
                    </a:path>
                  </a:pathLst>
                </a:custGeom>
                <a:solidFill>
                  <a:schemeClr val="accent1">
                    <a:lumOff val="2401"/>
                  </a:schemeClr>
                </a:solidFill>
                <a:ln>
                  <a:noFill/>
                </a:ln>
                <a:effectLst/>
                <a:extLst>
                  <a:ext uri="{C572A759-6A51-4108-AA02-DFA0A04FC94B}">
                    <ma14:wrappingTextBoxFlag xmlns:ma14="http://schemas.microsoft.com/office/mac/drawingml/2011/main" val="1"/>
                  </a:ext>
                </a:extLst>
              </p:spPr>
              <p:txBody>
                <a:bodyPr wrap="square" lIns="19050" tIns="19050" rIns="19050" bIns="19050" numCol="1" anchor="ctr">
                  <a:noAutofit/>
                </a:bodyPr>
                <a:lstStyle>
                  <a:lvl1pPr algn="ctr" defTabSz="412750">
                    <a:defRPr sz="600">
                      <a:solidFill>
                        <a:srgbClr val="000000"/>
                      </a:solidFill>
                      <a:latin typeface="Helvetica Neue Medium"/>
                      <a:ea typeface="Helvetica Neue Medium"/>
                      <a:cs typeface="Helvetica Neue Medium"/>
                      <a:sym typeface="Helvetica Neue Medium"/>
                    </a:defRPr>
                  </a:lvl1pPr>
                </a:lstStyle>
                <a:p>
                  <a:pPr/>
                  <a:r>
                    <a:t>Tasks and Models</a:t>
                  </a:r>
                </a:p>
              </p:txBody>
            </p:sp>
            <p:pic>
              <p:nvPicPr>
                <p:cNvPr id="1124" name="Tasks and Models Tasks and Models" descr="Tasks and Models Tasks and Models"/>
                <p:cNvPicPr>
                  <a:picLocks noChangeAspect="0"/>
                </p:cNvPicPr>
                <p:nvPr/>
              </p:nvPicPr>
              <p:blipFill>
                <a:blip r:embed="rId4">
                  <a:extLst/>
                </a:blip>
                <a:stretch>
                  <a:fillRect/>
                </a:stretch>
              </p:blipFill>
              <p:spPr>
                <a:xfrm>
                  <a:off x="-1" y="-1"/>
                  <a:ext cx="840743" cy="200964"/>
                </a:xfrm>
                <a:prstGeom prst="rect">
                  <a:avLst/>
                </a:prstGeom>
                <a:effectLst/>
              </p:spPr>
            </p:pic>
          </p:grpSp>
          <p:grpSp>
            <p:nvGrpSpPr>
              <p:cNvPr id="1129" name="VAE"/>
              <p:cNvGrpSpPr/>
              <p:nvPr/>
            </p:nvGrpSpPr>
            <p:grpSpPr>
              <a:xfrm>
                <a:off x="-17961" y="554020"/>
                <a:ext cx="840742" cy="209487"/>
                <a:chOff x="0" y="0"/>
                <a:chExt cx="840741" cy="209486"/>
              </a:xfrm>
            </p:grpSpPr>
            <p:sp>
              <p:nvSpPr>
                <p:cNvPr id="1128" name="VAE"/>
                <p:cNvSpPr/>
                <p:nvPr/>
              </p:nvSpPr>
              <p:spPr>
                <a:xfrm>
                  <a:off x="17960" y="17960"/>
                  <a:ext cx="804821" cy="17356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829" y="0"/>
                      </a:moveTo>
                      <a:lnTo>
                        <a:pt x="1771" y="0"/>
                      </a:lnTo>
                      <a:cubicBezTo>
                        <a:pt x="1252" y="0"/>
                        <a:pt x="940" y="0"/>
                        <a:pt x="732" y="403"/>
                      </a:cubicBezTo>
                      <a:cubicBezTo>
                        <a:pt x="432" y="908"/>
                        <a:pt x="196" y="2003"/>
                        <a:pt x="87" y="3393"/>
                      </a:cubicBezTo>
                      <a:cubicBezTo>
                        <a:pt x="0" y="4357"/>
                        <a:pt x="0" y="5804"/>
                        <a:pt x="0" y="8214"/>
                      </a:cubicBezTo>
                      <a:lnTo>
                        <a:pt x="0" y="13386"/>
                      </a:lnTo>
                      <a:cubicBezTo>
                        <a:pt x="0" y="15796"/>
                        <a:pt x="0" y="17243"/>
                        <a:pt x="87" y="18207"/>
                      </a:cubicBezTo>
                      <a:cubicBezTo>
                        <a:pt x="196" y="19597"/>
                        <a:pt x="432" y="20692"/>
                        <a:pt x="732" y="21197"/>
                      </a:cubicBezTo>
                      <a:cubicBezTo>
                        <a:pt x="940" y="21600"/>
                        <a:pt x="1252" y="21600"/>
                        <a:pt x="1771" y="21600"/>
                      </a:cubicBezTo>
                      <a:lnTo>
                        <a:pt x="19829" y="21600"/>
                      </a:lnTo>
                      <a:cubicBezTo>
                        <a:pt x="20348" y="21600"/>
                        <a:pt x="20660" y="21600"/>
                        <a:pt x="20868" y="21197"/>
                      </a:cubicBezTo>
                      <a:cubicBezTo>
                        <a:pt x="21168" y="20692"/>
                        <a:pt x="21404" y="19597"/>
                        <a:pt x="21513" y="18207"/>
                      </a:cubicBezTo>
                      <a:cubicBezTo>
                        <a:pt x="21600" y="17243"/>
                        <a:pt x="21600" y="15796"/>
                        <a:pt x="21600" y="13386"/>
                      </a:cubicBezTo>
                      <a:lnTo>
                        <a:pt x="21600" y="8214"/>
                      </a:lnTo>
                      <a:cubicBezTo>
                        <a:pt x="21600" y="5804"/>
                        <a:pt x="21600" y="4357"/>
                        <a:pt x="21513" y="3393"/>
                      </a:cubicBezTo>
                      <a:cubicBezTo>
                        <a:pt x="21404" y="2003"/>
                        <a:pt x="21168" y="908"/>
                        <a:pt x="20868" y="403"/>
                      </a:cubicBezTo>
                      <a:cubicBezTo>
                        <a:pt x="20660" y="0"/>
                        <a:pt x="20348" y="0"/>
                        <a:pt x="19829" y="0"/>
                      </a:cubicBezTo>
                      <a:close/>
                    </a:path>
                  </a:pathLst>
                </a:custGeom>
                <a:solidFill>
                  <a:schemeClr val="accent1">
                    <a:lumOff val="2401"/>
                  </a:schemeClr>
                </a:solidFill>
                <a:ln>
                  <a:noFill/>
                </a:ln>
                <a:effectLst/>
                <a:extLst>
                  <a:ext uri="{C572A759-6A51-4108-AA02-DFA0A04FC94B}">
                    <ma14:wrappingTextBoxFlag xmlns:ma14="http://schemas.microsoft.com/office/mac/drawingml/2011/main" val="1"/>
                  </a:ext>
                </a:extLst>
              </p:spPr>
              <p:txBody>
                <a:bodyPr wrap="square" lIns="19050" tIns="19050" rIns="19050" bIns="19050" numCol="1" anchor="ctr">
                  <a:noAutofit/>
                </a:bodyPr>
                <a:lstStyle>
                  <a:lvl1pPr algn="ctr" defTabSz="412750">
                    <a:defRPr sz="600">
                      <a:solidFill>
                        <a:srgbClr val="000000"/>
                      </a:solidFill>
                      <a:latin typeface="Helvetica Neue Medium"/>
                      <a:ea typeface="Helvetica Neue Medium"/>
                      <a:cs typeface="Helvetica Neue Medium"/>
                      <a:sym typeface="Helvetica Neue Medium"/>
                    </a:defRPr>
                  </a:lvl1pPr>
                </a:lstStyle>
                <a:p>
                  <a:pPr/>
                  <a:r>
                    <a:t>VAE</a:t>
                  </a:r>
                </a:p>
              </p:txBody>
            </p:sp>
            <p:pic>
              <p:nvPicPr>
                <p:cNvPr id="1127" name="VAE VAE" descr="VAE VAE"/>
                <p:cNvPicPr>
                  <a:picLocks noChangeAspect="0"/>
                </p:cNvPicPr>
                <p:nvPr/>
              </p:nvPicPr>
              <p:blipFill>
                <a:blip r:embed="rId5">
                  <a:extLst/>
                </a:blip>
                <a:stretch>
                  <a:fillRect/>
                </a:stretch>
              </p:blipFill>
              <p:spPr>
                <a:xfrm>
                  <a:off x="-1" y="0"/>
                  <a:ext cx="840743" cy="209487"/>
                </a:xfrm>
                <a:prstGeom prst="rect">
                  <a:avLst/>
                </a:prstGeom>
                <a:effectLst/>
              </p:spPr>
            </p:pic>
          </p:grpSp>
        </p:grpSp>
      </p:grpSp>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33" name="What Are Neural Nets?"/>
          <p:cNvSpPr txBox="1"/>
          <p:nvPr>
            <p:ph type="title"/>
          </p:nvPr>
        </p:nvSpPr>
        <p:spPr>
          <a:xfrm>
            <a:off x="452437" y="627062"/>
            <a:ext cx="8239126" cy="538107"/>
          </a:xfrm>
          <a:prstGeom prst="rect">
            <a:avLst/>
          </a:prstGeom>
        </p:spPr>
        <p:txBody>
          <a:bodyPr/>
          <a:lstStyle>
            <a:lvl1pPr defTabSz="963143">
              <a:defRPr spc="-66" sz="3318"/>
            </a:lvl1pPr>
          </a:lstStyle>
          <a:p>
            <a:pPr/>
            <a:r>
              <a:t>What Are Neural Nets?</a:t>
            </a:r>
          </a:p>
        </p:txBody>
      </p:sp>
      <p:sp>
        <p:nvSpPr>
          <p:cNvPr id="1134" name="How can we approximate the X to Y transformation?"/>
          <p:cNvSpPr txBox="1"/>
          <p:nvPr>
            <p:ph type="body" idx="21"/>
          </p:nvPr>
        </p:nvSpPr>
        <p:spPr>
          <a:xfrm>
            <a:off x="452437" y="1112110"/>
            <a:ext cx="8239126" cy="350544"/>
          </a:xfrm>
          <a:prstGeom prst="rect">
            <a:avLst/>
          </a:prstGeom>
          <a:extLst>
            <a:ext uri="{C572A759-6A51-4108-AA02-DFA0A04FC94B}">
              <ma14:wrappingTextBoxFlag xmlns:ma14="http://schemas.microsoft.com/office/mac/drawingml/2011/main" val="1"/>
            </a:ext>
          </a:extLst>
        </p:spPr>
        <p:txBody>
          <a:bodyPr/>
          <a:lstStyle>
            <a:lvl1pPr defTabSz="412750">
              <a:defRPr sz="1700"/>
            </a:lvl1pPr>
          </a:lstStyle>
          <a:p>
            <a:pPr/>
            <a:r>
              <a:t>How can we approximate the X to Y transformation?</a:t>
            </a:r>
          </a:p>
        </p:txBody>
      </p:sp>
      <p:sp>
        <p:nvSpPr>
          <p:cNvPr id="1135" name="But what if we’re dealing with high dimensional data…"/>
          <p:cNvSpPr txBox="1"/>
          <p:nvPr/>
        </p:nvSpPr>
        <p:spPr>
          <a:xfrm>
            <a:off x="2267874" y="1999105"/>
            <a:ext cx="4957317" cy="500938"/>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ctr">
              <a:defRPr sz="1700"/>
            </a:pPr>
            <a:r>
              <a:t>But what if we’re dealing with high dimensional data</a:t>
            </a:r>
          </a:p>
          <a:p>
            <a:pPr algn="ctr">
              <a:defRPr sz="1700"/>
            </a:pPr>
            <a:r>
              <a:t>And much more complex transformations?</a:t>
            </a:r>
          </a:p>
        </p:txBody>
      </p:sp>
      <p:sp>
        <p:nvSpPr>
          <p:cNvPr id="1136" name="Turns out Neural Networks are quite useful for such cases, because…"/>
          <p:cNvSpPr txBox="1"/>
          <p:nvPr/>
        </p:nvSpPr>
        <p:spPr>
          <a:xfrm>
            <a:off x="1293573" y="3198342"/>
            <a:ext cx="6556854" cy="1008938"/>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ctr">
              <a:defRPr sz="1700"/>
            </a:pPr>
            <a:r>
              <a:t>Turns out Neural Networks are quite useful for such cases, because </a:t>
            </a:r>
          </a:p>
          <a:p>
            <a:pPr algn="ctr">
              <a:defRPr sz="1700"/>
            </a:pPr>
            <a:r>
              <a:t>NNs can be used to created highly complex non-linear operations. </a:t>
            </a:r>
          </a:p>
          <a:p>
            <a:pPr algn="ctr">
              <a:defRPr sz="1700"/>
            </a:pPr>
            <a:br/>
            <a:r>
              <a:t>The following still applies</a:t>
            </a:r>
          </a:p>
        </p:txBody>
      </p:sp>
      <p:grpSp>
        <p:nvGrpSpPr>
          <p:cNvPr id="1143" name="Group"/>
          <p:cNvGrpSpPr/>
          <p:nvPr/>
        </p:nvGrpSpPr>
        <p:grpSpPr>
          <a:xfrm>
            <a:off x="1135287" y="4660775"/>
            <a:ext cx="6873426" cy="1134953"/>
            <a:chOff x="0" y="0"/>
            <a:chExt cx="6873424" cy="1134952"/>
          </a:xfrm>
        </p:grpSpPr>
        <p:sp>
          <p:nvSpPr>
            <p:cNvPr id="1137" name="Initialize/Randomize parameters of"/>
            <p:cNvSpPr/>
            <p:nvPr/>
          </p:nvSpPr>
          <p:spPr>
            <a:xfrm>
              <a:off x="-1" y="0"/>
              <a:ext cx="1838165" cy="1134953"/>
            </a:xfrm>
            <a:prstGeom prst="rect">
              <a:avLst/>
            </a:prstGeom>
            <a:solidFill>
              <a:srgbClr val="BAB9A0"/>
            </a:solidFill>
            <a:ln w="25400" cap="flat">
              <a:solidFill>
                <a:schemeClr val="accent1"/>
              </a:solidFill>
              <a:prstDash val="solid"/>
              <a:round/>
            </a:ln>
            <a:effectLst/>
            <a:extLst>
              <a:ext uri="{C572A759-6A51-4108-AA02-DFA0A04FC94B}">
                <ma14:wrappingTextBoxFlag xmlns:ma14="http://schemas.microsoft.com/office/mac/drawingml/2011/main" val="1"/>
              </a:ext>
            </a:extLst>
          </p:spPr>
          <p:txBody>
            <a:bodyPr wrap="square" lIns="0" tIns="0" rIns="0" bIns="0" numCol="1" anchor="ctr">
              <a:noAutofit/>
            </a:bodyPr>
            <a:lstStyle/>
            <a:p>
              <a:pPr algn="ctr">
                <a:defRPr sz="1200"/>
              </a:pPr>
              <a:r>
                <a:t>Initialize/Randomize parameters of </a:t>
              </a:r>
              <a14:m>
                <m:oMath>
                  <m:r>
                    <a:rPr xmlns:a="http://schemas.openxmlformats.org/drawingml/2006/main" sz="1300" i="1">
                      <a:solidFill>
                        <a:srgbClr val="333333"/>
                      </a:solidFill>
                      <a:latin typeface="Cambria Math" panose="02040503050406030204" pitchFamily="18" charset="0"/>
                    </a:rPr>
                    <m:t>H</m:t>
                  </m:r>
                </m:oMath>
              </a14:m>
            </a:p>
          </p:txBody>
        </p:sp>
        <p:sp>
          <p:nvSpPr>
            <p:cNvPr id="1138" name="Find…"/>
            <p:cNvSpPr/>
            <p:nvPr/>
          </p:nvSpPr>
          <p:spPr>
            <a:xfrm>
              <a:off x="2391323" y="-1"/>
              <a:ext cx="1964472" cy="1134954"/>
            </a:xfrm>
            <a:prstGeom prst="rect">
              <a:avLst/>
            </a:prstGeom>
            <a:solidFill>
              <a:srgbClr val="BAB9A0"/>
            </a:solidFill>
            <a:ln w="25400" cap="flat">
              <a:solidFill>
                <a:schemeClr val="accent1"/>
              </a:solidFill>
              <a:prstDash val="solid"/>
              <a:round/>
            </a:ln>
            <a:effectLst/>
            <a:extLst>
              <a:ext uri="{C572A759-6A51-4108-AA02-DFA0A04FC94B}">
                <ma14:wrappingTextBoxFlag xmlns:ma14="http://schemas.microsoft.com/office/mac/drawingml/2011/main" val="1"/>
              </a:ext>
            </a:extLst>
          </p:spPr>
          <p:txBody>
            <a:bodyPr wrap="square" lIns="0" tIns="0" rIns="0" bIns="0" numCol="1" anchor="ctr">
              <a:noAutofit/>
            </a:bodyPr>
            <a:lstStyle/>
            <a:p>
              <a:pPr algn="ctr">
                <a:defRPr sz="1200"/>
              </a:pPr>
              <a:r>
                <a:t>Find </a:t>
              </a:r>
              <a14:m>
                <m:oMath>
                  <m:sSub>
                    <m:e>
                      <m:r>
                        <a:rPr xmlns:a="http://schemas.openxmlformats.org/drawingml/2006/main" sz="1400" i="1">
                          <a:solidFill>
                            <a:srgbClr val="333333"/>
                          </a:solidFill>
                          <a:latin typeface="Cambria Math" panose="02040503050406030204" pitchFamily="18" charset="0"/>
                        </a:rPr>
                        <m:t>J</m:t>
                      </m:r>
                    </m:e>
                    <m:sub>
                      <m:r>
                        <a:rPr xmlns:a="http://schemas.openxmlformats.org/drawingml/2006/main" sz="1400" i="1">
                          <a:solidFill>
                            <a:srgbClr val="333333"/>
                          </a:solidFill>
                          <a:latin typeface="Cambria Math" panose="02040503050406030204" pitchFamily="18" charset="0"/>
                        </a:rPr>
                        <m:t>w</m:t>
                      </m:r>
                      <m:r>
                        <a:rPr xmlns:a="http://schemas.openxmlformats.org/drawingml/2006/main" sz="1400" i="1">
                          <a:solidFill>
                            <a:srgbClr val="333333"/>
                          </a:solidFill>
                          <a:latin typeface="Cambria Math" panose="02040503050406030204" pitchFamily="18" charset="0"/>
                        </a:rPr>
                        <m:t>,</m:t>
                      </m:r>
                      <m:r>
                        <a:rPr xmlns:a="http://schemas.openxmlformats.org/drawingml/2006/main" sz="1400" i="1">
                          <a:solidFill>
                            <a:srgbClr val="333333"/>
                          </a:solidFill>
                          <a:latin typeface="Cambria Math" panose="02040503050406030204" pitchFamily="18" charset="0"/>
                        </a:rPr>
                        <m:t>b</m:t>
                      </m:r>
                    </m:sub>
                  </m:sSub>
                  <m:r>
                    <a:rPr xmlns:a="http://schemas.openxmlformats.org/drawingml/2006/main" sz="1400" i="1">
                      <a:solidFill>
                        <a:srgbClr val="333333"/>
                      </a:solidFill>
                      <a:latin typeface="Cambria Math" panose="02040503050406030204" pitchFamily="18" charset="0"/>
                    </a:rPr>
                    <m:t>(</m:t>
                  </m:r>
                  <m:r>
                    <a:rPr xmlns:a="http://schemas.openxmlformats.org/drawingml/2006/main" sz="1400" i="1">
                      <a:solidFill>
                        <a:srgbClr val="333333"/>
                      </a:solidFill>
                      <a:latin typeface="Cambria Math" panose="02040503050406030204" pitchFamily="18" charset="0"/>
                    </a:rPr>
                    <m:t>H</m:t>
                  </m:r>
                  <m:r>
                    <a:rPr xmlns:a="http://schemas.openxmlformats.org/drawingml/2006/main" sz="1400" i="1">
                      <a:solidFill>
                        <a:srgbClr val="333333"/>
                      </a:solidFill>
                      <a:latin typeface="Cambria Math" panose="02040503050406030204" pitchFamily="18" charset="0"/>
                    </a:rPr>
                    <m:t>)</m:t>
                  </m:r>
                </m:oMath>
              </a14:m>
              <a:r>
                <a:t> </a:t>
              </a:r>
            </a:p>
            <a:p>
              <a:pPr algn="ctr">
                <a:defRPr sz="800"/>
              </a:pPr>
              <a:r>
                <a:t>( distance/loss between the actual observation (</a:t>
              </a:r>
              <a14:m>
                <m:oMath>
                  <m:r>
                    <a:rPr xmlns:a="http://schemas.openxmlformats.org/drawingml/2006/main" sz="950" i="1">
                      <a:solidFill>
                        <a:srgbClr val="333333"/>
                      </a:solidFill>
                      <a:latin typeface="Cambria Math" panose="02040503050406030204" pitchFamily="18" charset="0"/>
                    </a:rPr>
                    <m:t>Y</m:t>
                  </m:r>
                </m:oMath>
              </a14:m>
              <a:r>
                <a:t>) and the prediction (</a:t>
              </a:r>
              <a14:m>
                <m:oMath>
                  <m:limUpp>
                    <m:e>
                      <m:r>
                        <a:rPr xmlns:a="http://schemas.openxmlformats.org/drawingml/2006/main" sz="850" i="1">
                          <a:solidFill>
                            <a:srgbClr val="333333"/>
                          </a:solidFill>
                          <a:latin typeface="Cambria Math" panose="02040503050406030204" pitchFamily="18" charset="0"/>
                        </a:rPr>
                        <m:t>Y</m:t>
                      </m:r>
                    </m:e>
                    <m:lim>
                      <m:r>
                        <a:rPr xmlns:a="http://schemas.openxmlformats.org/drawingml/2006/main" sz="850" i="1">
                          <a:solidFill>
                            <a:srgbClr val="333333"/>
                          </a:solidFill>
                          <a:latin typeface="Cambria Math" panose="02040503050406030204" pitchFamily="18" charset="0"/>
                        </a:rPr>
                        <m:t>˜</m:t>
                      </m:r>
                    </m:lim>
                  </m:limUpp>
                </m:oMath>
              </a14:m>
              <a:r>
                <a:t>) )</a:t>
              </a:r>
            </a:p>
          </p:txBody>
        </p:sp>
        <p:sp>
          <p:nvSpPr>
            <p:cNvPr id="1139" name="Slightly adjust the parameters of H such that the distance/loss reduces slightly"/>
            <p:cNvSpPr/>
            <p:nvPr/>
          </p:nvSpPr>
          <p:spPr>
            <a:xfrm>
              <a:off x="4908954" y="-1"/>
              <a:ext cx="1964471" cy="1134954"/>
            </a:xfrm>
            <a:prstGeom prst="rect">
              <a:avLst/>
            </a:prstGeom>
            <a:solidFill>
              <a:srgbClr val="BAB9A0"/>
            </a:solidFill>
            <a:ln w="25400" cap="flat">
              <a:solidFill>
                <a:schemeClr val="accent1"/>
              </a:solidFill>
              <a:prstDash val="solid"/>
              <a:round/>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lgn="ctr">
                <a:defRPr sz="1200"/>
              </a:lvl1pPr>
            </a:lstStyle>
            <a:p>
              <a:pPr/>
              <a:r>
                <a:t>Slightly adjust the parameters of H such that the distance/loss reduces slightly</a:t>
              </a:r>
            </a:p>
          </p:txBody>
        </p:sp>
        <p:sp>
          <p:nvSpPr>
            <p:cNvPr id="1140" name="Line"/>
            <p:cNvSpPr/>
            <p:nvPr/>
          </p:nvSpPr>
          <p:spPr>
            <a:xfrm>
              <a:off x="1834008" y="567476"/>
              <a:ext cx="546333" cy="1"/>
            </a:xfrm>
            <a:prstGeom prst="line">
              <a:avLst/>
            </a:prstGeom>
            <a:noFill/>
            <a:ln w="25400" cap="flat">
              <a:solidFill>
                <a:srgbClr val="000000"/>
              </a:solidFill>
              <a:prstDash val="solid"/>
              <a:round/>
              <a:tailEnd type="triangle" w="med" len="med"/>
            </a:ln>
            <a:effectLst>
              <a:outerShdw sx="100000" sy="100000" kx="0" ky="0" algn="b" rotWithShape="0" blurRad="38100" dist="20000" dir="5400000">
                <a:srgbClr val="000000">
                  <a:alpha val="38000"/>
                </a:srgbClr>
              </a:outerShdw>
            </a:effectLst>
          </p:spPr>
          <p:txBody>
            <a:bodyPr wrap="square" lIns="0" tIns="0" rIns="0" bIns="0" numCol="1" anchor="t">
              <a:noAutofit/>
            </a:bodyPr>
            <a:lstStyle/>
            <a:p>
              <a:pPr/>
            </a:p>
          </p:txBody>
        </p:sp>
        <p:sp>
          <p:nvSpPr>
            <p:cNvPr id="1141" name="Line"/>
            <p:cNvSpPr/>
            <p:nvPr/>
          </p:nvSpPr>
          <p:spPr>
            <a:xfrm>
              <a:off x="4368885" y="567476"/>
              <a:ext cx="546333" cy="1"/>
            </a:xfrm>
            <a:prstGeom prst="line">
              <a:avLst/>
            </a:prstGeom>
            <a:noFill/>
            <a:ln w="25400" cap="flat">
              <a:solidFill>
                <a:srgbClr val="000000"/>
              </a:solidFill>
              <a:prstDash val="solid"/>
              <a:round/>
              <a:tailEnd type="triangle" w="med" len="med"/>
            </a:ln>
            <a:effectLst>
              <a:outerShdw sx="100000" sy="100000" kx="0" ky="0" algn="b" rotWithShape="0" blurRad="38100" dist="20000" dir="5400000">
                <a:srgbClr val="000000">
                  <a:alpha val="38000"/>
                </a:srgbClr>
              </a:outerShdw>
            </a:effectLst>
          </p:spPr>
          <p:txBody>
            <a:bodyPr wrap="square" lIns="0" tIns="0" rIns="0" bIns="0" numCol="1" anchor="t">
              <a:noAutofit/>
            </a:bodyPr>
            <a:lstStyle/>
            <a:p>
              <a:pPr/>
            </a:p>
          </p:txBody>
        </p:sp>
        <p:cxnSp>
          <p:nvCxnSpPr>
            <p:cNvPr id="1142" name="Connection Line"/>
            <p:cNvCxnSpPr>
              <a:stCxn id="1138" idx="0"/>
              <a:endCxn id="1139" idx="0"/>
            </p:cNvCxnSpPr>
            <p:nvPr/>
          </p:nvCxnSpPr>
          <p:spPr>
            <a:xfrm>
              <a:off x="3373558" y="567476"/>
              <a:ext cx="2517632" cy="1"/>
            </a:xfrm>
            <a:prstGeom prst="straightConnector1">
              <a:avLst/>
            </a:prstGeom>
            <a:ln w="25400" cap="flat">
              <a:solidFill>
                <a:schemeClr val="accent4">
                  <a:lumOff val="-3294"/>
                </a:schemeClr>
              </a:solidFill>
              <a:prstDash val="solid"/>
              <a:round/>
              <a:headEnd type="triangle" w="med" len="med"/>
            </a:ln>
            <a:effectLst>
              <a:outerShdw sx="100000" sy="100000" kx="0" ky="0" algn="b" rotWithShape="0" blurRad="38100" dist="20000" dir="5400000">
                <a:srgbClr val="000000">
                  <a:alpha val="38000"/>
                </a:srgbClr>
              </a:outerShdw>
            </a:effectLst>
          </p:spPr>
        </p:cxnSp>
      </p:grpSp>
      <p:sp>
        <p:nvSpPr>
          <p:cNvPr id="1144" name="Keep Repeating Until Distance/Loss Stabilizes"/>
          <p:cNvSpPr txBox="1"/>
          <p:nvPr/>
        </p:nvSpPr>
        <p:spPr>
          <a:xfrm>
            <a:off x="3992420" y="6543176"/>
            <a:ext cx="3669495" cy="19738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r>
              <a:t>Keep Repeating Until Distance/Loss Stabilizes</a:t>
            </a:r>
          </a:p>
        </p:txBody>
      </p:sp>
      <p:grpSp>
        <p:nvGrpSpPr>
          <p:cNvPr id="1157" name="Group"/>
          <p:cNvGrpSpPr/>
          <p:nvPr/>
        </p:nvGrpSpPr>
        <p:grpSpPr>
          <a:xfrm>
            <a:off x="7534476" y="293959"/>
            <a:ext cx="1279795" cy="1033211"/>
            <a:chOff x="-17960" y="-17960"/>
            <a:chExt cx="1279793" cy="1033209"/>
          </a:xfrm>
        </p:grpSpPr>
        <p:pic>
          <p:nvPicPr>
            <p:cNvPr id="1145" name="Rounded Rectangle Rounded rectangle" descr="Rounded Rectangle Rounded rectangle"/>
            <p:cNvPicPr>
              <a:picLocks noChangeAspect="0"/>
            </p:cNvPicPr>
            <p:nvPr/>
          </p:nvPicPr>
          <p:blipFill>
            <a:blip r:embed="rId2">
              <a:extLst/>
            </a:blip>
            <a:stretch>
              <a:fillRect/>
            </a:stretch>
          </p:blipFill>
          <p:spPr>
            <a:xfrm>
              <a:off x="-17961" y="-17961"/>
              <a:ext cx="1279795" cy="1033210"/>
            </a:xfrm>
            <a:prstGeom prst="rect">
              <a:avLst/>
            </a:prstGeom>
            <a:effectLst/>
          </p:spPr>
        </p:pic>
        <p:grpSp>
          <p:nvGrpSpPr>
            <p:cNvPr id="1149" name="Intro to NN"/>
            <p:cNvGrpSpPr/>
            <p:nvPr/>
          </p:nvGrpSpPr>
          <p:grpSpPr>
            <a:xfrm>
              <a:off x="68324" y="333649"/>
              <a:ext cx="1085991" cy="372260"/>
              <a:chOff x="0" y="0"/>
              <a:chExt cx="1085989" cy="372258"/>
            </a:xfrm>
          </p:grpSpPr>
          <p:sp>
            <p:nvSpPr>
              <p:cNvPr id="1148" name="Intro to NN"/>
              <p:cNvSpPr/>
              <p:nvPr/>
            </p:nvSpPr>
            <p:spPr>
              <a:xfrm>
                <a:off x="17960" y="17960"/>
                <a:ext cx="1050070" cy="33633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829" y="0"/>
                    </a:moveTo>
                    <a:lnTo>
                      <a:pt x="1771" y="0"/>
                    </a:lnTo>
                    <a:cubicBezTo>
                      <a:pt x="1252" y="0"/>
                      <a:pt x="940" y="0"/>
                      <a:pt x="732" y="271"/>
                    </a:cubicBezTo>
                    <a:cubicBezTo>
                      <a:pt x="432" y="612"/>
                      <a:pt x="196" y="1349"/>
                      <a:pt x="87" y="2285"/>
                    </a:cubicBezTo>
                    <a:cubicBezTo>
                      <a:pt x="0" y="2934"/>
                      <a:pt x="0" y="3908"/>
                      <a:pt x="0" y="5531"/>
                    </a:cubicBezTo>
                    <a:lnTo>
                      <a:pt x="0" y="16069"/>
                    </a:lnTo>
                    <a:cubicBezTo>
                      <a:pt x="0" y="17692"/>
                      <a:pt x="0" y="18666"/>
                      <a:pt x="87" y="19315"/>
                    </a:cubicBezTo>
                    <a:cubicBezTo>
                      <a:pt x="196" y="20251"/>
                      <a:pt x="432" y="20988"/>
                      <a:pt x="732" y="21329"/>
                    </a:cubicBezTo>
                    <a:cubicBezTo>
                      <a:pt x="940" y="21600"/>
                      <a:pt x="1252" y="21600"/>
                      <a:pt x="1771" y="21600"/>
                    </a:cubicBezTo>
                    <a:lnTo>
                      <a:pt x="19829" y="21600"/>
                    </a:lnTo>
                    <a:cubicBezTo>
                      <a:pt x="20348" y="21600"/>
                      <a:pt x="20660" y="21600"/>
                      <a:pt x="20868" y="21329"/>
                    </a:cubicBezTo>
                    <a:cubicBezTo>
                      <a:pt x="21168" y="20988"/>
                      <a:pt x="21404" y="20251"/>
                      <a:pt x="21513" y="19315"/>
                    </a:cubicBezTo>
                    <a:cubicBezTo>
                      <a:pt x="21600" y="18666"/>
                      <a:pt x="21600" y="17692"/>
                      <a:pt x="21600" y="16069"/>
                    </a:cubicBezTo>
                    <a:lnTo>
                      <a:pt x="21600" y="5531"/>
                    </a:lnTo>
                    <a:cubicBezTo>
                      <a:pt x="21600" y="3908"/>
                      <a:pt x="21600" y="2934"/>
                      <a:pt x="21513" y="2285"/>
                    </a:cubicBezTo>
                    <a:cubicBezTo>
                      <a:pt x="21404" y="1349"/>
                      <a:pt x="21168" y="612"/>
                      <a:pt x="20868" y="271"/>
                    </a:cubicBezTo>
                    <a:cubicBezTo>
                      <a:pt x="20660" y="0"/>
                      <a:pt x="20348" y="0"/>
                      <a:pt x="19829" y="0"/>
                    </a:cubicBezTo>
                    <a:close/>
                  </a:path>
                </a:pathLst>
              </a:custGeom>
              <a:solidFill>
                <a:srgbClr val="D5D5D5"/>
              </a:solidFill>
              <a:ln>
                <a:noFill/>
              </a:ln>
              <a:effectLst/>
              <a:extLst>
                <a:ext uri="{C572A759-6A51-4108-AA02-DFA0A04FC94B}">
                  <ma14:wrappingTextBoxFlag xmlns:ma14="http://schemas.microsoft.com/office/mac/drawingml/2011/main" val="1"/>
                </a:ext>
              </a:extLst>
            </p:spPr>
            <p:txBody>
              <a:bodyPr wrap="square" lIns="19050" tIns="19050" rIns="19050" bIns="19050" numCol="1" anchor="ctr">
                <a:noAutofit/>
              </a:bodyPr>
              <a:lstStyle>
                <a:lvl1pPr algn="ctr" defTabSz="412750">
                  <a:defRPr sz="800">
                    <a:solidFill>
                      <a:srgbClr val="000000"/>
                    </a:solidFill>
                    <a:latin typeface="Helvetica Neue Medium"/>
                    <a:ea typeface="Helvetica Neue Medium"/>
                    <a:cs typeface="Helvetica Neue Medium"/>
                    <a:sym typeface="Helvetica Neue Medium"/>
                  </a:defRPr>
                </a:lvl1pPr>
              </a:lstStyle>
              <a:p>
                <a:pPr/>
                <a:r>
                  <a:t>Intro to NN</a:t>
                </a:r>
              </a:p>
            </p:txBody>
          </p:sp>
          <p:pic>
            <p:nvPicPr>
              <p:cNvPr id="1147" name="Intro to NN Intro to NN" descr="Intro to NN Intro to NN"/>
              <p:cNvPicPr>
                <a:picLocks noChangeAspect="0"/>
              </p:cNvPicPr>
              <p:nvPr/>
            </p:nvPicPr>
            <p:blipFill>
              <a:blip r:embed="rId3">
                <a:extLst/>
              </a:blip>
              <a:stretch>
                <a:fillRect/>
              </a:stretch>
            </p:blipFill>
            <p:spPr>
              <a:xfrm>
                <a:off x="-1" y="0"/>
                <a:ext cx="1085991" cy="372259"/>
              </a:xfrm>
              <a:prstGeom prst="rect">
                <a:avLst/>
              </a:prstGeom>
              <a:effectLst/>
            </p:spPr>
          </p:pic>
        </p:grpSp>
        <p:grpSp>
          <p:nvGrpSpPr>
            <p:cNvPr id="1156" name="Group"/>
            <p:cNvGrpSpPr/>
            <p:nvPr/>
          </p:nvGrpSpPr>
          <p:grpSpPr>
            <a:xfrm>
              <a:off x="201565" y="134646"/>
              <a:ext cx="840742" cy="781468"/>
              <a:chOff x="-17960" y="-17960"/>
              <a:chExt cx="840741" cy="781467"/>
            </a:xfrm>
          </p:grpSpPr>
          <p:grpSp>
            <p:nvGrpSpPr>
              <p:cNvPr id="1152" name="Tasks and Models"/>
              <p:cNvGrpSpPr/>
              <p:nvPr/>
            </p:nvGrpSpPr>
            <p:grpSpPr>
              <a:xfrm>
                <a:off x="-17961" y="-17961"/>
                <a:ext cx="840742" cy="200964"/>
                <a:chOff x="0" y="0"/>
                <a:chExt cx="840741" cy="200962"/>
              </a:xfrm>
            </p:grpSpPr>
            <p:sp>
              <p:nvSpPr>
                <p:cNvPr id="1151" name="Tasks and Models"/>
                <p:cNvSpPr/>
                <p:nvPr/>
              </p:nvSpPr>
              <p:spPr>
                <a:xfrm>
                  <a:off x="17960" y="17960"/>
                  <a:ext cx="804821" cy="16504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829" y="0"/>
                      </a:moveTo>
                      <a:lnTo>
                        <a:pt x="1771" y="0"/>
                      </a:lnTo>
                      <a:cubicBezTo>
                        <a:pt x="1252" y="0"/>
                        <a:pt x="940" y="0"/>
                        <a:pt x="732" y="423"/>
                      </a:cubicBezTo>
                      <a:cubicBezTo>
                        <a:pt x="432" y="955"/>
                        <a:pt x="196" y="2107"/>
                        <a:pt x="87" y="3569"/>
                      </a:cubicBezTo>
                      <a:cubicBezTo>
                        <a:pt x="0" y="4583"/>
                        <a:pt x="0" y="6103"/>
                        <a:pt x="0" y="8638"/>
                      </a:cubicBezTo>
                      <a:lnTo>
                        <a:pt x="0" y="12962"/>
                      </a:lnTo>
                      <a:cubicBezTo>
                        <a:pt x="0" y="15497"/>
                        <a:pt x="0" y="17017"/>
                        <a:pt x="87" y="18031"/>
                      </a:cubicBezTo>
                      <a:cubicBezTo>
                        <a:pt x="196" y="19493"/>
                        <a:pt x="432" y="20645"/>
                        <a:pt x="732" y="21177"/>
                      </a:cubicBezTo>
                      <a:cubicBezTo>
                        <a:pt x="940" y="21600"/>
                        <a:pt x="1252" y="21600"/>
                        <a:pt x="1771" y="21600"/>
                      </a:cubicBezTo>
                      <a:lnTo>
                        <a:pt x="19829" y="21600"/>
                      </a:lnTo>
                      <a:cubicBezTo>
                        <a:pt x="20348" y="21600"/>
                        <a:pt x="20660" y="21600"/>
                        <a:pt x="20868" y="21177"/>
                      </a:cubicBezTo>
                      <a:cubicBezTo>
                        <a:pt x="21168" y="20645"/>
                        <a:pt x="21404" y="19493"/>
                        <a:pt x="21513" y="18031"/>
                      </a:cubicBezTo>
                      <a:cubicBezTo>
                        <a:pt x="21600" y="17017"/>
                        <a:pt x="21600" y="15497"/>
                        <a:pt x="21600" y="12962"/>
                      </a:cubicBezTo>
                      <a:lnTo>
                        <a:pt x="21600" y="8638"/>
                      </a:lnTo>
                      <a:cubicBezTo>
                        <a:pt x="21600" y="6103"/>
                        <a:pt x="21600" y="4583"/>
                        <a:pt x="21513" y="3569"/>
                      </a:cubicBezTo>
                      <a:cubicBezTo>
                        <a:pt x="21404" y="2107"/>
                        <a:pt x="21168" y="955"/>
                        <a:pt x="20868" y="423"/>
                      </a:cubicBezTo>
                      <a:cubicBezTo>
                        <a:pt x="20660" y="0"/>
                        <a:pt x="20348" y="0"/>
                        <a:pt x="19829" y="0"/>
                      </a:cubicBezTo>
                      <a:close/>
                    </a:path>
                  </a:pathLst>
                </a:custGeom>
                <a:solidFill>
                  <a:schemeClr val="accent1">
                    <a:lumOff val="2401"/>
                  </a:schemeClr>
                </a:solidFill>
                <a:ln>
                  <a:noFill/>
                </a:ln>
                <a:effectLst/>
                <a:extLst>
                  <a:ext uri="{C572A759-6A51-4108-AA02-DFA0A04FC94B}">
                    <ma14:wrappingTextBoxFlag xmlns:ma14="http://schemas.microsoft.com/office/mac/drawingml/2011/main" val="1"/>
                  </a:ext>
                </a:extLst>
              </p:spPr>
              <p:txBody>
                <a:bodyPr wrap="square" lIns="19050" tIns="19050" rIns="19050" bIns="19050" numCol="1" anchor="ctr">
                  <a:noAutofit/>
                </a:bodyPr>
                <a:lstStyle>
                  <a:lvl1pPr algn="ctr" defTabSz="412750">
                    <a:defRPr sz="600">
                      <a:solidFill>
                        <a:srgbClr val="000000"/>
                      </a:solidFill>
                      <a:latin typeface="Helvetica Neue Medium"/>
                      <a:ea typeface="Helvetica Neue Medium"/>
                      <a:cs typeface="Helvetica Neue Medium"/>
                      <a:sym typeface="Helvetica Neue Medium"/>
                    </a:defRPr>
                  </a:lvl1pPr>
                </a:lstStyle>
                <a:p>
                  <a:pPr/>
                  <a:r>
                    <a:t>Tasks and Models</a:t>
                  </a:r>
                </a:p>
              </p:txBody>
            </p:sp>
            <p:pic>
              <p:nvPicPr>
                <p:cNvPr id="1150" name="Tasks and Models Tasks and Models" descr="Tasks and Models Tasks and Models"/>
                <p:cNvPicPr>
                  <a:picLocks noChangeAspect="0"/>
                </p:cNvPicPr>
                <p:nvPr/>
              </p:nvPicPr>
              <p:blipFill>
                <a:blip r:embed="rId4">
                  <a:extLst/>
                </a:blip>
                <a:stretch>
                  <a:fillRect/>
                </a:stretch>
              </p:blipFill>
              <p:spPr>
                <a:xfrm>
                  <a:off x="-1" y="-1"/>
                  <a:ext cx="840743" cy="200964"/>
                </a:xfrm>
                <a:prstGeom prst="rect">
                  <a:avLst/>
                </a:prstGeom>
                <a:effectLst/>
              </p:spPr>
            </p:pic>
          </p:grpSp>
          <p:grpSp>
            <p:nvGrpSpPr>
              <p:cNvPr id="1155" name="VAE"/>
              <p:cNvGrpSpPr/>
              <p:nvPr/>
            </p:nvGrpSpPr>
            <p:grpSpPr>
              <a:xfrm>
                <a:off x="-17961" y="554020"/>
                <a:ext cx="840742" cy="209487"/>
                <a:chOff x="0" y="0"/>
                <a:chExt cx="840741" cy="209486"/>
              </a:xfrm>
            </p:grpSpPr>
            <p:sp>
              <p:nvSpPr>
                <p:cNvPr id="1154" name="VAE"/>
                <p:cNvSpPr/>
                <p:nvPr/>
              </p:nvSpPr>
              <p:spPr>
                <a:xfrm>
                  <a:off x="17960" y="17960"/>
                  <a:ext cx="804821" cy="17356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829" y="0"/>
                      </a:moveTo>
                      <a:lnTo>
                        <a:pt x="1771" y="0"/>
                      </a:lnTo>
                      <a:cubicBezTo>
                        <a:pt x="1252" y="0"/>
                        <a:pt x="940" y="0"/>
                        <a:pt x="732" y="403"/>
                      </a:cubicBezTo>
                      <a:cubicBezTo>
                        <a:pt x="432" y="908"/>
                        <a:pt x="196" y="2003"/>
                        <a:pt x="87" y="3393"/>
                      </a:cubicBezTo>
                      <a:cubicBezTo>
                        <a:pt x="0" y="4357"/>
                        <a:pt x="0" y="5804"/>
                        <a:pt x="0" y="8214"/>
                      </a:cubicBezTo>
                      <a:lnTo>
                        <a:pt x="0" y="13386"/>
                      </a:lnTo>
                      <a:cubicBezTo>
                        <a:pt x="0" y="15796"/>
                        <a:pt x="0" y="17243"/>
                        <a:pt x="87" y="18207"/>
                      </a:cubicBezTo>
                      <a:cubicBezTo>
                        <a:pt x="196" y="19597"/>
                        <a:pt x="432" y="20692"/>
                        <a:pt x="732" y="21197"/>
                      </a:cubicBezTo>
                      <a:cubicBezTo>
                        <a:pt x="940" y="21600"/>
                        <a:pt x="1252" y="21600"/>
                        <a:pt x="1771" y="21600"/>
                      </a:cubicBezTo>
                      <a:lnTo>
                        <a:pt x="19829" y="21600"/>
                      </a:lnTo>
                      <a:cubicBezTo>
                        <a:pt x="20348" y="21600"/>
                        <a:pt x="20660" y="21600"/>
                        <a:pt x="20868" y="21197"/>
                      </a:cubicBezTo>
                      <a:cubicBezTo>
                        <a:pt x="21168" y="20692"/>
                        <a:pt x="21404" y="19597"/>
                        <a:pt x="21513" y="18207"/>
                      </a:cubicBezTo>
                      <a:cubicBezTo>
                        <a:pt x="21600" y="17243"/>
                        <a:pt x="21600" y="15796"/>
                        <a:pt x="21600" y="13386"/>
                      </a:cubicBezTo>
                      <a:lnTo>
                        <a:pt x="21600" y="8214"/>
                      </a:lnTo>
                      <a:cubicBezTo>
                        <a:pt x="21600" y="5804"/>
                        <a:pt x="21600" y="4357"/>
                        <a:pt x="21513" y="3393"/>
                      </a:cubicBezTo>
                      <a:cubicBezTo>
                        <a:pt x="21404" y="2003"/>
                        <a:pt x="21168" y="908"/>
                        <a:pt x="20868" y="403"/>
                      </a:cubicBezTo>
                      <a:cubicBezTo>
                        <a:pt x="20660" y="0"/>
                        <a:pt x="20348" y="0"/>
                        <a:pt x="19829" y="0"/>
                      </a:cubicBezTo>
                      <a:close/>
                    </a:path>
                  </a:pathLst>
                </a:custGeom>
                <a:solidFill>
                  <a:schemeClr val="accent1">
                    <a:lumOff val="2401"/>
                  </a:schemeClr>
                </a:solidFill>
                <a:ln>
                  <a:noFill/>
                </a:ln>
                <a:effectLst/>
                <a:extLst>
                  <a:ext uri="{C572A759-6A51-4108-AA02-DFA0A04FC94B}">
                    <ma14:wrappingTextBoxFlag xmlns:ma14="http://schemas.microsoft.com/office/mac/drawingml/2011/main" val="1"/>
                  </a:ext>
                </a:extLst>
              </p:spPr>
              <p:txBody>
                <a:bodyPr wrap="square" lIns="19050" tIns="19050" rIns="19050" bIns="19050" numCol="1" anchor="ctr">
                  <a:noAutofit/>
                </a:bodyPr>
                <a:lstStyle>
                  <a:lvl1pPr algn="ctr" defTabSz="412750">
                    <a:defRPr sz="600">
                      <a:solidFill>
                        <a:srgbClr val="000000"/>
                      </a:solidFill>
                      <a:latin typeface="Helvetica Neue Medium"/>
                      <a:ea typeface="Helvetica Neue Medium"/>
                      <a:cs typeface="Helvetica Neue Medium"/>
                      <a:sym typeface="Helvetica Neue Medium"/>
                    </a:defRPr>
                  </a:lvl1pPr>
                </a:lstStyle>
                <a:p>
                  <a:pPr/>
                  <a:r>
                    <a:t>VAE</a:t>
                  </a:r>
                </a:p>
              </p:txBody>
            </p:sp>
            <p:pic>
              <p:nvPicPr>
                <p:cNvPr id="1153" name="VAE VAE" descr="VAE VAE"/>
                <p:cNvPicPr>
                  <a:picLocks noChangeAspect="0"/>
                </p:cNvPicPr>
                <p:nvPr/>
              </p:nvPicPr>
              <p:blipFill>
                <a:blip r:embed="rId5">
                  <a:extLst/>
                </a:blip>
                <a:stretch>
                  <a:fillRect/>
                </a:stretch>
              </p:blipFill>
              <p:spPr>
                <a:xfrm>
                  <a:off x="-1" y="0"/>
                  <a:ext cx="840743" cy="209487"/>
                </a:xfrm>
                <a:prstGeom prst="rect">
                  <a:avLst/>
                </a:prstGeom>
                <a:effectLst/>
              </p:spPr>
            </p:pic>
          </p:grpSp>
        </p:grpSp>
      </p:grpSp>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59" name="Neural Networks"/>
          <p:cNvSpPr txBox="1"/>
          <p:nvPr>
            <p:ph type="title" idx="4294967295"/>
          </p:nvPr>
        </p:nvSpPr>
        <p:spPr>
          <a:xfrm>
            <a:off x="452437" y="754062"/>
            <a:ext cx="8239126" cy="538107"/>
          </a:xfrm>
          <a:prstGeom prst="rect">
            <a:avLst/>
          </a:prstGeom>
        </p:spPr>
        <p:txBody>
          <a:bodyPr lIns="19050" tIns="19050" rIns="19050" bIns="19050" anchor="t">
            <a:normAutofit fontScale="100000" lnSpcReduction="0"/>
          </a:bodyPr>
          <a:lstStyle>
            <a:lvl1pPr defTabSz="1219169">
              <a:lnSpc>
                <a:spcPct val="80000"/>
              </a:lnSpc>
              <a:defRPr b="1" spc="-53" sz="2700">
                <a:solidFill>
                  <a:srgbClr val="000000"/>
                </a:solidFill>
                <a:latin typeface="Helvetica Neue"/>
                <a:ea typeface="Helvetica Neue"/>
                <a:cs typeface="Helvetica Neue"/>
                <a:sym typeface="Helvetica Neue"/>
              </a:defRPr>
            </a:lvl1pPr>
          </a:lstStyle>
          <a:p>
            <a:pPr/>
            <a:r>
              <a:t>Neural Networks</a:t>
            </a:r>
          </a:p>
        </p:txBody>
      </p:sp>
      <p:grpSp>
        <p:nvGrpSpPr>
          <p:cNvPr id="1180" name="Group"/>
          <p:cNvGrpSpPr/>
          <p:nvPr/>
        </p:nvGrpSpPr>
        <p:grpSpPr>
          <a:xfrm>
            <a:off x="1303808" y="1975641"/>
            <a:ext cx="6818036" cy="2823443"/>
            <a:chOff x="0" y="0"/>
            <a:chExt cx="6818035" cy="2823441"/>
          </a:xfrm>
        </p:grpSpPr>
        <p:sp>
          <p:nvSpPr>
            <p:cNvPr id="1160" name="Line"/>
            <p:cNvSpPr/>
            <p:nvPr/>
          </p:nvSpPr>
          <p:spPr>
            <a:xfrm>
              <a:off x="295432" y="122867"/>
              <a:ext cx="1313366" cy="1039482"/>
            </a:xfrm>
            <a:prstGeom prst="line">
              <a:avLst/>
            </a:prstGeom>
            <a:noFill/>
            <a:ln w="25400" cap="flat">
              <a:solidFill>
                <a:schemeClr val="accent4">
                  <a:lumOff val="-3294"/>
                </a:schemeClr>
              </a:solidFill>
              <a:prstDash val="solid"/>
              <a:round/>
              <a:tailEnd type="arrow" w="med" len="med"/>
            </a:ln>
            <a:effectLst/>
          </p:spPr>
          <p:txBody>
            <a:bodyPr wrap="square" lIns="0" tIns="0" rIns="0" bIns="0" numCol="1" anchor="t">
              <a:noAutofit/>
            </a:bodyPr>
            <a:lstStyle/>
            <a:p>
              <a:pPr/>
            </a:p>
          </p:txBody>
        </p:sp>
        <p:sp>
          <p:nvSpPr>
            <p:cNvPr id="1161" name="Line"/>
            <p:cNvSpPr/>
            <p:nvPr/>
          </p:nvSpPr>
          <p:spPr>
            <a:xfrm>
              <a:off x="295432" y="756445"/>
              <a:ext cx="1313366" cy="514335"/>
            </a:xfrm>
            <a:prstGeom prst="line">
              <a:avLst/>
            </a:prstGeom>
            <a:noFill/>
            <a:ln w="25400" cap="flat">
              <a:solidFill>
                <a:schemeClr val="accent4">
                  <a:lumOff val="-3294"/>
                </a:schemeClr>
              </a:solidFill>
              <a:prstDash val="solid"/>
              <a:round/>
              <a:tailEnd type="arrow" w="med" len="med"/>
            </a:ln>
            <a:effectLst/>
          </p:spPr>
          <p:txBody>
            <a:bodyPr wrap="square" lIns="0" tIns="0" rIns="0" bIns="0" numCol="1" anchor="t">
              <a:noAutofit/>
            </a:bodyPr>
            <a:lstStyle/>
            <a:p>
              <a:pPr/>
            </a:p>
          </p:txBody>
        </p:sp>
        <p:sp>
          <p:nvSpPr>
            <p:cNvPr id="1162" name="Line"/>
            <p:cNvSpPr/>
            <p:nvPr/>
          </p:nvSpPr>
          <p:spPr>
            <a:xfrm>
              <a:off x="295432" y="1373022"/>
              <a:ext cx="1313366" cy="1"/>
            </a:xfrm>
            <a:prstGeom prst="line">
              <a:avLst/>
            </a:prstGeom>
            <a:noFill/>
            <a:ln w="25400" cap="flat">
              <a:solidFill>
                <a:schemeClr val="accent4">
                  <a:lumOff val="-3294"/>
                </a:schemeClr>
              </a:solidFill>
              <a:prstDash val="solid"/>
              <a:round/>
              <a:tailEnd type="arrow" w="med" len="med"/>
            </a:ln>
            <a:effectLst/>
          </p:spPr>
          <p:txBody>
            <a:bodyPr wrap="square" lIns="0" tIns="0" rIns="0" bIns="0" numCol="1" anchor="t">
              <a:noAutofit/>
            </a:bodyPr>
            <a:lstStyle/>
            <a:p>
              <a:pPr/>
            </a:p>
          </p:txBody>
        </p:sp>
        <p:sp>
          <p:nvSpPr>
            <p:cNvPr id="1163" name="Line"/>
            <p:cNvSpPr/>
            <p:nvPr/>
          </p:nvSpPr>
          <p:spPr>
            <a:xfrm flipV="1">
              <a:off x="301223" y="1475761"/>
              <a:ext cx="1301784" cy="514352"/>
            </a:xfrm>
            <a:prstGeom prst="line">
              <a:avLst/>
            </a:prstGeom>
            <a:noFill/>
            <a:ln w="25400" cap="flat">
              <a:solidFill>
                <a:schemeClr val="accent4">
                  <a:lumOff val="-3294"/>
                </a:schemeClr>
              </a:solidFill>
              <a:prstDash val="solid"/>
              <a:round/>
              <a:tailEnd type="arrow" w="med" len="med"/>
            </a:ln>
            <a:effectLst/>
          </p:spPr>
          <p:txBody>
            <a:bodyPr wrap="square" lIns="0" tIns="0" rIns="0" bIns="0" numCol="1" anchor="t">
              <a:noAutofit/>
            </a:bodyPr>
            <a:lstStyle/>
            <a:p>
              <a:pPr/>
            </a:p>
          </p:txBody>
        </p:sp>
        <p:sp>
          <p:nvSpPr>
            <p:cNvPr id="1164" name="Line"/>
            <p:cNvSpPr/>
            <p:nvPr/>
          </p:nvSpPr>
          <p:spPr>
            <a:xfrm flipV="1">
              <a:off x="295432" y="1583327"/>
              <a:ext cx="1313366" cy="1039851"/>
            </a:xfrm>
            <a:prstGeom prst="line">
              <a:avLst/>
            </a:prstGeom>
            <a:noFill/>
            <a:ln w="25400" cap="flat">
              <a:solidFill>
                <a:schemeClr val="accent4">
                  <a:lumOff val="-3294"/>
                </a:schemeClr>
              </a:solidFill>
              <a:prstDash val="solid"/>
              <a:round/>
              <a:tailEnd type="arrow" w="med" len="med"/>
            </a:ln>
            <a:effectLst/>
          </p:spPr>
          <p:txBody>
            <a:bodyPr wrap="square" lIns="0" tIns="0" rIns="0" bIns="0" numCol="1" anchor="t">
              <a:noAutofit/>
            </a:bodyPr>
            <a:lstStyle/>
            <a:p>
              <a:pPr/>
            </a:p>
          </p:txBody>
        </p:sp>
        <p:sp>
          <p:nvSpPr>
            <p:cNvPr id="1165" name="+1"/>
            <p:cNvSpPr txBox="1"/>
            <p:nvPr/>
          </p:nvSpPr>
          <p:spPr>
            <a:xfrm>
              <a:off x="0" y="0"/>
              <a:ext cx="215417" cy="19738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p>
              <a:pPr/>
              <a:r>
                <a:t>+1</a:t>
              </a:r>
            </a:p>
          </p:txBody>
        </p:sp>
        <p:grpSp>
          <p:nvGrpSpPr>
            <p:cNvPr id="1168" name="Group"/>
            <p:cNvGrpSpPr/>
            <p:nvPr/>
          </p:nvGrpSpPr>
          <p:grpSpPr>
            <a:xfrm>
              <a:off x="1684924" y="1080958"/>
              <a:ext cx="584129" cy="584129"/>
              <a:chOff x="0" y="0"/>
              <a:chExt cx="584128" cy="584128"/>
            </a:xfrm>
          </p:grpSpPr>
          <p:sp>
            <p:nvSpPr>
              <p:cNvPr id="1166" name="Rounded Rectangle"/>
              <p:cNvSpPr/>
              <p:nvPr/>
            </p:nvSpPr>
            <p:spPr>
              <a:xfrm>
                <a:off x="0" y="0"/>
                <a:ext cx="584129" cy="584129"/>
              </a:xfrm>
              <a:prstGeom prst="roundRect">
                <a:avLst>
                  <a:gd name="adj" fmla="val 15000"/>
                </a:avLst>
              </a:prstGeom>
              <a:noFill/>
              <a:ln w="25400" cap="flat">
                <a:solidFill>
                  <a:schemeClr val="accent4">
                    <a:lumOff val="-3294"/>
                  </a:schemeClr>
                </a:solidFill>
                <a:prstDash val="solid"/>
                <a:round/>
              </a:ln>
              <a:effectLst/>
            </p:spPr>
            <p:txBody>
              <a:bodyPr wrap="square" lIns="0" tIns="0" rIns="0" bIns="0" numCol="1" anchor="t">
                <a:noAutofit/>
              </a:bodyPr>
              <a:lstStyle/>
              <a:p>
                <a:pPr/>
              </a:p>
            </p:txBody>
          </p:sp>
          <p:sp>
            <p:nvSpPr>
              <p:cNvPr id="1167" name="Equation"/>
              <p:cNvSpPr txBox="1"/>
              <p:nvPr/>
            </p:nvSpPr>
            <p:spPr>
              <a:xfrm>
                <a:off x="180418" y="163070"/>
                <a:ext cx="197892" cy="257989"/>
              </a:xfrm>
              <a:prstGeom prst="rect">
                <a:avLst/>
              </a:prstGeom>
              <a:noFill/>
              <a:ln w="12700" cap="flat">
                <a:noFill/>
                <a:miter lim="400000"/>
              </a:ln>
              <a:effectLst/>
            </p:spPr>
            <p:txBody>
              <a:bodyPr wrap="none" lIns="0" tIns="0" rIns="0" bIns="0">
                <a:spAutoFit/>
              </a:bodyPr>
              <a:lstStyle/>
              <a:p>
                <a:pPr latinLnBrk="1">
                  <a:defRPr sz="1800">
                    <a:solidFill>
                      <a:srgbClr val="000000"/>
                    </a:solidFill>
                  </a:defRPr>
                </a:pPr>
                <a14:m>
                  <m:oMathPara>
                    <m:oMathParaPr>
                      <m:jc m:val="centerGroup"/>
                    </m:oMathParaPr>
                    <m:oMath>
                      <m:r>
                        <a:rPr xmlns:a="http://schemas.openxmlformats.org/drawingml/2006/main" sz="1400" i="1">
                          <a:solidFill>
                            <a:srgbClr val="333333"/>
                          </a:solidFill>
                          <a:latin typeface="Cambria Math" panose="02040503050406030204" pitchFamily="18" charset="0"/>
                        </a:rPr>
                        <m:t>∑</m:t>
                      </m:r>
                    </m:oMath>
                  </m:oMathPara>
                </a14:m>
                <a:endParaRPr sz="1400">
                  <a:solidFill>
                    <a:srgbClr val="333333"/>
                  </a:solidFill>
                </a:endParaRPr>
              </a:p>
            </p:txBody>
          </p:sp>
        </p:grpSp>
        <p:sp>
          <p:nvSpPr>
            <p:cNvPr id="1169" name="b (bias)"/>
            <p:cNvSpPr txBox="1"/>
            <p:nvPr/>
          </p:nvSpPr>
          <p:spPr>
            <a:xfrm>
              <a:off x="948266" y="395223"/>
              <a:ext cx="654969" cy="19738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p>
              <a:pPr/>
              <a:r>
                <a:t>b (bias) </a:t>
              </a:r>
            </a:p>
          </p:txBody>
        </p:sp>
        <p:sp>
          <p:nvSpPr>
            <p:cNvPr id="1170" name="Line"/>
            <p:cNvSpPr/>
            <p:nvPr/>
          </p:nvSpPr>
          <p:spPr>
            <a:xfrm>
              <a:off x="2365144" y="1373022"/>
              <a:ext cx="1313367" cy="1"/>
            </a:xfrm>
            <a:prstGeom prst="line">
              <a:avLst/>
            </a:prstGeom>
            <a:noFill/>
            <a:ln w="25400" cap="flat">
              <a:solidFill>
                <a:schemeClr val="accent4">
                  <a:lumOff val="-3294"/>
                </a:schemeClr>
              </a:solidFill>
              <a:prstDash val="solid"/>
              <a:round/>
              <a:tailEnd type="arrow" w="med" len="med"/>
            </a:ln>
            <a:effectLst/>
          </p:spPr>
          <p:txBody>
            <a:bodyPr wrap="square" lIns="0" tIns="0" rIns="0" bIns="0" numCol="1" anchor="t">
              <a:noAutofit/>
            </a:bodyPr>
            <a:lstStyle/>
            <a:p>
              <a:pPr/>
            </a:p>
          </p:txBody>
        </p:sp>
        <p:sp>
          <p:nvSpPr>
            <p:cNvPr id="1171" name="Equation"/>
            <p:cNvSpPr txBox="1"/>
            <p:nvPr/>
          </p:nvSpPr>
          <p:spPr>
            <a:xfrm>
              <a:off x="3779172" y="946070"/>
              <a:ext cx="3038864" cy="849313"/>
            </a:xfrm>
            <a:prstGeom prst="rect">
              <a:avLst/>
            </a:prstGeom>
            <a:noFill/>
            <a:ln w="12700" cap="flat">
              <a:noFill/>
              <a:miter lim="400000"/>
            </a:ln>
            <a:effectLst/>
          </p:spPr>
          <p:txBody>
            <a:bodyPr wrap="none" lIns="0" tIns="0" rIns="0" bIns="0">
              <a:spAutoFit/>
            </a:bodyPr>
            <a:lstStyle/>
            <a:p>
              <a:pPr latinLnBrk="1">
                <a:defRPr sz="1800">
                  <a:solidFill>
                    <a:srgbClr val="000000"/>
                  </a:solidFill>
                </a:defRPr>
              </a:pPr>
              <a14:m>
                <m:oMathPara>
                  <m:oMathParaPr>
                    <m:jc m:val="centerGroup"/>
                  </m:oMathParaPr>
                  <m:oMath>
                    <m:r>
                      <a:rPr xmlns:a="http://schemas.openxmlformats.org/drawingml/2006/main" sz="1400" i="1">
                        <a:solidFill>
                          <a:srgbClr val="333333"/>
                        </a:solidFill>
                        <a:latin typeface="Cambria Math" panose="02040503050406030204" pitchFamily="18" charset="0"/>
                      </a:rPr>
                      <m:t>y</m:t>
                    </m:r>
                    <m:r>
                      <a:rPr xmlns:a="http://schemas.openxmlformats.org/drawingml/2006/main" sz="1400" i="1">
                        <a:solidFill>
                          <a:srgbClr val="333333"/>
                        </a:solidFill>
                        <a:latin typeface="Cambria Math" panose="02040503050406030204" pitchFamily="18" charset="0"/>
                      </a:rPr>
                      <m:t>=</m:t>
                    </m:r>
                    <m:r>
                      <a:rPr xmlns:a="http://schemas.openxmlformats.org/drawingml/2006/main" sz="1400" i="1">
                        <a:solidFill>
                          <a:srgbClr val="333333"/>
                        </a:solidFill>
                        <a:latin typeface="Cambria Math" panose="02040503050406030204" pitchFamily="18" charset="0"/>
                      </a:rPr>
                      <m:t>W</m:t>
                    </m:r>
                    <m:r>
                      <a:rPr xmlns:a="http://schemas.openxmlformats.org/drawingml/2006/main" sz="1400" i="1">
                        <a:solidFill>
                          <a:srgbClr val="333333"/>
                        </a:solidFill>
                        <a:latin typeface="Cambria Math" panose="02040503050406030204" pitchFamily="18" charset="0"/>
                      </a:rPr>
                      <m:t>x</m:t>
                    </m:r>
                    <m:r>
                      <a:rPr xmlns:a="http://schemas.openxmlformats.org/drawingml/2006/main" sz="1400" i="1">
                        <a:solidFill>
                          <a:srgbClr val="333333"/>
                        </a:solidFill>
                        <a:latin typeface="Cambria Math" panose="02040503050406030204" pitchFamily="18" charset="0"/>
                      </a:rPr>
                      <m:t>+</m:t>
                    </m:r>
                    <m:r>
                      <a:rPr xmlns:a="http://schemas.openxmlformats.org/drawingml/2006/main" sz="1400" i="1">
                        <a:solidFill>
                          <a:srgbClr val="333333"/>
                        </a:solidFill>
                        <a:latin typeface="Cambria Math" panose="02040503050406030204" pitchFamily="18" charset="0"/>
                      </a:rPr>
                      <m:t>b</m:t>
                    </m:r>
                    <m:r>
                      <a:rPr xmlns:a="http://schemas.openxmlformats.org/drawingml/2006/main" sz="1400" i="1">
                        <a:solidFill>
                          <a:srgbClr val="333333"/>
                        </a:solidFill>
                        <a:latin typeface="Cambria Math" panose="02040503050406030204" pitchFamily="18" charset="0"/>
                      </a:rPr>
                      <m:t>=</m:t>
                    </m:r>
                    <m:d>
                      <m:dPr>
                        <m:ctrlPr>
                          <a:rPr xmlns:a="http://schemas.openxmlformats.org/drawingml/2006/main" sz="1400" i="1">
                            <a:solidFill>
                              <a:srgbClr val="333333"/>
                            </a:solidFill>
                            <a:latin typeface="Cambria Math" panose="02040503050406030204" pitchFamily="18" charset="0"/>
                          </a:rPr>
                        </m:ctrlPr>
                        <m:begChr m:val="["/>
                        <m:endChr m:val="]"/>
                      </m:dPr>
                      <m:e>
                        <m:m>
                          <m:mPr>
                            <m:ctrlPr>
                              <a:rPr xmlns:a="http://schemas.openxmlformats.org/drawingml/2006/main" sz="1400" i="1">
                                <a:solidFill>
                                  <a:srgbClr val="333333"/>
                                </a:solidFill>
                                <a:latin typeface="Cambria Math" panose="02040503050406030204" pitchFamily="18" charset="0"/>
                              </a:rPr>
                            </m:ctrlPr>
                            <m:baseJc m:val="center"/>
                            <m:plcHide m:val="on"/>
                            <m:mcs>
                              <m:mc>
                                <m:mcPr>
                                  <m:count m:val="4"/>
                                  <m:mcJc m:val="center"/>
                                </m:mcPr>
                              </m:mc>
                            </m:mcs>
                          </m:mPr>
                          <m:mr>
                            <m:e>
                              <m:sSub>
                                <m:e>
                                  <m:argPr>
                                    <m:scrLvl m:val="0"/>
                                  </m:argPr>
                                  <m:r>
                                    <a:rPr xmlns:a="http://schemas.openxmlformats.org/drawingml/2006/main" sz="1400" i="1">
                                      <a:solidFill>
                                        <a:srgbClr val="333333"/>
                                      </a:solidFill>
                                      <a:latin typeface="Cambria Math" panose="02040503050406030204" pitchFamily="18" charset="0"/>
                                    </a:rPr>
                                    <m:t>w</m:t>
                                  </m:r>
                                </m:e>
                                <m:sub>
                                  <m:argPr>
                                    <m:scrLvl m:val="0"/>
                                  </m:argPr>
                                  <m:r>
                                    <a:rPr xmlns:a="http://schemas.openxmlformats.org/drawingml/2006/main" sz="1400" i="1">
                                      <a:solidFill>
                                        <a:srgbClr val="333333"/>
                                      </a:solidFill>
                                      <a:latin typeface="Cambria Math" panose="02040503050406030204" pitchFamily="18" charset="0"/>
                                    </a:rPr>
                                    <m:t>1</m:t>
                                  </m:r>
                                </m:sub>
                              </m:sSub>
                            </m:e>
                            <m:e>
                              <m:sSub>
                                <m:e>
                                  <m:argPr>
                                    <m:scrLvl m:val="0"/>
                                  </m:argPr>
                                  <m:r>
                                    <a:rPr xmlns:a="http://schemas.openxmlformats.org/drawingml/2006/main" sz="1400" i="1">
                                      <a:solidFill>
                                        <a:srgbClr val="333333"/>
                                      </a:solidFill>
                                      <a:latin typeface="Cambria Math" panose="02040503050406030204" pitchFamily="18" charset="0"/>
                                    </a:rPr>
                                    <m:t>w</m:t>
                                  </m:r>
                                </m:e>
                                <m:sub>
                                  <m:argPr>
                                    <m:scrLvl m:val="0"/>
                                  </m:argPr>
                                  <m:r>
                                    <a:rPr xmlns:a="http://schemas.openxmlformats.org/drawingml/2006/main" sz="1400" i="1">
                                      <a:solidFill>
                                        <a:srgbClr val="333333"/>
                                      </a:solidFill>
                                      <a:latin typeface="Cambria Math" panose="02040503050406030204" pitchFamily="18" charset="0"/>
                                    </a:rPr>
                                    <m:t>2</m:t>
                                  </m:r>
                                </m:sub>
                              </m:sSub>
                            </m:e>
                            <m:e>
                              <m:sSub>
                                <m:e>
                                  <m:argPr>
                                    <m:scrLvl m:val="0"/>
                                  </m:argPr>
                                  <m:r>
                                    <a:rPr xmlns:a="http://schemas.openxmlformats.org/drawingml/2006/main" sz="1400" i="1">
                                      <a:solidFill>
                                        <a:srgbClr val="333333"/>
                                      </a:solidFill>
                                      <a:latin typeface="Cambria Math" panose="02040503050406030204" pitchFamily="18" charset="0"/>
                                    </a:rPr>
                                    <m:t>w</m:t>
                                  </m:r>
                                </m:e>
                                <m:sub>
                                  <m:argPr>
                                    <m:scrLvl m:val="0"/>
                                  </m:argPr>
                                  <m:r>
                                    <a:rPr xmlns:a="http://schemas.openxmlformats.org/drawingml/2006/main" sz="1400" i="1">
                                      <a:solidFill>
                                        <a:srgbClr val="333333"/>
                                      </a:solidFill>
                                      <a:latin typeface="Cambria Math" panose="02040503050406030204" pitchFamily="18" charset="0"/>
                                    </a:rPr>
                                    <m:t>3</m:t>
                                  </m:r>
                                </m:sub>
                              </m:sSub>
                            </m:e>
                            <m:e>
                              <m:sSub>
                                <m:e>
                                  <m:argPr>
                                    <m:scrLvl m:val="0"/>
                                  </m:argPr>
                                  <m:r>
                                    <a:rPr xmlns:a="http://schemas.openxmlformats.org/drawingml/2006/main" sz="1400" i="1">
                                      <a:solidFill>
                                        <a:srgbClr val="333333"/>
                                      </a:solidFill>
                                      <a:latin typeface="Cambria Math" panose="02040503050406030204" pitchFamily="18" charset="0"/>
                                    </a:rPr>
                                    <m:t>w</m:t>
                                  </m:r>
                                </m:e>
                                <m:sub>
                                  <m:argPr>
                                    <m:scrLvl m:val="0"/>
                                  </m:argPr>
                                  <m:r>
                                    <a:rPr xmlns:a="http://schemas.openxmlformats.org/drawingml/2006/main" sz="1400" i="1">
                                      <a:solidFill>
                                        <a:srgbClr val="333333"/>
                                      </a:solidFill>
                                      <a:latin typeface="Cambria Math" panose="02040503050406030204" pitchFamily="18" charset="0"/>
                                    </a:rPr>
                                    <m:t>4</m:t>
                                  </m:r>
                                </m:sub>
                              </m:sSub>
                            </m:e>
                          </m:mr>
                        </m:m>
                      </m:e>
                    </m:d>
                    <m:d>
                      <m:dPr>
                        <m:ctrlPr>
                          <a:rPr xmlns:a="http://schemas.openxmlformats.org/drawingml/2006/main" sz="1400" i="1">
                            <a:solidFill>
                              <a:srgbClr val="333333"/>
                            </a:solidFill>
                            <a:latin typeface="Cambria Math" panose="02040503050406030204" pitchFamily="18" charset="0"/>
                          </a:rPr>
                        </m:ctrlPr>
                        <m:begChr m:val="["/>
                        <m:endChr m:val="]"/>
                      </m:dPr>
                      <m:e>
                        <m:eqArr>
                          <m:eqArrPr>
                            <m:ctrlPr>
                              <a:rPr xmlns:a="http://schemas.openxmlformats.org/drawingml/2006/main" sz="1400" i="1">
                                <a:solidFill>
                                  <a:srgbClr val="333333"/>
                                </a:solidFill>
                                <a:latin typeface="Cambria Math" panose="02040503050406030204" pitchFamily="18" charset="0"/>
                              </a:rPr>
                            </m:ctrlPr>
                          </m:eqArrPr>
                          <m:e>
                            <m:sSub>
                              <m:e>
                                <m:argPr>
                                  <m:scrLvl m:val="0"/>
                                </m:argPr>
                                <m:r>
                                  <a:rPr xmlns:a="http://schemas.openxmlformats.org/drawingml/2006/main" sz="1400" i="1">
                                    <a:solidFill>
                                      <a:srgbClr val="333333"/>
                                    </a:solidFill>
                                    <a:latin typeface="Cambria Math" panose="02040503050406030204" pitchFamily="18" charset="0"/>
                                  </a:rPr>
                                  <m:t>x</m:t>
                                </m:r>
                              </m:e>
                              <m:sub>
                                <m:argPr>
                                  <m:scrLvl m:val="0"/>
                                </m:argPr>
                                <m:r>
                                  <a:rPr xmlns:a="http://schemas.openxmlformats.org/drawingml/2006/main" sz="1400" i="1">
                                    <a:solidFill>
                                      <a:srgbClr val="333333"/>
                                    </a:solidFill>
                                    <a:latin typeface="Cambria Math" panose="02040503050406030204" pitchFamily="18" charset="0"/>
                                  </a:rPr>
                                  <m:t>1</m:t>
                                </m:r>
                              </m:sub>
                            </m:sSub>
                          </m:e>
                          <m:e>
                            <m:sSub>
                              <m:e>
                                <m:argPr>
                                  <m:scrLvl m:val="0"/>
                                </m:argPr>
                                <m:r>
                                  <a:rPr xmlns:a="http://schemas.openxmlformats.org/drawingml/2006/main" sz="1400" i="1">
                                    <a:solidFill>
                                      <a:srgbClr val="333333"/>
                                    </a:solidFill>
                                    <a:latin typeface="Cambria Math" panose="02040503050406030204" pitchFamily="18" charset="0"/>
                                  </a:rPr>
                                  <m:t>x</m:t>
                                </m:r>
                              </m:e>
                              <m:sub>
                                <m:argPr>
                                  <m:scrLvl m:val="0"/>
                                </m:argPr>
                                <m:r>
                                  <a:rPr xmlns:a="http://schemas.openxmlformats.org/drawingml/2006/main" sz="1400" i="1">
                                    <a:solidFill>
                                      <a:srgbClr val="333333"/>
                                    </a:solidFill>
                                    <a:latin typeface="Cambria Math" panose="02040503050406030204" pitchFamily="18" charset="0"/>
                                  </a:rPr>
                                  <m:t>2</m:t>
                                </m:r>
                              </m:sub>
                            </m:sSub>
                          </m:e>
                          <m:e>
                            <m:sSub>
                              <m:e>
                                <m:argPr>
                                  <m:scrLvl m:val="0"/>
                                </m:argPr>
                                <m:r>
                                  <a:rPr xmlns:a="http://schemas.openxmlformats.org/drawingml/2006/main" sz="1400" i="1">
                                    <a:solidFill>
                                      <a:srgbClr val="333333"/>
                                    </a:solidFill>
                                    <a:latin typeface="Cambria Math" panose="02040503050406030204" pitchFamily="18" charset="0"/>
                                  </a:rPr>
                                  <m:t>x</m:t>
                                </m:r>
                              </m:e>
                              <m:sub>
                                <m:argPr>
                                  <m:scrLvl m:val="0"/>
                                </m:argPr>
                                <m:r>
                                  <a:rPr xmlns:a="http://schemas.openxmlformats.org/drawingml/2006/main" sz="1400" i="1">
                                    <a:solidFill>
                                      <a:srgbClr val="333333"/>
                                    </a:solidFill>
                                    <a:latin typeface="Cambria Math" panose="02040503050406030204" pitchFamily="18" charset="0"/>
                                  </a:rPr>
                                  <m:t>3</m:t>
                                </m:r>
                              </m:sub>
                            </m:sSub>
                          </m:e>
                          <m:e>
                            <m:sSub>
                              <m:e>
                                <m:argPr>
                                  <m:scrLvl m:val="0"/>
                                </m:argPr>
                                <m:r>
                                  <a:rPr xmlns:a="http://schemas.openxmlformats.org/drawingml/2006/main" sz="1400" i="1">
                                    <a:solidFill>
                                      <a:srgbClr val="333333"/>
                                    </a:solidFill>
                                    <a:latin typeface="Cambria Math" panose="02040503050406030204" pitchFamily="18" charset="0"/>
                                  </a:rPr>
                                  <m:t>x</m:t>
                                </m:r>
                              </m:e>
                              <m:sub>
                                <m:argPr>
                                  <m:scrLvl m:val="0"/>
                                </m:argPr>
                                <m:r>
                                  <a:rPr xmlns:a="http://schemas.openxmlformats.org/drawingml/2006/main" sz="1400" i="1">
                                    <a:solidFill>
                                      <a:srgbClr val="333333"/>
                                    </a:solidFill>
                                    <a:latin typeface="Cambria Math" panose="02040503050406030204" pitchFamily="18" charset="0"/>
                                  </a:rPr>
                                  <m:t>4</m:t>
                                </m:r>
                              </m:sub>
                            </m:sSub>
                          </m:e>
                        </m:eqArr>
                      </m:e>
                    </m:d>
                    <m:r>
                      <a:rPr xmlns:a="http://schemas.openxmlformats.org/drawingml/2006/main" sz="1400" i="1">
                        <a:solidFill>
                          <a:srgbClr val="333333"/>
                        </a:solidFill>
                        <a:latin typeface="Cambria Math" panose="02040503050406030204" pitchFamily="18" charset="0"/>
                      </a:rPr>
                      <m:t>+</m:t>
                    </m:r>
                    <m:r>
                      <a:rPr xmlns:a="http://schemas.openxmlformats.org/drawingml/2006/main" sz="1400" i="1">
                        <a:solidFill>
                          <a:srgbClr val="333333"/>
                        </a:solidFill>
                        <a:latin typeface="Cambria Math" panose="02040503050406030204" pitchFamily="18" charset="0"/>
                      </a:rPr>
                      <m:t>b</m:t>
                    </m:r>
                  </m:oMath>
                </m:oMathPara>
              </a14:m>
              <a:endParaRPr sz="1400">
                <a:solidFill>
                  <a:srgbClr val="333333"/>
                </a:solidFill>
              </a:endParaRPr>
            </a:p>
          </p:txBody>
        </p:sp>
        <p:sp>
          <p:nvSpPr>
            <p:cNvPr id="1172" name="Equation"/>
            <p:cNvSpPr txBox="1"/>
            <p:nvPr/>
          </p:nvSpPr>
          <p:spPr>
            <a:xfrm>
              <a:off x="44027" y="706065"/>
              <a:ext cx="127362" cy="122987"/>
            </a:xfrm>
            <a:prstGeom prst="rect">
              <a:avLst/>
            </a:prstGeom>
            <a:noFill/>
            <a:ln w="12700" cap="flat">
              <a:noFill/>
              <a:miter lim="400000"/>
            </a:ln>
            <a:effectLst/>
          </p:spPr>
          <p:txBody>
            <a:bodyPr wrap="none" lIns="0" tIns="0" rIns="0" bIns="0">
              <a:spAutoFit/>
            </a:bodyPr>
            <a:lstStyle/>
            <a:p>
              <a:pPr latinLnBrk="1">
                <a:defRPr sz="1800">
                  <a:solidFill>
                    <a:srgbClr val="000000"/>
                  </a:solidFill>
                </a:defRPr>
              </a:pPr>
              <a14:m>
                <m:oMathPara>
                  <m:oMathParaPr>
                    <m:jc m:val="centerGroup"/>
                  </m:oMathParaPr>
                  <m:oMath>
                    <m:sSub>
                      <m:e>
                        <m:r>
                          <a:rPr xmlns:a="http://schemas.openxmlformats.org/drawingml/2006/main" sz="1400" i="1">
                            <a:solidFill>
                              <a:srgbClr val="333333"/>
                            </a:solidFill>
                            <a:latin typeface="Cambria Math" panose="02040503050406030204" pitchFamily="18" charset="0"/>
                          </a:rPr>
                          <m:t>x</m:t>
                        </m:r>
                      </m:e>
                      <m:sub>
                        <m:r>
                          <a:rPr xmlns:a="http://schemas.openxmlformats.org/drawingml/2006/main" sz="1400" i="1">
                            <a:solidFill>
                              <a:srgbClr val="333333"/>
                            </a:solidFill>
                            <a:latin typeface="Cambria Math" panose="02040503050406030204" pitchFamily="18" charset="0"/>
                          </a:rPr>
                          <m:t>1</m:t>
                        </m:r>
                      </m:sub>
                    </m:sSub>
                  </m:oMath>
                </m:oMathPara>
              </a14:m>
              <a:endParaRPr sz="1400">
                <a:solidFill>
                  <a:srgbClr val="333333"/>
                </a:solidFill>
              </a:endParaRPr>
            </a:p>
          </p:txBody>
        </p:sp>
        <p:sp>
          <p:nvSpPr>
            <p:cNvPr id="1173" name="Equation"/>
            <p:cNvSpPr txBox="1"/>
            <p:nvPr/>
          </p:nvSpPr>
          <p:spPr>
            <a:xfrm>
              <a:off x="44027" y="1309233"/>
              <a:ext cx="147643" cy="122987"/>
            </a:xfrm>
            <a:prstGeom prst="rect">
              <a:avLst/>
            </a:prstGeom>
            <a:noFill/>
            <a:ln w="12700" cap="flat">
              <a:noFill/>
              <a:miter lim="400000"/>
            </a:ln>
            <a:effectLst/>
          </p:spPr>
          <p:txBody>
            <a:bodyPr wrap="none" lIns="0" tIns="0" rIns="0" bIns="0">
              <a:spAutoFit/>
            </a:bodyPr>
            <a:lstStyle/>
            <a:p>
              <a:pPr latinLnBrk="1">
                <a:defRPr sz="1800">
                  <a:solidFill>
                    <a:srgbClr val="000000"/>
                  </a:solidFill>
                </a:defRPr>
              </a:pPr>
              <a14:m>
                <m:oMathPara>
                  <m:oMathParaPr>
                    <m:jc m:val="centerGroup"/>
                  </m:oMathParaPr>
                  <m:oMath>
                    <m:sSub>
                      <m:e>
                        <m:r>
                          <a:rPr xmlns:a="http://schemas.openxmlformats.org/drawingml/2006/main" sz="1400" i="1">
                            <a:solidFill>
                              <a:srgbClr val="333333"/>
                            </a:solidFill>
                            <a:latin typeface="Cambria Math" panose="02040503050406030204" pitchFamily="18" charset="0"/>
                          </a:rPr>
                          <m:t>x</m:t>
                        </m:r>
                      </m:e>
                      <m:sub>
                        <m:r>
                          <a:rPr xmlns:a="http://schemas.openxmlformats.org/drawingml/2006/main" sz="1400" i="1">
                            <a:solidFill>
                              <a:srgbClr val="333333"/>
                            </a:solidFill>
                            <a:latin typeface="Cambria Math" panose="02040503050406030204" pitchFamily="18" charset="0"/>
                          </a:rPr>
                          <m:t>2</m:t>
                        </m:r>
                      </m:sub>
                    </m:sSub>
                  </m:oMath>
                </m:oMathPara>
              </a14:m>
              <a:endParaRPr sz="1400">
                <a:solidFill>
                  <a:srgbClr val="333333"/>
                </a:solidFill>
              </a:endParaRPr>
            </a:p>
          </p:txBody>
        </p:sp>
        <p:sp>
          <p:nvSpPr>
            <p:cNvPr id="1174" name="Equation"/>
            <p:cNvSpPr txBox="1"/>
            <p:nvPr/>
          </p:nvSpPr>
          <p:spPr>
            <a:xfrm>
              <a:off x="44027" y="1959326"/>
              <a:ext cx="140320" cy="124755"/>
            </a:xfrm>
            <a:prstGeom prst="rect">
              <a:avLst/>
            </a:prstGeom>
            <a:noFill/>
            <a:ln w="12700" cap="flat">
              <a:noFill/>
              <a:miter lim="400000"/>
            </a:ln>
            <a:effectLst/>
          </p:spPr>
          <p:txBody>
            <a:bodyPr wrap="none" lIns="0" tIns="0" rIns="0" bIns="0">
              <a:spAutoFit/>
            </a:bodyPr>
            <a:lstStyle/>
            <a:p>
              <a:pPr latinLnBrk="1">
                <a:defRPr sz="1800">
                  <a:solidFill>
                    <a:srgbClr val="000000"/>
                  </a:solidFill>
                </a:defRPr>
              </a:pPr>
              <a14:m>
                <m:oMathPara>
                  <m:oMathParaPr>
                    <m:jc m:val="centerGroup"/>
                  </m:oMathParaPr>
                  <m:oMath>
                    <m:sSub>
                      <m:e>
                        <m:r>
                          <a:rPr xmlns:a="http://schemas.openxmlformats.org/drawingml/2006/main" sz="1400" i="1">
                            <a:solidFill>
                              <a:srgbClr val="333333"/>
                            </a:solidFill>
                            <a:latin typeface="Cambria Math" panose="02040503050406030204" pitchFamily="18" charset="0"/>
                          </a:rPr>
                          <m:t>x</m:t>
                        </m:r>
                      </m:e>
                      <m:sub>
                        <m:r>
                          <a:rPr xmlns:a="http://schemas.openxmlformats.org/drawingml/2006/main" sz="1400" i="1">
                            <a:solidFill>
                              <a:srgbClr val="333333"/>
                            </a:solidFill>
                            <a:latin typeface="Cambria Math" panose="02040503050406030204" pitchFamily="18" charset="0"/>
                          </a:rPr>
                          <m:t>3</m:t>
                        </m:r>
                      </m:sub>
                    </m:sSub>
                  </m:oMath>
                </m:oMathPara>
              </a14:m>
              <a:endParaRPr sz="1400">
                <a:solidFill>
                  <a:srgbClr val="333333"/>
                </a:solidFill>
              </a:endParaRPr>
            </a:p>
          </p:txBody>
        </p:sp>
        <p:sp>
          <p:nvSpPr>
            <p:cNvPr id="1175" name="Equation"/>
            <p:cNvSpPr txBox="1"/>
            <p:nvPr/>
          </p:nvSpPr>
          <p:spPr>
            <a:xfrm>
              <a:off x="44027" y="2700455"/>
              <a:ext cx="137335" cy="122987"/>
            </a:xfrm>
            <a:prstGeom prst="rect">
              <a:avLst/>
            </a:prstGeom>
            <a:noFill/>
            <a:ln w="12700" cap="flat">
              <a:noFill/>
              <a:miter lim="400000"/>
            </a:ln>
            <a:effectLst/>
          </p:spPr>
          <p:txBody>
            <a:bodyPr wrap="none" lIns="0" tIns="0" rIns="0" bIns="0">
              <a:spAutoFit/>
            </a:bodyPr>
            <a:lstStyle/>
            <a:p>
              <a:pPr latinLnBrk="1">
                <a:defRPr sz="1800">
                  <a:solidFill>
                    <a:srgbClr val="000000"/>
                  </a:solidFill>
                </a:defRPr>
              </a:pPr>
              <a14:m>
                <m:oMathPara>
                  <m:oMathParaPr>
                    <m:jc m:val="centerGroup"/>
                  </m:oMathParaPr>
                  <m:oMath>
                    <m:sSub>
                      <m:e>
                        <m:r>
                          <a:rPr xmlns:a="http://schemas.openxmlformats.org/drawingml/2006/main" sz="1400" i="1">
                            <a:solidFill>
                              <a:srgbClr val="333333"/>
                            </a:solidFill>
                            <a:latin typeface="Cambria Math" panose="02040503050406030204" pitchFamily="18" charset="0"/>
                          </a:rPr>
                          <m:t>x</m:t>
                        </m:r>
                      </m:e>
                      <m:sub>
                        <m:r>
                          <a:rPr xmlns:a="http://schemas.openxmlformats.org/drawingml/2006/main" sz="1400" i="1">
                            <a:solidFill>
                              <a:srgbClr val="333333"/>
                            </a:solidFill>
                            <a:latin typeface="Cambria Math" panose="02040503050406030204" pitchFamily="18" charset="0"/>
                          </a:rPr>
                          <m:t>4</m:t>
                        </m:r>
                      </m:sub>
                    </m:sSub>
                  </m:oMath>
                </m:oMathPara>
              </a14:m>
              <a:endParaRPr sz="1400">
                <a:solidFill>
                  <a:srgbClr val="333333"/>
                </a:solidFill>
              </a:endParaRPr>
            </a:p>
          </p:txBody>
        </p:sp>
        <p:sp>
          <p:nvSpPr>
            <p:cNvPr id="1176" name="Equation"/>
            <p:cNvSpPr txBox="1"/>
            <p:nvPr/>
          </p:nvSpPr>
          <p:spPr>
            <a:xfrm>
              <a:off x="712894" y="782265"/>
              <a:ext cx="159544" cy="122987"/>
            </a:xfrm>
            <a:prstGeom prst="rect">
              <a:avLst/>
            </a:prstGeom>
            <a:noFill/>
            <a:ln w="12700" cap="flat">
              <a:noFill/>
              <a:miter lim="400000"/>
            </a:ln>
            <a:effectLst/>
          </p:spPr>
          <p:txBody>
            <a:bodyPr wrap="none" lIns="0" tIns="0" rIns="0" bIns="0">
              <a:spAutoFit/>
            </a:bodyPr>
            <a:lstStyle/>
            <a:p>
              <a:pPr latinLnBrk="1">
                <a:defRPr sz="1800">
                  <a:solidFill>
                    <a:srgbClr val="000000"/>
                  </a:solidFill>
                </a:defRPr>
              </a:pPr>
              <a14:m>
                <m:oMathPara>
                  <m:oMathParaPr>
                    <m:jc m:val="centerGroup"/>
                  </m:oMathParaPr>
                  <m:oMath>
                    <m:sSub>
                      <m:e>
                        <m:r>
                          <a:rPr xmlns:a="http://schemas.openxmlformats.org/drawingml/2006/main" sz="1400" i="1">
                            <a:solidFill>
                              <a:srgbClr val="333333"/>
                            </a:solidFill>
                            <a:latin typeface="Cambria Math" panose="02040503050406030204" pitchFamily="18" charset="0"/>
                          </a:rPr>
                          <m:t>w</m:t>
                        </m:r>
                      </m:e>
                      <m:sub>
                        <m:r>
                          <a:rPr xmlns:a="http://schemas.openxmlformats.org/drawingml/2006/main" sz="1400" i="1">
                            <a:solidFill>
                              <a:srgbClr val="333333"/>
                            </a:solidFill>
                            <a:latin typeface="Cambria Math" panose="02040503050406030204" pitchFamily="18" charset="0"/>
                          </a:rPr>
                          <m:t>1</m:t>
                        </m:r>
                      </m:sub>
                    </m:sSub>
                  </m:oMath>
                </m:oMathPara>
              </a14:m>
              <a:endParaRPr sz="1400">
                <a:solidFill>
                  <a:srgbClr val="333333"/>
                </a:solidFill>
              </a:endParaRPr>
            </a:p>
          </p:txBody>
        </p:sp>
        <p:sp>
          <p:nvSpPr>
            <p:cNvPr id="1177" name="Equation"/>
            <p:cNvSpPr txBox="1"/>
            <p:nvPr/>
          </p:nvSpPr>
          <p:spPr>
            <a:xfrm>
              <a:off x="712894" y="1197835"/>
              <a:ext cx="169643" cy="122987"/>
            </a:xfrm>
            <a:prstGeom prst="rect">
              <a:avLst/>
            </a:prstGeom>
            <a:noFill/>
            <a:ln w="12700" cap="flat">
              <a:noFill/>
              <a:miter lim="400000"/>
            </a:ln>
            <a:effectLst/>
          </p:spPr>
          <p:txBody>
            <a:bodyPr wrap="none" lIns="0" tIns="0" rIns="0" bIns="0">
              <a:spAutoFit/>
            </a:bodyPr>
            <a:lstStyle/>
            <a:p>
              <a:pPr latinLnBrk="1">
                <a:defRPr sz="1800">
                  <a:solidFill>
                    <a:srgbClr val="000000"/>
                  </a:solidFill>
                </a:defRPr>
              </a:pPr>
              <a14:m>
                <m:oMathPara>
                  <m:oMathParaPr>
                    <m:jc m:val="centerGroup"/>
                  </m:oMathParaPr>
                  <m:oMath>
                    <m:sSub>
                      <m:e>
                        <m:r>
                          <a:rPr xmlns:a="http://schemas.openxmlformats.org/drawingml/2006/main" sz="1400" i="1">
                            <a:solidFill>
                              <a:srgbClr val="333333"/>
                            </a:solidFill>
                            <a:latin typeface="Cambria Math" panose="02040503050406030204" pitchFamily="18" charset="0"/>
                          </a:rPr>
                          <m:t>w</m:t>
                        </m:r>
                      </m:e>
                      <m:sub>
                        <m:r>
                          <a:rPr xmlns:a="http://schemas.openxmlformats.org/drawingml/2006/main" sz="1400" i="1">
                            <a:solidFill>
                              <a:srgbClr val="333333"/>
                            </a:solidFill>
                            <a:latin typeface="Cambria Math" panose="02040503050406030204" pitchFamily="18" charset="0"/>
                          </a:rPr>
                          <m:t>2</m:t>
                        </m:r>
                      </m:sub>
                    </m:sSub>
                  </m:oMath>
                </m:oMathPara>
              </a14:m>
              <a:endParaRPr sz="1400">
                <a:solidFill>
                  <a:srgbClr val="333333"/>
                </a:solidFill>
              </a:endParaRPr>
            </a:p>
          </p:txBody>
        </p:sp>
        <p:sp>
          <p:nvSpPr>
            <p:cNvPr id="1178" name="Equation"/>
            <p:cNvSpPr txBox="1"/>
            <p:nvPr/>
          </p:nvSpPr>
          <p:spPr>
            <a:xfrm>
              <a:off x="712894" y="1600705"/>
              <a:ext cx="164214" cy="124754"/>
            </a:xfrm>
            <a:prstGeom prst="rect">
              <a:avLst/>
            </a:prstGeom>
            <a:noFill/>
            <a:ln w="12700" cap="flat">
              <a:noFill/>
              <a:miter lim="400000"/>
            </a:ln>
            <a:effectLst/>
          </p:spPr>
          <p:txBody>
            <a:bodyPr wrap="none" lIns="0" tIns="0" rIns="0" bIns="0">
              <a:spAutoFit/>
            </a:bodyPr>
            <a:lstStyle/>
            <a:p>
              <a:pPr latinLnBrk="1">
                <a:defRPr sz="1800">
                  <a:solidFill>
                    <a:srgbClr val="000000"/>
                  </a:solidFill>
                </a:defRPr>
              </a:pPr>
              <a14:m>
                <m:oMathPara>
                  <m:oMathParaPr>
                    <m:jc m:val="centerGroup"/>
                  </m:oMathParaPr>
                  <m:oMath>
                    <m:sSub>
                      <m:e>
                        <m:r>
                          <a:rPr xmlns:a="http://schemas.openxmlformats.org/drawingml/2006/main" sz="1400" i="1">
                            <a:solidFill>
                              <a:srgbClr val="333333"/>
                            </a:solidFill>
                            <a:latin typeface="Cambria Math" panose="02040503050406030204" pitchFamily="18" charset="0"/>
                          </a:rPr>
                          <m:t>w</m:t>
                        </m:r>
                      </m:e>
                      <m:sub>
                        <m:r>
                          <a:rPr xmlns:a="http://schemas.openxmlformats.org/drawingml/2006/main" sz="1400" i="1">
                            <a:solidFill>
                              <a:srgbClr val="333333"/>
                            </a:solidFill>
                            <a:latin typeface="Cambria Math" panose="02040503050406030204" pitchFamily="18" charset="0"/>
                          </a:rPr>
                          <m:t>3</m:t>
                        </m:r>
                      </m:sub>
                    </m:sSub>
                  </m:oMath>
                </m:oMathPara>
              </a14:m>
              <a:endParaRPr sz="1400">
                <a:solidFill>
                  <a:srgbClr val="333333"/>
                </a:solidFill>
              </a:endParaRPr>
            </a:p>
          </p:txBody>
        </p:sp>
        <p:sp>
          <p:nvSpPr>
            <p:cNvPr id="1179" name="Equation"/>
            <p:cNvSpPr txBox="1"/>
            <p:nvPr/>
          </p:nvSpPr>
          <p:spPr>
            <a:xfrm>
              <a:off x="712894" y="2007017"/>
              <a:ext cx="169516" cy="122988"/>
            </a:xfrm>
            <a:prstGeom prst="rect">
              <a:avLst/>
            </a:prstGeom>
            <a:noFill/>
            <a:ln w="12700" cap="flat">
              <a:noFill/>
              <a:miter lim="400000"/>
            </a:ln>
            <a:effectLst/>
          </p:spPr>
          <p:txBody>
            <a:bodyPr wrap="none" lIns="0" tIns="0" rIns="0" bIns="0">
              <a:spAutoFit/>
            </a:bodyPr>
            <a:lstStyle/>
            <a:p>
              <a:pPr latinLnBrk="1">
                <a:defRPr sz="1800">
                  <a:solidFill>
                    <a:srgbClr val="000000"/>
                  </a:solidFill>
                </a:defRPr>
              </a:pPr>
              <a14:m>
                <m:oMathPara>
                  <m:oMathParaPr>
                    <m:jc m:val="centerGroup"/>
                  </m:oMathParaPr>
                  <m:oMath>
                    <m:sSub>
                      <m:e>
                        <m:r>
                          <a:rPr xmlns:a="http://schemas.openxmlformats.org/drawingml/2006/main" sz="1400" i="1">
                            <a:solidFill>
                              <a:srgbClr val="333333"/>
                            </a:solidFill>
                            <a:latin typeface="Cambria Math" panose="02040503050406030204" pitchFamily="18" charset="0"/>
                          </a:rPr>
                          <m:t>w</m:t>
                        </m:r>
                      </m:e>
                      <m:sub>
                        <m:r>
                          <a:rPr xmlns:a="http://schemas.openxmlformats.org/drawingml/2006/main" sz="1400" i="1">
                            <a:solidFill>
                              <a:srgbClr val="333333"/>
                            </a:solidFill>
                            <a:latin typeface="Cambria Math" panose="02040503050406030204" pitchFamily="18" charset="0"/>
                          </a:rPr>
                          <m:t>4</m:t>
                        </m:r>
                      </m:sub>
                    </m:sSub>
                  </m:oMath>
                </m:oMathPara>
              </a14:m>
              <a:endParaRPr sz="1400">
                <a:solidFill>
                  <a:srgbClr val="333333"/>
                </a:solidFill>
              </a:endParaRPr>
            </a:p>
          </p:txBody>
        </p:sp>
      </p:grpSp>
      <p:sp>
        <p:nvSpPr>
          <p:cNvPr id="1181" name="A Single Neuron"/>
          <p:cNvSpPr txBox="1"/>
          <p:nvPr/>
        </p:nvSpPr>
        <p:spPr>
          <a:xfrm>
            <a:off x="452437" y="1112110"/>
            <a:ext cx="8239126" cy="350544"/>
          </a:xfrm>
          <a:prstGeom prst="rect">
            <a:avLst/>
          </a:prstGeom>
          <a:ln w="3175">
            <a:miter lim="400000"/>
          </a:ln>
          <a:extLst>
            <a:ext uri="{C572A759-6A51-4108-AA02-DFA0A04FC94B}">
              <ma14:wrappingTextBoxFlag xmlns:ma14="http://schemas.microsoft.com/office/mac/drawingml/2011/main" val="1"/>
            </a:ext>
          </a:extLst>
        </p:spPr>
        <p:txBody>
          <a:bodyPr lIns="17144" tIns="17144" rIns="17144" bIns="17144">
            <a:normAutofit fontScale="100000" lnSpcReduction="0"/>
          </a:bodyPr>
          <a:lstStyle>
            <a:lvl1pPr defTabSz="412750">
              <a:defRPr b="1" sz="1700">
                <a:solidFill>
                  <a:srgbClr val="000000"/>
                </a:solidFill>
                <a:latin typeface="Helvetica Neue"/>
                <a:ea typeface="Helvetica Neue"/>
                <a:cs typeface="Helvetica Neue"/>
                <a:sym typeface="Helvetica Neue"/>
              </a:defRPr>
            </a:lvl1pPr>
          </a:lstStyle>
          <a:p>
            <a:pPr/>
            <a:r>
              <a:t>A Single Neuron</a:t>
            </a:r>
          </a:p>
        </p:txBody>
      </p:sp>
      <p:sp>
        <p:nvSpPr>
          <p:cNvPr id="1182" name="Neuron"/>
          <p:cNvSpPr/>
          <p:nvPr/>
        </p:nvSpPr>
        <p:spPr>
          <a:xfrm rot="12550197">
            <a:off x="1466519" y="4865515"/>
            <a:ext cx="2951412" cy="2270829"/>
          </a:xfrm>
          <a:custGeom>
            <a:avLst/>
            <a:gdLst/>
            <a:ahLst/>
            <a:cxnLst>
              <a:cxn ang="0">
                <a:pos x="wd2" y="hd2"/>
              </a:cxn>
              <a:cxn ang="5400000">
                <a:pos x="wd2" y="hd2"/>
              </a:cxn>
              <a:cxn ang="10800000">
                <a:pos x="wd2" y="hd2"/>
              </a:cxn>
              <a:cxn ang="16200000">
                <a:pos x="wd2" y="hd2"/>
              </a:cxn>
            </a:cxnLst>
            <a:rect l="0" t="0" r="r" b="b"/>
            <a:pathLst>
              <a:path w="21577" h="21551" fill="norm" stroke="1" extrusionOk="0">
                <a:moveTo>
                  <a:pt x="17938" y="9"/>
                </a:moveTo>
                <a:cubicBezTo>
                  <a:pt x="17518" y="282"/>
                  <a:pt x="16746" y="1233"/>
                  <a:pt x="16401" y="3208"/>
                </a:cubicBezTo>
                <a:cubicBezTo>
                  <a:pt x="16342" y="3558"/>
                  <a:pt x="16271" y="3867"/>
                  <a:pt x="16191" y="4133"/>
                </a:cubicBezTo>
                <a:cubicBezTo>
                  <a:pt x="16147" y="4287"/>
                  <a:pt x="15997" y="4322"/>
                  <a:pt x="15911" y="4203"/>
                </a:cubicBezTo>
                <a:cubicBezTo>
                  <a:pt x="15819" y="4077"/>
                  <a:pt x="15711" y="3944"/>
                  <a:pt x="15592" y="3790"/>
                </a:cubicBezTo>
                <a:cubicBezTo>
                  <a:pt x="15263" y="3258"/>
                  <a:pt x="16030" y="1815"/>
                  <a:pt x="15955" y="652"/>
                </a:cubicBezTo>
                <a:cubicBezTo>
                  <a:pt x="15949" y="582"/>
                  <a:pt x="15872" y="583"/>
                  <a:pt x="15867" y="646"/>
                </a:cubicBezTo>
                <a:cubicBezTo>
                  <a:pt x="15818" y="982"/>
                  <a:pt x="15744" y="1326"/>
                  <a:pt x="15663" y="1648"/>
                </a:cubicBezTo>
                <a:cubicBezTo>
                  <a:pt x="15652" y="1697"/>
                  <a:pt x="15604" y="1703"/>
                  <a:pt x="15582" y="1661"/>
                </a:cubicBezTo>
                <a:cubicBezTo>
                  <a:pt x="15474" y="1472"/>
                  <a:pt x="15394" y="1277"/>
                  <a:pt x="15415" y="878"/>
                </a:cubicBezTo>
                <a:cubicBezTo>
                  <a:pt x="15421" y="808"/>
                  <a:pt x="15338" y="793"/>
                  <a:pt x="15328" y="856"/>
                </a:cubicBezTo>
                <a:cubicBezTo>
                  <a:pt x="15257" y="1206"/>
                  <a:pt x="15312" y="1506"/>
                  <a:pt x="15474" y="1913"/>
                </a:cubicBezTo>
                <a:cubicBezTo>
                  <a:pt x="15517" y="2011"/>
                  <a:pt x="15523" y="2179"/>
                  <a:pt x="15496" y="2284"/>
                </a:cubicBezTo>
                <a:cubicBezTo>
                  <a:pt x="15394" y="2670"/>
                  <a:pt x="15301" y="2999"/>
                  <a:pt x="15269" y="3258"/>
                </a:cubicBezTo>
                <a:cubicBezTo>
                  <a:pt x="15263" y="3307"/>
                  <a:pt x="15220" y="3319"/>
                  <a:pt x="15193" y="3284"/>
                </a:cubicBezTo>
                <a:cubicBezTo>
                  <a:pt x="14950" y="2948"/>
                  <a:pt x="14708" y="2452"/>
                  <a:pt x="14648" y="1562"/>
                </a:cubicBezTo>
                <a:cubicBezTo>
                  <a:pt x="14643" y="1499"/>
                  <a:pt x="14573" y="1492"/>
                  <a:pt x="14562" y="1562"/>
                </a:cubicBezTo>
                <a:cubicBezTo>
                  <a:pt x="14508" y="1920"/>
                  <a:pt x="14514" y="2593"/>
                  <a:pt x="15016" y="3398"/>
                </a:cubicBezTo>
                <a:cubicBezTo>
                  <a:pt x="15269" y="3811"/>
                  <a:pt x="15528" y="4147"/>
                  <a:pt x="15712" y="4420"/>
                </a:cubicBezTo>
                <a:cubicBezTo>
                  <a:pt x="15868" y="4644"/>
                  <a:pt x="15873" y="4987"/>
                  <a:pt x="15722" y="5219"/>
                </a:cubicBezTo>
                <a:cubicBezTo>
                  <a:pt x="15344" y="5793"/>
                  <a:pt x="14908" y="5952"/>
                  <a:pt x="14535" y="6043"/>
                </a:cubicBezTo>
                <a:cubicBezTo>
                  <a:pt x="14271" y="6078"/>
                  <a:pt x="14023" y="6079"/>
                  <a:pt x="13753" y="5932"/>
                </a:cubicBezTo>
                <a:cubicBezTo>
                  <a:pt x="13478" y="5785"/>
                  <a:pt x="13344" y="5553"/>
                  <a:pt x="13322" y="5168"/>
                </a:cubicBezTo>
                <a:cubicBezTo>
                  <a:pt x="13306" y="4832"/>
                  <a:pt x="13408" y="4349"/>
                  <a:pt x="13548" y="3873"/>
                </a:cubicBezTo>
                <a:cubicBezTo>
                  <a:pt x="13774" y="3131"/>
                  <a:pt x="13695" y="2418"/>
                  <a:pt x="13501" y="1788"/>
                </a:cubicBezTo>
                <a:cubicBezTo>
                  <a:pt x="13479" y="1718"/>
                  <a:pt x="13397" y="1753"/>
                  <a:pt x="13408" y="1823"/>
                </a:cubicBezTo>
                <a:cubicBezTo>
                  <a:pt x="13559" y="2859"/>
                  <a:pt x="13575" y="3181"/>
                  <a:pt x="13332" y="3818"/>
                </a:cubicBezTo>
                <a:cubicBezTo>
                  <a:pt x="13186" y="4189"/>
                  <a:pt x="13106" y="4391"/>
                  <a:pt x="13062" y="4783"/>
                </a:cubicBezTo>
                <a:cubicBezTo>
                  <a:pt x="13035" y="5014"/>
                  <a:pt x="12902" y="5077"/>
                  <a:pt x="12805" y="4888"/>
                </a:cubicBezTo>
                <a:cubicBezTo>
                  <a:pt x="12778" y="4832"/>
                  <a:pt x="12739" y="4784"/>
                  <a:pt x="12707" y="4728"/>
                </a:cubicBezTo>
                <a:cubicBezTo>
                  <a:pt x="12669" y="4665"/>
                  <a:pt x="12636" y="4609"/>
                  <a:pt x="12604" y="4553"/>
                </a:cubicBezTo>
                <a:cubicBezTo>
                  <a:pt x="12448" y="4287"/>
                  <a:pt x="12383" y="3950"/>
                  <a:pt x="12442" y="3628"/>
                </a:cubicBezTo>
                <a:cubicBezTo>
                  <a:pt x="12561" y="2949"/>
                  <a:pt x="12895" y="2032"/>
                  <a:pt x="12847" y="1241"/>
                </a:cubicBezTo>
                <a:cubicBezTo>
                  <a:pt x="12841" y="1178"/>
                  <a:pt x="12771" y="1171"/>
                  <a:pt x="12761" y="1234"/>
                </a:cubicBezTo>
                <a:cubicBezTo>
                  <a:pt x="12712" y="1577"/>
                  <a:pt x="12636" y="1927"/>
                  <a:pt x="12550" y="2256"/>
                </a:cubicBezTo>
                <a:cubicBezTo>
                  <a:pt x="12539" y="2298"/>
                  <a:pt x="12492" y="2305"/>
                  <a:pt x="12476" y="2263"/>
                </a:cubicBezTo>
                <a:cubicBezTo>
                  <a:pt x="12400" y="2088"/>
                  <a:pt x="12324" y="1829"/>
                  <a:pt x="12307" y="1479"/>
                </a:cubicBezTo>
                <a:cubicBezTo>
                  <a:pt x="12302" y="1409"/>
                  <a:pt x="12232" y="1403"/>
                  <a:pt x="12216" y="1473"/>
                </a:cubicBezTo>
                <a:cubicBezTo>
                  <a:pt x="12157" y="1788"/>
                  <a:pt x="12178" y="2081"/>
                  <a:pt x="12307" y="2431"/>
                </a:cubicBezTo>
                <a:cubicBezTo>
                  <a:pt x="12377" y="2627"/>
                  <a:pt x="12395" y="2851"/>
                  <a:pt x="12341" y="3061"/>
                </a:cubicBezTo>
                <a:cubicBezTo>
                  <a:pt x="12276" y="3299"/>
                  <a:pt x="12222" y="3516"/>
                  <a:pt x="12189" y="3698"/>
                </a:cubicBezTo>
                <a:cubicBezTo>
                  <a:pt x="12179" y="3754"/>
                  <a:pt x="12131" y="3768"/>
                  <a:pt x="12098" y="3726"/>
                </a:cubicBezTo>
                <a:cubicBezTo>
                  <a:pt x="11564" y="2991"/>
                  <a:pt x="11331" y="2774"/>
                  <a:pt x="10743" y="2431"/>
                </a:cubicBezTo>
                <a:cubicBezTo>
                  <a:pt x="10695" y="2403"/>
                  <a:pt x="10658" y="2495"/>
                  <a:pt x="10701" y="2530"/>
                </a:cubicBezTo>
                <a:cubicBezTo>
                  <a:pt x="11025" y="2789"/>
                  <a:pt x="11358" y="3061"/>
                  <a:pt x="11930" y="3971"/>
                </a:cubicBezTo>
                <a:cubicBezTo>
                  <a:pt x="11957" y="4013"/>
                  <a:pt x="11930" y="4076"/>
                  <a:pt x="11893" y="4076"/>
                </a:cubicBezTo>
                <a:cubicBezTo>
                  <a:pt x="11790" y="4076"/>
                  <a:pt x="11246" y="4146"/>
                  <a:pt x="10598" y="3936"/>
                </a:cubicBezTo>
                <a:cubicBezTo>
                  <a:pt x="10539" y="3915"/>
                  <a:pt x="10512" y="3986"/>
                  <a:pt x="10566" y="4035"/>
                </a:cubicBezTo>
                <a:cubicBezTo>
                  <a:pt x="10971" y="4399"/>
                  <a:pt x="11758" y="4300"/>
                  <a:pt x="11952" y="4370"/>
                </a:cubicBezTo>
                <a:cubicBezTo>
                  <a:pt x="12124" y="4433"/>
                  <a:pt x="12260" y="4608"/>
                  <a:pt x="12314" y="4685"/>
                </a:cubicBezTo>
                <a:cubicBezTo>
                  <a:pt x="12314" y="4685"/>
                  <a:pt x="12314" y="4686"/>
                  <a:pt x="12314" y="4693"/>
                </a:cubicBezTo>
                <a:cubicBezTo>
                  <a:pt x="12373" y="4805"/>
                  <a:pt x="12448" y="4867"/>
                  <a:pt x="12518" y="4993"/>
                </a:cubicBezTo>
                <a:cubicBezTo>
                  <a:pt x="12610" y="5161"/>
                  <a:pt x="12691" y="5329"/>
                  <a:pt x="12761" y="5490"/>
                </a:cubicBezTo>
                <a:cubicBezTo>
                  <a:pt x="12896" y="5805"/>
                  <a:pt x="12378" y="5994"/>
                  <a:pt x="12167" y="5735"/>
                </a:cubicBezTo>
                <a:cubicBezTo>
                  <a:pt x="11925" y="5434"/>
                  <a:pt x="11531" y="5042"/>
                  <a:pt x="11138" y="5098"/>
                </a:cubicBezTo>
                <a:cubicBezTo>
                  <a:pt x="11089" y="5105"/>
                  <a:pt x="11084" y="5198"/>
                  <a:pt x="11133" y="5219"/>
                </a:cubicBezTo>
                <a:cubicBezTo>
                  <a:pt x="11553" y="5373"/>
                  <a:pt x="11817" y="5672"/>
                  <a:pt x="11947" y="5875"/>
                </a:cubicBezTo>
                <a:cubicBezTo>
                  <a:pt x="11968" y="5910"/>
                  <a:pt x="11952" y="5960"/>
                  <a:pt x="11920" y="5960"/>
                </a:cubicBezTo>
                <a:cubicBezTo>
                  <a:pt x="11580" y="5981"/>
                  <a:pt x="11187" y="5925"/>
                  <a:pt x="10777" y="5715"/>
                </a:cubicBezTo>
                <a:cubicBezTo>
                  <a:pt x="10728" y="5687"/>
                  <a:pt x="10685" y="5792"/>
                  <a:pt x="10733" y="5820"/>
                </a:cubicBezTo>
                <a:cubicBezTo>
                  <a:pt x="11353" y="6191"/>
                  <a:pt x="11936" y="6337"/>
                  <a:pt x="12535" y="6225"/>
                </a:cubicBezTo>
                <a:cubicBezTo>
                  <a:pt x="12821" y="6169"/>
                  <a:pt x="13085" y="6408"/>
                  <a:pt x="13150" y="6772"/>
                </a:cubicBezTo>
                <a:cubicBezTo>
                  <a:pt x="13414" y="8305"/>
                  <a:pt x="12658" y="10084"/>
                  <a:pt x="10280" y="10903"/>
                </a:cubicBezTo>
                <a:cubicBezTo>
                  <a:pt x="5248" y="12618"/>
                  <a:pt x="2778" y="16609"/>
                  <a:pt x="2082" y="17841"/>
                </a:cubicBezTo>
                <a:cubicBezTo>
                  <a:pt x="1893" y="18170"/>
                  <a:pt x="1645" y="18437"/>
                  <a:pt x="1349" y="18591"/>
                </a:cubicBezTo>
                <a:cubicBezTo>
                  <a:pt x="1074" y="18738"/>
                  <a:pt x="696" y="18878"/>
                  <a:pt x="211" y="18920"/>
                </a:cubicBezTo>
                <a:cubicBezTo>
                  <a:pt x="173" y="18927"/>
                  <a:pt x="136" y="18962"/>
                  <a:pt x="130" y="19011"/>
                </a:cubicBezTo>
                <a:cubicBezTo>
                  <a:pt x="109" y="19130"/>
                  <a:pt x="124" y="19234"/>
                  <a:pt x="145" y="19311"/>
                </a:cubicBezTo>
                <a:cubicBezTo>
                  <a:pt x="162" y="19381"/>
                  <a:pt x="226" y="19416"/>
                  <a:pt x="280" y="19381"/>
                </a:cubicBezTo>
                <a:cubicBezTo>
                  <a:pt x="442" y="19262"/>
                  <a:pt x="777" y="19053"/>
                  <a:pt x="836" y="19263"/>
                </a:cubicBezTo>
                <a:cubicBezTo>
                  <a:pt x="901" y="19487"/>
                  <a:pt x="297" y="19662"/>
                  <a:pt x="76" y="19718"/>
                </a:cubicBezTo>
                <a:cubicBezTo>
                  <a:pt x="28" y="19732"/>
                  <a:pt x="-5" y="19788"/>
                  <a:pt x="0" y="19858"/>
                </a:cubicBezTo>
                <a:cubicBezTo>
                  <a:pt x="11" y="19956"/>
                  <a:pt x="49" y="20104"/>
                  <a:pt x="140" y="20237"/>
                </a:cubicBezTo>
                <a:cubicBezTo>
                  <a:pt x="178" y="20286"/>
                  <a:pt x="232" y="20292"/>
                  <a:pt x="275" y="20243"/>
                </a:cubicBezTo>
                <a:cubicBezTo>
                  <a:pt x="496" y="19977"/>
                  <a:pt x="1091" y="19404"/>
                  <a:pt x="1231" y="19642"/>
                </a:cubicBezTo>
                <a:cubicBezTo>
                  <a:pt x="1274" y="19719"/>
                  <a:pt x="1263" y="19990"/>
                  <a:pt x="562" y="20403"/>
                </a:cubicBezTo>
                <a:cubicBezTo>
                  <a:pt x="508" y="20431"/>
                  <a:pt x="491" y="20515"/>
                  <a:pt x="518" y="20578"/>
                </a:cubicBezTo>
                <a:cubicBezTo>
                  <a:pt x="556" y="20662"/>
                  <a:pt x="605" y="20733"/>
                  <a:pt x="643" y="20782"/>
                </a:cubicBezTo>
                <a:cubicBezTo>
                  <a:pt x="686" y="20838"/>
                  <a:pt x="755" y="20825"/>
                  <a:pt x="782" y="20762"/>
                </a:cubicBezTo>
                <a:cubicBezTo>
                  <a:pt x="874" y="20573"/>
                  <a:pt x="1068" y="20237"/>
                  <a:pt x="1224" y="20377"/>
                </a:cubicBezTo>
                <a:cubicBezTo>
                  <a:pt x="1380" y="20517"/>
                  <a:pt x="1251" y="20866"/>
                  <a:pt x="1170" y="21055"/>
                </a:cubicBezTo>
                <a:cubicBezTo>
                  <a:pt x="1143" y="21125"/>
                  <a:pt x="1165" y="21209"/>
                  <a:pt x="1224" y="21230"/>
                </a:cubicBezTo>
                <a:cubicBezTo>
                  <a:pt x="1273" y="21251"/>
                  <a:pt x="1337" y="21265"/>
                  <a:pt x="1413" y="21265"/>
                </a:cubicBezTo>
                <a:cubicBezTo>
                  <a:pt x="1467" y="21265"/>
                  <a:pt x="1516" y="21202"/>
                  <a:pt x="1511" y="21132"/>
                </a:cubicBezTo>
                <a:cubicBezTo>
                  <a:pt x="1446" y="20130"/>
                  <a:pt x="1613" y="19963"/>
                  <a:pt x="1694" y="20005"/>
                </a:cubicBezTo>
                <a:cubicBezTo>
                  <a:pt x="1910" y="20103"/>
                  <a:pt x="1823" y="21005"/>
                  <a:pt x="1753" y="21383"/>
                </a:cubicBezTo>
                <a:cubicBezTo>
                  <a:pt x="1742" y="21446"/>
                  <a:pt x="1775" y="21518"/>
                  <a:pt x="1824" y="21532"/>
                </a:cubicBezTo>
                <a:cubicBezTo>
                  <a:pt x="1959" y="21574"/>
                  <a:pt x="2072" y="21539"/>
                  <a:pt x="2148" y="21504"/>
                </a:cubicBezTo>
                <a:cubicBezTo>
                  <a:pt x="2196" y="21483"/>
                  <a:pt x="2218" y="21411"/>
                  <a:pt x="2202" y="21348"/>
                </a:cubicBezTo>
                <a:cubicBezTo>
                  <a:pt x="2131" y="21068"/>
                  <a:pt x="1952" y="20298"/>
                  <a:pt x="2136" y="20263"/>
                </a:cubicBezTo>
                <a:cubicBezTo>
                  <a:pt x="2303" y="20228"/>
                  <a:pt x="2325" y="20712"/>
                  <a:pt x="2325" y="20950"/>
                </a:cubicBezTo>
                <a:cubicBezTo>
                  <a:pt x="2325" y="21027"/>
                  <a:pt x="2379" y="21082"/>
                  <a:pt x="2432" y="21068"/>
                </a:cubicBezTo>
                <a:cubicBezTo>
                  <a:pt x="2492" y="21054"/>
                  <a:pt x="2573" y="21020"/>
                  <a:pt x="2643" y="20943"/>
                </a:cubicBezTo>
                <a:cubicBezTo>
                  <a:pt x="2675" y="20908"/>
                  <a:pt x="2681" y="20846"/>
                  <a:pt x="2665" y="20797"/>
                </a:cubicBezTo>
                <a:cubicBezTo>
                  <a:pt x="2428" y="20132"/>
                  <a:pt x="2341" y="19577"/>
                  <a:pt x="2314" y="19178"/>
                </a:cubicBezTo>
                <a:cubicBezTo>
                  <a:pt x="2293" y="18821"/>
                  <a:pt x="2369" y="18451"/>
                  <a:pt x="2552" y="18178"/>
                </a:cubicBezTo>
                <a:cubicBezTo>
                  <a:pt x="5033" y="14593"/>
                  <a:pt x="6839" y="13262"/>
                  <a:pt x="10415" y="11785"/>
                </a:cubicBezTo>
                <a:cubicBezTo>
                  <a:pt x="12097" y="11091"/>
                  <a:pt x="13646" y="10904"/>
                  <a:pt x="14391" y="11940"/>
                </a:cubicBezTo>
                <a:cubicBezTo>
                  <a:pt x="14725" y="12409"/>
                  <a:pt x="14676" y="13142"/>
                  <a:pt x="14288" y="13542"/>
                </a:cubicBezTo>
                <a:cubicBezTo>
                  <a:pt x="13813" y="14025"/>
                  <a:pt x="13473" y="14585"/>
                  <a:pt x="13246" y="15607"/>
                </a:cubicBezTo>
                <a:cubicBezTo>
                  <a:pt x="13230" y="15677"/>
                  <a:pt x="13317" y="15712"/>
                  <a:pt x="13339" y="15642"/>
                </a:cubicBezTo>
                <a:cubicBezTo>
                  <a:pt x="13571" y="14928"/>
                  <a:pt x="13888" y="14418"/>
                  <a:pt x="14195" y="14054"/>
                </a:cubicBezTo>
                <a:cubicBezTo>
                  <a:pt x="14222" y="14019"/>
                  <a:pt x="14271" y="14046"/>
                  <a:pt x="14271" y="14095"/>
                </a:cubicBezTo>
                <a:cubicBezTo>
                  <a:pt x="14282" y="14424"/>
                  <a:pt x="14244" y="14893"/>
                  <a:pt x="14050" y="15362"/>
                </a:cubicBezTo>
                <a:cubicBezTo>
                  <a:pt x="14023" y="15425"/>
                  <a:pt x="14083" y="15483"/>
                  <a:pt x="14126" y="15441"/>
                </a:cubicBezTo>
                <a:cubicBezTo>
                  <a:pt x="14428" y="15126"/>
                  <a:pt x="14486" y="14571"/>
                  <a:pt x="14519" y="14102"/>
                </a:cubicBezTo>
                <a:cubicBezTo>
                  <a:pt x="14535" y="13857"/>
                  <a:pt x="14687" y="13564"/>
                  <a:pt x="14854" y="13445"/>
                </a:cubicBezTo>
                <a:cubicBezTo>
                  <a:pt x="14865" y="13438"/>
                  <a:pt x="14880" y="13431"/>
                  <a:pt x="14891" y="13417"/>
                </a:cubicBezTo>
                <a:cubicBezTo>
                  <a:pt x="14961" y="13368"/>
                  <a:pt x="15043" y="13417"/>
                  <a:pt x="15070" y="13515"/>
                </a:cubicBezTo>
                <a:cubicBezTo>
                  <a:pt x="15124" y="13739"/>
                  <a:pt x="15172" y="13976"/>
                  <a:pt x="15210" y="14242"/>
                </a:cubicBezTo>
                <a:cubicBezTo>
                  <a:pt x="15231" y="14403"/>
                  <a:pt x="15252" y="14559"/>
                  <a:pt x="15274" y="14706"/>
                </a:cubicBezTo>
                <a:cubicBezTo>
                  <a:pt x="15279" y="14818"/>
                  <a:pt x="15301" y="15110"/>
                  <a:pt x="15183" y="15320"/>
                </a:cubicBezTo>
                <a:cubicBezTo>
                  <a:pt x="14686" y="16224"/>
                  <a:pt x="14643" y="15957"/>
                  <a:pt x="14190" y="16902"/>
                </a:cubicBezTo>
                <a:cubicBezTo>
                  <a:pt x="14163" y="16958"/>
                  <a:pt x="14244" y="17009"/>
                  <a:pt x="14276" y="16953"/>
                </a:cubicBezTo>
                <a:cubicBezTo>
                  <a:pt x="14524" y="16469"/>
                  <a:pt x="14967" y="16105"/>
                  <a:pt x="15178" y="15874"/>
                </a:cubicBezTo>
                <a:cubicBezTo>
                  <a:pt x="15221" y="15825"/>
                  <a:pt x="15258" y="15776"/>
                  <a:pt x="15296" y="15727"/>
                </a:cubicBezTo>
                <a:cubicBezTo>
                  <a:pt x="15323" y="15685"/>
                  <a:pt x="15376" y="15706"/>
                  <a:pt x="15382" y="15762"/>
                </a:cubicBezTo>
                <a:cubicBezTo>
                  <a:pt x="15495" y="17058"/>
                  <a:pt x="15393" y="17464"/>
                  <a:pt x="15296" y="18003"/>
                </a:cubicBezTo>
                <a:cubicBezTo>
                  <a:pt x="15285" y="18073"/>
                  <a:pt x="15361" y="18107"/>
                  <a:pt x="15388" y="18044"/>
                </a:cubicBezTo>
                <a:cubicBezTo>
                  <a:pt x="15674" y="17323"/>
                  <a:pt x="15652" y="16427"/>
                  <a:pt x="15663" y="15517"/>
                </a:cubicBezTo>
                <a:cubicBezTo>
                  <a:pt x="15663" y="15461"/>
                  <a:pt x="15712" y="15432"/>
                  <a:pt x="15744" y="15467"/>
                </a:cubicBezTo>
                <a:cubicBezTo>
                  <a:pt x="15857" y="15593"/>
                  <a:pt x="15991" y="15721"/>
                  <a:pt x="16132" y="15861"/>
                </a:cubicBezTo>
                <a:cubicBezTo>
                  <a:pt x="16207" y="15938"/>
                  <a:pt x="16256" y="16048"/>
                  <a:pt x="16266" y="16167"/>
                </a:cubicBezTo>
                <a:cubicBezTo>
                  <a:pt x="16310" y="16678"/>
                  <a:pt x="16386" y="17036"/>
                  <a:pt x="16629" y="17316"/>
                </a:cubicBezTo>
                <a:cubicBezTo>
                  <a:pt x="16672" y="17365"/>
                  <a:pt x="16730" y="17302"/>
                  <a:pt x="16703" y="17239"/>
                </a:cubicBezTo>
                <a:cubicBezTo>
                  <a:pt x="16546" y="16882"/>
                  <a:pt x="16504" y="16568"/>
                  <a:pt x="16499" y="16351"/>
                </a:cubicBezTo>
                <a:cubicBezTo>
                  <a:pt x="16499" y="16309"/>
                  <a:pt x="16531" y="16280"/>
                  <a:pt x="16558" y="16301"/>
                </a:cubicBezTo>
                <a:cubicBezTo>
                  <a:pt x="16855" y="16504"/>
                  <a:pt x="17065" y="16776"/>
                  <a:pt x="17259" y="17112"/>
                </a:cubicBezTo>
                <a:cubicBezTo>
                  <a:pt x="17291" y="17175"/>
                  <a:pt x="17367" y="17121"/>
                  <a:pt x="17340" y="17051"/>
                </a:cubicBezTo>
                <a:cubicBezTo>
                  <a:pt x="17043" y="16288"/>
                  <a:pt x="16310" y="15699"/>
                  <a:pt x="15879" y="15167"/>
                </a:cubicBezTo>
                <a:cubicBezTo>
                  <a:pt x="15695" y="14943"/>
                  <a:pt x="15576" y="14649"/>
                  <a:pt x="15543" y="14327"/>
                </a:cubicBezTo>
                <a:cubicBezTo>
                  <a:pt x="15538" y="14292"/>
                  <a:pt x="15539" y="14250"/>
                  <a:pt x="15533" y="14215"/>
                </a:cubicBezTo>
                <a:cubicBezTo>
                  <a:pt x="15522" y="14117"/>
                  <a:pt x="15517" y="14018"/>
                  <a:pt x="15506" y="13927"/>
                </a:cubicBezTo>
                <a:cubicBezTo>
                  <a:pt x="15495" y="13808"/>
                  <a:pt x="15598" y="13732"/>
                  <a:pt x="15673" y="13802"/>
                </a:cubicBezTo>
                <a:cubicBezTo>
                  <a:pt x="15856" y="13977"/>
                  <a:pt x="16115" y="14144"/>
                  <a:pt x="16487" y="14277"/>
                </a:cubicBezTo>
                <a:cubicBezTo>
                  <a:pt x="17091" y="14494"/>
                  <a:pt x="17389" y="14691"/>
                  <a:pt x="17923" y="15657"/>
                </a:cubicBezTo>
                <a:cubicBezTo>
                  <a:pt x="17956" y="15720"/>
                  <a:pt x="18031" y="15664"/>
                  <a:pt x="18004" y="15594"/>
                </a:cubicBezTo>
                <a:cubicBezTo>
                  <a:pt x="17670" y="14705"/>
                  <a:pt x="17270" y="14278"/>
                  <a:pt x="16585" y="14012"/>
                </a:cubicBezTo>
                <a:cubicBezTo>
                  <a:pt x="16261" y="13886"/>
                  <a:pt x="16050" y="13710"/>
                  <a:pt x="15867" y="13493"/>
                </a:cubicBezTo>
                <a:cubicBezTo>
                  <a:pt x="15576" y="13150"/>
                  <a:pt x="15479" y="12597"/>
                  <a:pt x="15646" y="12128"/>
                </a:cubicBezTo>
                <a:cubicBezTo>
                  <a:pt x="15797" y="11701"/>
                  <a:pt x="16051" y="11372"/>
                  <a:pt x="16423" y="11036"/>
                </a:cubicBezTo>
                <a:cubicBezTo>
                  <a:pt x="16871" y="10693"/>
                  <a:pt x="17249" y="10665"/>
                  <a:pt x="17680" y="10826"/>
                </a:cubicBezTo>
                <a:cubicBezTo>
                  <a:pt x="18112" y="10987"/>
                  <a:pt x="18456" y="11413"/>
                  <a:pt x="18580" y="11966"/>
                </a:cubicBezTo>
                <a:cubicBezTo>
                  <a:pt x="18651" y="12295"/>
                  <a:pt x="18661" y="12645"/>
                  <a:pt x="18715" y="12981"/>
                </a:cubicBezTo>
                <a:cubicBezTo>
                  <a:pt x="18882" y="13955"/>
                  <a:pt x="19088" y="14327"/>
                  <a:pt x="19325" y="14649"/>
                </a:cubicBezTo>
                <a:cubicBezTo>
                  <a:pt x="19379" y="14719"/>
                  <a:pt x="19406" y="14648"/>
                  <a:pt x="19379" y="14585"/>
                </a:cubicBezTo>
                <a:cubicBezTo>
                  <a:pt x="19245" y="14305"/>
                  <a:pt x="19033" y="13815"/>
                  <a:pt x="18990" y="13605"/>
                </a:cubicBezTo>
                <a:cubicBezTo>
                  <a:pt x="18979" y="13556"/>
                  <a:pt x="19022" y="13521"/>
                  <a:pt x="19049" y="13542"/>
                </a:cubicBezTo>
                <a:cubicBezTo>
                  <a:pt x="19356" y="13766"/>
                  <a:pt x="19552" y="14082"/>
                  <a:pt x="19622" y="14180"/>
                </a:cubicBezTo>
                <a:cubicBezTo>
                  <a:pt x="19660" y="14229"/>
                  <a:pt x="19713" y="14145"/>
                  <a:pt x="19681" y="14089"/>
                </a:cubicBezTo>
                <a:cubicBezTo>
                  <a:pt x="19314" y="13451"/>
                  <a:pt x="19108" y="13361"/>
                  <a:pt x="18995" y="13172"/>
                </a:cubicBezTo>
                <a:cubicBezTo>
                  <a:pt x="18925" y="13053"/>
                  <a:pt x="18888" y="12912"/>
                  <a:pt x="18872" y="12765"/>
                </a:cubicBezTo>
                <a:cubicBezTo>
                  <a:pt x="18834" y="12380"/>
                  <a:pt x="18812" y="12024"/>
                  <a:pt x="18747" y="11730"/>
                </a:cubicBezTo>
                <a:cubicBezTo>
                  <a:pt x="18720" y="11597"/>
                  <a:pt x="18829" y="11483"/>
                  <a:pt x="18921" y="11546"/>
                </a:cubicBezTo>
                <a:cubicBezTo>
                  <a:pt x="18991" y="11595"/>
                  <a:pt x="19066" y="11637"/>
                  <a:pt x="19142" y="11686"/>
                </a:cubicBezTo>
                <a:cubicBezTo>
                  <a:pt x="19185" y="11714"/>
                  <a:pt x="19233" y="11743"/>
                  <a:pt x="19277" y="11771"/>
                </a:cubicBezTo>
                <a:cubicBezTo>
                  <a:pt x="19848" y="12227"/>
                  <a:pt x="19518" y="13172"/>
                  <a:pt x="20047" y="13935"/>
                </a:cubicBezTo>
                <a:cubicBezTo>
                  <a:pt x="20090" y="13998"/>
                  <a:pt x="20155" y="13977"/>
                  <a:pt x="20123" y="13900"/>
                </a:cubicBezTo>
                <a:cubicBezTo>
                  <a:pt x="20026" y="13683"/>
                  <a:pt x="19940" y="13486"/>
                  <a:pt x="19924" y="13191"/>
                </a:cubicBezTo>
                <a:cubicBezTo>
                  <a:pt x="19918" y="13135"/>
                  <a:pt x="19967" y="13109"/>
                  <a:pt x="20000" y="13137"/>
                </a:cubicBezTo>
                <a:cubicBezTo>
                  <a:pt x="20107" y="13242"/>
                  <a:pt x="20214" y="13388"/>
                  <a:pt x="20289" y="13493"/>
                </a:cubicBezTo>
                <a:cubicBezTo>
                  <a:pt x="20343" y="13577"/>
                  <a:pt x="20355" y="13508"/>
                  <a:pt x="20338" y="13445"/>
                </a:cubicBezTo>
                <a:cubicBezTo>
                  <a:pt x="20241" y="13123"/>
                  <a:pt x="20041" y="12897"/>
                  <a:pt x="19912" y="12771"/>
                </a:cubicBezTo>
                <a:cubicBezTo>
                  <a:pt x="19847" y="12708"/>
                  <a:pt x="19804" y="12618"/>
                  <a:pt x="19799" y="12513"/>
                </a:cubicBezTo>
                <a:cubicBezTo>
                  <a:pt x="19794" y="12415"/>
                  <a:pt x="19795" y="12351"/>
                  <a:pt x="19784" y="12246"/>
                </a:cubicBezTo>
                <a:cubicBezTo>
                  <a:pt x="19778" y="12197"/>
                  <a:pt x="19821" y="12157"/>
                  <a:pt x="19853" y="12185"/>
                </a:cubicBezTo>
                <a:cubicBezTo>
                  <a:pt x="20775" y="12913"/>
                  <a:pt x="21023" y="13472"/>
                  <a:pt x="21255" y="13955"/>
                </a:cubicBezTo>
                <a:cubicBezTo>
                  <a:pt x="21282" y="14011"/>
                  <a:pt x="21347" y="13977"/>
                  <a:pt x="21336" y="13914"/>
                </a:cubicBezTo>
                <a:cubicBezTo>
                  <a:pt x="21217" y="13325"/>
                  <a:pt x="20868" y="12353"/>
                  <a:pt x="19433" y="11526"/>
                </a:cubicBezTo>
                <a:cubicBezTo>
                  <a:pt x="19191" y="11386"/>
                  <a:pt x="18963" y="11246"/>
                  <a:pt x="18801" y="10903"/>
                </a:cubicBezTo>
                <a:cubicBezTo>
                  <a:pt x="18612" y="10518"/>
                  <a:pt x="18975" y="10273"/>
                  <a:pt x="18975" y="10273"/>
                </a:cubicBezTo>
                <a:cubicBezTo>
                  <a:pt x="19433" y="9937"/>
                  <a:pt x="20409" y="11155"/>
                  <a:pt x="21304" y="11246"/>
                </a:cubicBezTo>
                <a:cubicBezTo>
                  <a:pt x="21353" y="11253"/>
                  <a:pt x="21369" y="11163"/>
                  <a:pt x="21321" y="11135"/>
                </a:cubicBezTo>
                <a:cubicBezTo>
                  <a:pt x="21067" y="11016"/>
                  <a:pt x="20813" y="10860"/>
                  <a:pt x="20581" y="10699"/>
                </a:cubicBezTo>
                <a:cubicBezTo>
                  <a:pt x="20549" y="10678"/>
                  <a:pt x="20548" y="10615"/>
                  <a:pt x="20586" y="10601"/>
                </a:cubicBezTo>
                <a:cubicBezTo>
                  <a:pt x="20732" y="10538"/>
                  <a:pt x="20943" y="10476"/>
                  <a:pt x="21218" y="10518"/>
                </a:cubicBezTo>
                <a:cubicBezTo>
                  <a:pt x="21267" y="10525"/>
                  <a:pt x="21289" y="10434"/>
                  <a:pt x="21240" y="10406"/>
                </a:cubicBezTo>
                <a:cubicBezTo>
                  <a:pt x="20992" y="10259"/>
                  <a:pt x="20754" y="10252"/>
                  <a:pt x="20436" y="10378"/>
                </a:cubicBezTo>
                <a:cubicBezTo>
                  <a:pt x="20307" y="10427"/>
                  <a:pt x="20167" y="10405"/>
                  <a:pt x="20054" y="10321"/>
                </a:cubicBezTo>
                <a:cubicBezTo>
                  <a:pt x="19827" y="10160"/>
                  <a:pt x="19622" y="10020"/>
                  <a:pt x="19460" y="9936"/>
                </a:cubicBezTo>
                <a:cubicBezTo>
                  <a:pt x="19412" y="9915"/>
                  <a:pt x="19405" y="9831"/>
                  <a:pt x="19448" y="9796"/>
                </a:cubicBezTo>
                <a:cubicBezTo>
                  <a:pt x="19745" y="9551"/>
                  <a:pt x="20138" y="9376"/>
                  <a:pt x="20829" y="9404"/>
                </a:cubicBezTo>
                <a:cubicBezTo>
                  <a:pt x="20877" y="9404"/>
                  <a:pt x="20894" y="9320"/>
                  <a:pt x="20846" y="9299"/>
                </a:cubicBezTo>
                <a:cubicBezTo>
                  <a:pt x="20587" y="9173"/>
                  <a:pt x="20069" y="9062"/>
                  <a:pt x="19368" y="9566"/>
                </a:cubicBezTo>
                <a:cubicBezTo>
                  <a:pt x="19033" y="9811"/>
                  <a:pt x="18763" y="10098"/>
                  <a:pt x="18510" y="10231"/>
                </a:cubicBezTo>
                <a:cubicBezTo>
                  <a:pt x="18251" y="10364"/>
                  <a:pt x="17961" y="10266"/>
                  <a:pt x="17788" y="9986"/>
                </a:cubicBezTo>
                <a:cubicBezTo>
                  <a:pt x="17271" y="9139"/>
                  <a:pt x="17043" y="7871"/>
                  <a:pt x="18051" y="6744"/>
                </a:cubicBezTo>
                <a:cubicBezTo>
                  <a:pt x="18321" y="6442"/>
                  <a:pt x="18716" y="6429"/>
                  <a:pt x="19002" y="6695"/>
                </a:cubicBezTo>
                <a:cubicBezTo>
                  <a:pt x="19428" y="7088"/>
                  <a:pt x="19967" y="7696"/>
                  <a:pt x="20517" y="7899"/>
                </a:cubicBezTo>
                <a:cubicBezTo>
                  <a:pt x="20566" y="7920"/>
                  <a:pt x="20597" y="7829"/>
                  <a:pt x="20554" y="7794"/>
                </a:cubicBezTo>
                <a:cubicBezTo>
                  <a:pt x="20328" y="7619"/>
                  <a:pt x="20096" y="7472"/>
                  <a:pt x="19902" y="7199"/>
                </a:cubicBezTo>
                <a:cubicBezTo>
                  <a:pt x="19875" y="7164"/>
                  <a:pt x="19891" y="7101"/>
                  <a:pt x="19929" y="7094"/>
                </a:cubicBezTo>
                <a:cubicBezTo>
                  <a:pt x="20080" y="7066"/>
                  <a:pt x="20290" y="7066"/>
                  <a:pt x="20544" y="7164"/>
                </a:cubicBezTo>
                <a:cubicBezTo>
                  <a:pt x="20593" y="7185"/>
                  <a:pt x="20624" y="7094"/>
                  <a:pt x="20581" y="7059"/>
                </a:cubicBezTo>
                <a:cubicBezTo>
                  <a:pt x="20365" y="6863"/>
                  <a:pt x="20134" y="6800"/>
                  <a:pt x="19816" y="6842"/>
                </a:cubicBezTo>
                <a:cubicBezTo>
                  <a:pt x="19676" y="6863"/>
                  <a:pt x="19529" y="6808"/>
                  <a:pt x="19421" y="6689"/>
                </a:cubicBezTo>
                <a:cubicBezTo>
                  <a:pt x="19276" y="6535"/>
                  <a:pt x="19141" y="6387"/>
                  <a:pt x="19017" y="6282"/>
                </a:cubicBezTo>
                <a:cubicBezTo>
                  <a:pt x="18920" y="6198"/>
                  <a:pt x="18936" y="6008"/>
                  <a:pt x="19039" y="5938"/>
                </a:cubicBezTo>
                <a:cubicBezTo>
                  <a:pt x="19163" y="5861"/>
                  <a:pt x="19292" y="5792"/>
                  <a:pt x="19416" y="5722"/>
                </a:cubicBezTo>
                <a:cubicBezTo>
                  <a:pt x="19476" y="5694"/>
                  <a:pt x="19540" y="5672"/>
                  <a:pt x="19605" y="5665"/>
                </a:cubicBezTo>
                <a:cubicBezTo>
                  <a:pt x="19713" y="5658"/>
                  <a:pt x="19848" y="5665"/>
                  <a:pt x="19978" y="5735"/>
                </a:cubicBezTo>
                <a:cubicBezTo>
                  <a:pt x="20210" y="5861"/>
                  <a:pt x="20786" y="6617"/>
                  <a:pt x="21520" y="6680"/>
                </a:cubicBezTo>
                <a:cubicBezTo>
                  <a:pt x="21579" y="6729"/>
                  <a:pt x="21595" y="6640"/>
                  <a:pt x="21552" y="6619"/>
                </a:cubicBezTo>
                <a:cubicBezTo>
                  <a:pt x="21342" y="6514"/>
                  <a:pt x="21110" y="6372"/>
                  <a:pt x="20900" y="6225"/>
                </a:cubicBezTo>
                <a:cubicBezTo>
                  <a:pt x="20862" y="6197"/>
                  <a:pt x="20872" y="6127"/>
                  <a:pt x="20910" y="6120"/>
                </a:cubicBezTo>
                <a:cubicBezTo>
                  <a:pt x="21061" y="6078"/>
                  <a:pt x="21250" y="6078"/>
                  <a:pt x="21390" y="6085"/>
                </a:cubicBezTo>
                <a:cubicBezTo>
                  <a:pt x="21439" y="6085"/>
                  <a:pt x="21455" y="5994"/>
                  <a:pt x="21407" y="5973"/>
                </a:cubicBezTo>
                <a:cubicBezTo>
                  <a:pt x="21046" y="5791"/>
                  <a:pt x="20658" y="5883"/>
                  <a:pt x="20512" y="5925"/>
                </a:cubicBezTo>
                <a:cubicBezTo>
                  <a:pt x="20507" y="5925"/>
                  <a:pt x="20500" y="5926"/>
                  <a:pt x="20495" y="5919"/>
                </a:cubicBezTo>
                <a:cubicBezTo>
                  <a:pt x="20425" y="5856"/>
                  <a:pt x="20366" y="5800"/>
                  <a:pt x="20323" y="5744"/>
                </a:cubicBezTo>
                <a:cubicBezTo>
                  <a:pt x="20258" y="5667"/>
                  <a:pt x="20118" y="5554"/>
                  <a:pt x="20059" y="5505"/>
                </a:cubicBezTo>
                <a:cubicBezTo>
                  <a:pt x="20026" y="5477"/>
                  <a:pt x="20036" y="5421"/>
                  <a:pt x="20069" y="5400"/>
                </a:cubicBezTo>
                <a:cubicBezTo>
                  <a:pt x="20651" y="5078"/>
                  <a:pt x="21142" y="5147"/>
                  <a:pt x="21412" y="5098"/>
                </a:cubicBezTo>
                <a:cubicBezTo>
                  <a:pt x="21461" y="5091"/>
                  <a:pt x="21466" y="5008"/>
                  <a:pt x="21417" y="4987"/>
                </a:cubicBezTo>
                <a:cubicBezTo>
                  <a:pt x="20710" y="4721"/>
                  <a:pt x="19983" y="5022"/>
                  <a:pt x="19088" y="5540"/>
                </a:cubicBezTo>
                <a:cubicBezTo>
                  <a:pt x="19007" y="5589"/>
                  <a:pt x="18931" y="5469"/>
                  <a:pt x="18980" y="5378"/>
                </a:cubicBezTo>
                <a:cubicBezTo>
                  <a:pt x="19223" y="4902"/>
                  <a:pt x="19718" y="4167"/>
                  <a:pt x="20743" y="3341"/>
                </a:cubicBezTo>
                <a:cubicBezTo>
                  <a:pt x="20786" y="3306"/>
                  <a:pt x="20760" y="3216"/>
                  <a:pt x="20706" y="3230"/>
                </a:cubicBezTo>
                <a:cubicBezTo>
                  <a:pt x="20086" y="3468"/>
                  <a:pt x="19368" y="4224"/>
                  <a:pt x="18899" y="5015"/>
                </a:cubicBezTo>
                <a:cubicBezTo>
                  <a:pt x="18872" y="5057"/>
                  <a:pt x="18818" y="5036"/>
                  <a:pt x="18818" y="4980"/>
                </a:cubicBezTo>
                <a:cubicBezTo>
                  <a:pt x="18829" y="4602"/>
                  <a:pt x="18786" y="4301"/>
                  <a:pt x="18678" y="4133"/>
                </a:cubicBezTo>
                <a:cubicBezTo>
                  <a:pt x="18646" y="4084"/>
                  <a:pt x="18587" y="4125"/>
                  <a:pt x="18597" y="4188"/>
                </a:cubicBezTo>
                <a:cubicBezTo>
                  <a:pt x="18721" y="4797"/>
                  <a:pt x="18495" y="5898"/>
                  <a:pt x="18171" y="6094"/>
                </a:cubicBezTo>
                <a:cubicBezTo>
                  <a:pt x="17125" y="6759"/>
                  <a:pt x="16763" y="6934"/>
                  <a:pt x="16445" y="6304"/>
                </a:cubicBezTo>
                <a:cubicBezTo>
                  <a:pt x="16262" y="5814"/>
                  <a:pt x="16271" y="5309"/>
                  <a:pt x="16379" y="4665"/>
                </a:cubicBezTo>
                <a:cubicBezTo>
                  <a:pt x="16379" y="4658"/>
                  <a:pt x="16386" y="4650"/>
                  <a:pt x="16386" y="4643"/>
                </a:cubicBezTo>
                <a:cubicBezTo>
                  <a:pt x="16715" y="3873"/>
                  <a:pt x="17238" y="3762"/>
                  <a:pt x="17734" y="3510"/>
                </a:cubicBezTo>
                <a:cubicBezTo>
                  <a:pt x="18209" y="3265"/>
                  <a:pt x="18587" y="3039"/>
                  <a:pt x="18732" y="2654"/>
                </a:cubicBezTo>
                <a:cubicBezTo>
                  <a:pt x="18754" y="2591"/>
                  <a:pt x="18716" y="2549"/>
                  <a:pt x="18678" y="2584"/>
                </a:cubicBezTo>
                <a:cubicBezTo>
                  <a:pt x="18516" y="2766"/>
                  <a:pt x="18381" y="2921"/>
                  <a:pt x="18154" y="3033"/>
                </a:cubicBezTo>
                <a:cubicBezTo>
                  <a:pt x="18116" y="3047"/>
                  <a:pt x="18084" y="3005"/>
                  <a:pt x="18100" y="2956"/>
                </a:cubicBezTo>
                <a:cubicBezTo>
                  <a:pt x="18132" y="2851"/>
                  <a:pt x="18187" y="2733"/>
                  <a:pt x="18247" y="2628"/>
                </a:cubicBezTo>
                <a:cubicBezTo>
                  <a:pt x="18268" y="2586"/>
                  <a:pt x="18230" y="2543"/>
                  <a:pt x="18198" y="2571"/>
                </a:cubicBezTo>
                <a:cubicBezTo>
                  <a:pt x="17885" y="2893"/>
                  <a:pt x="17912" y="3097"/>
                  <a:pt x="17686" y="3265"/>
                </a:cubicBezTo>
                <a:cubicBezTo>
                  <a:pt x="17524" y="3384"/>
                  <a:pt x="16942" y="3537"/>
                  <a:pt x="16629" y="3838"/>
                </a:cubicBezTo>
                <a:cubicBezTo>
                  <a:pt x="16596" y="3866"/>
                  <a:pt x="16552" y="3831"/>
                  <a:pt x="16563" y="3774"/>
                </a:cubicBezTo>
                <a:cubicBezTo>
                  <a:pt x="16601" y="3599"/>
                  <a:pt x="16640" y="3410"/>
                  <a:pt x="16683" y="3214"/>
                </a:cubicBezTo>
                <a:cubicBezTo>
                  <a:pt x="16693" y="3151"/>
                  <a:pt x="16709" y="3089"/>
                  <a:pt x="16720" y="3033"/>
                </a:cubicBezTo>
                <a:cubicBezTo>
                  <a:pt x="16725" y="3012"/>
                  <a:pt x="16811" y="2703"/>
                  <a:pt x="17000" y="2549"/>
                </a:cubicBezTo>
                <a:cubicBezTo>
                  <a:pt x="17172" y="2402"/>
                  <a:pt x="17848" y="2235"/>
                  <a:pt x="18220" y="1597"/>
                </a:cubicBezTo>
                <a:cubicBezTo>
                  <a:pt x="18241" y="1555"/>
                  <a:pt x="18203" y="1499"/>
                  <a:pt x="18171" y="1534"/>
                </a:cubicBezTo>
                <a:cubicBezTo>
                  <a:pt x="18020" y="1667"/>
                  <a:pt x="17826" y="1858"/>
                  <a:pt x="17653" y="1963"/>
                </a:cubicBezTo>
                <a:cubicBezTo>
                  <a:pt x="17589" y="2005"/>
                  <a:pt x="17561" y="1942"/>
                  <a:pt x="17578" y="1893"/>
                </a:cubicBezTo>
                <a:cubicBezTo>
                  <a:pt x="17632" y="1732"/>
                  <a:pt x="17755" y="1528"/>
                  <a:pt x="17825" y="1409"/>
                </a:cubicBezTo>
                <a:cubicBezTo>
                  <a:pt x="17879" y="1318"/>
                  <a:pt x="17820" y="1317"/>
                  <a:pt x="17777" y="1359"/>
                </a:cubicBezTo>
                <a:cubicBezTo>
                  <a:pt x="17507" y="1590"/>
                  <a:pt x="17399" y="1913"/>
                  <a:pt x="17345" y="2074"/>
                </a:cubicBezTo>
                <a:cubicBezTo>
                  <a:pt x="17313" y="2172"/>
                  <a:pt x="17260" y="2199"/>
                  <a:pt x="17249" y="2199"/>
                </a:cubicBezTo>
                <a:cubicBezTo>
                  <a:pt x="17147" y="2255"/>
                  <a:pt x="16898" y="2383"/>
                  <a:pt x="16925" y="2243"/>
                </a:cubicBezTo>
                <a:cubicBezTo>
                  <a:pt x="17136" y="1074"/>
                  <a:pt x="17669" y="484"/>
                  <a:pt x="17987" y="99"/>
                </a:cubicBezTo>
                <a:cubicBezTo>
                  <a:pt x="18025" y="50"/>
                  <a:pt x="17981" y="-26"/>
                  <a:pt x="17938" y="9"/>
                </a:cubicBezTo>
                <a:close/>
                <a:moveTo>
                  <a:pt x="15065" y="7787"/>
                </a:moveTo>
                <a:cubicBezTo>
                  <a:pt x="15550" y="7787"/>
                  <a:pt x="15948" y="8299"/>
                  <a:pt x="15948" y="8936"/>
                </a:cubicBezTo>
                <a:cubicBezTo>
                  <a:pt x="15948" y="9573"/>
                  <a:pt x="15555" y="10085"/>
                  <a:pt x="15065" y="10085"/>
                </a:cubicBezTo>
                <a:cubicBezTo>
                  <a:pt x="14579" y="10085"/>
                  <a:pt x="14180" y="9573"/>
                  <a:pt x="14180" y="8936"/>
                </a:cubicBezTo>
                <a:cubicBezTo>
                  <a:pt x="14180" y="8306"/>
                  <a:pt x="14574" y="7787"/>
                  <a:pt x="15065" y="7787"/>
                </a:cubicBezTo>
                <a:close/>
              </a:path>
            </a:pathLst>
          </a:custGeom>
          <a:solidFill>
            <a:schemeClr val="accent4">
              <a:lumOff val="-3294"/>
            </a:schemeClr>
          </a:solidFill>
          <a:ln w="25400">
            <a:solidFill>
              <a:schemeClr val="accent3">
                <a:satOff val="-8067"/>
                <a:lumOff val="-16549"/>
              </a:schemeClr>
            </a:solidFill>
          </a:ln>
        </p:spPr>
        <p:txBody>
          <a:bodyPr lIns="0" tIns="0" rIns="0" bIns="0"/>
          <a:lstStyle/>
          <a:p>
            <a:pPr/>
          </a:p>
        </p:txBody>
      </p:sp>
      <p:grpSp>
        <p:nvGrpSpPr>
          <p:cNvPr id="1195" name="Group"/>
          <p:cNvGrpSpPr/>
          <p:nvPr/>
        </p:nvGrpSpPr>
        <p:grpSpPr>
          <a:xfrm>
            <a:off x="7534476" y="293959"/>
            <a:ext cx="1279795" cy="1033211"/>
            <a:chOff x="-17960" y="-17960"/>
            <a:chExt cx="1279793" cy="1033209"/>
          </a:xfrm>
        </p:grpSpPr>
        <p:pic>
          <p:nvPicPr>
            <p:cNvPr id="1183" name="Rounded Rectangle Rounded rectangle" descr="Rounded Rectangle Rounded rectangle"/>
            <p:cNvPicPr>
              <a:picLocks noChangeAspect="0"/>
            </p:cNvPicPr>
            <p:nvPr/>
          </p:nvPicPr>
          <p:blipFill>
            <a:blip r:embed="rId2">
              <a:extLst/>
            </a:blip>
            <a:stretch>
              <a:fillRect/>
            </a:stretch>
          </p:blipFill>
          <p:spPr>
            <a:xfrm>
              <a:off x="-17961" y="-17961"/>
              <a:ext cx="1279795" cy="1033210"/>
            </a:xfrm>
            <a:prstGeom prst="rect">
              <a:avLst/>
            </a:prstGeom>
            <a:effectLst/>
          </p:spPr>
        </p:pic>
        <p:grpSp>
          <p:nvGrpSpPr>
            <p:cNvPr id="1187" name="Intro to NN"/>
            <p:cNvGrpSpPr/>
            <p:nvPr/>
          </p:nvGrpSpPr>
          <p:grpSpPr>
            <a:xfrm>
              <a:off x="68324" y="333649"/>
              <a:ext cx="1085991" cy="372260"/>
              <a:chOff x="0" y="0"/>
              <a:chExt cx="1085989" cy="372258"/>
            </a:xfrm>
          </p:grpSpPr>
          <p:sp>
            <p:nvSpPr>
              <p:cNvPr id="1186" name="Intro to NN"/>
              <p:cNvSpPr/>
              <p:nvPr/>
            </p:nvSpPr>
            <p:spPr>
              <a:xfrm>
                <a:off x="17960" y="17960"/>
                <a:ext cx="1050070" cy="33633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829" y="0"/>
                    </a:moveTo>
                    <a:lnTo>
                      <a:pt x="1771" y="0"/>
                    </a:lnTo>
                    <a:cubicBezTo>
                      <a:pt x="1252" y="0"/>
                      <a:pt x="940" y="0"/>
                      <a:pt x="732" y="271"/>
                    </a:cubicBezTo>
                    <a:cubicBezTo>
                      <a:pt x="432" y="612"/>
                      <a:pt x="196" y="1349"/>
                      <a:pt x="87" y="2285"/>
                    </a:cubicBezTo>
                    <a:cubicBezTo>
                      <a:pt x="0" y="2934"/>
                      <a:pt x="0" y="3908"/>
                      <a:pt x="0" y="5531"/>
                    </a:cubicBezTo>
                    <a:lnTo>
                      <a:pt x="0" y="16069"/>
                    </a:lnTo>
                    <a:cubicBezTo>
                      <a:pt x="0" y="17692"/>
                      <a:pt x="0" y="18666"/>
                      <a:pt x="87" y="19315"/>
                    </a:cubicBezTo>
                    <a:cubicBezTo>
                      <a:pt x="196" y="20251"/>
                      <a:pt x="432" y="20988"/>
                      <a:pt x="732" y="21329"/>
                    </a:cubicBezTo>
                    <a:cubicBezTo>
                      <a:pt x="940" y="21600"/>
                      <a:pt x="1252" y="21600"/>
                      <a:pt x="1771" y="21600"/>
                    </a:cubicBezTo>
                    <a:lnTo>
                      <a:pt x="19829" y="21600"/>
                    </a:lnTo>
                    <a:cubicBezTo>
                      <a:pt x="20348" y="21600"/>
                      <a:pt x="20660" y="21600"/>
                      <a:pt x="20868" y="21329"/>
                    </a:cubicBezTo>
                    <a:cubicBezTo>
                      <a:pt x="21168" y="20988"/>
                      <a:pt x="21404" y="20251"/>
                      <a:pt x="21513" y="19315"/>
                    </a:cubicBezTo>
                    <a:cubicBezTo>
                      <a:pt x="21600" y="18666"/>
                      <a:pt x="21600" y="17692"/>
                      <a:pt x="21600" y="16069"/>
                    </a:cubicBezTo>
                    <a:lnTo>
                      <a:pt x="21600" y="5531"/>
                    </a:lnTo>
                    <a:cubicBezTo>
                      <a:pt x="21600" y="3908"/>
                      <a:pt x="21600" y="2934"/>
                      <a:pt x="21513" y="2285"/>
                    </a:cubicBezTo>
                    <a:cubicBezTo>
                      <a:pt x="21404" y="1349"/>
                      <a:pt x="21168" y="612"/>
                      <a:pt x="20868" y="271"/>
                    </a:cubicBezTo>
                    <a:cubicBezTo>
                      <a:pt x="20660" y="0"/>
                      <a:pt x="20348" y="0"/>
                      <a:pt x="19829" y="0"/>
                    </a:cubicBezTo>
                    <a:close/>
                  </a:path>
                </a:pathLst>
              </a:custGeom>
              <a:solidFill>
                <a:srgbClr val="D5D5D5"/>
              </a:solidFill>
              <a:ln>
                <a:noFill/>
              </a:ln>
              <a:effectLst/>
              <a:extLst>
                <a:ext uri="{C572A759-6A51-4108-AA02-DFA0A04FC94B}">
                  <ma14:wrappingTextBoxFlag xmlns:ma14="http://schemas.microsoft.com/office/mac/drawingml/2011/main" val="1"/>
                </a:ext>
              </a:extLst>
            </p:spPr>
            <p:txBody>
              <a:bodyPr wrap="square" lIns="19050" tIns="19050" rIns="19050" bIns="19050" numCol="1" anchor="ctr">
                <a:noAutofit/>
              </a:bodyPr>
              <a:lstStyle>
                <a:lvl1pPr algn="ctr" defTabSz="412750">
                  <a:defRPr sz="800">
                    <a:solidFill>
                      <a:srgbClr val="000000"/>
                    </a:solidFill>
                    <a:latin typeface="Helvetica Neue Medium"/>
                    <a:ea typeface="Helvetica Neue Medium"/>
                    <a:cs typeface="Helvetica Neue Medium"/>
                    <a:sym typeface="Helvetica Neue Medium"/>
                  </a:defRPr>
                </a:lvl1pPr>
              </a:lstStyle>
              <a:p>
                <a:pPr/>
                <a:r>
                  <a:t>Intro to NN</a:t>
                </a:r>
              </a:p>
            </p:txBody>
          </p:sp>
          <p:pic>
            <p:nvPicPr>
              <p:cNvPr id="1185" name="Intro to NN Intro to NN" descr="Intro to NN Intro to NN"/>
              <p:cNvPicPr>
                <a:picLocks noChangeAspect="0"/>
              </p:cNvPicPr>
              <p:nvPr/>
            </p:nvPicPr>
            <p:blipFill>
              <a:blip r:embed="rId3">
                <a:extLst/>
              </a:blip>
              <a:stretch>
                <a:fillRect/>
              </a:stretch>
            </p:blipFill>
            <p:spPr>
              <a:xfrm>
                <a:off x="-1" y="0"/>
                <a:ext cx="1085991" cy="372259"/>
              </a:xfrm>
              <a:prstGeom prst="rect">
                <a:avLst/>
              </a:prstGeom>
              <a:effectLst/>
            </p:spPr>
          </p:pic>
        </p:grpSp>
        <p:grpSp>
          <p:nvGrpSpPr>
            <p:cNvPr id="1194" name="Group"/>
            <p:cNvGrpSpPr/>
            <p:nvPr/>
          </p:nvGrpSpPr>
          <p:grpSpPr>
            <a:xfrm>
              <a:off x="201565" y="134646"/>
              <a:ext cx="840742" cy="781468"/>
              <a:chOff x="-17960" y="-17960"/>
              <a:chExt cx="840741" cy="781467"/>
            </a:xfrm>
          </p:grpSpPr>
          <p:grpSp>
            <p:nvGrpSpPr>
              <p:cNvPr id="1190" name="Tasks and Models"/>
              <p:cNvGrpSpPr/>
              <p:nvPr/>
            </p:nvGrpSpPr>
            <p:grpSpPr>
              <a:xfrm>
                <a:off x="-17961" y="-17961"/>
                <a:ext cx="840742" cy="200964"/>
                <a:chOff x="0" y="0"/>
                <a:chExt cx="840741" cy="200962"/>
              </a:xfrm>
            </p:grpSpPr>
            <p:sp>
              <p:nvSpPr>
                <p:cNvPr id="1189" name="Tasks and Models"/>
                <p:cNvSpPr/>
                <p:nvPr/>
              </p:nvSpPr>
              <p:spPr>
                <a:xfrm>
                  <a:off x="17960" y="17960"/>
                  <a:ext cx="804821" cy="16504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829" y="0"/>
                      </a:moveTo>
                      <a:lnTo>
                        <a:pt x="1771" y="0"/>
                      </a:lnTo>
                      <a:cubicBezTo>
                        <a:pt x="1252" y="0"/>
                        <a:pt x="940" y="0"/>
                        <a:pt x="732" y="423"/>
                      </a:cubicBezTo>
                      <a:cubicBezTo>
                        <a:pt x="432" y="955"/>
                        <a:pt x="196" y="2107"/>
                        <a:pt x="87" y="3569"/>
                      </a:cubicBezTo>
                      <a:cubicBezTo>
                        <a:pt x="0" y="4583"/>
                        <a:pt x="0" y="6103"/>
                        <a:pt x="0" y="8638"/>
                      </a:cubicBezTo>
                      <a:lnTo>
                        <a:pt x="0" y="12962"/>
                      </a:lnTo>
                      <a:cubicBezTo>
                        <a:pt x="0" y="15497"/>
                        <a:pt x="0" y="17017"/>
                        <a:pt x="87" y="18031"/>
                      </a:cubicBezTo>
                      <a:cubicBezTo>
                        <a:pt x="196" y="19493"/>
                        <a:pt x="432" y="20645"/>
                        <a:pt x="732" y="21177"/>
                      </a:cubicBezTo>
                      <a:cubicBezTo>
                        <a:pt x="940" y="21600"/>
                        <a:pt x="1252" y="21600"/>
                        <a:pt x="1771" y="21600"/>
                      </a:cubicBezTo>
                      <a:lnTo>
                        <a:pt x="19829" y="21600"/>
                      </a:lnTo>
                      <a:cubicBezTo>
                        <a:pt x="20348" y="21600"/>
                        <a:pt x="20660" y="21600"/>
                        <a:pt x="20868" y="21177"/>
                      </a:cubicBezTo>
                      <a:cubicBezTo>
                        <a:pt x="21168" y="20645"/>
                        <a:pt x="21404" y="19493"/>
                        <a:pt x="21513" y="18031"/>
                      </a:cubicBezTo>
                      <a:cubicBezTo>
                        <a:pt x="21600" y="17017"/>
                        <a:pt x="21600" y="15497"/>
                        <a:pt x="21600" y="12962"/>
                      </a:cubicBezTo>
                      <a:lnTo>
                        <a:pt x="21600" y="8638"/>
                      </a:lnTo>
                      <a:cubicBezTo>
                        <a:pt x="21600" y="6103"/>
                        <a:pt x="21600" y="4583"/>
                        <a:pt x="21513" y="3569"/>
                      </a:cubicBezTo>
                      <a:cubicBezTo>
                        <a:pt x="21404" y="2107"/>
                        <a:pt x="21168" y="955"/>
                        <a:pt x="20868" y="423"/>
                      </a:cubicBezTo>
                      <a:cubicBezTo>
                        <a:pt x="20660" y="0"/>
                        <a:pt x="20348" y="0"/>
                        <a:pt x="19829" y="0"/>
                      </a:cubicBezTo>
                      <a:close/>
                    </a:path>
                  </a:pathLst>
                </a:custGeom>
                <a:solidFill>
                  <a:schemeClr val="accent1">
                    <a:lumOff val="2401"/>
                  </a:schemeClr>
                </a:solidFill>
                <a:ln>
                  <a:noFill/>
                </a:ln>
                <a:effectLst/>
                <a:extLst>
                  <a:ext uri="{C572A759-6A51-4108-AA02-DFA0A04FC94B}">
                    <ma14:wrappingTextBoxFlag xmlns:ma14="http://schemas.microsoft.com/office/mac/drawingml/2011/main" val="1"/>
                  </a:ext>
                </a:extLst>
              </p:spPr>
              <p:txBody>
                <a:bodyPr wrap="square" lIns="19050" tIns="19050" rIns="19050" bIns="19050" numCol="1" anchor="ctr">
                  <a:noAutofit/>
                </a:bodyPr>
                <a:lstStyle>
                  <a:lvl1pPr algn="ctr" defTabSz="412750">
                    <a:defRPr sz="600">
                      <a:solidFill>
                        <a:srgbClr val="000000"/>
                      </a:solidFill>
                      <a:latin typeface="Helvetica Neue Medium"/>
                      <a:ea typeface="Helvetica Neue Medium"/>
                      <a:cs typeface="Helvetica Neue Medium"/>
                      <a:sym typeface="Helvetica Neue Medium"/>
                    </a:defRPr>
                  </a:lvl1pPr>
                </a:lstStyle>
                <a:p>
                  <a:pPr/>
                  <a:r>
                    <a:t>Tasks and Models</a:t>
                  </a:r>
                </a:p>
              </p:txBody>
            </p:sp>
            <p:pic>
              <p:nvPicPr>
                <p:cNvPr id="1188" name="Tasks and Models Tasks and Models" descr="Tasks and Models Tasks and Models"/>
                <p:cNvPicPr>
                  <a:picLocks noChangeAspect="0"/>
                </p:cNvPicPr>
                <p:nvPr/>
              </p:nvPicPr>
              <p:blipFill>
                <a:blip r:embed="rId4">
                  <a:extLst/>
                </a:blip>
                <a:stretch>
                  <a:fillRect/>
                </a:stretch>
              </p:blipFill>
              <p:spPr>
                <a:xfrm>
                  <a:off x="-1" y="-1"/>
                  <a:ext cx="840743" cy="200964"/>
                </a:xfrm>
                <a:prstGeom prst="rect">
                  <a:avLst/>
                </a:prstGeom>
                <a:effectLst/>
              </p:spPr>
            </p:pic>
          </p:grpSp>
          <p:grpSp>
            <p:nvGrpSpPr>
              <p:cNvPr id="1193" name="VAE"/>
              <p:cNvGrpSpPr/>
              <p:nvPr/>
            </p:nvGrpSpPr>
            <p:grpSpPr>
              <a:xfrm>
                <a:off x="-17961" y="554020"/>
                <a:ext cx="840742" cy="209487"/>
                <a:chOff x="0" y="0"/>
                <a:chExt cx="840741" cy="209486"/>
              </a:xfrm>
            </p:grpSpPr>
            <p:sp>
              <p:nvSpPr>
                <p:cNvPr id="1192" name="VAE"/>
                <p:cNvSpPr/>
                <p:nvPr/>
              </p:nvSpPr>
              <p:spPr>
                <a:xfrm>
                  <a:off x="17960" y="17960"/>
                  <a:ext cx="804821" cy="17356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829" y="0"/>
                      </a:moveTo>
                      <a:lnTo>
                        <a:pt x="1771" y="0"/>
                      </a:lnTo>
                      <a:cubicBezTo>
                        <a:pt x="1252" y="0"/>
                        <a:pt x="940" y="0"/>
                        <a:pt x="732" y="403"/>
                      </a:cubicBezTo>
                      <a:cubicBezTo>
                        <a:pt x="432" y="908"/>
                        <a:pt x="196" y="2003"/>
                        <a:pt x="87" y="3393"/>
                      </a:cubicBezTo>
                      <a:cubicBezTo>
                        <a:pt x="0" y="4357"/>
                        <a:pt x="0" y="5804"/>
                        <a:pt x="0" y="8214"/>
                      </a:cubicBezTo>
                      <a:lnTo>
                        <a:pt x="0" y="13386"/>
                      </a:lnTo>
                      <a:cubicBezTo>
                        <a:pt x="0" y="15796"/>
                        <a:pt x="0" y="17243"/>
                        <a:pt x="87" y="18207"/>
                      </a:cubicBezTo>
                      <a:cubicBezTo>
                        <a:pt x="196" y="19597"/>
                        <a:pt x="432" y="20692"/>
                        <a:pt x="732" y="21197"/>
                      </a:cubicBezTo>
                      <a:cubicBezTo>
                        <a:pt x="940" y="21600"/>
                        <a:pt x="1252" y="21600"/>
                        <a:pt x="1771" y="21600"/>
                      </a:cubicBezTo>
                      <a:lnTo>
                        <a:pt x="19829" y="21600"/>
                      </a:lnTo>
                      <a:cubicBezTo>
                        <a:pt x="20348" y="21600"/>
                        <a:pt x="20660" y="21600"/>
                        <a:pt x="20868" y="21197"/>
                      </a:cubicBezTo>
                      <a:cubicBezTo>
                        <a:pt x="21168" y="20692"/>
                        <a:pt x="21404" y="19597"/>
                        <a:pt x="21513" y="18207"/>
                      </a:cubicBezTo>
                      <a:cubicBezTo>
                        <a:pt x="21600" y="17243"/>
                        <a:pt x="21600" y="15796"/>
                        <a:pt x="21600" y="13386"/>
                      </a:cubicBezTo>
                      <a:lnTo>
                        <a:pt x="21600" y="8214"/>
                      </a:lnTo>
                      <a:cubicBezTo>
                        <a:pt x="21600" y="5804"/>
                        <a:pt x="21600" y="4357"/>
                        <a:pt x="21513" y="3393"/>
                      </a:cubicBezTo>
                      <a:cubicBezTo>
                        <a:pt x="21404" y="2003"/>
                        <a:pt x="21168" y="908"/>
                        <a:pt x="20868" y="403"/>
                      </a:cubicBezTo>
                      <a:cubicBezTo>
                        <a:pt x="20660" y="0"/>
                        <a:pt x="20348" y="0"/>
                        <a:pt x="19829" y="0"/>
                      </a:cubicBezTo>
                      <a:close/>
                    </a:path>
                  </a:pathLst>
                </a:custGeom>
                <a:solidFill>
                  <a:schemeClr val="accent1">
                    <a:lumOff val="2401"/>
                  </a:schemeClr>
                </a:solidFill>
                <a:ln>
                  <a:noFill/>
                </a:ln>
                <a:effectLst/>
                <a:extLst>
                  <a:ext uri="{C572A759-6A51-4108-AA02-DFA0A04FC94B}">
                    <ma14:wrappingTextBoxFlag xmlns:ma14="http://schemas.microsoft.com/office/mac/drawingml/2011/main" val="1"/>
                  </a:ext>
                </a:extLst>
              </p:spPr>
              <p:txBody>
                <a:bodyPr wrap="square" lIns="19050" tIns="19050" rIns="19050" bIns="19050" numCol="1" anchor="ctr">
                  <a:noAutofit/>
                </a:bodyPr>
                <a:lstStyle>
                  <a:lvl1pPr algn="ctr" defTabSz="412750">
                    <a:defRPr sz="600">
                      <a:solidFill>
                        <a:srgbClr val="000000"/>
                      </a:solidFill>
                      <a:latin typeface="Helvetica Neue Medium"/>
                      <a:ea typeface="Helvetica Neue Medium"/>
                      <a:cs typeface="Helvetica Neue Medium"/>
                      <a:sym typeface="Helvetica Neue Medium"/>
                    </a:defRPr>
                  </a:lvl1pPr>
                </a:lstStyle>
                <a:p>
                  <a:pPr/>
                  <a:r>
                    <a:t>VAE</a:t>
                  </a:r>
                </a:p>
              </p:txBody>
            </p:sp>
            <p:pic>
              <p:nvPicPr>
                <p:cNvPr id="1191" name="VAE VAE" descr="VAE VAE"/>
                <p:cNvPicPr>
                  <a:picLocks noChangeAspect="0"/>
                </p:cNvPicPr>
                <p:nvPr/>
              </p:nvPicPr>
              <p:blipFill>
                <a:blip r:embed="rId5">
                  <a:extLst/>
                </a:blip>
                <a:stretch>
                  <a:fillRect/>
                </a:stretch>
              </p:blipFill>
              <p:spPr>
                <a:xfrm>
                  <a:off x="-1" y="0"/>
                  <a:ext cx="840743" cy="209487"/>
                </a:xfrm>
                <a:prstGeom prst="rect">
                  <a:avLst/>
                </a:prstGeom>
                <a:effectLst/>
              </p:spPr>
            </p:pic>
          </p:grpSp>
        </p:grpSp>
      </p:grpSp>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97" name="Neural Networks"/>
          <p:cNvSpPr txBox="1"/>
          <p:nvPr>
            <p:ph type="title" idx="4294967295"/>
          </p:nvPr>
        </p:nvSpPr>
        <p:spPr>
          <a:xfrm>
            <a:off x="452437" y="754062"/>
            <a:ext cx="8239126" cy="538107"/>
          </a:xfrm>
          <a:prstGeom prst="rect">
            <a:avLst/>
          </a:prstGeom>
        </p:spPr>
        <p:txBody>
          <a:bodyPr lIns="19050" tIns="19050" rIns="19050" bIns="19050" anchor="t">
            <a:normAutofit fontScale="100000" lnSpcReduction="0"/>
          </a:bodyPr>
          <a:lstStyle>
            <a:lvl1pPr defTabSz="1219169">
              <a:lnSpc>
                <a:spcPct val="80000"/>
              </a:lnSpc>
              <a:defRPr b="1" spc="-53" sz="2700">
                <a:solidFill>
                  <a:srgbClr val="000000"/>
                </a:solidFill>
                <a:latin typeface="Helvetica Neue"/>
                <a:ea typeface="Helvetica Neue"/>
                <a:cs typeface="Helvetica Neue"/>
                <a:sym typeface="Helvetica Neue"/>
              </a:defRPr>
            </a:lvl1pPr>
          </a:lstStyle>
          <a:p>
            <a:pPr/>
            <a:r>
              <a:t>Neural Networks</a:t>
            </a:r>
          </a:p>
        </p:txBody>
      </p:sp>
      <p:sp>
        <p:nvSpPr>
          <p:cNvPr id="1198" name="Multiple Neurons"/>
          <p:cNvSpPr txBox="1"/>
          <p:nvPr/>
        </p:nvSpPr>
        <p:spPr>
          <a:xfrm>
            <a:off x="452437" y="1112110"/>
            <a:ext cx="8239126" cy="350544"/>
          </a:xfrm>
          <a:prstGeom prst="rect">
            <a:avLst/>
          </a:prstGeom>
          <a:ln w="3175">
            <a:miter lim="400000"/>
          </a:ln>
          <a:extLst>
            <a:ext uri="{C572A759-6A51-4108-AA02-DFA0A04FC94B}">
              <ma14:wrappingTextBoxFlag xmlns:ma14="http://schemas.microsoft.com/office/mac/drawingml/2011/main" val="1"/>
            </a:ext>
          </a:extLst>
        </p:spPr>
        <p:txBody>
          <a:bodyPr lIns="17144" tIns="17144" rIns="17144" bIns="17144">
            <a:normAutofit fontScale="100000" lnSpcReduction="0"/>
          </a:bodyPr>
          <a:lstStyle>
            <a:lvl1pPr defTabSz="412750">
              <a:defRPr b="1" sz="1700">
                <a:solidFill>
                  <a:srgbClr val="000000"/>
                </a:solidFill>
                <a:latin typeface="Helvetica Neue"/>
                <a:ea typeface="Helvetica Neue"/>
                <a:cs typeface="Helvetica Neue"/>
                <a:sym typeface="Helvetica Neue"/>
              </a:defRPr>
            </a:lvl1pPr>
          </a:lstStyle>
          <a:p>
            <a:pPr/>
            <a:r>
              <a:t>Multiple Neurons</a:t>
            </a:r>
          </a:p>
        </p:txBody>
      </p:sp>
      <p:grpSp>
        <p:nvGrpSpPr>
          <p:cNvPr id="1240" name="Group"/>
          <p:cNvGrpSpPr/>
          <p:nvPr/>
        </p:nvGrpSpPr>
        <p:grpSpPr>
          <a:xfrm>
            <a:off x="656108" y="2356641"/>
            <a:ext cx="8231335" cy="3010031"/>
            <a:chOff x="0" y="0"/>
            <a:chExt cx="8231333" cy="3010029"/>
          </a:xfrm>
        </p:grpSpPr>
        <p:sp>
          <p:nvSpPr>
            <p:cNvPr id="1199" name="Line"/>
            <p:cNvSpPr/>
            <p:nvPr/>
          </p:nvSpPr>
          <p:spPr>
            <a:xfrm>
              <a:off x="295431" y="122867"/>
              <a:ext cx="1398855" cy="633067"/>
            </a:xfrm>
            <a:prstGeom prst="line">
              <a:avLst/>
            </a:prstGeom>
            <a:noFill/>
            <a:ln w="12700" cap="flat">
              <a:solidFill>
                <a:schemeClr val="accent3">
                  <a:satOff val="-8067"/>
                  <a:lumOff val="-16549"/>
                </a:schemeClr>
              </a:solidFill>
              <a:prstDash val="sysDot"/>
              <a:miter lim="400000"/>
            </a:ln>
            <a:effectLst/>
          </p:spPr>
          <p:txBody>
            <a:bodyPr wrap="square" lIns="0" tIns="0" rIns="0" bIns="0" numCol="1" anchor="t">
              <a:noAutofit/>
            </a:bodyPr>
            <a:lstStyle/>
            <a:p>
              <a:pPr/>
            </a:p>
          </p:txBody>
        </p:sp>
        <p:sp>
          <p:nvSpPr>
            <p:cNvPr id="1200" name="Line"/>
            <p:cNvSpPr/>
            <p:nvPr/>
          </p:nvSpPr>
          <p:spPr>
            <a:xfrm>
              <a:off x="295431" y="756445"/>
              <a:ext cx="1383898" cy="1"/>
            </a:xfrm>
            <a:prstGeom prst="line">
              <a:avLst/>
            </a:prstGeom>
            <a:noFill/>
            <a:ln w="12700" cap="flat">
              <a:solidFill>
                <a:schemeClr val="accent3">
                  <a:satOff val="-8067"/>
                  <a:lumOff val="-16549"/>
                </a:schemeClr>
              </a:solidFill>
              <a:prstDash val="sysDot"/>
              <a:miter lim="400000"/>
            </a:ln>
            <a:effectLst/>
          </p:spPr>
          <p:txBody>
            <a:bodyPr wrap="square" lIns="0" tIns="0" rIns="0" bIns="0" numCol="1" anchor="t">
              <a:noAutofit/>
            </a:bodyPr>
            <a:lstStyle/>
            <a:p>
              <a:pPr/>
            </a:p>
          </p:txBody>
        </p:sp>
        <p:sp>
          <p:nvSpPr>
            <p:cNvPr id="1201" name="Line"/>
            <p:cNvSpPr/>
            <p:nvPr/>
          </p:nvSpPr>
          <p:spPr>
            <a:xfrm flipV="1">
              <a:off x="295432" y="771694"/>
              <a:ext cx="1383897" cy="601329"/>
            </a:xfrm>
            <a:prstGeom prst="line">
              <a:avLst/>
            </a:prstGeom>
            <a:noFill/>
            <a:ln w="12700" cap="flat">
              <a:solidFill>
                <a:schemeClr val="accent3">
                  <a:satOff val="-8067"/>
                  <a:lumOff val="-16549"/>
                </a:schemeClr>
              </a:solidFill>
              <a:prstDash val="sysDot"/>
              <a:miter lim="400000"/>
            </a:ln>
            <a:effectLst/>
          </p:spPr>
          <p:txBody>
            <a:bodyPr wrap="square" lIns="0" tIns="0" rIns="0" bIns="0" numCol="1" anchor="t">
              <a:noAutofit/>
            </a:bodyPr>
            <a:lstStyle/>
            <a:p>
              <a:pPr/>
            </a:p>
          </p:txBody>
        </p:sp>
        <p:sp>
          <p:nvSpPr>
            <p:cNvPr id="1202" name="Line"/>
            <p:cNvSpPr/>
            <p:nvPr/>
          </p:nvSpPr>
          <p:spPr>
            <a:xfrm flipV="1">
              <a:off x="301223" y="775512"/>
              <a:ext cx="1375615" cy="1214601"/>
            </a:xfrm>
            <a:prstGeom prst="line">
              <a:avLst/>
            </a:prstGeom>
            <a:noFill/>
            <a:ln w="12700" cap="flat">
              <a:solidFill>
                <a:schemeClr val="accent3">
                  <a:satOff val="-8067"/>
                  <a:lumOff val="-16549"/>
                </a:schemeClr>
              </a:solidFill>
              <a:prstDash val="sysDot"/>
              <a:miter lim="400000"/>
            </a:ln>
            <a:effectLst/>
          </p:spPr>
          <p:txBody>
            <a:bodyPr wrap="square" lIns="0" tIns="0" rIns="0" bIns="0" numCol="1" anchor="t">
              <a:noAutofit/>
            </a:bodyPr>
            <a:lstStyle/>
            <a:p>
              <a:pPr/>
            </a:p>
          </p:txBody>
        </p:sp>
        <p:sp>
          <p:nvSpPr>
            <p:cNvPr id="1203" name="Line"/>
            <p:cNvSpPr/>
            <p:nvPr/>
          </p:nvSpPr>
          <p:spPr>
            <a:xfrm flipV="1">
              <a:off x="270549" y="777472"/>
              <a:ext cx="1416532" cy="1962927"/>
            </a:xfrm>
            <a:prstGeom prst="line">
              <a:avLst/>
            </a:prstGeom>
            <a:noFill/>
            <a:ln w="12700" cap="flat">
              <a:solidFill>
                <a:schemeClr val="accent3">
                  <a:satOff val="-8067"/>
                  <a:lumOff val="-16549"/>
                </a:schemeClr>
              </a:solidFill>
              <a:prstDash val="sysDot"/>
              <a:miter lim="400000"/>
            </a:ln>
            <a:effectLst/>
          </p:spPr>
          <p:txBody>
            <a:bodyPr wrap="square" lIns="0" tIns="0" rIns="0" bIns="0" numCol="1" anchor="t">
              <a:noAutofit/>
            </a:bodyPr>
            <a:lstStyle/>
            <a:p>
              <a:pPr/>
            </a:p>
          </p:txBody>
        </p:sp>
        <p:sp>
          <p:nvSpPr>
            <p:cNvPr id="1204" name="+1"/>
            <p:cNvSpPr txBox="1"/>
            <p:nvPr/>
          </p:nvSpPr>
          <p:spPr>
            <a:xfrm>
              <a:off x="0" y="0"/>
              <a:ext cx="215417" cy="19738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p>
              <a:pPr/>
              <a:r>
                <a:t>+1</a:t>
              </a:r>
            </a:p>
          </p:txBody>
        </p:sp>
        <p:grpSp>
          <p:nvGrpSpPr>
            <p:cNvPr id="1207" name="Group"/>
            <p:cNvGrpSpPr/>
            <p:nvPr/>
          </p:nvGrpSpPr>
          <p:grpSpPr>
            <a:xfrm>
              <a:off x="1684924" y="445958"/>
              <a:ext cx="584129" cy="584129"/>
              <a:chOff x="0" y="0"/>
              <a:chExt cx="584128" cy="584128"/>
            </a:xfrm>
          </p:grpSpPr>
          <p:sp>
            <p:nvSpPr>
              <p:cNvPr id="1205" name="Rounded Rectangle"/>
              <p:cNvSpPr/>
              <p:nvPr/>
            </p:nvSpPr>
            <p:spPr>
              <a:xfrm>
                <a:off x="0" y="0"/>
                <a:ext cx="584129" cy="584129"/>
              </a:xfrm>
              <a:prstGeom prst="roundRect">
                <a:avLst>
                  <a:gd name="adj" fmla="val 15000"/>
                </a:avLst>
              </a:prstGeom>
              <a:noFill/>
              <a:ln w="25400" cap="flat">
                <a:solidFill>
                  <a:schemeClr val="accent4">
                    <a:lumOff val="-3294"/>
                  </a:schemeClr>
                </a:solidFill>
                <a:prstDash val="solid"/>
                <a:round/>
              </a:ln>
              <a:effectLst/>
            </p:spPr>
            <p:txBody>
              <a:bodyPr wrap="square" lIns="0" tIns="0" rIns="0" bIns="0" numCol="1" anchor="t">
                <a:noAutofit/>
              </a:bodyPr>
              <a:lstStyle/>
              <a:p>
                <a:pPr/>
              </a:p>
            </p:txBody>
          </p:sp>
          <p:sp>
            <p:nvSpPr>
              <p:cNvPr id="1206" name="Equation"/>
              <p:cNvSpPr txBox="1"/>
              <p:nvPr/>
            </p:nvSpPr>
            <p:spPr>
              <a:xfrm>
                <a:off x="180418" y="163070"/>
                <a:ext cx="197892" cy="257989"/>
              </a:xfrm>
              <a:prstGeom prst="rect">
                <a:avLst/>
              </a:prstGeom>
              <a:noFill/>
              <a:ln w="12700" cap="flat">
                <a:noFill/>
                <a:miter lim="400000"/>
              </a:ln>
              <a:effectLst/>
            </p:spPr>
            <p:txBody>
              <a:bodyPr wrap="none" lIns="0" tIns="0" rIns="0" bIns="0">
                <a:spAutoFit/>
              </a:bodyPr>
              <a:lstStyle/>
              <a:p>
                <a:pPr latinLnBrk="1">
                  <a:defRPr sz="1800">
                    <a:solidFill>
                      <a:srgbClr val="000000"/>
                    </a:solidFill>
                  </a:defRPr>
                </a:pPr>
                <a14:m>
                  <m:oMathPara>
                    <m:oMathParaPr>
                      <m:jc m:val="centerGroup"/>
                    </m:oMathParaPr>
                    <m:oMath>
                      <m:r>
                        <a:rPr xmlns:a="http://schemas.openxmlformats.org/drawingml/2006/main" sz="1400" i="1">
                          <a:solidFill>
                            <a:srgbClr val="333333"/>
                          </a:solidFill>
                          <a:latin typeface="Cambria Math" panose="02040503050406030204" pitchFamily="18" charset="0"/>
                        </a:rPr>
                        <m:t>∑</m:t>
                      </m:r>
                    </m:oMath>
                  </m:oMathPara>
                </a14:m>
                <a:endParaRPr sz="1400">
                  <a:solidFill>
                    <a:srgbClr val="333333"/>
                  </a:solidFill>
                </a:endParaRPr>
              </a:p>
            </p:txBody>
          </p:sp>
        </p:grpSp>
        <p:sp>
          <p:nvSpPr>
            <p:cNvPr id="1208" name="Line"/>
            <p:cNvSpPr/>
            <p:nvPr/>
          </p:nvSpPr>
          <p:spPr>
            <a:xfrm>
              <a:off x="2365144" y="738022"/>
              <a:ext cx="1313367" cy="1"/>
            </a:xfrm>
            <a:prstGeom prst="line">
              <a:avLst/>
            </a:prstGeom>
            <a:noFill/>
            <a:ln w="25400" cap="flat">
              <a:solidFill>
                <a:schemeClr val="accent4">
                  <a:lumOff val="-3294"/>
                </a:schemeClr>
              </a:solidFill>
              <a:prstDash val="solid"/>
              <a:round/>
              <a:tailEnd type="arrow" w="med" len="med"/>
            </a:ln>
            <a:effectLst/>
          </p:spPr>
          <p:txBody>
            <a:bodyPr wrap="square" lIns="0" tIns="0" rIns="0" bIns="0" numCol="1" anchor="t">
              <a:noAutofit/>
            </a:bodyPr>
            <a:lstStyle/>
            <a:p>
              <a:pPr/>
            </a:p>
          </p:txBody>
        </p:sp>
        <p:sp>
          <p:nvSpPr>
            <p:cNvPr id="1209" name="Equation"/>
            <p:cNvSpPr txBox="1"/>
            <p:nvPr/>
          </p:nvSpPr>
          <p:spPr>
            <a:xfrm>
              <a:off x="3779172" y="645848"/>
              <a:ext cx="126829" cy="122987"/>
            </a:xfrm>
            <a:prstGeom prst="rect">
              <a:avLst/>
            </a:prstGeom>
            <a:noFill/>
            <a:ln w="12700" cap="flat">
              <a:noFill/>
              <a:miter lim="400000"/>
            </a:ln>
            <a:effectLst/>
          </p:spPr>
          <p:txBody>
            <a:bodyPr wrap="none" lIns="0" tIns="0" rIns="0" bIns="0">
              <a:spAutoFit/>
            </a:bodyPr>
            <a:lstStyle/>
            <a:p>
              <a:pPr latinLnBrk="1">
                <a:defRPr sz="1800">
                  <a:solidFill>
                    <a:srgbClr val="000000"/>
                  </a:solidFill>
                </a:defRPr>
              </a:pPr>
              <a14:m>
                <m:oMathPara>
                  <m:oMathParaPr>
                    <m:jc m:val="centerGroup"/>
                  </m:oMathParaPr>
                  <m:oMath>
                    <m:sSub>
                      <m:e>
                        <m:r>
                          <a:rPr xmlns:a="http://schemas.openxmlformats.org/drawingml/2006/main" sz="1400" i="1">
                            <a:solidFill>
                              <a:srgbClr val="333333"/>
                            </a:solidFill>
                            <a:latin typeface="Cambria Math" panose="02040503050406030204" pitchFamily="18" charset="0"/>
                          </a:rPr>
                          <m:t>y</m:t>
                        </m:r>
                      </m:e>
                      <m:sub>
                        <m:r>
                          <a:rPr xmlns:a="http://schemas.openxmlformats.org/drawingml/2006/main" sz="1400" i="1">
                            <a:solidFill>
                              <a:srgbClr val="333333"/>
                            </a:solidFill>
                            <a:latin typeface="Cambria Math" panose="02040503050406030204" pitchFamily="18" charset="0"/>
                          </a:rPr>
                          <m:t>1</m:t>
                        </m:r>
                      </m:sub>
                    </m:sSub>
                  </m:oMath>
                </m:oMathPara>
              </a14:m>
              <a:endParaRPr sz="1400">
                <a:solidFill>
                  <a:srgbClr val="333333"/>
                </a:solidFill>
              </a:endParaRPr>
            </a:p>
          </p:txBody>
        </p:sp>
        <p:sp>
          <p:nvSpPr>
            <p:cNvPr id="1210" name="Equation"/>
            <p:cNvSpPr txBox="1"/>
            <p:nvPr/>
          </p:nvSpPr>
          <p:spPr>
            <a:xfrm>
              <a:off x="44027" y="706065"/>
              <a:ext cx="127362" cy="122987"/>
            </a:xfrm>
            <a:prstGeom prst="rect">
              <a:avLst/>
            </a:prstGeom>
            <a:noFill/>
            <a:ln w="12700" cap="flat">
              <a:noFill/>
              <a:miter lim="400000"/>
            </a:ln>
            <a:effectLst/>
          </p:spPr>
          <p:txBody>
            <a:bodyPr wrap="none" lIns="0" tIns="0" rIns="0" bIns="0">
              <a:spAutoFit/>
            </a:bodyPr>
            <a:lstStyle/>
            <a:p>
              <a:pPr latinLnBrk="1">
                <a:defRPr sz="1800">
                  <a:solidFill>
                    <a:srgbClr val="000000"/>
                  </a:solidFill>
                </a:defRPr>
              </a:pPr>
              <a14:m>
                <m:oMathPara>
                  <m:oMathParaPr>
                    <m:jc m:val="centerGroup"/>
                  </m:oMathParaPr>
                  <m:oMath>
                    <m:sSub>
                      <m:e>
                        <m:r>
                          <a:rPr xmlns:a="http://schemas.openxmlformats.org/drawingml/2006/main" sz="1400" i="1">
                            <a:solidFill>
                              <a:srgbClr val="333333"/>
                            </a:solidFill>
                            <a:latin typeface="Cambria Math" panose="02040503050406030204" pitchFamily="18" charset="0"/>
                          </a:rPr>
                          <m:t>x</m:t>
                        </m:r>
                      </m:e>
                      <m:sub>
                        <m:r>
                          <a:rPr xmlns:a="http://schemas.openxmlformats.org/drawingml/2006/main" sz="1400" i="1">
                            <a:solidFill>
                              <a:srgbClr val="333333"/>
                            </a:solidFill>
                            <a:latin typeface="Cambria Math" panose="02040503050406030204" pitchFamily="18" charset="0"/>
                          </a:rPr>
                          <m:t>1</m:t>
                        </m:r>
                      </m:sub>
                    </m:sSub>
                  </m:oMath>
                </m:oMathPara>
              </a14:m>
              <a:endParaRPr sz="1400">
                <a:solidFill>
                  <a:srgbClr val="333333"/>
                </a:solidFill>
              </a:endParaRPr>
            </a:p>
          </p:txBody>
        </p:sp>
        <p:sp>
          <p:nvSpPr>
            <p:cNvPr id="1211" name="Equation"/>
            <p:cNvSpPr txBox="1"/>
            <p:nvPr/>
          </p:nvSpPr>
          <p:spPr>
            <a:xfrm>
              <a:off x="44027" y="1309233"/>
              <a:ext cx="147643" cy="122987"/>
            </a:xfrm>
            <a:prstGeom prst="rect">
              <a:avLst/>
            </a:prstGeom>
            <a:noFill/>
            <a:ln w="12700" cap="flat">
              <a:noFill/>
              <a:miter lim="400000"/>
            </a:ln>
            <a:effectLst/>
          </p:spPr>
          <p:txBody>
            <a:bodyPr wrap="none" lIns="0" tIns="0" rIns="0" bIns="0">
              <a:spAutoFit/>
            </a:bodyPr>
            <a:lstStyle/>
            <a:p>
              <a:pPr latinLnBrk="1">
                <a:defRPr sz="1800">
                  <a:solidFill>
                    <a:srgbClr val="000000"/>
                  </a:solidFill>
                </a:defRPr>
              </a:pPr>
              <a14:m>
                <m:oMathPara>
                  <m:oMathParaPr>
                    <m:jc m:val="centerGroup"/>
                  </m:oMathParaPr>
                  <m:oMath>
                    <m:sSub>
                      <m:e>
                        <m:r>
                          <a:rPr xmlns:a="http://schemas.openxmlformats.org/drawingml/2006/main" sz="1400" i="1">
                            <a:solidFill>
                              <a:srgbClr val="333333"/>
                            </a:solidFill>
                            <a:latin typeface="Cambria Math" panose="02040503050406030204" pitchFamily="18" charset="0"/>
                          </a:rPr>
                          <m:t>x</m:t>
                        </m:r>
                      </m:e>
                      <m:sub>
                        <m:r>
                          <a:rPr xmlns:a="http://schemas.openxmlformats.org/drawingml/2006/main" sz="1400" i="1">
                            <a:solidFill>
                              <a:srgbClr val="333333"/>
                            </a:solidFill>
                            <a:latin typeface="Cambria Math" panose="02040503050406030204" pitchFamily="18" charset="0"/>
                          </a:rPr>
                          <m:t>2</m:t>
                        </m:r>
                      </m:sub>
                    </m:sSub>
                  </m:oMath>
                </m:oMathPara>
              </a14:m>
              <a:endParaRPr sz="1400">
                <a:solidFill>
                  <a:srgbClr val="333333"/>
                </a:solidFill>
              </a:endParaRPr>
            </a:p>
          </p:txBody>
        </p:sp>
        <p:sp>
          <p:nvSpPr>
            <p:cNvPr id="1212" name="Equation"/>
            <p:cNvSpPr txBox="1"/>
            <p:nvPr/>
          </p:nvSpPr>
          <p:spPr>
            <a:xfrm>
              <a:off x="44027" y="1959326"/>
              <a:ext cx="140320" cy="124755"/>
            </a:xfrm>
            <a:prstGeom prst="rect">
              <a:avLst/>
            </a:prstGeom>
            <a:noFill/>
            <a:ln w="12700" cap="flat">
              <a:noFill/>
              <a:miter lim="400000"/>
            </a:ln>
            <a:effectLst/>
          </p:spPr>
          <p:txBody>
            <a:bodyPr wrap="none" lIns="0" tIns="0" rIns="0" bIns="0">
              <a:spAutoFit/>
            </a:bodyPr>
            <a:lstStyle/>
            <a:p>
              <a:pPr latinLnBrk="1">
                <a:defRPr sz="1800">
                  <a:solidFill>
                    <a:srgbClr val="000000"/>
                  </a:solidFill>
                </a:defRPr>
              </a:pPr>
              <a14:m>
                <m:oMathPara>
                  <m:oMathParaPr>
                    <m:jc m:val="centerGroup"/>
                  </m:oMathParaPr>
                  <m:oMath>
                    <m:sSub>
                      <m:e>
                        <m:r>
                          <a:rPr xmlns:a="http://schemas.openxmlformats.org/drawingml/2006/main" sz="1400" i="1">
                            <a:solidFill>
                              <a:srgbClr val="333333"/>
                            </a:solidFill>
                            <a:latin typeface="Cambria Math" panose="02040503050406030204" pitchFamily="18" charset="0"/>
                          </a:rPr>
                          <m:t>x</m:t>
                        </m:r>
                      </m:e>
                      <m:sub>
                        <m:r>
                          <a:rPr xmlns:a="http://schemas.openxmlformats.org/drawingml/2006/main" sz="1400" i="1">
                            <a:solidFill>
                              <a:srgbClr val="333333"/>
                            </a:solidFill>
                            <a:latin typeface="Cambria Math" panose="02040503050406030204" pitchFamily="18" charset="0"/>
                          </a:rPr>
                          <m:t>3</m:t>
                        </m:r>
                      </m:sub>
                    </m:sSub>
                  </m:oMath>
                </m:oMathPara>
              </a14:m>
              <a:endParaRPr sz="1400">
                <a:solidFill>
                  <a:srgbClr val="333333"/>
                </a:solidFill>
              </a:endParaRPr>
            </a:p>
          </p:txBody>
        </p:sp>
        <p:sp>
          <p:nvSpPr>
            <p:cNvPr id="1213" name="Equation"/>
            <p:cNvSpPr txBox="1"/>
            <p:nvPr/>
          </p:nvSpPr>
          <p:spPr>
            <a:xfrm>
              <a:off x="44027" y="2700455"/>
              <a:ext cx="137335" cy="122987"/>
            </a:xfrm>
            <a:prstGeom prst="rect">
              <a:avLst/>
            </a:prstGeom>
            <a:noFill/>
            <a:ln w="12700" cap="flat">
              <a:noFill/>
              <a:miter lim="400000"/>
            </a:ln>
            <a:effectLst/>
          </p:spPr>
          <p:txBody>
            <a:bodyPr wrap="none" lIns="0" tIns="0" rIns="0" bIns="0">
              <a:spAutoFit/>
            </a:bodyPr>
            <a:lstStyle/>
            <a:p>
              <a:pPr latinLnBrk="1">
                <a:defRPr sz="1800">
                  <a:solidFill>
                    <a:srgbClr val="000000"/>
                  </a:solidFill>
                </a:defRPr>
              </a:pPr>
              <a14:m>
                <m:oMathPara>
                  <m:oMathParaPr>
                    <m:jc m:val="centerGroup"/>
                  </m:oMathParaPr>
                  <m:oMath>
                    <m:sSub>
                      <m:e>
                        <m:r>
                          <a:rPr xmlns:a="http://schemas.openxmlformats.org/drawingml/2006/main" sz="1400" i="1">
                            <a:solidFill>
                              <a:srgbClr val="333333"/>
                            </a:solidFill>
                            <a:latin typeface="Cambria Math" panose="02040503050406030204" pitchFamily="18" charset="0"/>
                          </a:rPr>
                          <m:t>x</m:t>
                        </m:r>
                      </m:e>
                      <m:sub>
                        <m:r>
                          <a:rPr xmlns:a="http://schemas.openxmlformats.org/drawingml/2006/main" sz="1400" i="1">
                            <a:solidFill>
                              <a:srgbClr val="333333"/>
                            </a:solidFill>
                            <a:latin typeface="Cambria Math" panose="02040503050406030204" pitchFamily="18" charset="0"/>
                          </a:rPr>
                          <m:t>4</m:t>
                        </m:r>
                      </m:sub>
                    </m:sSub>
                  </m:oMath>
                </m:oMathPara>
              </a14:m>
              <a:endParaRPr sz="1400">
                <a:solidFill>
                  <a:srgbClr val="333333"/>
                </a:solidFill>
              </a:endParaRPr>
            </a:p>
          </p:txBody>
        </p:sp>
        <p:grpSp>
          <p:nvGrpSpPr>
            <p:cNvPr id="1216" name="Group"/>
            <p:cNvGrpSpPr/>
            <p:nvPr/>
          </p:nvGrpSpPr>
          <p:grpSpPr>
            <a:xfrm>
              <a:off x="1702349" y="1435929"/>
              <a:ext cx="584129" cy="584130"/>
              <a:chOff x="0" y="0"/>
              <a:chExt cx="584128" cy="584128"/>
            </a:xfrm>
          </p:grpSpPr>
          <p:sp>
            <p:nvSpPr>
              <p:cNvPr id="1214" name="Rounded Rectangle"/>
              <p:cNvSpPr/>
              <p:nvPr/>
            </p:nvSpPr>
            <p:spPr>
              <a:xfrm>
                <a:off x="0" y="0"/>
                <a:ext cx="584129" cy="584129"/>
              </a:xfrm>
              <a:prstGeom prst="roundRect">
                <a:avLst>
                  <a:gd name="adj" fmla="val 15000"/>
                </a:avLst>
              </a:prstGeom>
              <a:noFill/>
              <a:ln w="25400" cap="flat">
                <a:solidFill>
                  <a:schemeClr val="accent4">
                    <a:lumOff val="-3294"/>
                  </a:schemeClr>
                </a:solidFill>
                <a:prstDash val="solid"/>
                <a:round/>
              </a:ln>
              <a:effectLst/>
            </p:spPr>
            <p:txBody>
              <a:bodyPr wrap="square" lIns="0" tIns="0" rIns="0" bIns="0" numCol="1" anchor="t">
                <a:noAutofit/>
              </a:bodyPr>
              <a:lstStyle/>
              <a:p>
                <a:pPr/>
              </a:p>
            </p:txBody>
          </p:sp>
          <p:sp>
            <p:nvSpPr>
              <p:cNvPr id="1215" name="Equation"/>
              <p:cNvSpPr txBox="1"/>
              <p:nvPr/>
            </p:nvSpPr>
            <p:spPr>
              <a:xfrm>
                <a:off x="180418" y="163070"/>
                <a:ext cx="197892" cy="257989"/>
              </a:xfrm>
              <a:prstGeom prst="rect">
                <a:avLst/>
              </a:prstGeom>
              <a:noFill/>
              <a:ln w="12700" cap="flat">
                <a:noFill/>
                <a:miter lim="400000"/>
              </a:ln>
              <a:effectLst/>
            </p:spPr>
            <p:txBody>
              <a:bodyPr wrap="none" lIns="0" tIns="0" rIns="0" bIns="0">
                <a:spAutoFit/>
              </a:bodyPr>
              <a:lstStyle/>
              <a:p>
                <a:pPr latinLnBrk="1">
                  <a:defRPr sz="1800">
                    <a:solidFill>
                      <a:srgbClr val="000000"/>
                    </a:solidFill>
                  </a:defRPr>
                </a:pPr>
                <a14:m>
                  <m:oMathPara>
                    <m:oMathParaPr>
                      <m:jc m:val="centerGroup"/>
                    </m:oMathParaPr>
                    <m:oMath>
                      <m:r>
                        <a:rPr xmlns:a="http://schemas.openxmlformats.org/drawingml/2006/main" sz="1400" i="1">
                          <a:solidFill>
                            <a:srgbClr val="333333"/>
                          </a:solidFill>
                          <a:latin typeface="Cambria Math" panose="02040503050406030204" pitchFamily="18" charset="0"/>
                        </a:rPr>
                        <m:t>∑</m:t>
                      </m:r>
                    </m:oMath>
                  </m:oMathPara>
                </a14:m>
                <a:endParaRPr sz="1400">
                  <a:solidFill>
                    <a:srgbClr val="333333"/>
                  </a:solidFill>
                </a:endParaRPr>
              </a:p>
            </p:txBody>
          </p:sp>
        </p:grpSp>
        <p:sp>
          <p:nvSpPr>
            <p:cNvPr id="1217" name="Line"/>
            <p:cNvSpPr/>
            <p:nvPr/>
          </p:nvSpPr>
          <p:spPr>
            <a:xfrm>
              <a:off x="2382570" y="1727994"/>
              <a:ext cx="1313366" cy="1"/>
            </a:xfrm>
            <a:prstGeom prst="line">
              <a:avLst/>
            </a:prstGeom>
            <a:noFill/>
            <a:ln w="25400" cap="flat">
              <a:solidFill>
                <a:schemeClr val="accent4">
                  <a:lumOff val="-3294"/>
                </a:schemeClr>
              </a:solidFill>
              <a:prstDash val="solid"/>
              <a:round/>
              <a:tailEnd type="arrow" w="med" len="med"/>
            </a:ln>
            <a:effectLst/>
          </p:spPr>
          <p:txBody>
            <a:bodyPr wrap="square" lIns="0" tIns="0" rIns="0" bIns="0" numCol="1" anchor="t">
              <a:noAutofit/>
            </a:bodyPr>
            <a:lstStyle/>
            <a:p>
              <a:pPr/>
            </a:p>
          </p:txBody>
        </p:sp>
        <p:grpSp>
          <p:nvGrpSpPr>
            <p:cNvPr id="1220" name="Group"/>
            <p:cNvGrpSpPr/>
            <p:nvPr/>
          </p:nvGrpSpPr>
          <p:grpSpPr>
            <a:xfrm>
              <a:off x="1712751" y="2425901"/>
              <a:ext cx="584129" cy="584129"/>
              <a:chOff x="0" y="0"/>
              <a:chExt cx="584128" cy="584128"/>
            </a:xfrm>
          </p:grpSpPr>
          <p:sp>
            <p:nvSpPr>
              <p:cNvPr id="1218" name="Rounded Rectangle"/>
              <p:cNvSpPr/>
              <p:nvPr/>
            </p:nvSpPr>
            <p:spPr>
              <a:xfrm>
                <a:off x="0" y="0"/>
                <a:ext cx="584129" cy="584129"/>
              </a:xfrm>
              <a:prstGeom prst="roundRect">
                <a:avLst>
                  <a:gd name="adj" fmla="val 15000"/>
                </a:avLst>
              </a:prstGeom>
              <a:noFill/>
              <a:ln w="25400" cap="flat">
                <a:solidFill>
                  <a:schemeClr val="accent4">
                    <a:lumOff val="-3294"/>
                  </a:schemeClr>
                </a:solidFill>
                <a:prstDash val="solid"/>
                <a:round/>
              </a:ln>
              <a:effectLst/>
            </p:spPr>
            <p:txBody>
              <a:bodyPr wrap="square" lIns="0" tIns="0" rIns="0" bIns="0" numCol="1" anchor="t">
                <a:noAutofit/>
              </a:bodyPr>
              <a:lstStyle/>
              <a:p>
                <a:pPr/>
              </a:p>
            </p:txBody>
          </p:sp>
          <p:sp>
            <p:nvSpPr>
              <p:cNvPr id="1219" name="Equation"/>
              <p:cNvSpPr txBox="1"/>
              <p:nvPr/>
            </p:nvSpPr>
            <p:spPr>
              <a:xfrm>
                <a:off x="180418" y="163070"/>
                <a:ext cx="197892" cy="257989"/>
              </a:xfrm>
              <a:prstGeom prst="rect">
                <a:avLst/>
              </a:prstGeom>
              <a:noFill/>
              <a:ln w="12700" cap="flat">
                <a:noFill/>
                <a:miter lim="400000"/>
              </a:ln>
              <a:effectLst/>
            </p:spPr>
            <p:txBody>
              <a:bodyPr wrap="none" lIns="0" tIns="0" rIns="0" bIns="0">
                <a:spAutoFit/>
              </a:bodyPr>
              <a:lstStyle/>
              <a:p>
                <a:pPr latinLnBrk="1">
                  <a:defRPr sz="1800">
                    <a:solidFill>
                      <a:srgbClr val="000000"/>
                    </a:solidFill>
                  </a:defRPr>
                </a:pPr>
                <a14:m>
                  <m:oMathPara>
                    <m:oMathParaPr>
                      <m:jc m:val="centerGroup"/>
                    </m:oMathParaPr>
                    <m:oMath>
                      <m:r>
                        <a:rPr xmlns:a="http://schemas.openxmlformats.org/drawingml/2006/main" sz="1400" i="1">
                          <a:solidFill>
                            <a:srgbClr val="333333"/>
                          </a:solidFill>
                          <a:latin typeface="Cambria Math" panose="02040503050406030204" pitchFamily="18" charset="0"/>
                        </a:rPr>
                        <m:t>∑</m:t>
                      </m:r>
                    </m:oMath>
                  </m:oMathPara>
                </a14:m>
                <a:endParaRPr sz="1400">
                  <a:solidFill>
                    <a:srgbClr val="333333"/>
                  </a:solidFill>
                </a:endParaRPr>
              </a:p>
            </p:txBody>
          </p:sp>
        </p:grpSp>
        <p:sp>
          <p:nvSpPr>
            <p:cNvPr id="1221" name="Line"/>
            <p:cNvSpPr/>
            <p:nvPr/>
          </p:nvSpPr>
          <p:spPr>
            <a:xfrm>
              <a:off x="2392971" y="2717966"/>
              <a:ext cx="1313367" cy="1"/>
            </a:xfrm>
            <a:prstGeom prst="line">
              <a:avLst/>
            </a:prstGeom>
            <a:noFill/>
            <a:ln w="25400" cap="flat">
              <a:solidFill>
                <a:schemeClr val="accent4">
                  <a:lumOff val="-3294"/>
                </a:schemeClr>
              </a:solidFill>
              <a:prstDash val="solid"/>
              <a:round/>
              <a:tailEnd type="arrow" w="med" len="med"/>
            </a:ln>
            <a:effectLst/>
          </p:spPr>
          <p:txBody>
            <a:bodyPr wrap="square" lIns="0" tIns="0" rIns="0" bIns="0" numCol="1" anchor="t">
              <a:noAutofit/>
            </a:bodyPr>
            <a:lstStyle/>
            <a:p>
              <a:pPr/>
            </a:p>
          </p:txBody>
        </p:sp>
        <p:sp>
          <p:nvSpPr>
            <p:cNvPr id="1222" name="Equation"/>
            <p:cNvSpPr txBox="1"/>
            <p:nvPr/>
          </p:nvSpPr>
          <p:spPr>
            <a:xfrm>
              <a:off x="4206252" y="1308065"/>
              <a:ext cx="4025082" cy="849312"/>
            </a:xfrm>
            <a:prstGeom prst="rect">
              <a:avLst/>
            </a:prstGeom>
            <a:noFill/>
            <a:ln w="12700" cap="flat">
              <a:noFill/>
              <a:miter lim="400000"/>
            </a:ln>
            <a:effectLst/>
          </p:spPr>
          <p:txBody>
            <a:bodyPr wrap="none" lIns="0" tIns="0" rIns="0" bIns="0">
              <a:spAutoFit/>
            </a:bodyPr>
            <a:lstStyle/>
            <a:p>
              <a:pPr latinLnBrk="1">
                <a:defRPr sz="1800">
                  <a:solidFill>
                    <a:srgbClr val="000000"/>
                  </a:solidFill>
                </a:defRPr>
              </a:pPr>
              <a14:m>
                <m:oMathPara>
                  <m:oMathParaPr>
                    <m:jc m:val="centerGroup"/>
                  </m:oMathParaPr>
                  <m:oMath>
                    <m:d>
                      <m:dPr>
                        <m:ctrlPr>
                          <a:rPr xmlns:a="http://schemas.openxmlformats.org/drawingml/2006/main" sz="1400" i="1">
                            <a:solidFill>
                              <a:srgbClr val="333333"/>
                            </a:solidFill>
                            <a:latin typeface="Cambria Math" panose="02040503050406030204" pitchFamily="18" charset="0"/>
                          </a:rPr>
                        </m:ctrlPr>
                        <m:begChr m:val="["/>
                        <m:endChr m:val="]"/>
                      </m:dPr>
                      <m:e>
                        <m:eqArr>
                          <m:eqArrPr>
                            <m:ctrlPr>
                              <a:rPr xmlns:a="http://schemas.openxmlformats.org/drawingml/2006/main" sz="1400" i="1">
                                <a:solidFill>
                                  <a:srgbClr val="333333"/>
                                </a:solidFill>
                                <a:latin typeface="Cambria Math" panose="02040503050406030204" pitchFamily="18" charset="0"/>
                              </a:rPr>
                            </m:ctrlPr>
                          </m:eqArrPr>
                          <m:e>
                            <m:sSub>
                              <m:e>
                                <m:argPr>
                                  <m:scrLvl m:val="0"/>
                                </m:argPr>
                                <m:r>
                                  <a:rPr xmlns:a="http://schemas.openxmlformats.org/drawingml/2006/main" sz="1400" i="1">
                                    <a:solidFill>
                                      <a:srgbClr val="333333"/>
                                    </a:solidFill>
                                    <a:latin typeface="Cambria Math" panose="02040503050406030204" pitchFamily="18" charset="0"/>
                                  </a:rPr>
                                  <m:t>y</m:t>
                                </m:r>
                              </m:e>
                              <m:sub>
                                <m:argPr>
                                  <m:scrLvl m:val="0"/>
                                </m:argPr>
                                <m:r>
                                  <a:rPr xmlns:a="http://schemas.openxmlformats.org/drawingml/2006/main" sz="1400" i="1">
                                    <a:solidFill>
                                      <a:srgbClr val="333333"/>
                                    </a:solidFill>
                                    <a:latin typeface="Cambria Math" panose="02040503050406030204" pitchFamily="18" charset="0"/>
                                  </a:rPr>
                                  <m:t>1</m:t>
                                </m:r>
                              </m:sub>
                            </m:sSub>
                          </m:e>
                          <m:e>
                            <m:sSub>
                              <m:e>
                                <m:argPr>
                                  <m:scrLvl m:val="0"/>
                                </m:argPr>
                                <m:r>
                                  <a:rPr xmlns:a="http://schemas.openxmlformats.org/drawingml/2006/main" sz="1400" i="1">
                                    <a:solidFill>
                                      <a:srgbClr val="333333"/>
                                    </a:solidFill>
                                    <a:latin typeface="Cambria Math" panose="02040503050406030204" pitchFamily="18" charset="0"/>
                                  </a:rPr>
                                  <m:t>y</m:t>
                                </m:r>
                              </m:e>
                              <m:sub>
                                <m:argPr>
                                  <m:scrLvl m:val="0"/>
                                </m:argPr>
                                <m:r>
                                  <a:rPr xmlns:a="http://schemas.openxmlformats.org/drawingml/2006/main" sz="1400" i="1">
                                    <a:solidFill>
                                      <a:srgbClr val="333333"/>
                                    </a:solidFill>
                                    <a:latin typeface="Cambria Math" panose="02040503050406030204" pitchFamily="18" charset="0"/>
                                  </a:rPr>
                                  <m:t>2</m:t>
                                </m:r>
                              </m:sub>
                            </m:sSub>
                          </m:e>
                          <m:e>
                            <m:sSub>
                              <m:e>
                                <m:argPr>
                                  <m:scrLvl m:val="0"/>
                                </m:argPr>
                                <m:r>
                                  <a:rPr xmlns:a="http://schemas.openxmlformats.org/drawingml/2006/main" sz="1400" i="1">
                                    <a:solidFill>
                                      <a:srgbClr val="333333"/>
                                    </a:solidFill>
                                    <a:latin typeface="Cambria Math" panose="02040503050406030204" pitchFamily="18" charset="0"/>
                                  </a:rPr>
                                  <m:t>y</m:t>
                                </m:r>
                              </m:e>
                              <m:sub>
                                <m:argPr>
                                  <m:scrLvl m:val="0"/>
                                </m:argPr>
                                <m:r>
                                  <a:rPr xmlns:a="http://schemas.openxmlformats.org/drawingml/2006/main" sz="1400" i="1">
                                    <a:solidFill>
                                      <a:srgbClr val="333333"/>
                                    </a:solidFill>
                                    <a:latin typeface="Cambria Math" panose="02040503050406030204" pitchFamily="18" charset="0"/>
                                  </a:rPr>
                                  <m:t>3</m:t>
                                </m:r>
                              </m:sub>
                            </m:sSub>
                          </m:e>
                        </m:eqArr>
                      </m:e>
                    </m:d>
                    <m:r>
                      <a:rPr xmlns:a="http://schemas.openxmlformats.org/drawingml/2006/main" sz="1400" i="1">
                        <a:solidFill>
                          <a:srgbClr val="333333"/>
                        </a:solidFill>
                        <a:latin typeface="Cambria Math" panose="02040503050406030204" pitchFamily="18" charset="0"/>
                      </a:rPr>
                      <m:t>=</m:t>
                    </m:r>
                    <m:r>
                      <a:rPr xmlns:a="http://schemas.openxmlformats.org/drawingml/2006/main" sz="1400" i="1">
                        <a:solidFill>
                          <a:srgbClr val="333333"/>
                        </a:solidFill>
                        <a:latin typeface="Cambria Math" panose="02040503050406030204" pitchFamily="18" charset="0"/>
                      </a:rPr>
                      <m:t>W</m:t>
                    </m:r>
                    <m:r>
                      <a:rPr xmlns:a="http://schemas.openxmlformats.org/drawingml/2006/main" sz="1400" i="1">
                        <a:solidFill>
                          <a:srgbClr val="333333"/>
                        </a:solidFill>
                        <a:latin typeface="Cambria Math" panose="02040503050406030204" pitchFamily="18" charset="0"/>
                      </a:rPr>
                      <m:t>x</m:t>
                    </m:r>
                    <m:r>
                      <a:rPr xmlns:a="http://schemas.openxmlformats.org/drawingml/2006/main" sz="1400" i="1">
                        <a:solidFill>
                          <a:srgbClr val="333333"/>
                        </a:solidFill>
                        <a:latin typeface="Cambria Math" panose="02040503050406030204" pitchFamily="18" charset="0"/>
                      </a:rPr>
                      <m:t>+</m:t>
                    </m:r>
                    <m:r>
                      <a:rPr xmlns:a="http://schemas.openxmlformats.org/drawingml/2006/main" sz="1400" i="1">
                        <a:solidFill>
                          <a:srgbClr val="333333"/>
                        </a:solidFill>
                        <a:latin typeface="Cambria Math" panose="02040503050406030204" pitchFamily="18" charset="0"/>
                      </a:rPr>
                      <m:t>b</m:t>
                    </m:r>
                    <m:r>
                      <a:rPr xmlns:a="http://schemas.openxmlformats.org/drawingml/2006/main" sz="1400" i="1">
                        <a:solidFill>
                          <a:srgbClr val="333333"/>
                        </a:solidFill>
                        <a:latin typeface="Cambria Math" panose="02040503050406030204" pitchFamily="18" charset="0"/>
                      </a:rPr>
                      <m:t>=</m:t>
                    </m:r>
                    <m:d>
                      <m:dPr>
                        <m:ctrlPr>
                          <a:rPr xmlns:a="http://schemas.openxmlformats.org/drawingml/2006/main" sz="1400" i="1">
                            <a:solidFill>
                              <a:srgbClr val="333333"/>
                            </a:solidFill>
                            <a:latin typeface="Cambria Math" panose="02040503050406030204" pitchFamily="18" charset="0"/>
                          </a:rPr>
                        </m:ctrlPr>
                        <m:begChr m:val="["/>
                        <m:endChr m:val="]"/>
                      </m:dPr>
                      <m:e>
                        <m:m>
                          <m:mPr>
                            <m:ctrlPr>
                              <a:rPr xmlns:a="http://schemas.openxmlformats.org/drawingml/2006/main" sz="1400" i="1">
                                <a:solidFill>
                                  <a:srgbClr val="333333"/>
                                </a:solidFill>
                                <a:latin typeface="Cambria Math" panose="02040503050406030204" pitchFamily="18" charset="0"/>
                              </a:rPr>
                            </m:ctrlPr>
                            <m:baseJc m:val="center"/>
                            <m:plcHide m:val="on"/>
                            <m:mcs>
                              <m:mc>
                                <m:mcPr>
                                  <m:count m:val="4"/>
                                  <m:mcJc m:val="center"/>
                                </m:mcPr>
                              </m:mc>
                            </m:mcs>
                          </m:mPr>
                          <m:mr>
                            <m:e>
                              <m:sSub>
                                <m:e>
                                  <m:argPr>
                                    <m:scrLvl m:val="0"/>
                                  </m:argPr>
                                  <m:r>
                                    <a:rPr xmlns:a="http://schemas.openxmlformats.org/drawingml/2006/main" sz="1400" i="1">
                                      <a:solidFill>
                                        <a:srgbClr val="333333"/>
                                      </a:solidFill>
                                      <a:latin typeface="Cambria Math" panose="02040503050406030204" pitchFamily="18" charset="0"/>
                                    </a:rPr>
                                    <m:t>w</m:t>
                                  </m:r>
                                </m:e>
                                <m:sub>
                                  <m:argPr>
                                    <m:scrLvl m:val="0"/>
                                  </m:argPr>
                                  <m:r>
                                    <a:rPr xmlns:a="http://schemas.openxmlformats.org/drawingml/2006/main" sz="1400" i="1">
                                      <a:solidFill>
                                        <a:srgbClr val="333333"/>
                                      </a:solidFill>
                                      <a:latin typeface="Cambria Math" panose="02040503050406030204" pitchFamily="18" charset="0"/>
                                    </a:rPr>
                                    <m:t>1,1</m:t>
                                  </m:r>
                                </m:sub>
                              </m:sSub>
                            </m:e>
                            <m:e>
                              <m:sSub>
                                <m:e>
                                  <m:argPr>
                                    <m:scrLvl m:val="0"/>
                                  </m:argPr>
                                  <m:r>
                                    <a:rPr xmlns:a="http://schemas.openxmlformats.org/drawingml/2006/main" sz="1400" i="1">
                                      <a:solidFill>
                                        <a:srgbClr val="333333"/>
                                      </a:solidFill>
                                      <a:latin typeface="Cambria Math" panose="02040503050406030204" pitchFamily="18" charset="0"/>
                                    </a:rPr>
                                    <m:t>w</m:t>
                                  </m:r>
                                </m:e>
                                <m:sub>
                                  <m:argPr>
                                    <m:scrLvl m:val="0"/>
                                  </m:argPr>
                                  <m:r>
                                    <a:rPr xmlns:a="http://schemas.openxmlformats.org/drawingml/2006/main" sz="1400" i="1">
                                      <a:solidFill>
                                        <a:srgbClr val="333333"/>
                                      </a:solidFill>
                                      <a:latin typeface="Cambria Math" panose="02040503050406030204" pitchFamily="18" charset="0"/>
                                    </a:rPr>
                                    <m:t>1,2</m:t>
                                  </m:r>
                                </m:sub>
                              </m:sSub>
                            </m:e>
                            <m:e>
                              <m:sSub>
                                <m:e>
                                  <m:argPr>
                                    <m:scrLvl m:val="0"/>
                                  </m:argPr>
                                  <m:r>
                                    <a:rPr xmlns:a="http://schemas.openxmlformats.org/drawingml/2006/main" sz="1400" i="1">
                                      <a:solidFill>
                                        <a:srgbClr val="333333"/>
                                      </a:solidFill>
                                      <a:latin typeface="Cambria Math" panose="02040503050406030204" pitchFamily="18" charset="0"/>
                                    </a:rPr>
                                    <m:t>w</m:t>
                                  </m:r>
                                </m:e>
                                <m:sub>
                                  <m:argPr>
                                    <m:scrLvl m:val="0"/>
                                  </m:argPr>
                                  <m:r>
                                    <a:rPr xmlns:a="http://schemas.openxmlformats.org/drawingml/2006/main" sz="1400" i="1">
                                      <a:solidFill>
                                        <a:srgbClr val="333333"/>
                                      </a:solidFill>
                                      <a:latin typeface="Cambria Math" panose="02040503050406030204" pitchFamily="18" charset="0"/>
                                    </a:rPr>
                                    <m:t>1,3</m:t>
                                  </m:r>
                                </m:sub>
                              </m:sSub>
                            </m:e>
                            <m:e>
                              <m:sSub>
                                <m:e>
                                  <m:argPr>
                                    <m:scrLvl m:val="0"/>
                                  </m:argPr>
                                  <m:r>
                                    <a:rPr xmlns:a="http://schemas.openxmlformats.org/drawingml/2006/main" sz="1400" i="1">
                                      <a:solidFill>
                                        <a:srgbClr val="333333"/>
                                      </a:solidFill>
                                      <a:latin typeface="Cambria Math" panose="02040503050406030204" pitchFamily="18" charset="0"/>
                                    </a:rPr>
                                    <m:t>w</m:t>
                                  </m:r>
                                </m:e>
                                <m:sub>
                                  <m:argPr>
                                    <m:scrLvl m:val="0"/>
                                  </m:argPr>
                                  <m:r>
                                    <a:rPr xmlns:a="http://schemas.openxmlformats.org/drawingml/2006/main" sz="1400" i="1">
                                      <a:solidFill>
                                        <a:srgbClr val="333333"/>
                                      </a:solidFill>
                                      <a:latin typeface="Cambria Math" panose="02040503050406030204" pitchFamily="18" charset="0"/>
                                    </a:rPr>
                                    <m:t>1,4</m:t>
                                  </m:r>
                                </m:sub>
                              </m:sSub>
                            </m:e>
                          </m:mr>
                          <m:mr>
                            <m:e>
                              <m:sSub>
                                <m:e>
                                  <m:argPr>
                                    <m:scrLvl m:val="0"/>
                                  </m:argPr>
                                  <m:r>
                                    <a:rPr xmlns:a="http://schemas.openxmlformats.org/drawingml/2006/main" sz="1400" i="1">
                                      <a:solidFill>
                                        <a:srgbClr val="333333"/>
                                      </a:solidFill>
                                      <a:latin typeface="Cambria Math" panose="02040503050406030204" pitchFamily="18" charset="0"/>
                                    </a:rPr>
                                    <m:t>w</m:t>
                                  </m:r>
                                </m:e>
                                <m:sub>
                                  <m:argPr>
                                    <m:scrLvl m:val="0"/>
                                  </m:argPr>
                                  <m:r>
                                    <a:rPr xmlns:a="http://schemas.openxmlformats.org/drawingml/2006/main" sz="1400" i="1">
                                      <a:solidFill>
                                        <a:srgbClr val="333333"/>
                                      </a:solidFill>
                                      <a:latin typeface="Cambria Math" panose="02040503050406030204" pitchFamily="18" charset="0"/>
                                    </a:rPr>
                                    <m:t>2,1</m:t>
                                  </m:r>
                                </m:sub>
                              </m:sSub>
                            </m:e>
                            <m:e>
                              <m:sSub>
                                <m:e>
                                  <m:argPr>
                                    <m:scrLvl m:val="0"/>
                                  </m:argPr>
                                  <m:r>
                                    <a:rPr xmlns:a="http://schemas.openxmlformats.org/drawingml/2006/main" sz="1400" i="1">
                                      <a:solidFill>
                                        <a:srgbClr val="333333"/>
                                      </a:solidFill>
                                      <a:latin typeface="Cambria Math" panose="02040503050406030204" pitchFamily="18" charset="0"/>
                                    </a:rPr>
                                    <m:t>w</m:t>
                                  </m:r>
                                </m:e>
                                <m:sub>
                                  <m:argPr>
                                    <m:scrLvl m:val="0"/>
                                  </m:argPr>
                                  <m:r>
                                    <a:rPr xmlns:a="http://schemas.openxmlformats.org/drawingml/2006/main" sz="1400" i="1">
                                      <a:solidFill>
                                        <a:srgbClr val="333333"/>
                                      </a:solidFill>
                                      <a:latin typeface="Cambria Math" panose="02040503050406030204" pitchFamily="18" charset="0"/>
                                    </a:rPr>
                                    <m:t>2,2</m:t>
                                  </m:r>
                                </m:sub>
                              </m:sSub>
                            </m:e>
                            <m:e>
                              <m:sSub>
                                <m:e>
                                  <m:argPr>
                                    <m:scrLvl m:val="0"/>
                                  </m:argPr>
                                  <m:r>
                                    <a:rPr xmlns:a="http://schemas.openxmlformats.org/drawingml/2006/main" sz="1400" i="1">
                                      <a:solidFill>
                                        <a:srgbClr val="333333"/>
                                      </a:solidFill>
                                      <a:latin typeface="Cambria Math" panose="02040503050406030204" pitchFamily="18" charset="0"/>
                                    </a:rPr>
                                    <m:t>w</m:t>
                                  </m:r>
                                </m:e>
                                <m:sub>
                                  <m:argPr>
                                    <m:scrLvl m:val="0"/>
                                  </m:argPr>
                                  <m:r>
                                    <a:rPr xmlns:a="http://schemas.openxmlformats.org/drawingml/2006/main" sz="1400" i="1">
                                      <a:solidFill>
                                        <a:srgbClr val="333333"/>
                                      </a:solidFill>
                                      <a:latin typeface="Cambria Math" panose="02040503050406030204" pitchFamily="18" charset="0"/>
                                    </a:rPr>
                                    <m:t>2,3</m:t>
                                  </m:r>
                                </m:sub>
                              </m:sSub>
                            </m:e>
                            <m:e>
                              <m:sSub>
                                <m:e>
                                  <m:argPr>
                                    <m:scrLvl m:val="0"/>
                                  </m:argPr>
                                  <m:r>
                                    <a:rPr xmlns:a="http://schemas.openxmlformats.org/drawingml/2006/main" sz="1400" i="1">
                                      <a:solidFill>
                                        <a:srgbClr val="333333"/>
                                      </a:solidFill>
                                      <a:latin typeface="Cambria Math" panose="02040503050406030204" pitchFamily="18" charset="0"/>
                                    </a:rPr>
                                    <m:t>w</m:t>
                                  </m:r>
                                </m:e>
                                <m:sub>
                                  <m:argPr>
                                    <m:scrLvl m:val="0"/>
                                  </m:argPr>
                                  <m:r>
                                    <a:rPr xmlns:a="http://schemas.openxmlformats.org/drawingml/2006/main" sz="1400" i="1">
                                      <a:solidFill>
                                        <a:srgbClr val="333333"/>
                                      </a:solidFill>
                                      <a:latin typeface="Cambria Math" panose="02040503050406030204" pitchFamily="18" charset="0"/>
                                    </a:rPr>
                                    <m:t>2,4</m:t>
                                  </m:r>
                                </m:sub>
                              </m:sSub>
                            </m:e>
                          </m:mr>
                          <m:mr>
                            <m:e>
                              <m:sSub>
                                <m:e>
                                  <m:argPr>
                                    <m:scrLvl m:val="0"/>
                                  </m:argPr>
                                  <m:r>
                                    <a:rPr xmlns:a="http://schemas.openxmlformats.org/drawingml/2006/main" sz="1400" i="1">
                                      <a:solidFill>
                                        <a:srgbClr val="333333"/>
                                      </a:solidFill>
                                      <a:latin typeface="Cambria Math" panose="02040503050406030204" pitchFamily="18" charset="0"/>
                                    </a:rPr>
                                    <m:t>w</m:t>
                                  </m:r>
                                </m:e>
                                <m:sub>
                                  <m:argPr>
                                    <m:scrLvl m:val="0"/>
                                  </m:argPr>
                                  <m:r>
                                    <a:rPr xmlns:a="http://schemas.openxmlformats.org/drawingml/2006/main" sz="1400" i="1">
                                      <a:solidFill>
                                        <a:srgbClr val="333333"/>
                                      </a:solidFill>
                                      <a:latin typeface="Cambria Math" panose="02040503050406030204" pitchFamily="18" charset="0"/>
                                    </a:rPr>
                                    <m:t>3,1</m:t>
                                  </m:r>
                                </m:sub>
                              </m:sSub>
                            </m:e>
                            <m:e>
                              <m:sSub>
                                <m:e>
                                  <m:argPr>
                                    <m:scrLvl m:val="0"/>
                                  </m:argPr>
                                  <m:r>
                                    <a:rPr xmlns:a="http://schemas.openxmlformats.org/drawingml/2006/main" sz="1400" i="1">
                                      <a:solidFill>
                                        <a:srgbClr val="333333"/>
                                      </a:solidFill>
                                      <a:latin typeface="Cambria Math" panose="02040503050406030204" pitchFamily="18" charset="0"/>
                                    </a:rPr>
                                    <m:t>w</m:t>
                                  </m:r>
                                </m:e>
                                <m:sub>
                                  <m:argPr>
                                    <m:scrLvl m:val="0"/>
                                  </m:argPr>
                                  <m:r>
                                    <a:rPr xmlns:a="http://schemas.openxmlformats.org/drawingml/2006/main" sz="1400" i="1">
                                      <a:solidFill>
                                        <a:srgbClr val="333333"/>
                                      </a:solidFill>
                                      <a:latin typeface="Cambria Math" panose="02040503050406030204" pitchFamily="18" charset="0"/>
                                    </a:rPr>
                                    <m:t>3,2</m:t>
                                  </m:r>
                                </m:sub>
                              </m:sSub>
                            </m:e>
                            <m:e>
                              <m:sSub>
                                <m:e>
                                  <m:argPr>
                                    <m:scrLvl m:val="0"/>
                                  </m:argPr>
                                  <m:r>
                                    <a:rPr xmlns:a="http://schemas.openxmlformats.org/drawingml/2006/main" sz="1400" i="1">
                                      <a:solidFill>
                                        <a:srgbClr val="333333"/>
                                      </a:solidFill>
                                      <a:latin typeface="Cambria Math" panose="02040503050406030204" pitchFamily="18" charset="0"/>
                                    </a:rPr>
                                    <m:t>w</m:t>
                                  </m:r>
                                </m:e>
                                <m:sub>
                                  <m:argPr>
                                    <m:scrLvl m:val="0"/>
                                  </m:argPr>
                                  <m:r>
                                    <a:rPr xmlns:a="http://schemas.openxmlformats.org/drawingml/2006/main" sz="1400" i="1">
                                      <a:solidFill>
                                        <a:srgbClr val="333333"/>
                                      </a:solidFill>
                                      <a:latin typeface="Cambria Math" panose="02040503050406030204" pitchFamily="18" charset="0"/>
                                    </a:rPr>
                                    <m:t>3,3</m:t>
                                  </m:r>
                                </m:sub>
                              </m:sSub>
                            </m:e>
                            <m:e>
                              <m:sSub>
                                <m:e>
                                  <m:argPr>
                                    <m:scrLvl m:val="0"/>
                                  </m:argPr>
                                  <m:r>
                                    <a:rPr xmlns:a="http://schemas.openxmlformats.org/drawingml/2006/main" sz="1400" i="1">
                                      <a:solidFill>
                                        <a:srgbClr val="333333"/>
                                      </a:solidFill>
                                      <a:latin typeface="Cambria Math" panose="02040503050406030204" pitchFamily="18" charset="0"/>
                                    </a:rPr>
                                    <m:t>w</m:t>
                                  </m:r>
                                </m:e>
                                <m:sub>
                                  <m:argPr>
                                    <m:scrLvl m:val="0"/>
                                  </m:argPr>
                                  <m:r>
                                    <a:rPr xmlns:a="http://schemas.openxmlformats.org/drawingml/2006/main" sz="1400" i="1">
                                      <a:solidFill>
                                        <a:srgbClr val="333333"/>
                                      </a:solidFill>
                                      <a:latin typeface="Cambria Math" panose="02040503050406030204" pitchFamily="18" charset="0"/>
                                    </a:rPr>
                                    <m:t>3,4</m:t>
                                  </m:r>
                                </m:sub>
                              </m:sSub>
                            </m:e>
                          </m:mr>
                        </m:m>
                      </m:e>
                    </m:d>
                    <m:d>
                      <m:dPr>
                        <m:ctrlPr>
                          <a:rPr xmlns:a="http://schemas.openxmlformats.org/drawingml/2006/main" sz="1400" i="1">
                            <a:solidFill>
                              <a:srgbClr val="333333"/>
                            </a:solidFill>
                            <a:latin typeface="Cambria Math" panose="02040503050406030204" pitchFamily="18" charset="0"/>
                          </a:rPr>
                        </m:ctrlPr>
                        <m:begChr m:val="["/>
                        <m:endChr m:val="]"/>
                      </m:dPr>
                      <m:e>
                        <m:eqArr>
                          <m:eqArrPr>
                            <m:ctrlPr>
                              <a:rPr xmlns:a="http://schemas.openxmlformats.org/drawingml/2006/main" sz="1400" i="1">
                                <a:solidFill>
                                  <a:srgbClr val="333333"/>
                                </a:solidFill>
                                <a:latin typeface="Cambria Math" panose="02040503050406030204" pitchFamily="18" charset="0"/>
                              </a:rPr>
                            </m:ctrlPr>
                          </m:eqArrPr>
                          <m:e>
                            <m:sSub>
                              <m:e>
                                <m:argPr>
                                  <m:scrLvl m:val="0"/>
                                </m:argPr>
                                <m:r>
                                  <a:rPr xmlns:a="http://schemas.openxmlformats.org/drawingml/2006/main" sz="1400" i="1">
                                    <a:solidFill>
                                      <a:srgbClr val="333333"/>
                                    </a:solidFill>
                                    <a:latin typeface="Cambria Math" panose="02040503050406030204" pitchFamily="18" charset="0"/>
                                  </a:rPr>
                                  <m:t>x</m:t>
                                </m:r>
                              </m:e>
                              <m:sub>
                                <m:argPr>
                                  <m:scrLvl m:val="0"/>
                                </m:argPr>
                                <m:r>
                                  <a:rPr xmlns:a="http://schemas.openxmlformats.org/drawingml/2006/main" sz="1400" i="1">
                                    <a:solidFill>
                                      <a:srgbClr val="333333"/>
                                    </a:solidFill>
                                    <a:latin typeface="Cambria Math" panose="02040503050406030204" pitchFamily="18" charset="0"/>
                                  </a:rPr>
                                  <m:t>1</m:t>
                                </m:r>
                              </m:sub>
                            </m:sSub>
                          </m:e>
                          <m:e>
                            <m:sSub>
                              <m:e>
                                <m:argPr>
                                  <m:scrLvl m:val="0"/>
                                </m:argPr>
                                <m:r>
                                  <a:rPr xmlns:a="http://schemas.openxmlformats.org/drawingml/2006/main" sz="1400" i="1">
                                    <a:solidFill>
                                      <a:srgbClr val="333333"/>
                                    </a:solidFill>
                                    <a:latin typeface="Cambria Math" panose="02040503050406030204" pitchFamily="18" charset="0"/>
                                  </a:rPr>
                                  <m:t>x</m:t>
                                </m:r>
                              </m:e>
                              <m:sub>
                                <m:argPr>
                                  <m:scrLvl m:val="0"/>
                                </m:argPr>
                                <m:r>
                                  <a:rPr xmlns:a="http://schemas.openxmlformats.org/drawingml/2006/main" sz="1400" i="1">
                                    <a:solidFill>
                                      <a:srgbClr val="333333"/>
                                    </a:solidFill>
                                    <a:latin typeface="Cambria Math" panose="02040503050406030204" pitchFamily="18" charset="0"/>
                                  </a:rPr>
                                  <m:t>2</m:t>
                                </m:r>
                              </m:sub>
                            </m:sSub>
                          </m:e>
                          <m:e>
                            <m:sSub>
                              <m:e>
                                <m:argPr>
                                  <m:scrLvl m:val="0"/>
                                </m:argPr>
                                <m:r>
                                  <a:rPr xmlns:a="http://schemas.openxmlformats.org/drawingml/2006/main" sz="1400" i="1">
                                    <a:solidFill>
                                      <a:srgbClr val="333333"/>
                                    </a:solidFill>
                                    <a:latin typeface="Cambria Math" panose="02040503050406030204" pitchFamily="18" charset="0"/>
                                  </a:rPr>
                                  <m:t>x</m:t>
                                </m:r>
                              </m:e>
                              <m:sub>
                                <m:argPr>
                                  <m:scrLvl m:val="0"/>
                                </m:argPr>
                                <m:r>
                                  <a:rPr xmlns:a="http://schemas.openxmlformats.org/drawingml/2006/main" sz="1400" i="1">
                                    <a:solidFill>
                                      <a:srgbClr val="333333"/>
                                    </a:solidFill>
                                    <a:latin typeface="Cambria Math" panose="02040503050406030204" pitchFamily="18" charset="0"/>
                                  </a:rPr>
                                  <m:t>3</m:t>
                                </m:r>
                              </m:sub>
                            </m:sSub>
                          </m:e>
                          <m:e>
                            <m:sSub>
                              <m:e>
                                <m:argPr>
                                  <m:scrLvl m:val="0"/>
                                </m:argPr>
                                <m:r>
                                  <a:rPr xmlns:a="http://schemas.openxmlformats.org/drawingml/2006/main" sz="1400" i="1">
                                    <a:solidFill>
                                      <a:srgbClr val="333333"/>
                                    </a:solidFill>
                                    <a:latin typeface="Cambria Math" panose="02040503050406030204" pitchFamily="18" charset="0"/>
                                  </a:rPr>
                                  <m:t>x</m:t>
                                </m:r>
                              </m:e>
                              <m:sub>
                                <m:argPr>
                                  <m:scrLvl m:val="0"/>
                                </m:argPr>
                                <m:r>
                                  <a:rPr xmlns:a="http://schemas.openxmlformats.org/drawingml/2006/main" sz="1400" i="1">
                                    <a:solidFill>
                                      <a:srgbClr val="333333"/>
                                    </a:solidFill>
                                    <a:latin typeface="Cambria Math" panose="02040503050406030204" pitchFamily="18" charset="0"/>
                                  </a:rPr>
                                  <m:t>4</m:t>
                                </m:r>
                              </m:sub>
                            </m:sSub>
                          </m:e>
                        </m:eqArr>
                      </m:e>
                    </m:d>
                    <m:r>
                      <a:rPr xmlns:a="http://schemas.openxmlformats.org/drawingml/2006/main" sz="1400" i="1">
                        <a:solidFill>
                          <a:srgbClr val="333333"/>
                        </a:solidFill>
                        <a:latin typeface="Cambria Math" panose="02040503050406030204" pitchFamily="18" charset="0"/>
                      </a:rPr>
                      <m:t>+</m:t>
                    </m:r>
                    <m:d>
                      <m:dPr>
                        <m:ctrlPr>
                          <a:rPr xmlns:a="http://schemas.openxmlformats.org/drawingml/2006/main" sz="1400" i="1">
                            <a:solidFill>
                              <a:srgbClr val="333333"/>
                            </a:solidFill>
                            <a:latin typeface="Cambria Math" panose="02040503050406030204" pitchFamily="18" charset="0"/>
                          </a:rPr>
                        </m:ctrlPr>
                        <m:begChr m:val="["/>
                        <m:endChr m:val="]"/>
                      </m:dPr>
                      <m:e>
                        <m:eqArr>
                          <m:eqArrPr>
                            <m:ctrlPr>
                              <a:rPr xmlns:a="http://schemas.openxmlformats.org/drawingml/2006/main" sz="1400" i="1">
                                <a:solidFill>
                                  <a:srgbClr val="333333"/>
                                </a:solidFill>
                                <a:latin typeface="Cambria Math" panose="02040503050406030204" pitchFamily="18" charset="0"/>
                              </a:rPr>
                            </m:ctrlPr>
                          </m:eqArrPr>
                          <m:e>
                            <m:sSub>
                              <m:e>
                                <m:argPr>
                                  <m:scrLvl m:val="0"/>
                                </m:argPr>
                                <m:r>
                                  <a:rPr xmlns:a="http://schemas.openxmlformats.org/drawingml/2006/main" sz="1400" i="1">
                                    <a:solidFill>
                                      <a:srgbClr val="333333"/>
                                    </a:solidFill>
                                    <a:latin typeface="Cambria Math" panose="02040503050406030204" pitchFamily="18" charset="0"/>
                                  </a:rPr>
                                  <m:t>b</m:t>
                                </m:r>
                              </m:e>
                              <m:sub>
                                <m:argPr>
                                  <m:scrLvl m:val="0"/>
                                </m:argPr>
                                <m:r>
                                  <a:rPr xmlns:a="http://schemas.openxmlformats.org/drawingml/2006/main" sz="1400" i="1">
                                    <a:solidFill>
                                      <a:srgbClr val="333333"/>
                                    </a:solidFill>
                                    <a:latin typeface="Cambria Math" panose="02040503050406030204" pitchFamily="18" charset="0"/>
                                  </a:rPr>
                                  <m:t>1</m:t>
                                </m:r>
                              </m:sub>
                            </m:sSub>
                          </m:e>
                          <m:e>
                            <m:sSub>
                              <m:e>
                                <m:argPr>
                                  <m:scrLvl m:val="0"/>
                                </m:argPr>
                                <m:r>
                                  <a:rPr xmlns:a="http://schemas.openxmlformats.org/drawingml/2006/main" sz="1400" i="1">
                                    <a:solidFill>
                                      <a:srgbClr val="333333"/>
                                    </a:solidFill>
                                    <a:latin typeface="Cambria Math" panose="02040503050406030204" pitchFamily="18" charset="0"/>
                                  </a:rPr>
                                  <m:t>b</m:t>
                                </m:r>
                              </m:e>
                              <m:sub>
                                <m:argPr>
                                  <m:scrLvl m:val="0"/>
                                </m:argPr>
                                <m:r>
                                  <a:rPr xmlns:a="http://schemas.openxmlformats.org/drawingml/2006/main" sz="1400" i="1">
                                    <a:solidFill>
                                      <a:srgbClr val="333333"/>
                                    </a:solidFill>
                                    <a:latin typeface="Cambria Math" panose="02040503050406030204" pitchFamily="18" charset="0"/>
                                  </a:rPr>
                                  <m:t>2</m:t>
                                </m:r>
                              </m:sub>
                            </m:sSub>
                          </m:e>
                          <m:e>
                            <m:sSub>
                              <m:e>
                                <m:argPr>
                                  <m:scrLvl m:val="0"/>
                                </m:argPr>
                                <m:r>
                                  <a:rPr xmlns:a="http://schemas.openxmlformats.org/drawingml/2006/main" sz="1400" i="1">
                                    <a:solidFill>
                                      <a:srgbClr val="333333"/>
                                    </a:solidFill>
                                    <a:latin typeface="Cambria Math" panose="02040503050406030204" pitchFamily="18" charset="0"/>
                                  </a:rPr>
                                  <m:t>b</m:t>
                                </m:r>
                              </m:e>
                              <m:sub>
                                <m:argPr>
                                  <m:scrLvl m:val="0"/>
                                </m:argPr>
                                <m:r>
                                  <a:rPr xmlns:a="http://schemas.openxmlformats.org/drawingml/2006/main" sz="1400" i="1">
                                    <a:solidFill>
                                      <a:srgbClr val="333333"/>
                                    </a:solidFill>
                                    <a:latin typeface="Cambria Math" panose="02040503050406030204" pitchFamily="18" charset="0"/>
                                  </a:rPr>
                                  <m:t>3</m:t>
                                </m:r>
                              </m:sub>
                            </m:sSub>
                          </m:e>
                        </m:eqArr>
                      </m:e>
                    </m:d>
                  </m:oMath>
                </m:oMathPara>
              </a14:m>
              <a:endParaRPr sz="1400">
                <a:solidFill>
                  <a:srgbClr val="333333"/>
                </a:solidFill>
              </a:endParaRPr>
            </a:p>
          </p:txBody>
        </p:sp>
        <p:sp>
          <p:nvSpPr>
            <p:cNvPr id="1223" name="Equation"/>
            <p:cNvSpPr txBox="1"/>
            <p:nvPr/>
          </p:nvSpPr>
          <p:spPr>
            <a:xfrm>
              <a:off x="3804481" y="1666500"/>
              <a:ext cx="136927" cy="122987"/>
            </a:xfrm>
            <a:prstGeom prst="rect">
              <a:avLst/>
            </a:prstGeom>
            <a:noFill/>
            <a:ln w="12700" cap="flat">
              <a:noFill/>
              <a:miter lim="400000"/>
            </a:ln>
            <a:effectLst/>
          </p:spPr>
          <p:txBody>
            <a:bodyPr wrap="none" lIns="0" tIns="0" rIns="0" bIns="0">
              <a:spAutoFit/>
            </a:bodyPr>
            <a:lstStyle/>
            <a:p>
              <a:pPr latinLnBrk="1">
                <a:defRPr sz="1800">
                  <a:solidFill>
                    <a:srgbClr val="000000"/>
                  </a:solidFill>
                </a:defRPr>
              </a:pPr>
              <a14:m>
                <m:oMathPara>
                  <m:oMathParaPr>
                    <m:jc m:val="centerGroup"/>
                  </m:oMathParaPr>
                  <m:oMath>
                    <m:sSub>
                      <m:e>
                        <m:r>
                          <a:rPr xmlns:a="http://schemas.openxmlformats.org/drawingml/2006/main" sz="1400" i="1">
                            <a:solidFill>
                              <a:srgbClr val="333333"/>
                            </a:solidFill>
                            <a:latin typeface="Cambria Math" panose="02040503050406030204" pitchFamily="18" charset="0"/>
                          </a:rPr>
                          <m:t>y</m:t>
                        </m:r>
                      </m:e>
                      <m:sub>
                        <m:r>
                          <a:rPr xmlns:a="http://schemas.openxmlformats.org/drawingml/2006/main" sz="1400" i="1">
                            <a:solidFill>
                              <a:srgbClr val="333333"/>
                            </a:solidFill>
                            <a:latin typeface="Cambria Math" panose="02040503050406030204" pitchFamily="18" charset="0"/>
                          </a:rPr>
                          <m:t>2</m:t>
                        </m:r>
                      </m:sub>
                    </m:sSub>
                  </m:oMath>
                </m:oMathPara>
              </a14:m>
              <a:endParaRPr sz="1400">
                <a:solidFill>
                  <a:srgbClr val="333333"/>
                </a:solidFill>
              </a:endParaRPr>
            </a:p>
          </p:txBody>
        </p:sp>
        <p:sp>
          <p:nvSpPr>
            <p:cNvPr id="1224" name="Equation"/>
            <p:cNvSpPr txBox="1"/>
            <p:nvPr/>
          </p:nvSpPr>
          <p:spPr>
            <a:xfrm>
              <a:off x="3804481" y="2656472"/>
              <a:ext cx="131499" cy="124754"/>
            </a:xfrm>
            <a:prstGeom prst="rect">
              <a:avLst/>
            </a:prstGeom>
            <a:noFill/>
            <a:ln w="12700" cap="flat">
              <a:noFill/>
              <a:miter lim="400000"/>
            </a:ln>
            <a:effectLst/>
          </p:spPr>
          <p:txBody>
            <a:bodyPr wrap="none" lIns="0" tIns="0" rIns="0" bIns="0">
              <a:spAutoFit/>
            </a:bodyPr>
            <a:lstStyle/>
            <a:p>
              <a:pPr latinLnBrk="1">
                <a:defRPr sz="1800">
                  <a:solidFill>
                    <a:srgbClr val="000000"/>
                  </a:solidFill>
                </a:defRPr>
              </a:pPr>
              <a14:m>
                <m:oMathPara>
                  <m:oMathParaPr>
                    <m:jc m:val="centerGroup"/>
                  </m:oMathParaPr>
                  <m:oMath>
                    <m:sSub>
                      <m:e>
                        <m:r>
                          <a:rPr xmlns:a="http://schemas.openxmlformats.org/drawingml/2006/main" sz="1400" i="1">
                            <a:solidFill>
                              <a:srgbClr val="333333"/>
                            </a:solidFill>
                            <a:latin typeface="Cambria Math" panose="02040503050406030204" pitchFamily="18" charset="0"/>
                          </a:rPr>
                          <m:t>y</m:t>
                        </m:r>
                      </m:e>
                      <m:sub>
                        <m:r>
                          <a:rPr xmlns:a="http://schemas.openxmlformats.org/drawingml/2006/main" sz="1400" i="1">
                            <a:solidFill>
                              <a:srgbClr val="333333"/>
                            </a:solidFill>
                            <a:latin typeface="Cambria Math" panose="02040503050406030204" pitchFamily="18" charset="0"/>
                          </a:rPr>
                          <m:t>3</m:t>
                        </m:r>
                      </m:sub>
                    </m:sSub>
                  </m:oMath>
                </m:oMathPara>
              </a14:m>
              <a:endParaRPr sz="1400">
                <a:solidFill>
                  <a:srgbClr val="333333"/>
                </a:solidFill>
              </a:endParaRPr>
            </a:p>
          </p:txBody>
        </p:sp>
        <p:sp>
          <p:nvSpPr>
            <p:cNvPr id="1225" name="Line"/>
            <p:cNvSpPr/>
            <p:nvPr/>
          </p:nvSpPr>
          <p:spPr>
            <a:xfrm>
              <a:off x="289027" y="126431"/>
              <a:ext cx="1404058" cy="1600041"/>
            </a:xfrm>
            <a:prstGeom prst="line">
              <a:avLst/>
            </a:prstGeom>
            <a:noFill/>
            <a:ln w="12700" cap="flat">
              <a:solidFill>
                <a:srgbClr val="8481C3"/>
              </a:solidFill>
              <a:prstDash val="solid"/>
              <a:round/>
            </a:ln>
            <a:effectLst/>
          </p:spPr>
          <p:txBody>
            <a:bodyPr wrap="square" lIns="0" tIns="0" rIns="0" bIns="0" numCol="1" anchor="t">
              <a:noAutofit/>
            </a:bodyPr>
            <a:lstStyle/>
            <a:p>
              <a:pPr/>
            </a:p>
          </p:txBody>
        </p:sp>
        <p:sp>
          <p:nvSpPr>
            <p:cNvPr id="1226" name="Line"/>
            <p:cNvSpPr/>
            <p:nvPr/>
          </p:nvSpPr>
          <p:spPr>
            <a:xfrm>
              <a:off x="290120" y="772674"/>
              <a:ext cx="1397682" cy="949364"/>
            </a:xfrm>
            <a:prstGeom prst="line">
              <a:avLst/>
            </a:prstGeom>
            <a:noFill/>
            <a:ln w="12700" cap="flat">
              <a:solidFill>
                <a:srgbClr val="8481C3"/>
              </a:solidFill>
              <a:prstDash val="solid"/>
              <a:round/>
            </a:ln>
            <a:effectLst/>
          </p:spPr>
          <p:txBody>
            <a:bodyPr wrap="square" lIns="0" tIns="0" rIns="0" bIns="0" numCol="1" anchor="t">
              <a:noAutofit/>
            </a:bodyPr>
            <a:lstStyle/>
            <a:p>
              <a:pPr/>
            </a:p>
          </p:txBody>
        </p:sp>
        <p:sp>
          <p:nvSpPr>
            <p:cNvPr id="1227" name="Line"/>
            <p:cNvSpPr/>
            <p:nvPr/>
          </p:nvSpPr>
          <p:spPr>
            <a:xfrm>
              <a:off x="294320" y="1380306"/>
              <a:ext cx="1400075" cy="347324"/>
            </a:xfrm>
            <a:prstGeom prst="line">
              <a:avLst/>
            </a:prstGeom>
            <a:noFill/>
            <a:ln w="12700" cap="flat">
              <a:solidFill>
                <a:srgbClr val="8481C3"/>
              </a:solidFill>
              <a:prstDash val="solid"/>
              <a:round/>
            </a:ln>
            <a:effectLst/>
          </p:spPr>
          <p:txBody>
            <a:bodyPr wrap="square" lIns="0" tIns="0" rIns="0" bIns="0" numCol="1" anchor="t">
              <a:noAutofit/>
            </a:bodyPr>
            <a:lstStyle/>
            <a:p>
              <a:pPr/>
            </a:p>
          </p:txBody>
        </p:sp>
        <p:sp>
          <p:nvSpPr>
            <p:cNvPr id="1228" name="Line"/>
            <p:cNvSpPr/>
            <p:nvPr/>
          </p:nvSpPr>
          <p:spPr>
            <a:xfrm flipV="1">
              <a:off x="304298" y="1726453"/>
              <a:ext cx="1394406" cy="264547"/>
            </a:xfrm>
            <a:prstGeom prst="line">
              <a:avLst/>
            </a:prstGeom>
            <a:noFill/>
            <a:ln w="12700" cap="flat">
              <a:solidFill>
                <a:srgbClr val="8481C3"/>
              </a:solidFill>
              <a:prstDash val="solid"/>
              <a:round/>
            </a:ln>
            <a:effectLst/>
          </p:spPr>
          <p:txBody>
            <a:bodyPr wrap="square" lIns="0" tIns="0" rIns="0" bIns="0" numCol="1" anchor="t">
              <a:noAutofit/>
            </a:bodyPr>
            <a:lstStyle/>
            <a:p>
              <a:pPr/>
            </a:p>
          </p:txBody>
        </p:sp>
        <p:sp>
          <p:nvSpPr>
            <p:cNvPr id="1229" name="Line"/>
            <p:cNvSpPr/>
            <p:nvPr/>
          </p:nvSpPr>
          <p:spPr>
            <a:xfrm flipV="1">
              <a:off x="261297" y="1728397"/>
              <a:ext cx="1430155" cy="1022680"/>
            </a:xfrm>
            <a:prstGeom prst="line">
              <a:avLst/>
            </a:prstGeom>
            <a:noFill/>
            <a:ln w="12700" cap="flat">
              <a:solidFill>
                <a:srgbClr val="8481C3"/>
              </a:solidFill>
              <a:prstDash val="solid"/>
              <a:round/>
            </a:ln>
            <a:effectLst/>
          </p:spPr>
          <p:txBody>
            <a:bodyPr wrap="square" lIns="0" tIns="0" rIns="0" bIns="0" numCol="1" anchor="t">
              <a:noAutofit/>
            </a:bodyPr>
            <a:lstStyle/>
            <a:p>
              <a:pPr/>
            </a:p>
          </p:txBody>
        </p:sp>
        <p:sp>
          <p:nvSpPr>
            <p:cNvPr id="1230" name="Line"/>
            <p:cNvSpPr/>
            <p:nvPr/>
          </p:nvSpPr>
          <p:spPr>
            <a:xfrm>
              <a:off x="302074" y="122867"/>
              <a:ext cx="1403015" cy="2592763"/>
            </a:xfrm>
            <a:prstGeom prst="line">
              <a:avLst/>
            </a:prstGeom>
            <a:noFill/>
            <a:ln w="12700" cap="flat">
              <a:solidFill>
                <a:schemeClr val="accent3">
                  <a:satOff val="-8067"/>
                  <a:lumOff val="-16549"/>
                </a:schemeClr>
              </a:solidFill>
              <a:prstDash val="sysDot"/>
              <a:miter lim="400000"/>
            </a:ln>
            <a:effectLst/>
          </p:spPr>
          <p:txBody>
            <a:bodyPr wrap="square" lIns="0" tIns="0" rIns="0" bIns="0" numCol="1" anchor="t">
              <a:noAutofit/>
            </a:bodyPr>
            <a:lstStyle/>
            <a:p>
              <a:pPr/>
            </a:p>
          </p:txBody>
        </p:sp>
        <p:sp>
          <p:nvSpPr>
            <p:cNvPr id="1231" name="Line"/>
            <p:cNvSpPr/>
            <p:nvPr/>
          </p:nvSpPr>
          <p:spPr>
            <a:xfrm>
              <a:off x="301220" y="775169"/>
              <a:ext cx="1391481" cy="1914932"/>
            </a:xfrm>
            <a:prstGeom prst="line">
              <a:avLst/>
            </a:prstGeom>
            <a:noFill/>
            <a:ln w="12700" cap="flat">
              <a:solidFill>
                <a:schemeClr val="accent3">
                  <a:satOff val="-8067"/>
                  <a:lumOff val="-16549"/>
                </a:schemeClr>
              </a:solidFill>
              <a:prstDash val="sysDot"/>
              <a:miter lim="400000"/>
            </a:ln>
            <a:effectLst/>
          </p:spPr>
          <p:txBody>
            <a:bodyPr wrap="square" lIns="0" tIns="0" rIns="0" bIns="0" numCol="1" anchor="t">
              <a:noAutofit/>
            </a:bodyPr>
            <a:lstStyle/>
            <a:p>
              <a:pPr/>
            </a:p>
          </p:txBody>
        </p:sp>
        <p:sp>
          <p:nvSpPr>
            <p:cNvPr id="1232" name="Line"/>
            <p:cNvSpPr/>
            <p:nvPr/>
          </p:nvSpPr>
          <p:spPr>
            <a:xfrm>
              <a:off x="306191" y="1388707"/>
              <a:ext cx="1386718" cy="1313710"/>
            </a:xfrm>
            <a:prstGeom prst="line">
              <a:avLst/>
            </a:prstGeom>
            <a:noFill/>
            <a:ln w="12700" cap="flat">
              <a:solidFill>
                <a:schemeClr val="accent3">
                  <a:satOff val="-8067"/>
                  <a:lumOff val="-16549"/>
                </a:schemeClr>
              </a:solidFill>
              <a:prstDash val="sysDot"/>
              <a:miter lim="400000"/>
            </a:ln>
            <a:effectLst/>
          </p:spPr>
          <p:txBody>
            <a:bodyPr wrap="square" lIns="0" tIns="0" rIns="0" bIns="0" numCol="1" anchor="t">
              <a:noAutofit/>
            </a:bodyPr>
            <a:lstStyle/>
            <a:p>
              <a:pPr/>
            </a:p>
          </p:txBody>
        </p:sp>
        <p:sp>
          <p:nvSpPr>
            <p:cNvPr id="1233" name="Line"/>
            <p:cNvSpPr/>
            <p:nvPr/>
          </p:nvSpPr>
          <p:spPr>
            <a:xfrm>
              <a:off x="310617" y="1978000"/>
              <a:ext cx="1388410" cy="726347"/>
            </a:xfrm>
            <a:prstGeom prst="line">
              <a:avLst/>
            </a:prstGeom>
            <a:noFill/>
            <a:ln w="12700" cap="flat">
              <a:solidFill>
                <a:schemeClr val="accent3">
                  <a:satOff val="-8067"/>
                  <a:lumOff val="-16549"/>
                </a:schemeClr>
              </a:solidFill>
              <a:prstDash val="sysDot"/>
              <a:miter lim="400000"/>
            </a:ln>
            <a:effectLst/>
          </p:spPr>
          <p:txBody>
            <a:bodyPr wrap="square" lIns="0" tIns="0" rIns="0" bIns="0" numCol="1" anchor="t">
              <a:noAutofit/>
            </a:bodyPr>
            <a:lstStyle/>
            <a:p>
              <a:pPr/>
            </a:p>
          </p:txBody>
        </p:sp>
        <p:sp>
          <p:nvSpPr>
            <p:cNvPr id="1234" name="Line"/>
            <p:cNvSpPr/>
            <p:nvPr/>
          </p:nvSpPr>
          <p:spPr>
            <a:xfrm flipV="1">
              <a:off x="277054" y="2701426"/>
              <a:ext cx="1429039" cy="38453"/>
            </a:xfrm>
            <a:prstGeom prst="line">
              <a:avLst/>
            </a:prstGeom>
            <a:noFill/>
            <a:ln w="12700" cap="flat">
              <a:solidFill>
                <a:schemeClr val="accent3">
                  <a:satOff val="-8067"/>
                  <a:lumOff val="-16549"/>
                </a:schemeClr>
              </a:solidFill>
              <a:prstDash val="sysDot"/>
              <a:miter lim="400000"/>
            </a:ln>
            <a:effectLst/>
          </p:spPr>
          <p:txBody>
            <a:bodyPr wrap="square" lIns="0" tIns="0" rIns="0" bIns="0" numCol="1" anchor="t">
              <a:noAutofit/>
            </a:bodyPr>
            <a:lstStyle/>
            <a:p>
              <a:pPr/>
            </a:p>
          </p:txBody>
        </p:sp>
        <p:sp>
          <p:nvSpPr>
            <p:cNvPr id="1235" name="Equation"/>
            <p:cNvSpPr txBox="1"/>
            <p:nvPr/>
          </p:nvSpPr>
          <p:spPr>
            <a:xfrm>
              <a:off x="1032266" y="875651"/>
              <a:ext cx="101531" cy="101601"/>
            </a:xfrm>
            <a:prstGeom prst="rect">
              <a:avLst/>
            </a:prstGeom>
            <a:noFill/>
            <a:ln w="12700" cap="flat">
              <a:noFill/>
              <a:miter lim="400000"/>
            </a:ln>
            <a:effectLst/>
          </p:spPr>
          <p:txBody>
            <a:bodyPr wrap="none" lIns="0" tIns="0" rIns="0" bIns="0">
              <a:spAutoFit/>
            </a:bodyPr>
            <a:lstStyle/>
            <a:p>
              <a:pPr latinLnBrk="1">
                <a:defRPr sz="1800">
                  <a:solidFill>
                    <a:srgbClr val="000000"/>
                  </a:solidFill>
                </a:defRPr>
              </a:pPr>
              <a14:m>
                <m:oMathPara>
                  <m:oMathParaPr>
                    <m:jc m:val="centerGroup"/>
                  </m:oMathParaPr>
                  <m:oMath>
                    <m:sSub>
                      <m:e>
                        <m:r>
                          <a:rPr xmlns:a="http://schemas.openxmlformats.org/drawingml/2006/main" sz="800" i="1">
                            <a:solidFill>
                              <a:srgbClr val="333333"/>
                            </a:solidFill>
                            <a:latin typeface="Cambria Math" panose="02040503050406030204" pitchFamily="18" charset="0"/>
                          </a:rPr>
                          <m:t>b</m:t>
                        </m:r>
                      </m:e>
                      <m:sub>
                        <m:r>
                          <a:rPr xmlns:a="http://schemas.openxmlformats.org/drawingml/2006/main" sz="800" i="1">
                            <a:solidFill>
                              <a:srgbClr val="333333"/>
                            </a:solidFill>
                            <a:latin typeface="Cambria Math" panose="02040503050406030204" pitchFamily="18" charset="0"/>
                          </a:rPr>
                          <m:t>2</m:t>
                        </m:r>
                      </m:sub>
                    </m:sSub>
                  </m:oMath>
                </m:oMathPara>
              </a14:m>
              <a:endParaRPr sz="800">
                <a:solidFill>
                  <a:srgbClr val="333333"/>
                </a:solidFill>
              </a:endParaRPr>
            </a:p>
          </p:txBody>
        </p:sp>
        <p:sp>
          <p:nvSpPr>
            <p:cNvPr id="1236" name="Equation"/>
            <p:cNvSpPr txBox="1"/>
            <p:nvPr/>
          </p:nvSpPr>
          <p:spPr>
            <a:xfrm>
              <a:off x="1032266" y="1190166"/>
              <a:ext cx="185411" cy="91340"/>
            </a:xfrm>
            <a:prstGeom prst="rect">
              <a:avLst/>
            </a:prstGeom>
            <a:noFill/>
            <a:ln w="12700" cap="flat">
              <a:noFill/>
              <a:miter lim="400000"/>
            </a:ln>
            <a:effectLst/>
          </p:spPr>
          <p:txBody>
            <a:bodyPr wrap="none" lIns="0" tIns="0" rIns="0" bIns="0">
              <a:spAutoFit/>
            </a:bodyPr>
            <a:lstStyle/>
            <a:p>
              <a:pPr latinLnBrk="1">
                <a:defRPr sz="1800">
                  <a:solidFill>
                    <a:srgbClr val="000000"/>
                  </a:solidFill>
                </a:defRPr>
              </a:pPr>
              <a14:m>
                <m:oMathPara>
                  <m:oMathParaPr>
                    <m:jc m:val="centerGroup"/>
                  </m:oMathParaPr>
                  <m:oMath>
                    <m:sSub>
                      <m:e>
                        <m:r>
                          <a:rPr xmlns:a="http://schemas.openxmlformats.org/drawingml/2006/main" sz="800" i="1">
                            <a:solidFill>
                              <a:srgbClr val="333333"/>
                            </a:solidFill>
                            <a:latin typeface="Cambria Math" panose="02040503050406030204" pitchFamily="18" charset="0"/>
                          </a:rPr>
                          <m:t>w</m:t>
                        </m:r>
                      </m:e>
                      <m:sub>
                        <m:r>
                          <a:rPr xmlns:a="http://schemas.openxmlformats.org/drawingml/2006/main" sz="800" i="1">
                            <a:solidFill>
                              <a:srgbClr val="333333"/>
                            </a:solidFill>
                            <a:latin typeface="Cambria Math" panose="02040503050406030204" pitchFamily="18" charset="0"/>
                          </a:rPr>
                          <m:t>2,1</m:t>
                        </m:r>
                      </m:sub>
                    </m:sSub>
                  </m:oMath>
                </m:oMathPara>
              </a14:m>
              <a:endParaRPr sz="800">
                <a:solidFill>
                  <a:srgbClr val="333333"/>
                </a:solidFill>
              </a:endParaRPr>
            </a:p>
          </p:txBody>
        </p:sp>
        <p:sp>
          <p:nvSpPr>
            <p:cNvPr id="1237" name="Equation"/>
            <p:cNvSpPr txBox="1"/>
            <p:nvPr/>
          </p:nvSpPr>
          <p:spPr>
            <a:xfrm>
              <a:off x="1032266" y="1494420"/>
              <a:ext cx="193539" cy="91340"/>
            </a:xfrm>
            <a:prstGeom prst="rect">
              <a:avLst/>
            </a:prstGeom>
            <a:noFill/>
            <a:ln w="12700" cap="flat">
              <a:noFill/>
              <a:miter lim="400000"/>
            </a:ln>
            <a:effectLst/>
          </p:spPr>
          <p:txBody>
            <a:bodyPr wrap="none" lIns="0" tIns="0" rIns="0" bIns="0">
              <a:spAutoFit/>
            </a:bodyPr>
            <a:lstStyle/>
            <a:p>
              <a:pPr latinLnBrk="1">
                <a:defRPr sz="1800">
                  <a:solidFill>
                    <a:srgbClr val="000000"/>
                  </a:solidFill>
                </a:defRPr>
              </a:pPr>
              <a14:m>
                <m:oMathPara>
                  <m:oMathParaPr>
                    <m:jc m:val="centerGroup"/>
                  </m:oMathParaPr>
                  <m:oMath>
                    <m:sSub>
                      <m:e>
                        <m:r>
                          <a:rPr xmlns:a="http://schemas.openxmlformats.org/drawingml/2006/main" sz="800" i="1">
                            <a:solidFill>
                              <a:srgbClr val="333333"/>
                            </a:solidFill>
                            <a:latin typeface="Cambria Math" panose="02040503050406030204" pitchFamily="18" charset="0"/>
                          </a:rPr>
                          <m:t>w</m:t>
                        </m:r>
                      </m:e>
                      <m:sub>
                        <m:r>
                          <a:rPr xmlns:a="http://schemas.openxmlformats.org/drawingml/2006/main" sz="800" i="1">
                            <a:solidFill>
                              <a:srgbClr val="333333"/>
                            </a:solidFill>
                            <a:latin typeface="Cambria Math" panose="02040503050406030204" pitchFamily="18" charset="0"/>
                          </a:rPr>
                          <m:t>2,2</m:t>
                        </m:r>
                      </m:sub>
                    </m:sSub>
                  </m:oMath>
                </m:oMathPara>
              </a14:m>
              <a:endParaRPr sz="800">
                <a:solidFill>
                  <a:srgbClr val="333333"/>
                </a:solidFill>
              </a:endParaRPr>
            </a:p>
          </p:txBody>
        </p:sp>
        <p:sp>
          <p:nvSpPr>
            <p:cNvPr id="1238" name="Equation"/>
            <p:cNvSpPr txBox="1"/>
            <p:nvPr/>
          </p:nvSpPr>
          <p:spPr>
            <a:xfrm>
              <a:off x="1032699" y="1727993"/>
              <a:ext cx="189171" cy="91340"/>
            </a:xfrm>
            <a:prstGeom prst="rect">
              <a:avLst/>
            </a:prstGeom>
            <a:noFill/>
            <a:ln w="12700" cap="flat">
              <a:noFill/>
              <a:miter lim="400000"/>
            </a:ln>
            <a:effectLst/>
          </p:spPr>
          <p:txBody>
            <a:bodyPr wrap="none" lIns="0" tIns="0" rIns="0" bIns="0">
              <a:spAutoFit/>
            </a:bodyPr>
            <a:lstStyle/>
            <a:p>
              <a:pPr latinLnBrk="1">
                <a:defRPr sz="1800">
                  <a:solidFill>
                    <a:srgbClr val="000000"/>
                  </a:solidFill>
                </a:defRPr>
              </a:pPr>
              <a14:m>
                <m:oMathPara>
                  <m:oMathParaPr>
                    <m:jc m:val="centerGroup"/>
                  </m:oMathParaPr>
                  <m:oMath>
                    <m:sSub>
                      <m:e>
                        <m:r>
                          <a:rPr xmlns:a="http://schemas.openxmlformats.org/drawingml/2006/main" sz="800" i="1">
                            <a:solidFill>
                              <a:srgbClr val="333333"/>
                            </a:solidFill>
                            <a:latin typeface="Cambria Math" panose="02040503050406030204" pitchFamily="18" charset="0"/>
                          </a:rPr>
                          <m:t>w</m:t>
                        </m:r>
                      </m:e>
                      <m:sub>
                        <m:r>
                          <a:rPr xmlns:a="http://schemas.openxmlformats.org/drawingml/2006/main" sz="800" i="1">
                            <a:solidFill>
                              <a:srgbClr val="333333"/>
                            </a:solidFill>
                            <a:latin typeface="Cambria Math" panose="02040503050406030204" pitchFamily="18" charset="0"/>
                          </a:rPr>
                          <m:t>2,3</m:t>
                        </m:r>
                      </m:sub>
                    </m:sSub>
                  </m:oMath>
                </m:oMathPara>
              </a14:m>
              <a:endParaRPr sz="800">
                <a:solidFill>
                  <a:srgbClr val="333333"/>
                </a:solidFill>
              </a:endParaRPr>
            </a:p>
          </p:txBody>
        </p:sp>
        <p:sp>
          <p:nvSpPr>
            <p:cNvPr id="1239" name="Equation"/>
            <p:cNvSpPr txBox="1"/>
            <p:nvPr/>
          </p:nvSpPr>
          <p:spPr>
            <a:xfrm>
              <a:off x="1034450" y="1976034"/>
              <a:ext cx="193438" cy="91339"/>
            </a:xfrm>
            <a:prstGeom prst="rect">
              <a:avLst/>
            </a:prstGeom>
            <a:noFill/>
            <a:ln w="12700" cap="flat">
              <a:noFill/>
              <a:miter lim="400000"/>
            </a:ln>
            <a:effectLst/>
          </p:spPr>
          <p:txBody>
            <a:bodyPr wrap="none" lIns="0" tIns="0" rIns="0" bIns="0">
              <a:spAutoFit/>
            </a:bodyPr>
            <a:lstStyle/>
            <a:p>
              <a:pPr latinLnBrk="1">
                <a:defRPr sz="1800">
                  <a:solidFill>
                    <a:srgbClr val="000000"/>
                  </a:solidFill>
                </a:defRPr>
              </a:pPr>
              <a14:m>
                <m:oMathPara>
                  <m:oMathParaPr>
                    <m:jc m:val="centerGroup"/>
                  </m:oMathParaPr>
                  <m:oMath>
                    <m:sSub>
                      <m:e>
                        <m:r>
                          <a:rPr xmlns:a="http://schemas.openxmlformats.org/drawingml/2006/main" sz="800" i="1">
                            <a:solidFill>
                              <a:srgbClr val="333333"/>
                            </a:solidFill>
                            <a:latin typeface="Cambria Math" panose="02040503050406030204" pitchFamily="18" charset="0"/>
                          </a:rPr>
                          <m:t>w</m:t>
                        </m:r>
                      </m:e>
                      <m:sub>
                        <m:r>
                          <a:rPr xmlns:a="http://schemas.openxmlformats.org/drawingml/2006/main" sz="800" i="1">
                            <a:solidFill>
                              <a:srgbClr val="333333"/>
                            </a:solidFill>
                            <a:latin typeface="Cambria Math" panose="02040503050406030204" pitchFamily="18" charset="0"/>
                          </a:rPr>
                          <m:t>2,4</m:t>
                        </m:r>
                      </m:sub>
                    </m:sSub>
                  </m:oMath>
                </m:oMathPara>
              </a14:m>
              <a:endParaRPr sz="800">
                <a:solidFill>
                  <a:srgbClr val="333333"/>
                </a:solidFill>
              </a:endParaRPr>
            </a:p>
          </p:txBody>
        </p:sp>
      </p:grpSp>
      <p:grpSp>
        <p:nvGrpSpPr>
          <p:cNvPr id="1253" name="Group"/>
          <p:cNvGrpSpPr/>
          <p:nvPr/>
        </p:nvGrpSpPr>
        <p:grpSpPr>
          <a:xfrm>
            <a:off x="7534476" y="293959"/>
            <a:ext cx="1279795" cy="1033211"/>
            <a:chOff x="-17960" y="-17960"/>
            <a:chExt cx="1279793" cy="1033209"/>
          </a:xfrm>
        </p:grpSpPr>
        <p:pic>
          <p:nvPicPr>
            <p:cNvPr id="1241" name="Rounded Rectangle Rounded rectangle" descr="Rounded Rectangle Rounded rectangle"/>
            <p:cNvPicPr>
              <a:picLocks noChangeAspect="0"/>
            </p:cNvPicPr>
            <p:nvPr/>
          </p:nvPicPr>
          <p:blipFill>
            <a:blip r:embed="rId2">
              <a:extLst/>
            </a:blip>
            <a:stretch>
              <a:fillRect/>
            </a:stretch>
          </p:blipFill>
          <p:spPr>
            <a:xfrm>
              <a:off x="-17961" y="-17961"/>
              <a:ext cx="1279795" cy="1033210"/>
            </a:xfrm>
            <a:prstGeom prst="rect">
              <a:avLst/>
            </a:prstGeom>
            <a:effectLst/>
          </p:spPr>
        </p:pic>
        <p:grpSp>
          <p:nvGrpSpPr>
            <p:cNvPr id="1245" name="Intro to NN"/>
            <p:cNvGrpSpPr/>
            <p:nvPr/>
          </p:nvGrpSpPr>
          <p:grpSpPr>
            <a:xfrm>
              <a:off x="68324" y="333649"/>
              <a:ext cx="1085991" cy="372260"/>
              <a:chOff x="0" y="0"/>
              <a:chExt cx="1085989" cy="372258"/>
            </a:xfrm>
          </p:grpSpPr>
          <p:sp>
            <p:nvSpPr>
              <p:cNvPr id="1244" name="Intro to NN"/>
              <p:cNvSpPr/>
              <p:nvPr/>
            </p:nvSpPr>
            <p:spPr>
              <a:xfrm>
                <a:off x="17960" y="17960"/>
                <a:ext cx="1050070" cy="33633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829" y="0"/>
                    </a:moveTo>
                    <a:lnTo>
                      <a:pt x="1771" y="0"/>
                    </a:lnTo>
                    <a:cubicBezTo>
                      <a:pt x="1252" y="0"/>
                      <a:pt x="940" y="0"/>
                      <a:pt x="732" y="271"/>
                    </a:cubicBezTo>
                    <a:cubicBezTo>
                      <a:pt x="432" y="612"/>
                      <a:pt x="196" y="1349"/>
                      <a:pt x="87" y="2285"/>
                    </a:cubicBezTo>
                    <a:cubicBezTo>
                      <a:pt x="0" y="2934"/>
                      <a:pt x="0" y="3908"/>
                      <a:pt x="0" y="5531"/>
                    </a:cubicBezTo>
                    <a:lnTo>
                      <a:pt x="0" y="16069"/>
                    </a:lnTo>
                    <a:cubicBezTo>
                      <a:pt x="0" y="17692"/>
                      <a:pt x="0" y="18666"/>
                      <a:pt x="87" y="19315"/>
                    </a:cubicBezTo>
                    <a:cubicBezTo>
                      <a:pt x="196" y="20251"/>
                      <a:pt x="432" y="20988"/>
                      <a:pt x="732" y="21329"/>
                    </a:cubicBezTo>
                    <a:cubicBezTo>
                      <a:pt x="940" y="21600"/>
                      <a:pt x="1252" y="21600"/>
                      <a:pt x="1771" y="21600"/>
                    </a:cubicBezTo>
                    <a:lnTo>
                      <a:pt x="19829" y="21600"/>
                    </a:lnTo>
                    <a:cubicBezTo>
                      <a:pt x="20348" y="21600"/>
                      <a:pt x="20660" y="21600"/>
                      <a:pt x="20868" y="21329"/>
                    </a:cubicBezTo>
                    <a:cubicBezTo>
                      <a:pt x="21168" y="20988"/>
                      <a:pt x="21404" y="20251"/>
                      <a:pt x="21513" y="19315"/>
                    </a:cubicBezTo>
                    <a:cubicBezTo>
                      <a:pt x="21600" y="18666"/>
                      <a:pt x="21600" y="17692"/>
                      <a:pt x="21600" y="16069"/>
                    </a:cubicBezTo>
                    <a:lnTo>
                      <a:pt x="21600" y="5531"/>
                    </a:lnTo>
                    <a:cubicBezTo>
                      <a:pt x="21600" y="3908"/>
                      <a:pt x="21600" y="2934"/>
                      <a:pt x="21513" y="2285"/>
                    </a:cubicBezTo>
                    <a:cubicBezTo>
                      <a:pt x="21404" y="1349"/>
                      <a:pt x="21168" y="612"/>
                      <a:pt x="20868" y="271"/>
                    </a:cubicBezTo>
                    <a:cubicBezTo>
                      <a:pt x="20660" y="0"/>
                      <a:pt x="20348" y="0"/>
                      <a:pt x="19829" y="0"/>
                    </a:cubicBezTo>
                    <a:close/>
                  </a:path>
                </a:pathLst>
              </a:custGeom>
              <a:solidFill>
                <a:srgbClr val="D5D5D5"/>
              </a:solidFill>
              <a:ln>
                <a:noFill/>
              </a:ln>
              <a:effectLst/>
              <a:extLst>
                <a:ext uri="{C572A759-6A51-4108-AA02-DFA0A04FC94B}">
                  <ma14:wrappingTextBoxFlag xmlns:ma14="http://schemas.microsoft.com/office/mac/drawingml/2011/main" val="1"/>
                </a:ext>
              </a:extLst>
            </p:spPr>
            <p:txBody>
              <a:bodyPr wrap="square" lIns="19050" tIns="19050" rIns="19050" bIns="19050" numCol="1" anchor="ctr">
                <a:noAutofit/>
              </a:bodyPr>
              <a:lstStyle>
                <a:lvl1pPr algn="ctr" defTabSz="412750">
                  <a:defRPr sz="800">
                    <a:solidFill>
                      <a:srgbClr val="000000"/>
                    </a:solidFill>
                    <a:latin typeface="Helvetica Neue Medium"/>
                    <a:ea typeface="Helvetica Neue Medium"/>
                    <a:cs typeface="Helvetica Neue Medium"/>
                    <a:sym typeface="Helvetica Neue Medium"/>
                  </a:defRPr>
                </a:lvl1pPr>
              </a:lstStyle>
              <a:p>
                <a:pPr/>
                <a:r>
                  <a:t>Intro to NN</a:t>
                </a:r>
              </a:p>
            </p:txBody>
          </p:sp>
          <p:pic>
            <p:nvPicPr>
              <p:cNvPr id="1243" name="Intro to NN Intro to NN" descr="Intro to NN Intro to NN"/>
              <p:cNvPicPr>
                <a:picLocks noChangeAspect="0"/>
              </p:cNvPicPr>
              <p:nvPr/>
            </p:nvPicPr>
            <p:blipFill>
              <a:blip r:embed="rId3">
                <a:extLst/>
              </a:blip>
              <a:stretch>
                <a:fillRect/>
              </a:stretch>
            </p:blipFill>
            <p:spPr>
              <a:xfrm>
                <a:off x="-1" y="0"/>
                <a:ext cx="1085991" cy="372259"/>
              </a:xfrm>
              <a:prstGeom prst="rect">
                <a:avLst/>
              </a:prstGeom>
              <a:effectLst/>
            </p:spPr>
          </p:pic>
        </p:grpSp>
        <p:grpSp>
          <p:nvGrpSpPr>
            <p:cNvPr id="1252" name="Group"/>
            <p:cNvGrpSpPr/>
            <p:nvPr/>
          </p:nvGrpSpPr>
          <p:grpSpPr>
            <a:xfrm>
              <a:off x="201565" y="134646"/>
              <a:ext cx="840742" cy="781468"/>
              <a:chOff x="-17960" y="-17960"/>
              <a:chExt cx="840741" cy="781467"/>
            </a:xfrm>
          </p:grpSpPr>
          <p:grpSp>
            <p:nvGrpSpPr>
              <p:cNvPr id="1248" name="Tasks and Models"/>
              <p:cNvGrpSpPr/>
              <p:nvPr/>
            </p:nvGrpSpPr>
            <p:grpSpPr>
              <a:xfrm>
                <a:off x="-17961" y="-17961"/>
                <a:ext cx="840742" cy="200964"/>
                <a:chOff x="0" y="0"/>
                <a:chExt cx="840741" cy="200962"/>
              </a:xfrm>
            </p:grpSpPr>
            <p:sp>
              <p:nvSpPr>
                <p:cNvPr id="1247" name="Tasks and Models"/>
                <p:cNvSpPr/>
                <p:nvPr/>
              </p:nvSpPr>
              <p:spPr>
                <a:xfrm>
                  <a:off x="17960" y="17960"/>
                  <a:ext cx="804821" cy="16504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829" y="0"/>
                      </a:moveTo>
                      <a:lnTo>
                        <a:pt x="1771" y="0"/>
                      </a:lnTo>
                      <a:cubicBezTo>
                        <a:pt x="1252" y="0"/>
                        <a:pt x="940" y="0"/>
                        <a:pt x="732" y="423"/>
                      </a:cubicBezTo>
                      <a:cubicBezTo>
                        <a:pt x="432" y="955"/>
                        <a:pt x="196" y="2107"/>
                        <a:pt x="87" y="3569"/>
                      </a:cubicBezTo>
                      <a:cubicBezTo>
                        <a:pt x="0" y="4583"/>
                        <a:pt x="0" y="6103"/>
                        <a:pt x="0" y="8638"/>
                      </a:cubicBezTo>
                      <a:lnTo>
                        <a:pt x="0" y="12962"/>
                      </a:lnTo>
                      <a:cubicBezTo>
                        <a:pt x="0" y="15497"/>
                        <a:pt x="0" y="17017"/>
                        <a:pt x="87" y="18031"/>
                      </a:cubicBezTo>
                      <a:cubicBezTo>
                        <a:pt x="196" y="19493"/>
                        <a:pt x="432" y="20645"/>
                        <a:pt x="732" y="21177"/>
                      </a:cubicBezTo>
                      <a:cubicBezTo>
                        <a:pt x="940" y="21600"/>
                        <a:pt x="1252" y="21600"/>
                        <a:pt x="1771" y="21600"/>
                      </a:cubicBezTo>
                      <a:lnTo>
                        <a:pt x="19829" y="21600"/>
                      </a:lnTo>
                      <a:cubicBezTo>
                        <a:pt x="20348" y="21600"/>
                        <a:pt x="20660" y="21600"/>
                        <a:pt x="20868" y="21177"/>
                      </a:cubicBezTo>
                      <a:cubicBezTo>
                        <a:pt x="21168" y="20645"/>
                        <a:pt x="21404" y="19493"/>
                        <a:pt x="21513" y="18031"/>
                      </a:cubicBezTo>
                      <a:cubicBezTo>
                        <a:pt x="21600" y="17017"/>
                        <a:pt x="21600" y="15497"/>
                        <a:pt x="21600" y="12962"/>
                      </a:cubicBezTo>
                      <a:lnTo>
                        <a:pt x="21600" y="8638"/>
                      </a:lnTo>
                      <a:cubicBezTo>
                        <a:pt x="21600" y="6103"/>
                        <a:pt x="21600" y="4583"/>
                        <a:pt x="21513" y="3569"/>
                      </a:cubicBezTo>
                      <a:cubicBezTo>
                        <a:pt x="21404" y="2107"/>
                        <a:pt x="21168" y="955"/>
                        <a:pt x="20868" y="423"/>
                      </a:cubicBezTo>
                      <a:cubicBezTo>
                        <a:pt x="20660" y="0"/>
                        <a:pt x="20348" y="0"/>
                        <a:pt x="19829" y="0"/>
                      </a:cubicBezTo>
                      <a:close/>
                    </a:path>
                  </a:pathLst>
                </a:custGeom>
                <a:solidFill>
                  <a:schemeClr val="accent1">
                    <a:lumOff val="2401"/>
                  </a:schemeClr>
                </a:solidFill>
                <a:ln>
                  <a:noFill/>
                </a:ln>
                <a:effectLst/>
                <a:extLst>
                  <a:ext uri="{C572A759-6A51-4108-AA02-DFA0A04FC94B}">
                    <ma14:wrappingTextBoxFlag xmlns:ma14="http://schemas.microsoft.com/office/mac/drawingml/2011/main" val="1"/>
                  </a:ext>
                </a:extLst>
              </p:spPr>
              <p:txBody>
                <a:bodyPr wrap="square" lIns="19050" tIns="19050" rIns="19050" bIns="19050" numCol="1" anchor="ctr">
                  <a:noAutofit/>
                </a:bodyPr>
                <a:lstStyle>
                  <a:lvl1pPr algn="ctr" defTabSz="412750">
                    <a:defRPr sz="600">
                      <a:solidFill>
                        <a:srgbClr val="000000"/>
                      </a:solidFill>
                      <a:latin typeface="Helvetica Neue Medium"/>
                      <a:ea typeface="Helvetica Neue Medium"/>
                      <a:cs typeface="Helvetica Neue Medium"/>
                      <a:sym typeface="Helvetica Neue Medium"/>
                    </a:defRPr>
                  </a:lvl1pPr>
                </a:lstStyle>
                <a:p>
                  <a:pPr/>
                  <a:r>
                    <a:t>Tasks and Models</a:t>
                  </a:r>
                </a:p>
              </p:txBody>
            </p:sp>
            <p:pic>
              <p:nvPicPr>
                <p:cNvPr id="1246" name="Tasks and Models Tasks and Models" descr="Tasks and Models Tasks and Models"/>
                <p:cNvPicPr>
                  <a:picLocks noChangeAspect="0"/>
                </p:cNvPicPr>
                <p:nvPr/>
              </p:nvPicPr>
              <p:blipFill>
                <a:blip r:embed="rId4">
                  <a:extLst/>
                </a:blip>
                <a:stretch>
                  <a:fillRect/>
                </a:stretch>
              </p:blipFill>
              <p:spPr>
                <a:xfrm>
                  <a:off x="-1" y="-1"/>
                  <a:ext cx="840743" cy="200964"/>
                </a:xfrm>
                <a:prstGeom prst="rect">
                  <a:avLst/>
                </a:prstGeom>
                <a:effectLst/>
              </p:spPr>
            </p:pic>
          </p:grpSp>
          <p:grpSp>
            <p:nvGrpSpPr>
              <p:cNvPr id="1251" name="VAE"/>
              <p:cNvGrpSpPr/>
              <p:nvPr/>
            </p:nvGrpSpPr>
            <p:grpSpPr>
              <a:xfrm>
                <a:off x="-17961" y="554020"/>
                <a:ext cx="840742" cy="209487"/>
                <a:chOff x="0" y="0"/>
                <a:chExt cx="840741" cy="209486"/>
              </a:xfrm>
            </p:grpSpPr>
            <p:sp>
              <p:nvSpPr>
                <p:cNvPr id="1250" name="VAE"/>
                <p:cNvSpPr/>
                <p:nvPr/>
              </p:nvSpPr>
              <p:spPr>
                <a:xfrm>
                  <a:off x="17960" y="17960"/>
                  <a:ext cx="804821" cy="17356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829" y="0"/>
                      </a:moveTo>
                      <a:lnTo>
                        <a:pt x="1771" y="0"/>
                      </a:lnTo>
                      <a:cubicBezTo>
                        <a:pt x="1252" y="0"/>
                        <a:pt x="940" y="0"/>
                        <a:pt x="732" y="403"/>
                      </a:cubicBezTo>
                      <a:cubicBezTo>
                        <a:pt x="432" y="908"/>
                        <a:pt x="196" y="2003"/>
                        <a:pt x="87" y="3393"/>
                      </a:cubicBezTo>
                      <a:cubicBezTo>
                        <a:pt x="0" y="4357"/>
                        <a:pt x="0" y="5804"/>
                        <a:pt x="0" y="8214"/>
                      </a:cubicBezTo>
                      <a:lnTo>
                        <a:pt x="0" y="13386"/>
                      </a:lnTo>
                      <a:cubicBezTo>
                        <a:pt x="0" y="15796"/>
                        <a:pt x="0" y="17243"/>
                        <a:pt x="87" y="18207"/>
                      </a:cubicBezTo>
                      <a:cubicBezTo>
                        <a:pt x="196" y="19597"/>
                        <a:pt x="432" y="20692"/>
                        <a:pt x="732" y="21197"/>
                      </a:cubicBezTo>
                      <a:cubicBezTo>
                        <a:pt x="940" y="21600"/>
                        <a:pt x="1252" y="21600"/>
                        <a:pt x="1771" y="21600"/>
                      </a:cubicBezTo>
                      <a:lnTo>
                        <a:pt x="19829" y="21600"/>
                      </a:lnTo>
                      <a:cubicBezTo>
                        <a:pt x="20348" y="21600"/>
                        <a:pt x="20660" y="21600"/>
                        <a:pt x="20868" y="21197"/>
                      </a:cubicBezTo>
                      <a:cubicBezTo>
                        <a:pt x="21168" y="20692"/>
                        <a:pt x="21404" y="19597"/>
                        <a:pt x="21513" y="18207"/>
                      </a:cubicBezTo>
                      <a:cubicBezTo>
                        <a:pt x="21600" y="17243"/>
                        <a:pt x="21600" y="15796"/>
                        <a:pt x="21600" y="13386"/>
                      </a:cubicBezTo>
                      <a:lnTo>
                        <a:pt x="21600" y="8214"/>
                      </a:lnTo>
                      <a:cubicBezTo>
                        <a:pt x="21600" y="5804"/>
                        <a:pt x="21600" y="4357"/>
                        <a:pt x="21513" y="3393"/>
                      </a:cubicBezTo>
                      <a:cubicBezTo>
                        <a:pt x="21404" y="2003"/>
                        <a:pt x="21168" y="908"/>
                        <a:pt x="20868" y="403"/>
                      </a:cubicBezTo>
                      <a:cubicBezTo>
                        <a:pt x="20660" y="0"/>
                        <a:pt x="20348" y="0"/>
                        <a:pt x="19829" y="0"/>
                      </a:cubicBezTo>
                      <a:close/>
                    </a:path>
                  </a:pathLst>
                </a:custGeom>
                <a:solidFill>
                  <a:schemeClr val="accent1">
                    <a:lumOff val="2401"/>
                  </a:schemeClr>
                </a:solidFill>
                <a:ln>
                  <a:noFill/>
                </a:ln>
                <a:effectLst/>
                <a:extLst>
                  <a:ext uri="{C572A759-6A51-4108-AA02-DFA0A04FC94B}">
                    <ma14:wrappingTextBoxFlag xmlns:ma14="http://schemas.microsoft.com/office/mac/drawingml/2011/main" val="1"/>
                  </a:ext>
                </a:extLst>
              </p:spPr>
              <p:txBody>
                <a:bodyPr wrap="square" lIns="19050" tIns="19050" rIns="19050" bIns="19050" numCol="1" anchor="ctr">
                  <a:noAutofit/>
                </a:bodyPr>
                <a:lstStyle>
                  <a:lvl1pPr algn="ctr" defTabSz="412750">
                    <a:defRPr sz="600">
                      <a:solidFill>
                        <a:srgbClr val="000000"/>
                      </a:solidFill>
                      <a:latin typeface="Helvetica Neue Medium"/>
                      <a:ea typeface="Helvetica Neue Medium"/>
                      <a:cs typeface="Helvetica Neue Medium"/>
                      <a:sym typeface="Helvetica Neue Medium"/>
                    </a:defRPr>
                  </a:lvl1pPr>
                </a:lstStyle>
                <a:p>
                  <a:pPr/>
                  <a:r>
                    <a:t>VAE</a:t>
                  </a:r>
                </a:p>
              </p:txBody>
            </p:sp>
            <p:pic>
              <p:nvPicPr>
                <p:cNvPr id="1249" name="VAE VAE" descr="VAE VAE"/>
                <p:cNvPicPr>
                  <a:picLocks noChangeAspect="0"/>
                </p:cNvPicPr>
                <p:nvPr/>
              </p:nvPicPr>
              <p:blipFill>
                <a:blip r:embed="rId5">
                  <a:extLst/>
                </a:blip>
                <a:stretch>
                  <a:fillRect/>
                </a:stretch>
              </p:blipFill>
              <p:spPr>
                <a:xfrm>
                  <a:off x="-1" y="0"/>
                  <a:ext cx="840743" cy="209487"/>
                </a:xfrm>
                <a:prstGeom prst="rect">
                  <a:avLst/>
                </a:prstGeom>
                <a:effectLst/>
              </p:spPr>
            </p:pic>
          </p:grpSp>
        </p:grpSp>
      </p:grpSp>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55" name="Neural Networks"/>
          <p:cNvSpPr txBox="1"/>
          <p:nvPr>
            <p:ph type="title" idx="4294967295"/>
          </p:nvPr>
        </p:nvSpPr>
        <p:spPr>
          <a:xfrm>
            <a:off x="452437" y="754062"/>
            <a:ext cx="8239126" cy="538107"/>
          </a:xfrm>
          <a:prstGeom prst="rect">
            <a:avLst/>
          </a:prstGeom>
        </p:spPr>
        <p:txBody>
          <a:bodyPr lIns="19050" tIns="19050" rIns="19050" bIns="19050" anchor="t">
            <a:normAutofit fontScale="100000" lnSpcReduction="0"/>
          </a:bodyPr>
          <a:lstStyle>
            <a:lvl1pPr defTabSz="1219169">
              <a:lnSpc>
                <a:spcPct val="80000"/>
              </a:lnSpc>
              <a:defRPr b="1" spc="-53" sz="2700">
                <a:solidFill>
                  <a:srgbClr val="000000"/>
                </a:solidFill>
                <a:latin typeface="Helvetica Neue"/>
                <a:ea typeface="Helvetica Neue"/>
                <a:cs typeface="Helvetica Neue"/>
                <a:sym typeface="Helvetica Neue"/>
              </a:defRPr>
            </a:lvl1pPr>
          </a:lstStyle>
          <a:p>
            <a:pPr/>
            <a:r>
              <a:t>Neural Networks</a:t>
            </a:r>
          </a:p>
        </p:txBody>
      </p:sp>
      <p:sp>
        <p:nvSpPr>
          <p:cNvPr id="1256" name="Line"/>
          <p:cNvSpPr/>
          <p:nvPr/>
        </p:nvSpPr>
        <p:spPr>
          <a:xfrm>
            <a:off x="951540" y="2479509"/>
            <a:ext cx="1398855" cy="633067"/>
          </a:xfrm>
          <a:prstGeom prst="line">
            <a:avLst/>
          </a:prstGeom>
          <a:ln w="12700">
            <a:solidFill>
              <a:schemeClr val="accent3">
                <a:satOff val="-8067"/>
                <a:lumOff val="-16549"/>
              </a:schemeClr>
            </a:solidFill>
            <a:prstDash val="sysDot"/>
            <a:miter lim="400000"/>
          </a:ln>
        </p:spPr>
        <p:txBody>
          <a:bodyPr lIns="0" tIns="0" rIns="0" bIns="0"/>
          <a:lstStyle/>
          <a:p>
            <a:pPr/>
          </a:p>
        </p:txBody>
      </p:sp>
      <p:sp>
        <p:nvSpPr>
          <p:cNvPr id="1257" name="Line"/>
          <p:cNvSpPr/>
          <p:nvPr/>
        </p:nvSpPr>
        <p:spPr>
          <a:xfrm>
            <a:off x="951540" y="3113086"/>
            <a:ext cx="1383898" cy="1"/>
          </a:xfrm>
          <a:prstGeom prst="line">
            <a:avLst/>
          </a:prstGeom>
          <a:ln w="12700">
            <a:solidFill>
              <a:schemeClr val="accent3">
                <a:satOff val="-8067"/>
                <a:lumOff val="-16549"/>
              </a:schemeClr>
            </a:solidFill>
            <a:prstDash val="sysDot"/>
            <a:miter lim="400000"/>
          </a:ln>
        </p:spPr>
        <p:txBody>
          <a:bodyPr lIns="0" tIns="0" rIns="0" bIns="0"/>
          <a:lstStyle/>
          <a:p>
            <a:pPr/>
          </a:p>
        </p:txBody>
      </p:sp>
      <p:sp>
        <p:nvSpPr>
          <p:cNvPr id="1258" name="Line"/>
          <p:cNvSpPr/>
          <p:nvPr/>
        </p:nvSpPr>
        <p:spPr>
          <a:xfrm flipV="1">
            <a:off x="951540" y="3128335"/>
            <a:ext cx="1383898" cy="601330"/>
          </a:xfrm>
          <a:prstGeom prst="line">
            <a:avLst/>
          </a:prstGeom>
          <a:ln w="12700">
            <a:solidFill>
              <a:schemeClr val="accent3">
                <a:satOff val="-8067"/>
                <a:lumOff val="-16549"/>
              </a:schemeClr>
            </a:solidFill>
            <a:prstDash val="sysDot"/>
            <a:miter lim="400000"/>
          </a:ln>
        </p:spPr>
        <p:txBody>
          <a:bodyPr lIns="0" tIns="0" rIns="0" bIns="0"/>
          <a:lstStyle/>
          <a:p>
            <a:pPr/>
          </a:p>
        </p:txBody>
      </p:sp>
      <p:sp>
        <p:nvSpPr>
          <p:cNvPr id="1259" name="Line"/>
          <p:cNvSpPr/>
          <p:nvPr/>
        </p:nvSpPr>
        <p:spPr>
          <a:xfrm flipV="1">
            <a:off x="957332" y="3132154"/>
            <a:ext cx="1375614" cy="1214601"/>
          </a:xfrm>
          <a:prstGeom prst="line">
            <a:avLst/>
          </a:prstGeom>
          <a:ln w="12700">
            <a:solidFill>
              <a:schemeClr val="accent3">
                <a:satOff val="-8067"/>
                <a:lumOff val="-16549"/>
              </a:schemeClr>
            </a:solidFill>
            <a:prstDash val="sysDot"/>
            <a:miter lim="400000"/>
          </a:ln>
        </p:spPr>
        <p:txBody>
          <a:bodyPr lIns="0" tIns="0" rIns="0" bIns="0"/>
          <a:lstStyle/>
          <a:p>
            <a:pPr/>
          </a:p>
        </p:txBody>
      </p:sp>
      <p:sp>
        <p:nvSpPr>
          <p:cNvPr id="1260" name="Line"/>
          <p:cNvSpPr/>
          <p:nvPr/>
        </p:nvSpPr>
        <p:spPr>
          <a:xfrm flipV="1">
            <a:off x="926658" y="3134114"/>
            <a:ext cx="1416532" cy="1962926"/>
          </a:xfrm>
          <a:prstGeom prst="line">
            <a:avLst/>
          </a:prstGeom>
          <a:ln w="12700">
            <a:solidFill>
              <a:schemeClr val="accent3">
                <a:satOff val="-8067"/>
                <a:lumOff val="-16549"/>
              </a:schemeClr>
            </a:solidFill>
            <a:prstDash val="sysDot"/>
            <a:miter lim="400000"/>
          </a:ln>
        </p:spPr>
        <p:txBody>
          <a:bodyPr lIns="0" tIns="0" rIns="0" bIns="0"/>
          <a:lstStyle/>
          <a:p>
            <a:pPr/>
          </a:p>
        </p:txBody>
      </p:sp>
      <p:sp>
        <p:nvSpPr>
          <p:cNvPr id="1261" name="+1"/>
          <p:cNvSpPr txBox="1"/>
          <p:nvPr/>
        </p:nvSpPr>
        <p:spPr>
          <a:xfrm>
            <a:off x="656108" y="2356641"/>
            <a:ext cx="215418" cy="19738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r>
              <a:t>+1</a:t>
            </a:r>
          </a:p>
        </p:txBody>
      </p:sp>
      <p:grpSp>
        <p:nvGrpSpPr>
          <p:cNvPr id="1264" name="Group"/>
          <p:cNvGrpSpPr/>
          <p:nvPr/>
        </p:nvGrpSpPr>
        <p:grpSpPr>
          <a:xfrm>
            <a:off x="2341033" y="2802599"/>
            <a:ext cx="584129" cy="584129"/>
            <a:chOff x="0" y="0"/>
            <a:chExt cx="584128" cy="584128"/>
          </a:xfrm>
        </p:grpSpPr>
        <p:sp>
          <p:nvSpPr>
            <p:cNvPr id="1262" name="Rounded Rectangle"/>
            <p:cNvSpPr/>
            <p:nvPr/>
          </p:nvSpPr>
          <p:spPr>
            <a:xfrm>
              <a:off x="0" y="0"/>
              <a:ext cx="584129" cy="584129"/>
            </a:xfrm>
            <a:prstGeom prst="roundRect">
              <a:avLst>
                <a:gd name="adj" fmla="val 15000"/>
              </a:avLst>
            </a:prstGeom>
            <a:noFill/>
            <a:ln w="25400" cap="flat">
              <a:solidFill>
                <a:schemeClr val="accent4">
                  <a:lumOff val="-3294"/>
                </a:schemeClr>
              </a:solidFill>
              <a:prstDash val="solid"/>
              <a:round/>
            </a:ln>
            <a:effectLst/>
          </p:spPr>
          <p:txBody>
            <a:bodyPr wrap="square" lIns="0" tIns="0" rIns="0" bIns="0" numCol="1" anchor="t">
              <a:noAutofit/>
            </a:bodyPr>
            <a:lstStyle/>
            <a:p>
              <a:pPr/>
            </a:p>
          </p:txBody>
        </p:sp>
        <p:sp>
          <p:nvSpPr>
            <p:cNvPr id="1263" name="Equation"/>
            <p:cNvSpPr txBox="1"/>
            <p:nvPr/>
          </p:nvSpPr>
          <p:spPr>
            <a:xfrm>
              <a:off x="180418" y="163070"/>
              <a:ext cx="197892" cy="257989"/>
            </a:xfrm>
            <a:prstGeom prst="rect">
              <a:avLst/>
            </a:prstGeom>
            <a:noFill/>
            <a:ln w="12700" cap="flat">
              <a:noFill/>
              <a:miter lim="400000"/>
            </a:ln>
            <a:effectLst/>
          </p:spPr>
          <p:txBody>
            <a:bodyPr wrap="none" lIns="0" tIns="0" rIns="0" bIns="0">
              <a:spAutoFit/>
            </a:bodyPr>
            <a:lstStyle/>
            <a:p>
              <a:pPr latinLnBrk="1">
                <a:defRPr sz="1800">
                  <a:solidFill>
                    <a:srgbClr val="000000"/>
                  </a:solidFill>
                </a:defRPr>
              </a:pPr>
              <a14:m>
                <m:oMathPara>
                  <m:oMathParaPr>
                    <m:jc m:val="centerGroup"/>
                  </m:oMathParaPr>
                  <m:oMath>
                    <m:r>
                      <a:rPr xmlns:a="http://schemas.openxmlformats.org/drawingml/2006/main" sz="1400" i="1">
                        <a:solidFill>
                          <a:srgbClr val="333333"/>
                        </a:solidFill>
                        <a:latin typeface="Cambria Math" panose="02040503050406030204" pitchFamily="18" charset="0"/>
                      </a:rPr>
                      <m:t>∑</m:t>
                    </m:r>
                  </m:oMath>
                </m:oMathPara>
              </a14:m>
              <a:endParaRPr sz="1400">
                <a:solidFill>
                  <a:srgbClr val="333333"/>
                </a:solidFill>
              </a:endParaRPr>
            </a:p>
          </p:txBody>
        </p:sp>
      </p:grpSp>
      <p:sp>
        <p:nvSpPr>
          <p:cNvPr id="1265" name="Equation"/>
          <p:cNvSpPr txBox="1"/>
          <p:nvPr/>
        </p:nvSpPr>
        <p:spPr>
          <a:xfrm>
            <a:off x="4752781" y="3002489"/>
            <a:ext cx="126828" cy="122988"/>
          </a:xfrm>
          <a:prstGeom prst="rect">
            <a:avLst/>
          </a:prstGeom>
          <a:ln w="12700">
            <a:miter lim="400000"/>
          </a:ln>
        </p:spPr>
        <p:txBody>
          <a:bodyPr wrap="none" lIns="0" tIns="0" rIns="0" bIns="0">
            <a:spAutoFit/>
          </a:bodyPr>
          <a:lstStyle/>
          <a:p>
            <a:pPr latinLnBrk="1">
              <a:defRPr sz="1800">
                <a:solidFill>
                  <a:srgbClr val="000000"/>
                </a:solidFill>
              </a:defRPr>
            </a:pPr>
            <a14:m>
              <m:oMathPara>
                <m:oMathParaPr>
                  <m:jc m:val="centerGroup"/>
                </m:oMathParaPr>
                <m:oMath>
                  <m:sSub>
                    <m:e>
                      <m:r>
                        <a:rPr xmlns:a="http://schemas.openxmlformats.org/drawingml/2006/main" sz="1400" i="1">
                          <a:solidFill>
                            <a:srgbClr val="333333"/>
                          </a:solidFill>
                          <a:latin typeface="Cambria Math" panose="02040503050406030204" pitchFamily="18" charset="0"/>
                        </a:rPr>
                        <m:t>y</m:t>
                      </m:r>
                    </m:e>
                    <m:sub>
                      <m:r>
                        <a:rPr xmlns:a="http://schemas.openxmlformats.org/drawingml/2006/main" sz="1400" i="1">
                          <a:solidFill>
                            <a:srgbClr val="333333"/>
                          </a:solidFill>
                          <a:latin typeface="Cambria Math" panose="02040503050406030204" pitchFamily="18" charset="0"/>
                        </a:rPr>
                        <m:t>1</m:t>
                      </m:r>
                    </m:sub>
                  </m:sSub>
                </m:oMath>
              </m:oMathPara>
            </a14:m>
            <a:endParaRPr sz="1400">
              <a:solidFill>
                <a:srgbClr val="333333"/>
              </a:solidFill>
            </a:endParaRPr>
          </a:p>
        </p:txBody>
      </p:sp>
      <p:sp>
        <p:nvSpPr>
          <p:cNvPr id="1266" name="Equation"/>
          <p:cNvSpPr txBox="1"/>
          <p:nvPr/>
        </p:nvSpPr>
        <p:spPr>
          <a:xfrm>
            <a:off x="700136" y="3062707"/>
            <a:ext cx="127362" cy="122987"/>
          </a:xfrm>
          <a:prstGeom prst="rect">
            <a:avLst/>
          </a:prstGeom>
          <a:ln w="12700">
            <a:miter lim="400000"/>
          </a:ln>
        </p:spPr>
        <p:txBody>
          <a:bodyPr wrap="none" lIns="0" tIns="0" rIns="0" bIns="0">
            <a:spAutoFit/>
          </a:bodyPr>
          <a:lstStyle/>
          <a:p>
            <a:pPr latinLnBrk="1">
              <a:defRPr sz="1800">
                <a:solidFill>
                  <a:srgbClr val="000000"/>
                </a:solidFill>
              </a:defRPr>
            </a:pPr>
            <a14:m>
              <m:oMathPara>
                <m:oMathParaPr>
                  <m:jc m:val="centerGroup"/>
                </m:oMathParaPr>
                <m:oMath>
                  <m:sSub>
                    <m:e>
                      <m:r>
                        <a:rPr xmlns:a="http://schemas.openxmlformats.org/drawingml/2006/main" sz="1400" i="1">
                          <a:solidFill>
                            <a:srgbClr val="333333"/>
                          </a:solidFill>
                          <a:latin typeface="Cambria Math" panose="02040503050406030204" pitchFamily="18" charset="0"/>
                        </a:rPr>
                        <m:t>x</m:t>
                      </m:r>
                    </m:e>
                    <m:sub>
                      <m:r>
                        <a:rPr xmlns:a="http://schemas.openxmlformats.org/drawingml/2006/main" sz="1400" i="1">
                          <a:solidFill>
                            <a:srgbClr val="333333"/>
                          </a:solidFill>
                          <a:latin typeface="Cambria Math" panose="02040503050406030204" pitchFamily="18" charset="0"/>
                        </a:rPr>
                        <m:t>1</m:t>
                      </m:r>
                    </m:sub>
                  </m:sSub>
                </m:oMath>
              </m:oMathPara>
            </a14:m>
            <a:endParaRPr sz="1400">
              <a:solidFill>
                <a:srgbClr val="333333"/>
              </a:solidFill>
            </a:endParaRPr>
          </a:p>
        </p:txBody>
      </p:sp>
      <p:sp>
        <p:nvSpPr>
          <p:cNvPr id="1267" name="Equation"/>
          <p:cNvSpPr txBox="1"/>
          <p:nvPr/>
        </p:nvSpPr>
        <p:spPr>
          <a:xfrm>
            <a:off x="700136" y="3665875"/>
            <a:ext cx="147642" cy="122987"/>
          </a:xfrm>
          <a:prstGeom prst="rect">
            <a:avLst/>
          </a:prstGeom>
          <a:ln w="12700">
            <a:miter lim="400000"/>
          </a:ln>
        </p:spPr>
        <p:txBody>
          <a:bodyPr wrap="none" lIns="0" tIns="0" rIns="0" bIns="0">
            <a:spAutoFit/>
          </a:bodyPr>
          <a:lstStyle/>
          <a:p>
            <a:pPr latinLnBrk="1">
              <a:defRPr sz="1800">
                <a:solidFill>
                  <a:srgbClr val="000000"/>
                </a:solidFill>
              </a:defRPr>
            </a:pPr>
            <a14:m>
              <m:oMathPara>
                <m:oMathParaPr>
                  <m:jc m:val="centerGroup"/>
                </m:oMathParaPr>
                <m:oMath>
                  <m:sSub>
                    <m:e>
                      <m:r>
                        <a:rPr xmlns:a="http://schemas.openxmlformats.org/drawingml/2006/main" sz="1400" i="1">
                          <a:solidFill>
                            <a:srgbClr val="333333"/>
                          </a:solidFill>
                          <a:latin typeface="Cambria Math" panose="02040503050406030204" pitchFamily="18" charset="0"/>
                        </a:rPr>
                        <m:t>x</m:t>
                      </m:r>
                    </m:e>
                    <m:sub>
                      <m:r>
                        <a:rPr xmlns:a="http://schemas.openxmlformats.org/drawingml/2006/main" sz="1400" i="1">
                          <a:solidFill>
                            <a:srgbClr val="333333"/>
                          </a:solidFill>
                          <a:latin typeface="Cambria Math" panose="02040503050406030204" pitchFamily="18" charset="0"/>
                        </a:rPr>
                        <m:t>2</m:t>
                      </m:r>
                    </m:sub>
                  </m:sSub>
                </m:oMath>
              </m:oMathPara>
            </a14:m>
            <a:endParaRPr sz="1400">
              <a:solidFill>
                <a:srgbClr val="333333"/>
              </a:solidFill>
            </a:endParaRPr>
          </a:p>
        </p:txBody>
      </p:sp>
      <p:sp>
        <p:nvSpPr>
          <p:cNvPr id="1268" name="Equation"/>
          <p:cNvSpPr txBox="1"/>
          <p:nvPr/>
        </p:nvSpPr>
        <p:spPr>
          <a:xfrm>
            <a:off x="700136" y="4315968"/>
            <a:ext cx="140320" cy="124754"/>
          </a:xfrm>
          <a:prstGeom prst="rect">
            <a:avLst/>
          </a:prstGeom>
          <a:ln w="12700">
            <a:miter lim="400000"/>
          </a:ln>
        </p:spPr>
        <p:txBody>
          <a:bodyPr wrap="none" lIns="0" tIns="0" rIns="0" bIns="0">
            <a:spAutoFit/>
          </a:bodyPr>
          <a:lstStyle/>
          <a:p>
            <a:pPr latinLnBrk="1">
              <a:defRPr sz="1800">
                <a:solidFill>
                  <a:srgbClr val="000000"/>
                </a:solidFill>
              </a:defRPr>
            </a:pPr>
            <a14:m>
              <m:oMathPara>
                <m:oMathParaPr>
                  <m:jc m:val="centerGroup"/>
                </m:oMathParaPr>
                <m:oMath>
                  <m:sSub>
                    <m:e>
                      <m:r>
                        <a:rPr xmlns:a="http://schemas.openxmlformats.org/drawingml/2006/main" sz="1400" i="1">
                          <a:solidFill>
                            <a:srgbClr val="333333"/>
                          </a:solidFill>
                          <a:latin typeface="Cambria Math" panose="02040503050406030204" pitchFamily="18" charset="0"/>
                        </a:rPr>
                        <m:t>x</m:t>
                      </m:r>
                    </m:e>
                    <m:sub>
                      <m:r>
                        <a:rPr xmlns:a="http://schemas.openxmlformats.org/drawingml/2006/main" sz="1400" i="1">
                          <a:solidFill>
                            <a:srgbClr val="333333"/>
                          </a:solidFill>
                          <a:latin typeface="Cambria Math" panose="02040503050406030204" pitchFamily="18" charset="0"/>
                        </a:rPr>
                        <m:t>3</m:t>
                      </m:r>
                    </m:sub>
                  </m:sSub>
                </m:oMath>
              </m:oMathPara>
            </a14:m>
            <a:endParaRPr sz="1400">
              <a:solidFill>
                <a:srgbClr val="333333"/>
              </a:solidFill>
            </a:endParaRPr>
          </a:p>
        </p:txBody>
      </p:sp>
      <p:sp>
        <p:nvSpPr>
          <p:cNvPr id="1269" name="Equation"/>
          <p:cNvSpPr txBox="1"/>
          <p:nvPr/>
        </p:nvSpPr>
        <p:spPr>
          <a:xfrm>
            <a:off x="700136" y="5057097"/>
            <a:ext cx="137335" cy="122987"/>
          </a:xfrm>
          <a:prstGeom prst="rect">
            <a:avLst/>
          </a:prstGeom>
          <a:ln w="12700">
            <a:miter lim="400000"/>
          </a:ln>
        </p:spPr>
        <p:txBody>
          <a:bodyPr wrap="none" lIns="0" tIns="0" rIns="0" bIns="0">
            <a:spAutoFit/>
          </a:bodyPr>
          <a:lstStyle/>
          <a:p>
            <a:pPr latinLnBrk="1">
              <a:defRPr sz="1800">
                <a:solidFill>
                  <a:srgbClr val="000000"/>
                </a:solidFill>
              </a:defRPr>
            </a:pPr>
            <a14:m>
              <m:oMathPara>
                <m:oMathParaPr>
                  <m:jc m:val="centerGroup"/>
                </m:oMathParaPr>
                <m:oMath>
                  <m:sSub>
                    <m:e>
                      <m:r>
                        <a:rPr xmlns:a="http://schemas.openxmlformats.org/drawingml/2006/main" sz="1400" i="1">
                          <a:solidFill>
                            <a:srgbClr val="333333"/>
                          </a:solidFill>
                          <a:latin typeface="Cambria Math" panose="02040503050406030204" pitchFamily="18" charset="0"/>
                        </a:rPr>
                        <m:t>x</m:t>
                      </m:r>
                    </m:e>
                    <m:sub>
                      <m:r>
                        <a:rPr xmlns:a="http://schemas.openxmlformats.org/drawingml/2006/main" sz="1400" i="1">
                          <a:solidFill>
                            <a:srgbClr val="333333"/>
                          </a:solidFill>
                          <a:latin typeface="Cambria Math" panose="02040503050406030204" pitchFamily="18" charset="0"/>
                        </a:rPr>
                        <m:t>4</m:t>
                      </m:r>
                    </m:sub>
                  </m:sSub>
                </m:oMath>
              </m:oMathPara>
            </a14:m>
            <a:endParaRPr sz="1400">
              <a:solidFill>
                <a:srgbClr val="333333"/>
              </a:solidFill>
            </a:endParaRPr>
          </a:p>
        </p:txBody>
      </p:sp>
      <p:sp>
        <p:nvSpPr>
          <p:cNvPr id="1270" name="Multiple Neurons"/>
          <p:cNvSpPr txBox="1"/>
          <p:nvPr/>
        </p:nvSpPr>
        <p:spPr>
          <a:xfrm>
            <a:off x="452437" y="1112110"/>
            <a:ext cx="8239126" cy="350544"/>
          </a:xfrm>
          <a:prstGeom prst="rect">
            <a:avLst/>
          </a:prstGeom>
          <a:ln w="3175">
            <a:miter lim="400000"/>
          </a:ln>
          <a:extLst>
            <a:ext uri="{C572A759-6A51-4108-AA02-DFA0A04FC94B}">
              <ma14:wrappingTextBoxFlag xmlns:ma14="http://schemas.microsoft.com/office/mac/drawingml/2011/main" val="1"/>
            </a:ext>
          </a:extLst>
        </p:spPr>
        <p:txBody>
          <a:bodyPr lIns="17144" tIns="17144" rIns="17144" bIns="17144">
            <a:normAutofit fontScale="100000" lnSpcReduction="0"/>
          </a:bodyPr>
          <a:lstStyle>
            <a:lvl1pPr defTabSz="412750">
              <a:defRPr b="1" sz="1700">
                <a:solidFill>
                  <a:srgbClr val="000000"/>
                </a:solidFill>
                <a:latin typeface="Helvetica Neue"/>
                <a:ea typeface="Helvetica Neue"/>
                <a:cs typeface="Helvetica Neue"/>
                <a:sym typeface="Helvetica Neue"/>
              </a:defRPr>
            </a:lvl1pPr>
          </a:lstStyle>
          <a:p>
            <a:pPr/>
            <a:r>
              <a:t>Multiple Neurons</a:t>
            </a:r>
          </a:p>
        </p:txBody>
      </p:sp>
      <p:grpSp>
        <p:nvGrpSpPr>
          <p:cNvPr id="1273" name="Group"/>
          <p:cNvGrpSpPr/>
          <p:nvPr/>
        </p:nvGrpSpPr>
        <p:grpSpPr>
          <a:xfrm>
            <a:off x="2358458" y="3792571"/>
            <a:ext cx="584129" cy="584129"/>
            <a:chOff x="0" y="0"/>
            <a:chExt cx="584128" cy="584128"/>
          </a:xfrm>
        </p:grpSpPr>
        <p:sp>
          <p:nvSpPr>
            <p:cNvPr id="1271" name="Rounded Rectangle"/>
            <p:cNvSpPr/>
            <p:nvPr/>
          </p:nvSpPr>
          <p:spPr>
            <a:xfrm>
              <a:off x="0" y="0"/>
              <a:ext cx="584129" cy="584129"/>
            </a:xfrm>
            <a:prstGeom prst="roundRect">
              <a:avLst>
                <a:gd name="adj" fmla="val 15000"/>
              </a:avLst>
            </a:prstGeom>
            <a:noFill/>
            <a:ln w="25400" cap="flat">
              <a:solidFill>
                <a:schemeClr val="accent4">
                  <a:lumOff val="-3294"/>
                </a:schemeClr>
              </a:solidFill>
              <a:prstDash val="solid"/>
              <a:round/>
            </a:ln>
            <a:effectLst/>
          </p:spPr>
          <p:txBody>
            <a:bodyPr wrap="square" lIns="0" tIns="0" rIns="0" bIns="0" numCol="1" anchor="t">
              <a:noAutofit/>
            </a:bodyPr>
            <a:lstStyle/>
            <a:p>
              <a:pPr/>
            </a:p>
          </p:txBody>
        </p:sp>
        <p:sp>
          <p:nvSpPr>
            <p:cNvPr id="1272" name="Equation"/>
            <p:cNvSpPr txBox="1"/>
            <p:nvPr/>
          </p:nvSpPr>
          <p:spPr>
            <a:xfrm>
              <a:off x="180418" y="163070"/>
              <a:ext cx="197892" cy="257989"/>
            </a:xfrm>
            <a:prstGeom prst="rect">
              <a:avLst/>
            </a:prstGeom>
            <a:noFill/>
            <a:ln w="12700" cap="flat">
              <a:noFill/>
              <a:miter lim="400000"/>
            </a:ln>
            <a:effectLst/>
          </p:spPr>
          <p:txBody>
            <a:bodyPr wrap="none" lIns="0" tIns="0" rIns="0" bIns="0">
              <a:spAutoFit/>
            </a:bodyPr>
            <a:lstStyle/>
            <a:p>
              <a:pPr latinLnBrk="1">
                <a:defRPr sz="1800">
                  <a:solidFill>
                    <a:srgbClr val="000000"/>
                  </a:solidFill>
                </a:defRPr>
              </a:pPr>
              <a14:m>
                <m:oMathPara>
                  <m:oMathParaPr>
                    <m:jc m:val="centerGroup"/>
                  </m:oMathParaPr>
                  <m:oMath>
                    <m:r>
                      <a:rPr xmlns:a="http://schemas.openxmlformats.org/drawingml/2006/main" sz="1400" i="1">
                        <a:solidFill>
                          <a:srgbClr val="333333"/>
                        </a:solidFill>
                        <a:latin typeface="Cambria Math" panose="02040503050406030204" pitchFamily="18" charset="0"/>
                      </a:rPr>
                      <m:t>∑</m:t>
                    </m:r>
                  </m:oMath>
                </m:oMathPara>
              </a14:m>
              <a:endParaRPr sz="1400">
                <a:solidFill>
                  <a:srgbClr val="333333"/>
                </a:solidFill>
              </a:endParaRPr>
            </a:p>
          </p:txBody>
        </p:sp>
      </p:grpSp>
      <p:grpSp>
        <p:nvGrpSpPr>
          <p:cNvPr id="1276" name="Group"/>
          <p:cNvGrpSpPr/>
          <p:nvPr/>
        </p:nvGrpSpPr>
        <p:grpSpPr>
          <a:xfrm>
            <a:off x="2368860" y="4782543"/>
            <a:ext cx="584129" cy="584129"/>
            <a:chOff x="0" y="0"/>
            <a:chExt cx="584128" cy="584128"/>
          </a:xfrm>
        </p:grpSpPr>
        <p:sp>
          <p:nvSpPr>
            <p:cNvPr id="1274" name="Rounded Rectangle"/>
            <p:cNvSpPr/>
            <p:nvPr/>
          </p:nvSpPr>
          <p:spPr>
            <a:xfrm>
              <a:off x="0" y="0"/>
              <a:ext cx="584129" cy="584129"/>
            </a:xfrm>
            <a:prstGeom prst="roundRect">
              <a:avLst>
                <a:gd name="adj" fmla="val 15000"/>
              </a:avLst>
            </a:prstGeom>
            <a:noFill/>
            <a:ln w="25400" cap="flat">
              <a:solidFill>
                <a:schemeClr val="accent4">
                  <a:lumOff val="-3294"/>
                </a:schemeClr>
              </a:solidFill>
              <a:prstDash val="solid"/>
              <a:round/>
            </a:ln>
            <a:effectLst/>
          </p:spPr>
          <p:txBody>
            <a:bodyPr wrap="square" lIns="0" tIns="0" rIns="0" bIns="0" numCol="1" anchor="t">
              <a:noAutofit/>
            </a:bodyPr>
            <a:lstStyle/>
            <a:p>
              <a:pPr/>
            </a:p>
          </p:txBody>
        </p:sp>
        <p:sp>
          <p:nvSpPr>
            <p:cNvPr id="1275" name="Equation"/>
            <p:cNvSpPr txBox="1"/>
            <p:nvPr/>
          </p:nvSpPr>
          <p:spPr>
            <a:xfrm>
              <a:off x="180418" y="163070"/>
              <a:ext cx="197892" cy="257989"/>
            </a:xfrm>
            <a:prstGeom prst="rect">
              <a:avLst/>
            </a:prstGeom>
            <a:noFill/>
            <a:ln w="12700" cap="flat">
              <a:noFill/>
              <a:miter lim="400000"/>
            </a:ln>
            <a:effectLst/>
          </p:spPr>
          <p:txBody>
            <a:bodyPr wrap="none" lIns="0" tIns="0" rIns="0" bIns="0">
              <a:spAutoFit/>
            </a:bodyPr>
            <a:lstStyle/>
            <a:p>
              <a:pPr latinLnBrk="1">
                <a:defRPr sz="1800">
                  <a:solidFill>
                    <a:srgbClr val="000000"/>
                  </a:solidFill>
                </a:defRPr>
              </a:pPr>
              <a14:m>
                <m:oMathPara>
                  <m:oMathParaPr>
                    <m:jc m:val="centerGroup"/>
                  </m:oMathParaPr>
                  <m:oMath>
                    <m:r>
                      <a:rPr xmlns:a="http://schemas.openxmlformats.org/drawingml/2006/main" sz="1400" i="1">
                        <a:solidFill>
                          <a:srgbClr val="333333"/>
                        </a:solidFill>
                        <a:latin typeface="Cambria Math" panose="02040503050406030204" pitchFamily="18" charset="0"/>
                      </a:rPr>
                      <m:t>∑</m:t>
                    </m:r>
                  </m:oMath>
                </m:oMathPara>
              </a14:m>
              <a:endParaRPr sz="1400">
                <a:solidFill>
                  <a:srgbClr val="333333"/>
                </a:solidFill>
              </a:endParaRPr>
            </a:p>
          </p:txBody>
        </p:sp>
      </p:grpSp>
      <p:grpSp>
        <p:nvGrpSpPr>
          <p:cNvPr id="1280" name="Group"/>
          <p:cNvGrpSpPr/>
          <p:nvPr/>
        </p:nvGrpSpPr>
        <p:grpSpPr>
          <a:xfrm>
            <a:off x="3021253" y="3096780"/>
            <a:ext cx="438369" cy="1977828"/>
            <a:chOff x="0" y="0"/>
            <a:chExt cx="438368" cy="1977826"/>
          </a:xfrm>
        </p:grpSpPr>
        <p:sp>
          <p:nvSpPr>
            <p:cNvPr id="1277" name="Line"/>
            <p:cNvSpPr/>
            <p:nvPr/>
          </p:nvSpPr>
          <p:spPr>
            <a:xfrm>
              <a:off x="0" y="0"/>
              <a:ext cx="429273" cy="0"/>
            </a:xfrm>
            <a:prstGeom prst="line">
              <a:avLst/>
            </a:prstGeom>
            <a:noFill/>
            <a:ln w="25400" cap="flat">
              <a:solidFill>
                <a:schemeClr val="accent4">
                  <a:lumOff val="-3294"/>
                </a:schemeClr>
              </a:solidFill>
              <a:prstDash val="solid"/>
              <a:round/>
              <a:tailEnd type="arrow" w="med" len="med"/>
            </a:ln>
            <a:effectLst/>
          </p:spPr>
          <p:txBody>
            <a:bodyPr wrap="square" lIns="0" tIns="0" rIns="0" bIns="0" numCol="1" anchor="t">
              <a:noAutofit/>
            </a:bodyPr>
            <a:lstStyle/>
            <a:p>
              <a:pPr/>
            </a:p>
          </p:txBody>
        </p:sp>
        <p:sp>
          <p:nvSpPr>
            <p:cNvPr id="1278" name="Line"/>
            <p:cNvSpPr/>
            <p:nvPr/>
          </p:nvSpPr>
          <p:spPr>
            <a:xfrm>
              <a:off x="5695" y="988913"/>
              <a:ext cx="429274" cy="1"/>
            </a:xfrm>
            <a:prstGeom prst="line">
              <a:avLst/>
            </a:prstGeom>
            <a:noFill/>
            <a:ln w="25400" cap="flat">
              <a:solidFill>
                <a:schemeClr val="accent4">
                  <a:lumOff val="-3294"/>
                </a:schemeClr>
              </a:solidFill>
              <a:prstDash val="solid"/>
              <a:round/>
              <a:tailEnd type="arrow" w="med" len="med"/>
            </a:ln>
            <a:effectLst/>
          </p:spPr>
          <p:txBody>
            <a:bodyPr wrap="square" lIns="0" tIns="0" rIns="0" bIns="0" numCol="1" anchor="t">
              <a:noAutofit/>
            </a:bodyPr>
            <a:lstStyle/>
            <a:p>
              <a:pPr/>
            </a:p>
          </p:txBody>
        </p:sp>
        <p:sp>
          <p:nvSpPr>
            <p:cNvPr id="1279" name="Line"/>
            <p:cNvSpPr/>
            <p:nvPr/>
          </p:nvSpPr>
          <p:spPr>
            <a:xfrm>
              <a:off x="9095" y="1977826"/>
              <a:ext cx="429274" cy="1"/>
            </a:xfrm>
            <a:prstGeom prst="line">
              <a:avLst/>
            </a:prstGeom>
            <a:noFill/>
            <a:ln w="25400" cap="flat">
              <a:solidFill>
                <a:schemeClr val="accent4">
                  <a:lumOff val="-3294"/>
                </a:schemeClr>
              </a:solidFill>
              <a:prstDash val="solid"/>
              <a:round/>
              <a:tailEnd type="arrow" w="med" len="med"/>
            </a:ln>
            <a:effectLst/>
          </p:spPr>
          <p:txBody>
            <a:bodyPr wrap="square" lIns="0" tIns="0" rIns="0" bIns="0" numCol="1" anchor="t">
              <a:noAutofit/>
            </a:bodyPr>
            <a:lstStyle/>
            <a:p>
              <a:pPr/>
            </a:p>
          </p:txBody>
        </p:sp>
      </p:grpSp>
      <p:sp>
        <p:nvSpPr>
          <p:cNvPr id="1281" name="Equation"/>
          <p:cNvSpPr txBox="1"/>
          <p:nvPr/>
        </p:nvSpPr>
        <p:spPr>
          <a:xfrm>
            <a:off x="5133295" y="3781207"/>
            <a:ext cx="3577257" cy="606857"/>
          </a:xfrm>
          <a:prstGeom prst="rect">
            <a:avLst/>
          </a:prstGeom>
          <a:ln w="12700">
            <a:miter lim="400000"/>
          </a:ln>
        </p:spPr>
        <p:txBody>
          <a:bodyPr wrap="none" lIns="0" tIns="0" rIns="0" bIns="0">
            <a:spAutoFit/>
          </a:bodyPr>
          <a:lstStyle/>
          <a:p>
            <a:pPr latinLnBrk="1">
              <a:defRPr sz="1800">
                <a:solidFill>
                  <a:srgbClr val="000000"/>
                </a:solidFill>
              </a:defRPr>
            </a:pPr>
            <a14:m>
              <m:oMathPara>
                <m:oMathParaPr>
                  <m:jc m:val="centerGroup"/>
                </m:oMathParaPr>
                <m:oMath>
                  <m:d>
                    <m:dPr>
                      <m:ctrlPr>
                        <a:rPr xmlns:a="http://schemas.openxmlformats.org/drawingml/2006/main" sz="1000" i="1">
                          <a:solidFill>
                            <a:srgbClr val="333333"/>
                          </a:solidFill>
                          <a:latin typeface="Cambria Math" panose="02040503050406030204" pitchFamily="18" charset="0"/>
                        </a:rPr>
                      </m:ctrlPr>
                      <m:begChr m:val="["/>
                      <m:endChr m:val="]"/>
                    </m:dPr>
                    <m:e>
                      <m:eqArr>
                        <m:eqArrPr>
                          <m:ctrlPr>
                            <a:rPr xmlns:a="http://schemas.openxmlformats.org/drawingml/2006/main" sz="1000" i="1">
                              <a:solidFill>
                                <a:srgbClr val="333333"/>
                              </a:solidFill>
                              <a:latin typeface="Cambria Math" panose="02040503050406030204" pitchFamily="18" charset="0"/>
                            </a:rPr>
                          </m:ctrlPr>
                        </m:eqArrPr>
                        <m:e>
                          <m:sSub>
                            <m:e>
                              <m:argPr>
                                <m:scrLvl m:val="0"/>
                              </m:argPr>
                              <m:r>
                                <a:rPr xmlns:a="http://schemas.openxmlformats.org/drawingml/2006/main" sz="1000" i="1">
                                  <a:solidFill>
                                    <a:srgbClr val="333333"/>
                                  </a:solidFill>
                                  <a:latin typeface="Cambria Math" panose="02040503050406030204" pitchFamily="18" charset="0"/>
                                </a:rPr>
                                <m:t>y</m:t>
                              </m:r>
                            </m:e>
                            <m:sub>
                              <m:argPr>
                                <m:scrLvl m:val="0"/>
                              </m:argPr>
                              <m:r>
                                <a:rPr xmlns:a="http://schemas.openxmlformats.org/drawingml/2006/main" sz="1000" i="1">
                                  <a:solidFill>
                                    <a:srgbClr val="333333"/>
                                  </a:solidFill>
                                  <a:latin typeface="Cambria Math" panose="02040503050406030204" pitchFamily="18" charset="0"/>
                                </a:rPr>
                                <m:t>1</m:t>
                              </m:r>
                            </m:sub>
                          </m:sSub>
                        </m:e>
                        <m:e>
                          <m:sSub>
                            <m:e>
                              <m:argPr>
                                <m:scrLvl m:val="0"/>
                              </m:argPr>
                              <m:r>
                                <a:rPr xmlns:a="http://schemas.openxmlformats.org/drawingml/2006/main" sz="1000" i="1">
                                  <a:solidFill>
                                    <a:srgbClr val="333333"/>
                                  </a:solidFill>
                                  <a:latin typeface="Cambria Math" panose="02040503050406030204" pitchFamily="18" charset="0"/>
                                </a:rPr>
                                <m:t>y</m:t>
                              </m:r>
                            </m:e>
                            <m:sub>
                              <m:argPr>
                                <m:scrLvl m:val="0"/>
                              </m:argPr>
                              <m:r>
                                <a:rPr xmlns:a="http://schemas.openxmlformats.org/drawingml/2006/main" sz="1000" i="1">
                                  <a:solidFill>
                                    <a:srgbClr val="333333"/>
                                  </a:solidFill>
                                  <a:latin typeface="Cambria Math" panose="02040503050406030204" pitchFamily="18" charset="0"/>
                                </a:rPr>
                                <m:t>2</m:t>
                              </m:r>
                            </m:sub>
                          </m:sSub>
                        </m:e>
                        <m:e>
                          <m:sSub>
                            <m:e>
                              <m:argPr>
                                <m:scrLvl m:val="0"/>
                              </m:argPr>
                              <m:r>
                                <a:rPr xmlns:a="http://schemas.openxmlformats.org/drawingml/2006/main" sz="1000" i="1">
                                  <a:solidFill>
                                    <a:srgbClr val="333333"/>
                                  </a:solidFill>
                                  <a:latin typeface="Cambria Math" panose="02040503050406030204" pitchFamily="18" charset="0"/>
                                </a:rPr>
                                <m:t>y</m:t>
                              </m:r>
                            </m:e>
                            <m:sub>
                              <m:argPr>
                                <m:scrLvl m:val="0"/>
                              </m:argPr>
                              <m:r>
                                <a:rPr xmlns:a="http://schemas.openxmlformats.org/drawingml/2006/main" sz="1000" i="1">
                                  <a:solidFill>
                                    <a:srgbClr val="333333"/>
                                  </a:solidFill>
                                  <a:latin typeface="Cambria Math" panose="02040503050406030204" pitchFamily="18" charset="0"/>
                                </a:rPr>
                                <m:t>3</m:t>
                              </m:r>
                            </m:sub>
                          </m:sSub>
                        </m:e>
                      </m:eqArr>
                    </m:e>
                  </m:d>
                  <m:r>
                    <a:rPr xmlns:a="http://schemas.openxmlformats.org/drawingml/2006/main" sz="1000" i="1">
                      <a:solidFill>
                        <a:srgbClr val="333333"/>
                      </a:solidFill>
                      <a:latin typeface="Cambria Math" panose="02040503050406030204" pitchFamily="18" charset="0"/>
                    </a:rPr>
                    <m:t>=</m:t>
                  </m:r>
                  <m:r>
                    <a:rPr xmlns:a="http://schemas.openxmlformats.org/drawingml/2006/main" sz="1000" i="1">
                      <a:solidFill>
                        <a:srgbClr val="333333"/>
                      </a:solidFill>
                      <a:latin typeface="Cambria Math" panose="02040503050406030204" pitchFamily="18" charset="0"/>
                    </a:rPr>
                    <m:t>A</m:t>
                  </m:r>
                  <m:r>
                    <a:rPr xmlns:a="http://schemas.openxmlformats.org/drawingml/2006/main" sz="1000" i="1">
                      <a:solidFill>
                        <a:srgbClr val="333333"/>
                      </a:solidFill>
                      <a:latin typeface="Cambria Math" panose="02040503050406030204" pitchFamily="18" charset="0"/>
                    </a:rPr>
                    <m:t>F</m:t>
                  </m:r>
                  <m:r>
                    <a:rPr xmlns:a="http://schemas.openxmlformats.org/drawingml/2006/main" sz="1000" i="1">
                      <a:solidFill>
                        <a:srgbClr val="333333"/>
                      </a:solidFill>
                      <a:latin typeface="Cambria Math" panose="02040503050406030204" pitchFamily="18" charset="0"/>
                    </a:rPr>
                    <m:t>(</m:t>
                  </m:r>
                  <m:r>
                    <a:rPr xmlns:a="http://schemas.openxmlformats.org/drawingml/2006/main" sz="1000" i="1">
                      <a:solidFill>
                        <a:srgbClr val="333333"/>
                      </a:solidFill>
                      <a:latin typeface="Cambria Math" panose="02040503050406030204" pitchFamily="18" charset="0"/>
                    </a:rPr>
                    <m:t>W</m:t>
                  </m:r>
                  <m:r>
                    <a:rPr xmlns:a="http://schemas.openxmlformats.org/drawingml/2006/main" sz="1000" i="1">
                      <a:solidFill>
                        <a:srgbClr val="333333"/>
                      </a:solidFill>
                      <a:latin typeface="Cambria Math" panose="02040503050406030204" pitchFamily="18" charset="0"/>
                    </a:rPr>
                    <m:t>x</m:t>
                  </m:r>
                  <m:r>
                    <a:rPr xmlns:a="http://schemas.openxmlformats.org/drawingml/2006/main" sz="1000" i="1">
                      <a:solidFill>
                        <a:srgbClr val="333333"/>
                      </a:solidFill>
                      <a:latin typeface="Cambria Math" panose="02040503050406030204" pitchFamily="18" charset="0"/>
                    </a:rPr>
                    <m:t>+</m:t>
                  </m:r>
                  <m:r>
                    <a:rPr xmlns:a="http://schemas.openxmlformats.org/drawingml/2006/main" sz="1000" i="1">
                      <a:solidFill>
                        <a:srgbClr val="333333"/>
                      </a:solidFill>
                      <a:latin typeface="Cambria Math" panose="02040503050406030204" pitchFamily="18" charset="0"/>
                    </a:rPr>
                    <m:t>b</m:t>
                  </m:r>
                  <m:r>
                    <a:rPr xmlns:a="http://schemas.openxmlformats.org/drawingml/2006/main" sz="1000" i="1">
                      <a:solidFill>
                        <a:srgbClr val="333333"/>
                      </a:solidFill>
                      <a:latin typeface="Cambria Math" panose="02040503050406030204" pitchFamily="18" charset="0"/>
                    </a:rPr>
                    <m:t>)</m:t>
                  </m:r>
                  <m:r>
                    <a:rPr xmlns:a="http://schemas.openxmlformats.org/drawingml/2006/main" sz="1000" i="1">
                      <a:solidFill>
                        <a:srgbClr val="333333"/>
                      </a:solidFill>
                      <a:latin typeface="Cambria Math" panose="02040503050406030204" pitchFamily="18" charset="0"/>
                    </a:rPr>
                    <m:t>=</m:t>
                  </m:r>
                  <m:r>
                    <a:rPr xmlns:a="http://schemas.openxmlformats.org/drawingml/2006/main" sz="1000" i="1">
                      <a:solidFill>
                        <a:srgbClr val="333333"/>
                      </a:solidFill>
                      <a:latin typeface="Cambria Math" panose="02040503050406030204" pitchFamily="18" charset="0"/>
                    </a:rPr>
                    <m:t>A</m:t>
                  </m:r>
                  <m:r>
                    <a:rPr xmlns:a="http://schemas.openxmlformats.org/drawingml/2006/main" sz="1000" i="1">
                      <a:solidFill>
                        <a:srgbClr val="333333"/>
                      </a:solidFill>
                      <a:latin typeface="Cambria Math" panose="02040503050406030204" pitchFamily="18" charset="0"/>
                    </a:rPr>
                    <m:t>F</m:t>
                  </m:r>
                  <m:r>
                    <a:rPr xmlns:a="http://schemas.openxmlformats.org/drawingml/2006/main" sz="1000" i="1">
                      <a:solidFill>
                        <a:srgbClr val="333333"/>
                      </a:solidFill>
                      <a:latin typeface="Cambria Math" panose="02040503050406030204" pitchFamily="18" charset="0"/>
                    </a:rPr>
                    <m:t>(</m:t>
                  </m:r>
                  <m:d>
                    <m:dPr>
                      <m:ctrlPr>
                        <a:rPr xmlns:a="http://schemas.openxmlformats.org/drawingml/2006/main" sz="1000" i="1">
                          <a:solidFill>
                            <a:srgbClr val="333333"/>
                          </a:solidFill>
                          <a:latin typeface="Cambria Math" panose="02040503050406030204" pitchFamily="18" charset="0"/>
                        </a:rPr>
                      </m:ctrlPr>
                      <m:begChr m:val="["/>
                      <m:endChr m:val="]"/>
                    </m:dPr>
                    <m:e>
                      <m:m>
                        <m:mPr>
                          <m:ctrlPr>
                            <a:rPr xmlns:a="http://schemas.openxmlformats.org/drawingml/2006/main" sz="1000" i="1">
                              <a:solidFill>
                                <a:srgbClr val="333333"/>
                              </a:solidFill>
                              <a:latin typeface="Cambria Math" panose="02040503050406030204" pitchFamily="18" charset="0"/>
                            </a:rPr>
                          </m:ctrlPr>
                          <m:baseJc m:val="center"/>
                          <m:plcHide m:val="on"/>
                          <m:mcs>
                            <m:mc>
                              <m:mcPr>
                                <m:count m:val="4"/>
                                <m:mcJc m:val="center"/>
                              </m:mcPr>
                            </m:mc>
                          </m:mcs>
                        </m:mPr>
                        <m:mr>
                          <m:e>
                            <m:sSub>
                              <m:e>
                                <m:argPr>
                                  <m:scrLvl m:val="0"/>
                                </m:argPr>
                                <m:r>
                                  <a:rPr xmlns:a="http://schemas.openxmlformats.org/drawingml/2006/main" sz="1000" i="1">
                                    <a:solidFill>
                                      <a:srgbClr val="333333"/>
                                    </a:solidFill>
                                    <a:latin typeface="Cambria Math" panose="02040503050406030204" pitchFamily="18" charset="0"/>
                                  </a:rPr>
                                  <m:t>w</m:t>
                                </m:r>
                              </m:e>
                              <m:sub>
                                <m:argPr>
                                  <m:scrLvl m:val="0"/>
                                </m:argPr>
                                <m:r>
                                  <a:rPr xmlns:a="http://schemas.openxmlformats.org/drawingml/2006/main" sz="1000" i="1">
                                    <a:solidFill>
                                      <a:srgbClr val="333333"/>
                                    </a:solidFill>
                                    <a:latin typeface="Cambria Math" panose="02040503050406030204" pitchFamily="18" charset="0"/>
                                  </a:rPr>
                                  <m:t>1,1</m:t>
                                </m:r>
                              </m:sub>
                            </m:sSub>
                          </m:e>
                          <m:e>
                            <m:sSub>
                              <m:e>
                                <m:argPr>
                                  <m:scrLvl m:val="0"/>
                                </m:argPr>
                                <m:r>
                                  <a:rPr xmlns:a="http://schemas.openxmlformats.org/drawingml/2006/main" sz="1000" i="1">
                                    <a:solidFill>
                                      <a:srgbClr val="333333"/>
                                    </a:solidFill>
                                    <a:latin typeface="Cambria Math" panose="02040503050406030204" pitchFamily="18" charset="0"/>
                                  </a:rPr>
                                  <m:t>w</m:t>
                                </m:r>
                              </m:e>
                              <m:sub>
                                <m:argPr>
                                  <m:scrLvl m:val="0"/>
                                </m:argPr>
                                <m:r>
                                  <a:rPr xmlns:a="http://schemas.openxmlformats.org/drawingml/2006/main" sz="1000" i="1">
                                    <a:solidFill>
                                      <a:srgbClr val="333333"/>
                                    </a:solidFill>
                                    <a:latin typeface="Cambria Math" panose="02040503050406030204" pitchFamily="18" charset="0"/>
                                  </a:rPr>
                                  <m:t>1,2</m:t>
                                </m:r>
                              </m:sub>
                            </m:sSub>
                          </m:e>
                          <m:e>
                            <m:sSub>
                              <m:e>
                                <m:argPr>
                                  <m:scrLvl m:val="0"/>
                                </m:argPr>
                                <m:r>
                                  <a:rPr xmlns:a="http://schemas.openxmlformats.org/drawingml/2006/main" sz="1000" i="1">
                                    <a:solidFill>
                                      <a:srgbClr val="333333"/>
                                    </a:solidFill>
                                    <a:latin typeface="Cambria Math" panose="02040503050406030204" pitchFamily="18" charset="0"/>
                                  </a:rPr>
                                  <m:t>w</m:t>
                                </m:r>
                              </m:e>
                              <m:sub>
                                <m:argPr>
                                  <m:scrLvl m:val="0"/>
                                </m:argPr>
                                <m:r>
                                  <a:rPr xmlns:a="http://schemas.openxmlformats.org/drawingml/2006/main" sz="1000" i="1">
                                    <a:solidFill>
                                      <a:srgbClr val="333333"/>
                                    </a:solidFill>
                                    <a:latin typeface="Cambria Math" panose="02040503050406030204" pitchFamily="18" charset="0"/>
                                  </a:rPr>
                                  <m:t>1,3</m:t>
                                </m:r>
                              </m:sub>
                            </m:sSub>
                          </m:e>
                          <m:e>
                            <m:sSub>
                              <m:e>
                                <m:argPr>
                                  <m:scrLvl m:val="0"/>
                                </m:argPr>
                                <m:r>
                                  <a:rPr xmlns:a="http://schemas.openxmlformats.org/drawingml/2006/main" sz="1000" i="1">
                                    <a:solidFill>
                                      <a:srgbClr val="333333"/>
                                    </a:solidFill>
                                    <a:latin typeface="Cambria Math" panose="02040503050406030204" pitchFamily="18" charset="0"/>
                                  </a:rPr>
                                  <m:t>w</m:t>
                                </m:r>
                              </m:e>
                              <m:sub>
                                <m:argPr>
                                  <m:scrLvl m:val="0"/>
                                </m:argPr>
                                <m:r>
                                  <a:rPr xmlns:a="http://schemas.openxmlformats.org/drawingml/2006/main" sz="1000" i="1">
                                    <a:solidFill>
                                      <a:srgbClr val="333333"/>
                                    </a:solidFill>
                                    <a:latin typeface="Cambria Math" panose="02040503050406030204" pitchFamily="18" charset="0"/>
                                  </a:rPr>
                                  <m:t>1,4</m:t>
                                </m:r>
                              </m:sub>
                            </m:sSub>
                          </m:e>
                        </m:mr>
                        <m:mr>
                          <m:e>
                            <m:sSub>
                              <m:e>
                                <m:argPr>
                                  <m:scrLvl m:val="0"/>
                                </m:argPr>
                                <m:r>
                                  <a:rPr xmlns:a="http://schemas.openxmlformats.org/drawingml/2006/main" sz="1000" i="1">
                                    <a:solidFill>
                                      <a:srgbClr val="333333"/>
                                    </a:solidFill>
                                    <a:latin typeface="Cambria Math" panose="02040503050406030204" pitchFamily="18" charset="0"/>
                                  </a:rPr>
                                  <m:t>w</m:t>
                                </m:r>
                              </m:e>
                              <m:sub>
                                <m:argPr>
                                  <m:scrLvl m:val="0"/>
                                </m:argPr>
                                <m:r>
                                  <a:rPr xmlns:a="http://schemas.openxmlformats.org/drawingml/2006/main" sz="1000" i="1">
                                    <a:solidFill>
                                      <a:srgbClr val="333333"/>
                                    </a:solidFill>
                                    <a:latin typeface="Cambria Math" panose="02040503050406030204" pitchFamily="18" charset="0"/>
                                  </a:rPr>
                                  <m:t>2,1</m:t>
                                </m:r>
                              </m:sub>
                            </m:sSub>
                          </m:e>
                          <m:e>
                            <m:sSub>
                              <m:e>
                                <m:argPr>
                                  <m:scrLvl m:val="0"/>
                                </m:argPr>
                                <m:r>
                                  <a:rPr xmlns:a="http://schemas.openxmlformats.org/drawingml/2006/main" sz="1000" i="1">
                                    <a:solidFill>
                                      <a:srgbClr val="333333"/>
                                    </a:solidFill>
                                    <a:latin typeface="Cambria Math" panose="02040503050406030204" pitchFamily="18" charset="0"/>
                                  </a:rPr>
                                  <m:t>w</m:t>
                                </m:r>
                              </m:e>
                              <m:sub>
                                <m:argPr>
                                  <m:scrLvl m:val="0"/>
                                </m:argPr>
                                <m:r>
                                  <a:rPr xmlns:a="http://schemas.openxmlformats.org/drawingml/2006/main" sz="1000" i="1">
                                    <a:solidFill>
                                      <a:srgbClr val="333333"/>
                                    </a:solidFill>
                                    <a:latin typeface="Cambria Math" panose="02040503050406030204" pitchFamily="18" charset="0"/>
                                  </a:rPr>
                                  <m:t>2,2</m:t>
                                </m:r>
                              </m:sub>
                            </m:sSub>
                          </m:e>
                          <m:e>
                            <m:sSub>
                              <m:e>
                                <m:argPr>
                                  <m:scrLvl m:val="0"/>
                                </m:argPr>
                                <m:r>
                                  <a:rPr xmlns:a="http://schemas.openxmlformats.org/drawingml/2006/main" sz="1000" i="1">
                                    <a:solidFill>
                                      <a:srgbClr val="333333"/>
                                    </a:solidFill>
                                    <a:latin typeface="Cambria Math" panose="02040503050406030204" pitchFamily="18" charset="0"/>
                                  </a:rPr>
                                  <m:t>w</m:t>
                                </m:r>
                              </m:e>
                              <m:sub>
                                <m:argPr>
                                  <m:scrLvl m:val="0"/>
                                </m:argPr>
                                <m:r>
                                  <a:rPr xmlns:a="http://schemas.openxmlformats.org/drawingml/2006/main" sz="1000" i="1">
                                    <a:solidFill>
                                      <a:srgbClr val="333333"/>
                                    </a:solidFill>
                                    <a:latin typeface="Cambria Math" panose="02040503050406030204" pitchFamily="18" charset="0"/>
                                  </a:rPr>
                                  <m:t>2,3</m:t>
                                </m:r>
                              </m:sub>
                            </m:sSub>
                          </m:e>
                          <m:e>
                            <m:sSub>
                              <m:e>
                                <m:argPr>
                                  <m:scrLvl m:val="0"/>
                                </m:argPr>
                                <m:r>
                                  <a:rPr xmlns:a="http://schemas.openxmlformats.org/drawingml/2006/main" sz="1000" i="1">
                                    <a:solidFill>
                                      <a:srgbClr val="333333"/>
                                    </a:solidFill>
                                    <a:latin typeface="Cambria Math" panose="02040503050406030204" pitchFamily="18" charset="0"/>
                                  </a:rPr>
                                  <m:t>w</m:t>
                                </m:r>
                              </m:e>
                              <m:sub>
                                <m:argPr>
                                  <m:scrLvl m:val="0"/>
                                </m:argPr>
                                <m:r>
                                  <a:rPr xmlns:a="http://schemas.openxmlformats.org/drawingml/2006/main" sz="1000" i="1">
                                    <a:solidFill>
                                      <a:srgbClr val="333333"/>
                                    </a:solidFill>
                                    <a:latin typeface="Cambria Math" panose="02040503050406030204" pitchFamily="18" charset="0"/>
                                  </a:rPr>
                                  <m:t>2,4</m:t>
                                </m:r>
                              </m:sub>
                            </m:sSub>
                          </m:e>
                        </m:mr>
                        <m:mr>
                          <m:e>
                            <m:sSub>
                              <m:e>
                                <m:argPr>
                                  <m:scrLvl m:val="0"/>
                                </m:argPr>
                                <m:r>
                                  <a:rPr xmlns:a="http://schemas.openxmlformats.org/drawingml/2006/main" sz="1000" i="1">
                                    <a:solidFill>
                                      <a:srgbClr val="333333"/>
                                    </a:solidFill>
                                    <a:latin typeface="Cambria Math" panose="02040503050406030204" pitchFamily="18" charset="0"/>
                                  </a:rPr>
                                  <m:t>w</m:t>
                                </m:r>
                              </m:e>
                              <m:sub>
                                <m:argPr>
                                  <m:scrLvl m:val="0"/>
                                </m:argPr>
                                <m:r>
                                  <a:rPr xmlns:a="http://schemas.openxmlformats.org/drawingml/2006/main" sz="1000" i="1">
                                    <a:solidFill>
                                      <a:srgbClr val="333333"/>
                                    </a:solidFill>
                                    <a:latin typeface="Cambria Math" panose="02040503050406030204" pitchFamily="18" charset="0"/>
                                  </a:rPr>
                                  <m:t>3,1</m:t>
                                </m:r>
                              </m:sub>
                            </m:sSub>
                          </m:e>
                          <m:e>
                            <m:sSub>
                              <m:e>
                                <m:argPr>
                                  <m:scrLvl m:val="0"/>
                                </m:argPr>
                                <m:r>
                                  <a:rPr xmlns:a="http://schemas.openxmlformats.org/drawingml/2006/main" sz="1000" i="1">
                                    <a:solidFill>
                                      <a:srgbClr val="333333"/>
                                    </a:solidFill>
                                    <a:latin typeface="Cambria Math" panose="02040503050406030204" pitchFamily="18" charset="0"/>
                                  </a:rPr>
                                  <m:t>w</m:t>
                                </m:r>
                              </m:e>
                              <m:sub>
                                <m:argPr>
                                  <m:scrLvl m:val="0"/>
                                </m:argPr>
                                <m:r>
                                  <a:rPr xmlns:a="http://schemas.openxmlformats.org/drawingml/2006/main" sz="1000" i="1">
                                    <a:solidFill>
                                      <a:srgbClr val="333333"/>
                                    </a:solidFill>
                                    <a:latin typeface="Cambria Math" panose="02040503050406030204" pitchFamily="18" charset="0"/>
                                  </a:rPr>
                                  <m:t>3,2</m:t>
                                </m:r>
                              </m:sub>
                            </m:sSub>
                          </m:e>
                          <m:e>
                            <m:sSub>
                              <m:e>
                                <m:argPr>
                                  <m:scrLvl m:val="0"/>
                                </m:argPr>
                                <m:r>
                                  <a:rPr xmlns:a="http://schemas.openxmlformats.org/drawingml/2006/main" sz="1000" i="1">
                                    <a:solidFill>
                                      <a:srgbClr val="333333"/>
                                    </a:solidFill>
                                    <a:latin typeface="Cambria Math" panose="02040503050406030204" pitchFamily="18" charset="0"/>
                                  </a:rPr>
                                  <m:t>w</m:t>
                                </m:r>
                              </m:e>
                              <m:sub>
                                <m:argPr>
                                  <m:scrLvl m:val="0"/>
                                </m:argPr>
                                <m:r>
                                  <a:rPr xmlns:a="http://schemas.openxmlformats.org/drawingml/2006/main" sz="1000" i="1">
                                    <a:solidFill>
                                      <a:srgbClr val="333333"/>
                                    </a:solidFill>
                                    <a:latin typeface="Cambria Math" panose="02040503050406030204" pitchFamily="18" charset="0"/>
                                  </a:rPr>
                                  <m:t>3,3</m:t>
                                </m:r>
                              </m:sub>
                            </m:sSub>
                          </m:e>
                          <m:e>
                            <m:sSub>
                              <m:e>
                                <m:argPr>
                                  <m:scrLvl m:val="0"/>
                                </m:argPr>
                                <m:r>
                                  <a:rPr xmlns:a="http://schemas.openxmlformats.org/drawingml/2006/main" sz="1000" i="1">
                                    <a:solidFill>
                                      <a:srgbClr val="333333"/>
                                    </a:solidFill>
                                    <a:latin typeface="Cambria Math" panose="02040503050406030204" pitchFamily="18" charset="0"/>
                                  </a:rPr>
                                  <m:t>w</m:t>
                                </m:r>
                              </m:e>
                              <m:sub>
                                <m:argPr>
                                  <m:scrLvl m:val="0"/>
                                </m:argPr>
                                <m:r>
                                  <a:rPr xmlns:a="http://schemas.openxmlformats.org/drawingml/2006/main" sz="1000" i="1">
                                    <a:solidFill>
                                      <a:srgbClr val="333333"/>
                                    </a:solidFill>
                                    <a:latin typeface="Cambria Math" panose="02040503050406030204" pitchFamily="18" charset="0"/>
                                  </a:rPr>
                                  <m:t>3,4</m:t>
                                </m:r>
                              </m:sub>
                            </m:sSub>
                          </m:e>
                        </m:mr>
                      </m:m>
                    </m:e>
                  </m:d>
                  <m:d>
                    <m:dPr>
                      <m:ctrlPr>
                        <a:rPr xmlns:a="http://schemas.openxmlformats.org/drawingml/2006/main" sz="1000" i="1">
                          <a:solidFill>
                            <a:srgbClr val="333333"/>
                          </a:solidFill>
                          <a:latin typeface="Cambria Math" panose="02040503050406030204" pitchFamily="18" charset="0"/>
                        </a:rPr>
                      </m:ctrlPr>
                      <m:begChr m:val="["/>
                      <m:endChr m:val="]"/>
                    </m:dPr>
                    <m:e>
                      <m:eqArr>
                        <m:eqArrPr>
                          <m:ctrlPr>
                            <a:rPr xmlns:a="http://schemas.openxmlformats.org/drawingml/2006/main" sz="1000" i="1">
                              <a:solidFill>
                                <a:srgbClr val="333333"/>
                              </a:solidFill>
                              <a:latin typeface="Cambria Math" panose="02040503050406030204" pitchFamily="18" charset="0"/>
                            </a:rPr>
                          </m:ctrlPr>
                        </m:eqArrPr>
                        <m:e>
                          <m:sSub>
                            <m:e>
                              <m:argPr>
                                <m:scrLvl m:val="0"/>
                              </m:argPr>
                              <m:r>
                                <a:rPr xmlns:a="http://schemas.openxmlformats.org/drawingml/2006/main" sz="1000" i="1">
                                  <a:solidFill>
                                    <a:srgbClr val="333333"/>
                                  </a:solidFill>
                                  <a:latin typeface="Cambria Math" panose="02040503050406030204" pitchFamily="18" charset="0"/>
                                </a:rPr>
                                <m:t>x</m:t>
                              </m:r>
                            </m:e>
                            <m:sub>
                              <m:argPr>
                                <m:scrLvl m:val="0"/>
                              </m:argPr>
                              <m:r>
                                <a:rPr xmlns:a="http://schemas.openxmlformats.org/drawingml/2006/main" sz="1000" i="1">
                                  <a:solidFill>
                                    <a:srgbClr val="333333"/>
                                  </a:solidFill>
                                  <a:latin typeface="Cambria Math" panose="02040503050406030204" pitchFamily="18" charset="0"/>
                                </a:rPr>
                                <m:t>1</m:t>
                              </m:r>
                            </m:sub>
                          </m:sSub>
                        </m:e>
                        <m:e>
                          <m:sSub>
                            <m:e>
                              <m:argPr>
                                <m:scrLvl m:val="0"/>
                              </m:argPr>
                              <m:r>
                                <a:rPr xmlns:a="http://schemas.openxmlformats.org/drawingml/2006/main" sz="1000" i="1">
                                  <a:solidFill>
                                    <a:srgbClr val="333333"/>
                                  </a:solidFill>
                                  <a:latin typeface="Cambria Math" panose="02040503050406030204" pitchFamily="18" charset="0"/>
                                </a:rPr>
                                <m:t>x</m:t>
                              </m:r>
                            </m:e>
                            <m:sub>
                              <m:argPr>
                                <m:scrLvl m:val="0"/>
                              </m:argPr>
                              <m:r>
                                <a:rPr xmlns:a="http://schemas.openxmlformats.org/drawingml/2006/main" sz="1000" i="1">
                                  <a:solidFill>
                                    <a:srgbClr val="333333"/>
                                  </a:solidFill>
                                  <a:latin typeface="Cambria Math" panose="02040503050406030204" pitchFamily="18" charset="0"/>
                                </a:rPr>
                                <m:t>2</m:t>
                              </m:r>
                            </m:sub>
                          </m:sSub>
                        </m:e>
                        <m:e>
                          <m:sSub>
                            <m:e>
                              <m:argPr>
                                <m:scrLvl m:val="0"/>
                              </m:argPr>
                              <m:r>
                                <a:rPr xmlns:a="http://schemas.openxmlformats.org/drawingml/2006/main" sz="1000" i="1">
                                  <a:solidFill>
                                    <a:srgbClr val="333333"/>
                                  </a:solidFill>
                                  <a:latin typeface="Cambria Math" panose="02040503050406030204" pitchFamily="18" charset="0"/>
                                </a:rPr>
                                <m:t>x</m:t>
                              </m:r>
                            </m:e>
                            <m:sub>
                              <m:argPr>
                                <m:scrLvl m:val="0"/>
                              </m:argPr>
                              <m:r>
                                <a:rPr xmlns:a="http://schemas.openxmlformats.org/drawingml/2006/main" sz="1000" i="1">
                                  <a:solidFill>
                                    <a:srgbClr val="333333"/>
                                  </a:solidFill>
                                  <a:latin typeface="Cambria Math" panose="02040503050406030204" pitchFamily="18" charset="0"/>
                                </a:rPr>
                                <m:t>3</m:t>
                              </m:r>
                            </m:sub>
                          </m:sSub>
                        </m:e>
                        <m:e>
                          <m:sSub>
                            <m:e>
                              <m:argPr>
                                <m:scrLvl m:val="0"/>
                              </m:argPr>
                              <m:r>
                                <a:rPr xmlns:a="http://schemas.openxmlformats.org/drawingml/2006/main" sz="1000" i="1">
                                  <a:solidFill>
                                    <a:srgbClr val="333333"/>
                                  </a:solidFill>
                                  <a:latin typeface="Cambria Math" panose="02040503050406030204" pitchFamily="18" charset="0"/>
                                </a:rPr>
                                <m:t>x</m:t>
                              </m:r>
                            </m:e>
                            <m:sub>
                              <m:argPr>
                                <m:scrLvl m:val="0"/>
                              </m:argPr>
                              <m:r>
                                <a:rPr xmlns:a="http://schemas.openxmlformats.org/drawingml/2006/main" sz="1000" i="1">
                                  <a:solidFill>
                                    <a:srgbClr val="333333"/>
                                  </a:solidFill>
                                  <a:latin typeface="Cambria Math" panose="02040503050406030204" pitchFamily="18" charset="0"/>
                                </a:rPr>
                                <m:t>4</m:t>
                              </m:r>
                            </m:sub>
                          </m:sSub>
                        </m:e>
                      </m:eqArr>
                    </m:e>
                  </m:d>
                  <m:r>
                    <a:rPr xmlns:a="http://schemas.openxmlformats.org/drawingml/2006/main" sz="1000" i="1">
                      <a:solidFill>
                        <a:srgbClr val="333333"/>
                      </a:solidFill>
                      <a:latin typeface="Cambria Math" panose="02040503050406030204" pitchFamily="18" charset="0"/>
                    </a:rPr>
                    <m:t>+</m:t>
                  </m:r>
                  <m:d>
                    <m:dPr>
                      <m:ctrlPr>
                        <a:rPr xmlns:a="http://schemas.openxmlformats.org/drawingml/2006/main" sz="1000" i="1">
                          <a:solidFill>
                            <a:srgbClr val="333333"/>
                          </a:solidFill>
                          <a:latin typeface="Cambria Math" panose="02040503050406030204" pitchFamily="18" charset="0"/>
                        </a:rPr>
                      </m:ctrlPr>
                      <m:begChr m:val="["/>
                      <m:endChr m:val="]"/>
                    </m:dPr>
                    <m:e>
                      <m:eqArr>
                        <m:eqArrPr>
                          <m:ctrlPr>
                            <a:rPr xmlns:a="http://schemas.openxmlformats.org/drawingml/2006/main" sz="1000" i="1">
                              <a:solidFill>
                                <a:srgbClr val="333333"/>
                              </a:solidFill>
                              <a:latin typeface="Cambria Math" panose="02040503050406030204" pitchFamily="18" charset="0"/>
                            </a:rPr>
                          </m:ctrlPr>
                        </m:eqArrPr>
                        <m:e>
                          <m:sSub>
                            <m:e>
                              <m:argPr>
                                <m:scrLvl m:val="0"/>
                              </m:argPr>
                              <m:r>
                                <a:rPr xmlns:a="http://schemas.openxmlformats.org/drawingml/2006/main" sz="1000" i="1">
                                  <a:solidFill>
                                    <a:srgbClr val="333333"/>
                                  </a:solidFill>
                                  <a:latin typeface="Cambria Math" panose="02040503050406030204" pitchFamily="18" charset="0"/>
                                </a:rPr>
                                <m:t>b</m:t>
                              </m:r>
                            </m:e>
                            <m:sub>
                              <m:argPr>
                                <m:scrLvl m:val="0"/>
                              </m:argPr>
                              <m:r>
                                <a:rPr xmlns:a="http://schemas.openxmlformats.org/drawingml/2006/main" sz="1000" i="1">
                                  <a:solidFill>
                                    <a:srgbClr val="333333"/>
                                  </a:solidFill>
                                  <a:latin typeface="Cambria Math" panose="02040503050406030204" pitchFamily="18" charset="0"/>
                                </a:rPr>
                                <m:t>1</m:t>
                              </m:r>
                            </m:sub>
                          </m:sSub>
                        </m:e>
                        <m:e>
                          <m:sSub>
                            <m:e>
                              <m:argPr>
                                <m:scrLvl m:val="0"/>
                              </m:argPr>
                              <m:r>
                                <a:rPr xmlns:a="http://schemas.openxmlformats.org/drawingml/2006/main" sz="1000" i="1">
                                  <a:solidFill>
                                    <a:srgbClr val="333333"/>
                                  </a:solidFill>
                                  <a:latin typeface="Cambria Math" panose="02040503050406030204" pitchFamily="18" charset="0"/>
                                </a:rPr>
                                <m:t>b</m:t>
                              </m:r>
                            </m:e>
                            <m:sub>
                              <m:argPr>
                                <m:scrLvl m:val="0"/>
                              </m:argPr>
                              <m:r>
                                <a:rPr xmlns:a="http://schemas.openxmlformats.org/drawingml/2006/main" sz="1000" i="1">
                                  <a:solidFill>
                                    <a:srgbClr val="333333"/>
                                  </a:solidFill>
                                  <a:latin typeface="Cambria Math" panose="02040503050406030204" pitchFamily="18" charset="0"/>
                                </a:rPr>
                                <m:t>2</m:t>
                              </m:r>
                            </m:sub>
                          </m:sSub>
                        </m:e>
                        <m:e>
                          <m:sSub>
                            <m:e>
                              <m:argPr>
                                <m:scrLvl m:val="0"/>
                              </m:argPr>
                              <m:r>
                                <a:rPr xmlns:a="http://schemas.openxmlformats.org/drawingml/2006/main" sz="1000" i="1">
                                  <a:solidFill>
                                    <a:srgbClr val="333333"/>
                                  </a:solidFill>
                                  <a:latin typeface="Cambria Math" panose="02040503050406030204" pitchFamily="18" charset="0"/>
                                </a:rPr>
                                <m:t>b</m:t>
                              </m:r>
                            </m:e>
                            <m:sub>
                              <m:argPr>
                                <m:scrLvl m:val="0"/>
                              </m:argPr>
                              <m:r>
                                <a:rPr xmlns:a="http://schemas.openxmlformats.org/drawingml/2006/main" sz="1000" i="1">
                                  <a:solidFill>
                                    <a:srgbClr val="333333"/>
                                  </a:solidFill>
                                  <a:latin typeface="Cambria Math" panose="02040503050406030204" pitchFamily="18" charset="0"/>
                                </a:rPr>
                                <m:t>3</m:t>
                              </m:r>
                            </m:sub>
                          </m:sSub>
                        </m:e>
                      </m:eqArr>
                    </m:e>
                  </m:d>
                  <m:r>
                    <a:rPr xmlns:a="http://schemas.openxmlformats.org/drawingml/2006/main" sz="1000" i="1">
                      <a:solidFill>
                        <a:srgbClr val="333333"/>
                      </a:solidFill>
                      <a:latin typeface="Cambria Math" panose="02040503050406030204" pitchFamily="18" charset="0"/>
                    </a:rPr>
                    <m:t>)</m:t>
                  </m:r>
                </m:oMath>
              </m:oMathPara>
            </a14:m>
            <a:endParaRPr sz="1000">
              <a:solidFill>
                <a:srgbClr val="333333"/>
              </a:solidFill>
            </a:endParaRPr>
          </a:p>
        </p:txBody>
      </p:sp>
      <p:sp>
        <p:nvSpPr>
          <p:cNvPr id="1282" name="Equation"/>
          <p:cNvSpPr txBox="1"/>
          <p:nvPr/>
        </p:nvSpPr>
        <p:spPr>
          <a:xfrm>
            <a:off x="4778090" y="4023142"/>
            <a:ext cx="136927" cy="122987"/>
          </a:xfrm>
          <a:prstGeom prst="rect">
            <a:avLst/>
          </a:prstGeom>
          <a:ln w="12700">
            <a:miter lim="400000"/>
          </a:ln>
        </p:spPr>
        <p:txBody>
          <a:bodyPr wrap="none" lIns="0" tIns="0" rIns="0" bIns="0">
            <a:spAutoFit/>
          </a:bodyPr>
          <a:lstStyle/>
          <a:p>
            <a:pPr latinLnBrk="1">
              <a:defRPr sz="1800">
                <a:solidFill>
                  <a:srgbClr val="000000"/>
                </a:solidFill>
              </a:defRPr>
            </a:pPr>
            <a14:m>
              <m:oMathPara>
                <m:oMathParaPr>
                  <m:jc m:val="centerGroup"/>
                </m:oMathParaPr>
                <m:oMath>
                  <m:sSub>
                    <m:e>
                      <m:r>
                        <a:rPr xmlns:a="http://schemas.openxmlformats.org/drawingml/2006/main" sz="1400" i="1">
                          <a:solidFill>
                            <a:srgbClr val="333333"/>
                          </a:solidFill>
                          <a:latin typeface="Cambria Math" panose="02040503050406030204" pitchFamily="18" charset="0"/>
                        </a:rPr>
                        <m:t>y</m:t>
                      </m:r>
                    </m:e>
                    <m:sub>
                      <m:r>
                        <a:rPr xmlns:a="http://schemas.openxmlformats.org/drawingml/2006/main" sz="1400" i="1">
                          <a:solidFill>
                            <a:srgbClr val="333333"/>
                          </a:solidFill>
                          <a:latin typeface="Cambria Math" panose="02040503050406030204" pitchFamily="18" charset="0"/>
                        </a:rPr>
                        <m:t>2</m:t>
                      </m:r>
                    </m:sub>
                  </m:sSub>
                </m:oMath>
              </m:oMathPara>
            </a14:m>
            <a:endParaRPr sz="1400">
              <a:solidFill>
                <a:srgbClr val="333333"/>
              </a:solidFill>
            </a:endParaRPr>
          </a:p>
        </p:txBody>
      </p:sp>
      <p:sp>
        <p:nvSpPr>
          <p:cNvPr id="1283" name="Equation"/>
          <p:cNvSpPr txBox="1"/>
          <p:nvPr/>
        </p:nvSpPr>
        <p:spPr>
          <a:xfrm>
            <a:off x="4778090" y="5013114"/>
            <a:ext cx="131499" cy="124754"/>
          </a:xfrm>
          <a:prstGeom prst="rect">
            <a:avLst/>
          </a:prstGeom>
          <a:ln w="12700">
            <a:miter lim="400000"/>
          </a:ln>
        </p:spPr>
        <p:txBody>
          <a:bodyPr wrap="none" lIns="0" tIns="0" rIns="0" bIns="0">
            <a:spAutoFit/>
          </a:bodyPr>
          <a:lstStyle/>
          <a:p>
            <a:pPr latinLnBrk="1">
              <a:defRPr sz="1800">
                <a:solidFill>
                  <a:srgbClr val="000000"/>
                </a:solidFill>
              </a:defRPr>
            </a:pPr>
            <a14:m>
              <m:oMathPara>
                <m:oMathParaPr>
                  <m:jc m:val="centerGroup"/>
                </m:oMathParaPr>
                <m:oMath>
                  <m:sSub>
                    <m:e>
                      <m:r>
                        <a:rPr xmlns:a="http://schemas.openxmlformats.org/drawingml/2006/main" sz="1400" i="1">
                          <a:solidFill>
                            <a:srgbClr val="333333"/>
                          </a:solidFill>
                          <a:latin typeface="Cambria Math" panose="02040503050406030204" pitchFamily="18" charset="0"/>
                        </a:rPr>
                        <m:t>y</m:t>
                      </m:r>
                    </m:e>
                    <m:sub>
                      <m:r>
                        <a:rPr xmlns:a="http://schemas.openxmlformats.org/drawingml/2006/main" sz="1400" i="1">
                          <a:solidFill>
                            <a:srgbClr val="333333"/>
                          </a:solidFill>
                          <a:latin typeface="Cambria Math" panose="02040503050406030204" pitchFamily="18" charset="0"/>
                        </a:rPr>
                        <m:t>3</m:t>
                      </m:r>
                    </m:sub>
                  </m:sSub>
                </m:oMath>
              </m:oMathPara>
            </a14:m>
            <a:endParaRPr sz="1400">
              <a:solidFill>
                <a:srgbClr val="333333"/>
              </a:solidFill>
            </a:endParaRPr>
          </a:p>
        </p:txBody>
      </p:sp>
      <p:sp>
        <p:nvSpPr>
          <p:cNvPr id="1284" name="Line"/>
          <p:cNvSpPr/>
          <p:nvPr/>
        </p:nvSpPr>
        <p:spPr>
          <a:xfrm>
            <a:off x="945136" y="2483072"/>
            <a:ext cx="1404058" cy="1600042"/>
          </a:xfrm>
          <a:prstGeom prst="line">
            <a:avLst/>
          </a:prstGeom>
          <a:ln w="12700">
            <a:solidFill>
              <a:srgbClr val="8481C3"/>
            </a:solidFill>
          </a:ln>
        </p:spPr>
        <p:txBody>
          <a:bodyPr lIns="0" tIns="0" rIns="0" bIns="0"/>
          <a:lstStyle/>
          <a:p>
            <a:pPr/>
          </a:p>
        </p:txBody>
      </p:sp>
      <p:sp>
        <p:nvSpPr>
          <p:cNvPr id="1285" name="Line"/>
          <p:cNvSpPr/>
          <p:nvPr/>
        </p:nvSpPr>
        <p:spPr>
          <a:xfrm>
            <a:off x="946228" y="3129315"/>
            <a:ext cx="1397683" cy="949365"/>
          </a:xfrm>
          <a:prstGeom prst="line">
            <a:avLst/>
          </a:prstGeom>
          <a:ln w="12700">
            <a:solidFill>
              <a:srgbClr val="8481C3"/>
            </a:solidFill>
          </a:ln>
        </p:spPr>
        <p:txBody>
          <a:bodyPr lIns="0" tIns="0" rIns="0" bIns="0"/>
          <a:lstStyle/>
          <a:p>
            <a:pPr/>
          </a:p>
        </p:txBody>
      </p:sp>
      <p:sp>
        <p:nvSpPr>
          <p:cNvPr id="1286" name="Line"/>
          <p:cNvSpPr/>
          <p:nvPr/>
        </p:nvSpPr>
        <p:spPr>
          <a:xfrm>
            <a:off x="950429" y="3736948"/>
            <a:ext cx="1400075" cy="347324"/>
          </a:xfrm>
          <a:prstGeom prst="line">
            <a:avLst/>
          </a:prstGeom>
          <a:ln w="12700">
            <a:solidFill>
              <a:srgbClr val="8481C3"/>
            </a:solidFill>
          </a:ln>
        </p:spPr>
        <p:txBody>
          <a:bodyPr lIns="0" tIns="0" rIns="0" bIns="0"/>
          <a:lstStyle/>
          <a:p>
            <a:pPr/>
          </a:p>
        </p:txBody>
      </p:sp>
      <p:sp>
        <p:nvSpPr>
          <p:cNvPr id="1287" name="Line"/>
          <p:cNvSpPr/>
          <p:nvPr/>
        </p:nvSpPr>
        <p:spPr>
          <a:xfrm flipV="1">
            <a:off x="960407" y="4083095"/>
            <a:ext cx="1394406" cy="264546"/>
          </a:xfrm>
          <a:prstGeom prst="line">
            <a:avLst/>
          </a:prstGeom>
          <a:ln w="12700">
            <a:solidFill>
              <a:srgbClr val="8481C3"/>
            </a:solidFill>
          </a:ln>
        </p:spPr>
        <p:txBody>
          <a:bodyPr lIns="0" tIns="0" rIns="0" bIns="0"/>
          <a:lstStyle/>
          <a:p>
            <a:pPr/>
          </a:p>
        </p:txBody>
      </p:sp>
      <p:sp>
        <p:nvSpPr>
          <p:cNvPr id="1288" name="Line"/>
          <p:cNvSpPr/>
          <p:nvPr/>
        </p:nvSpPr>
        <p:spPr>
          <a:xfrm flipV="1">
            <a:off x="917406" y="4085039"/>
            <a:ext cx="1430155" cy="1022680"/>
          </a:xfrm>
          <a:prstGeom prst="line">
            <a:avLst/>
          </a:prstGeom>
          <a:ln w="12700">
            <a:solidFill>
              <a:srgbClr val="8481C3"/>
            </a:solidFill>
          </a:ln>
        </p:spPr>
        <p:txBody>
          <a:bodyPr lIns="0" tIns="0" rIns="0" bIns="0"/>
          <a:lstStyle/>
          <a:p>
            <a:pPr/>
          </a:p>
        </p:txBody>
      </p:sp>
      <p:sp>
        <p:nvSpPr>
          <p:cNvPr id="1289" name="Line"/>
          <p:cNvSpPr/>
          <p:nvPr/>
        </p:nvSpPr>
        <p:spPr>
          <a:xfrm>
            <a:off x="958182" y="2479509"/>
            <a:ext cx="1403016" cy="2592762"/>
          </a:xfrm>
          <a:prstGeom prst="line">
            <a:avLst/>
          </a:prstGeom>
          <a:ln w="12700">
            <a:solidFill>
              <a:schemeClr val="accent3">
                <a:satOff val="-8067"/>
                <a:lumOff val="-16549"/>
              </a:schemeClr>
            </a:solidFill>
            <a:prstDash val="sysDot"/>
            <a:miter lim="400000"/>
          </a:ln>
        </p:spPr>
        <p:txBody>
          <a:bodyPr lIns="0" tIns="0" rIns="0" bIns="0"/>
          <a:lstStyle/>
          <a:p>
            <a:pPr/>
          </a:p>
        </p:txBody>
      </p:sp>
      <p:sp>
        <p:nvSpPr>
          <p:cNvPr id="1290" name="Line"/>
          <p:cNvSpPr/>
          <p:nvPr/>
        </p:nvSpPr>
        <p:spPr>
          <a:xfrm>
            <a:off x="957329" y="3131810"/>
            <a:ext cx="1391481" cy="1914932"/>
          </a:xfrm>
          <a:prstGeom prst="line">
            <a:avLst/>
          </a:prstGeom>
          <a:ln w="12700">
            <a:solidFill>
              <a:schemeClr val="accent3">
                <a:satOff val="-8067"/>
                <a:lumOff val="-16549"/>
              </a:schemeClr>
            </a:solidFill>
            <a:prstDash val="sysDot"/>
            <a:miter lim="400000"/>
          </a:ln>
        </p:spPr>
        <p:txBody>
          <a:bodyPr lIns="0" tIns="0" rIns="0" bIns="0"/>
          <a:lstStyle/>
          <a:p>
            <a:pPr/>
          </a:p>
        </p:txBody>
      </p:sp>
      <p:sp>
        <p:nvSpPr>
          <p:cNvPr id="1291" name="Line"/>
          <p:cNvSpPr/>
          <p:nvPr/>
        </p:nvSpPr>
        <p:spPr>
          <a:xfrm>
            <a:off x="962300" y="3745348"/>
            <a:ext cx="1386717" cy="1313710"/>
          </a:xfrm>
          <a:prstGeom prst="line">
            <a:avLst/>
          </a:prstGeom>
          <a:ln w="12700">
            <a:solidFill>
              <a:schemeClr val="accent3">
                <a:satOff val="-8067"/>
                <a:lumOff val="-16549"/>
              </a:schemeClr>
            </a:solidFill>
            <a:prstDash val="sysDot"/>
            <a:miter lim="400000"/>
          </a:ln>
        </p:spPr>
        <p:txBody>
          <a:bodyPr lIns="0" tIns="0" rIns="0" bIns="0"/>
          <a:lstStyle/>
          <a:p>
            <a:pPr/>
          </a:p>
        </p:txBody>
      </p:sp>
      <p:sp>
        <p:nvSpPr>
          <p:cNvPr id="1292" name="Line"/>
          <p:cNvSpPr/>
          <p:nvPr/>
        </p:nvSpPr>
        <p:spPr>
          <a:xfrm>
            <a:off x="966726" y="4334641"/>
            <a:ext cx="1388410" cy="726347"/>
          </a:xfrm>
          <a:prstGeom prst="line">
            <a:avLst/>
          </a:prstGeom>
          <a:ln w="12700">
            <a:solidFill>
              <a:schemeClr val="accent3">
                <a:satOff val="-8067"/>
                <a:lumOff val="-16549"/>
              </a:schemeClr>
            </a:solidFill>
            <a:prstDash val="sysDot"/>
            <a:miter lim="400000"/>
          </a:ln>
        </p:spPr>
        <p:txBody>
          <a:bodyPr lIns="0" tIns="0" rIns="0" bIns="0"/>
          <a:lstStyle/>
          <a:p>
            <a:pPr/>
          </a:p>
        </p:txBody>
      </p:sp>
      <p:sp>
        <p:nvSpPr>
          <p:cNvPr id="1293" name="Line"/>
          <p:cNvSpPr/>
          <p:nvPr/>
        </p:nvSpPr>
        <p:spPr>
          <a:xfrm flipV="1">
            <a:off x="933163" y="5058068"/>
            <a:ext cx="1429038" cy="38453"/>
          </a:xfrm>
          <a:prstGeom prst="line">
            <a:avLst/>
          </a:prstGeom>
          <a:ln w="12700">
            <a:solidFill>
              <a:schemeClr val="accent3">
                <a:satOff val="-8067"/>
                <a:lumOff val="-16549"/>
              </a:schemeClr>
            </a:solidFill>
            <a:prstDash val="sysDot"/>
            <a:miter lim="400000"/>
          </a:ln>
        </p:spPr>
        <p:txBody>
          <a:bodyPr lIns="0" tIns="0" rIns="0" bIns="0"/>
          <a:lstStyle/>
          <a:p>
            <a:pPr/>
          </a:p>
        </p:txBody>
      </p:sp>
      <p:sp>
        <p:nvSpPr>
          <p:cNvPr id="1294" name="Equation"/>
          <p:cNvSpPr txBox="1"/>
          <p:nvPr/>
        </p:nvSpPr>
        <p:spPr>
          <a:xfrm>
            <a:off x="1688374" y="3232292"/>
            <a:ext cx="101532" cy="101601"/>
          </a:xfrm>
          <a:prstGeom prst="rect">
            <a:avLst/>
          </a:prstGeom>
          <a:ln w="12700">
            <a:miter lim="400000"/>
          </a:ln>
        </p:spPr>
        <p:txBody>
          <a:bodyPr wrap="none" lIns="0" tIns="0" rIns="0" bIns="0">
            <a:spAutoFit/>
          </a:bodyPr>
          <a:lstStyle/>
          <a:p>
            <a:pPr latinLnBrk="1">
              <a:defRPr sz="1800">
                <a:solidFill>
                  <a:srgbClr val="000000"/>
                </a:solidFill>
              </a:defRPr>
            </a:pPr>
            <a14:m>
              <m:oMathPara>
                <m:oMathParaPr>
                  <m:jc m:val="centerGroup"/>
                </m:oMathParaPr>
                <m:oMath>
                  <m:sSub>
                    <m:e>
                      <m:r>
                        <a:rPr xmlns:a="http://schemas.openxmlformats.org/drawingml/2006/main" sz="800" i="1">
                          <a:solidFill>
                            <a:srgbClr val="333333"/>
                          </a:solidFill>
                          <a:latin typeface="Cambria Math" panose="02040503050406030204" pitchFamily="18" charset="0"/>
                        </a:rPr>
                        <m:t>b</m:t>
                      </m:r>
                    </m:e>
                    <m:sub>
                      <m:r>
                        <a:rPr xmlns:a="http://schemas.openxmlformats.org/drawingml/2006/main" sz="800" i="1">
                          <a:solidFill>
                            <a:srgbClr val="333333"/>
                          </a:solidFill>
                          <a:latin typeface="Cambria Math" panose="02040503050406030204" pitchFamily="18" charset="0"/>
                        </a:rPr>
                        <m:t>2</m:t>
                      </m:r>
                    </m:sub>
                  </m:sSub>
                </m:oMath>
              </m:oMathPara>
            </a14:m>
            <a:endParaRPr sz="800">
              <a:solidFill>
                <a:srgbClr val="333333"/>
              </a:solidFill>
            </a:endParaRPr>
          </a:p>
        </p:txBody>
      </p:sp>
      <p:sp>
        <p:nvSpPr>
          <p:cNvPr id="1295" name="Equation"/>
          <p:cNvSpPr txBox="1"/>
          <p:nvPr/>
        </p:nvSpPr>
        <p:spPr>
          <a:xfrm>
            <a:off x="1688374" y="3546808"/>
            <a:ext cx="185412" cy="91339"/>
          </a:xfrm>
          <a:prstGeom prst="rect">
            <a:avLst/>
          </a:prstGeom>
          <a:ln w="12700">
            <a:miter lim="400000"/>
          </a:ln>
        </p:spPr>
        <p:txBody>
          <a:bodyPr wrap="none" lIns="0" tIns="0" rIns="0" bIns="0">
            <a:spAutoFit/>
          </a:bodyPr>
          <a:lstStyle/>
          <a:p>
            <a:pPr latinLnBrk="1">
              <a:defRPr sz="1800">
                <a:solidFill>
                  <a:srgbClr val="000000"/>
                </a:solidFill>
              </a:defRPr>
            </a:pPr>
            <a14:m>
              <m:oMathPara>
                <m:oMathParaPr>
                  <m:jc m:val="centerGroup"/>
                </m:oMathParaPr>
                <m:oMath>
                  <m:sSub>
                    <m:e>
                      <m:r>
                        <a:rPr xmlns:a="http://schemas.openxmlformats.org/drawingml/2006/main" sz="800" i="1">
                          <a:solidFill>
                            <a:srgbClr val="333333"/>
                          </a:solidFill>
                          <a:latin typeface="Cambria Math" panose="02040503050406030204" pitchFamily="18" charset="0"/>
                        </a:rPr>
                        <m:t>w</m:t>
                      </m:r>
                    </m:e>
                    <m:sub>
                      <m:r>
                        <a:rPr xmlns:a="http://schemas.openxmlformats.org/drawingml/2006/main" sz="800" i="1">
                          <a:solidFill>
                            <a:srgbClr val="333333"/>
                          </a:solidFill>
                          <a:latin typeface="Cambria Math" panose="02040503050406030204" pitchFamily="18" charset="0"/>
                        </a:rPr>
                        <m:t>2,1</m:t>
                      </m:r>
                    </m:sub>
                  </m:sSub>
                </m:oMath>
              </m:oMathPara>
            </a14:m>
            <a:endParaRPr sz="800">
              <a:solidFill>
                <a:srgbClr val="333333"/>
              </a:solidFill>
            </a:endParaRPr>
          </a:p>
        </p:txBody>
      </p:sp>
      <p:sp>
        <p:nvSpPr>
          <p:cNvPr id="1296" name="Equation"/>
          <p:cNvSpPr txBox="1"/>
          <p:nvPr/>
        </p:nvSpPr>
        <p:spPr>
          <a:xfrm>
            <a:off x="1688374" y="3851062"/>
            <a:ext cx="193540" cy="91339"/>
          </a:xfrm>
          <a:prstGeom prst="rect">
            <a:avLst/>
          </a:prstGeom>
          <a:ln w="12700">
            <a:miter lim="400000"/>
          </a:ln>
        </p:spPr>
        <p:txBody>
          <a:bodyPr wrap="none" lIns="0" tIns="0" rIns="0" bIns="0">
            <a:spAutoFit/>
          </a:bodyPr>
          <a:lstStyle/>
          <a:p>
            <a:pPr latinLnBrk="1">
              <a:defRPr sz="1800">
                <a:solidFill>
                  <a:srgbClr val="000000"/>
                </a:solidFill>
              </a:defRPr>
            </a:pPr>
            <a14:m>
              <m:oMathPara>
                <m:oMathParaPr>
                  <m:jc m:val="centerGroup"/>
                </m:oMathParaPr>
                <m:oMath>
                  <m:sSub>
                    <m:e>
                      <m:r>
                        <a:rPr xmlns:a="http://schemas.openxmlformats.org/drawingml/2006/main" sz="800" i="1">
                          <a:solidFill>
                            <a:srgbClr val="333333"/>
                          </a:solidFill>
                          <a:latin typeface="Cambria Math" panose="02040503050406030204" pitchFamily="18" charset="0"/>
                        </a:rPr>
                        <m:t>w</m:t>
                      </m:r>
                    </m:e>
                    <m:sub>
                      <m:r>
                        <a:rPr xmlns:a="http://schemas.openxmlformats.org/drawingml/2006/main" sz="800" i="1">
                          <a:solidFill>
                            <a:srgbClr val="333333"/>
                          </a:solidFill>
                          <a:latin typeface="Cambria Math" panose="02040503050406030204" pitchFamily="18" charset="0"/>
                        </a:rPr>
                        <m:t>2,2</m:t>
                      </m:r>
                    </m:sub>
                  </m:sSub>
                </m:oMath>
              </m:oMathPara>
            </a14:m>
            <a:endParaRPr sz="800">
              <a:solidFill>
                <a:srgbClr val="333333"/>
              </a:solidFill>
            </a:endParaRPr>
          </a:p>
        </p:txBody>
      </p:sp>
      <p:sp>
        <p:nvSpPr>
          <p:cNvPr id="1297" name="Equation"/>
          <p:cNvSpPr txBox="1"/>
          <p:nvPr/>
        </p:nvSpPr>
        <p:spPr>
          <a:xfrm>
            <a:off x="1688808" y="4084635"/>
            <a:ext cx="189171" cy="91339"/>
          </a:xfrm>
          <a:prstGeom prst="rect">
            <a:avLst/>
          </a:prstGeom>
          <a:ln w="12700">
            <a:miter lim="400000"/>
          </a:ln>
        </p:spPr>
        <p:txBody>
          <a:bodyPr wrap="none" lIns="0" tIns="0" rIns="0" bIns="0">
            <a:spAutoFit/>
          </a:bodyPr>
          <a:lstStyle/>
          <a:p>
            <a:pPr latinLnBrk="1">
              <a:defRPr sz="1800">
                <a:solidFill>
                  <a:srgbClr val="000000"/>
                </a:solidFill>
              </a:defRPr>
            </a:pPr>
            <a14:m>
              <m:oMathPara>
                <m:oMathParaPr>
                  <m:jc m:val="centerGroup"/>
                </m:oMathParaPr>
                <m:oMath>
                  <m:sSub>
                    <m:e>
                      <m:r>
                        <a:rPr xmlns:a="http://schemas.openxmlformats.org/drawingml/2006/main" sz="800" i="1">
                          <a:solidFill>
                            <a:srgbClr val="333333"/>
                          </a:solidFill>
                          <a:latin typeface="Cambria Math" panose="02040503050406030204" pitchFamily="18" charset="0"/>
                        </a:rPr>
                        <m:t>w</m:t>
                      </m:r>
                    </m:e>
                    <m:sub>
                      <m:r>
                        <a:rPr xmlns:a="http://schemas.openxmlformats.org/drawingml/2006/main" sz="800" i="1">
                          <a:solidFill>
                            <a:srgbClr val="333333"/>
                          </a:solidFill>
                          <a:latin typeface="Cambria Math" panose="02040503050406030204" pitchFamily="18" charset="0"/>
                        </a:rPr>
                        <m:t>2,3</m:t>
                      </m:r>
                    </m:sub>
                  </m:sSub>
                </m:oMath>
              </m:oMathPara>
            </a14:m>
            <a:endParaRPr sz="800">
              <a:solidFill>
                <a:srgbClr val="333333"/>
              </a:solidFill>
            </a:endParaRPr>
          </a:p>
        </p:txBody>
      </p:sp>
      <p:sp>
        <p:nvSpPr>
          <p:cNvPr id="1298" name="Equation"/>
          <p:cNvSpPr txBox="1"/>
          <p:nvPr/>
        </p:nvSpPr>
        <p:spPr>
          <a:xfrm>
            <a:off x="1690559" y="4332675"/>
            <a:ext cx="193438" cy="91340"/>
          </a:xfrm>
          <a:prstGeom prst="rect">
            <a:avLst/>
          </a:prstGeom>
          <a:ln w="12700">
            <a:miter lim="400000"/>
          </a:ln>
        </p:spPr>
        <p:txBody>
          <a:bodyPr wrap="none" lIns="0" tIns="0" rIns="0" bIns="0">
            <a:spAutoFit/>
          </a:bodyPr>
          <a:lstStyle/>
          <a:p>
            <a:pPr latinLnBrk="1">
              <a:defRPr sz="1800">
                <a:solidFill>
                  <a:srgbClr val="000000"/>
                </a:solidFill>
              </a:defRPr>
            </a:pPr>
            <a14:m>
              <m:oMathPara>
                <m:oMathParaPr>
                  <m:jc m:val="centerGroup"/>
                </m:oMathParaPr>
                <m:oMath>
                  <m:sSub>
                    <m:e>
                      <m:r>
                        <a:rPr xmlns:a="http://schemas.openxmlformats.org/drawingml/2006/main" sz="800" i="1">
                          <a:solidFill>
                            <a:srgbClr val="333333"/>
                          </a:solidFill>
                          <a:latin typeface="Cambria Math" panose="02040503050406030204" pitchFamily="18" charset="0"/>
                        </a:rPr>
                        <m:t>w</m:t>
                      </m:r>
                    </m:e>
                    <m:sub>
                      <m:r>
                        <a:rPr xmlns:a="http://schemas.openxmlformats.org/drawingml/2006/main" sz="800" i="1">
                          <a:solidFill>
                            <a:srgbClr val="333333"/>
                          </a:solidFill>
                          <a:latin typeface="Cambria Math" panose="02040503050406030204" pitchFamily="18" charset="0"/>
                        </a:rPr>
                        <m:t>2,4</m:t>
                      </m:r>
                    </m:sub>
                  </m:sSub>
                </m:oMath>
              </m:oMathPara>
            </a14:m>
            <a:endParaRPr sz="800">
              <a:solidFill>
                <a:srgbClr val="333333"/>
              </a:solidFill>
            </a:endParaRPr>
          </a:p>
        </p:txBody>
      </p:sp>
      <p:grpSp>
        <p:nvGrpSpPr>
          <p:cNvPr id="1301" name="Group"/>
          <p:cNvGrpSpPr/>
          <p:nvPr/>
        </p:nvGrpSpPr>
        <p:grpSpPr>
          <a:xfrm>
            <a:off x="3564036" y="2815299"/>
            <a:ext cx="584129" cy="584129"/>
            <a:chOff x="0" y="0"/>
            <a:chExt cx="584128" cy="584128"/>
          </a:xfrm>
        </p:grpSpPr>
        <p:sp>
          <p:nvSpPr>
            <p:cNvPr id="1299" name="Rounded Rectangle"/>
            <p:cNvSpPr/>
            <p:nvPr/>
          </p:nvSpPr>
          <p:spPr>
            <a:xfrm>
              <a:off x="0" y="0"/>
              <a:ext cx="584129" cy="584129"/>
            </a:xfrm>
            <a:prstGeom prst="roundRect">
              <a:avLst>
                <a:gd name="adj" fmla="val 15000"/>
              </a:avLst>
            </a:prstGeom>
            <a:noFill/>
            <a:ln w="25400" cap="flat">
              <a:solidFill>
                <a:schemeClr val="accent4">
                  <a:lumOff val="-3294"/>
                </a:schemeClr>
              </a:solidFill>
              <a:prstDash val="solid"/>
              <a:round/>
            </a:ln>
            <a:effectLst/>
          </p:spPr>
          <p:txBody>
            <a:bodyPr wrap="square" lIns="0" tIns="0" rIns="0" bIns="0" numCol="1" anchor="t">
              <a:noAutofit/>
            </a:bodyPr>
            <a:lstStyle/>
            <a:p>
              <a:pPr/>
            </a:p>
          </p:txBody>
        </p:sp>
        <p:sp>
          <p:nvSpPr>
            <p:cNvPr id="1300" name="Equation"/>
            <p:cNvSpPr txBox="1"/>
            <p:nvPr/>
          </p:nvSpPr>
          <p:spPr>
            <a:xfrm>
              <a:off x="180418" y="163070"/>
              <a:ext cx="248184" cy="118949"/>
            </a:xfrm>
            <a:prstGeom prst="rect">
              <a:avLst/>
            </a:prstGeom>
            <a:noFill/>
            <a:ln w="12700" cap="flat">
              <a:noFill/>
              <a:miter lim="400000"/>
            </a:ln>
            <a:effectLst/>
          </p:spPr>
          <p:txBody>
            <a:bodyPr wrap="none" lIns="0" tIns="0" rIns="0" bIns="0">
              <a:spAutoFit/>
            </a:bodyPr>
            <a:lstStyle/>
            <a:p>
              <a:pPr latinLnBrk="1">
                <a:defRPr sz="1800">
                  <a:solidFill>
                    <a:srgbClr val="000000"/>
                  </a:solidFill>
                </a:defRPr>
              </a:pPr>
              <a14:m>
                <m:oMathPara>
                  <m:oMathParaPr>
                    <m:jc m:val="centerGroup"/>
                  </m:oMathParaPr>
                  <m:oMath>
                    <m:r>
                      <a:rPr xmlns:a="http://schemas.openxmlformats.org/drawingml/2006/main" sz="1400" i="1">
                        <a:solidFill>
                          <a:srgbClr val="333333"/>
                        </a:solidFill>
                        <a:latin typeface="Cambria Math" panose="02040503050406030204" pitchFamily="18" charset="0"/>
                      </a:rPr>
                      <m:t>A</m:t>
                    </m:r>
                    <m:r>
                      <a:rPr xmlns:a="http://schemas.openxmlformats.org/drawingml/2006/main" sz="1400" i="1">
                        <a:solidFill>
                          <a:srgbClr val="333333"/>
                        </a:solidFill>
                        <a:latin typeface="Cambria Math" panose="02040503050406030204" pitchFamily="18" charset="0"/>
                      </a:rPr>
                      <m:t>F</m:t>
                    </m:r>
                  </m:oMath>
                </m:oMathPara>
              </a14:m>
              <a:endParaRPr sz="1400">
                <a:solidFill>
                  <a:srgbClr val="333333"/>
                </a:solidFill>
              </a:endParaRPr>
            </a:p>
          </p:txBody>
        </p:sp>
      </p:grpSp>
      <p:grpSp>
        <p:nvGrpSpPr>
          <p:cNvPr id="1304" name="Group"/>
          <p:cNvGrpSpPr/>
          <p:nvPr/>
        </p:nvGrpSpPr>
        <p:grpSpPr>
          <a:xfrm>
            <a:off x="3564036" y="3792571"/>
            <a:ext cx="584129" cy="584129"/>
            <a:chOff x="0" y="0"/>
            <a:chExt cx="584128" cy="584128"/>
          </a:xfrm>
        </p:grpSpPr>
        <p:sp>
          <p:nvSpPr>
            <p:cNvPr id="1302" name="Rounded Rectangle"/>
            <p:cNvSpPr/>
            <p:nvPr/>
          </p:nvSpPr>
          <p:spPr>
            <a:xfrm>
              <a:off x="0" y="0"/>
              <a:ext cx="584129" cy="584129"/>
            </a:xfrm>
            <a:prstGeom prst="roundRect">
              <a:avLst>
                <a:gd name="adj" fmla="val 15000"/>
              </a:avLst>
            </a:prstGeom>
            <a:noFill/>
            <a:ln w="25400" cap="flat">
              <a:solidFill>
                <a:schemeClr val="accent4">
                  <a:lumOff val="-3294"/>
                </a:schemeClr>
              </a:solidFill>
              <a:prstDash val="solid"/>
              <a:round/>
            </a:ln>
            <a:effectLst/>
          </p:spPr>
          <p:txBody>
            <a:bodyPr wrap="square" lIns="0" tIns="0" rIns="0" bIns="0" numCol="1" anchor="t">
              <a:noAutofit/>
            </a:bodyPr>
            <a:lstStyle/>
            <a:p>
              <a:pPr/>
            </a:p>
          </p:txBody>
        </p:sp>
        <p:sp>
          <p:nvSpPr>
            <p:cNvPr id="1303" name="Equation"/>
            <p:cNvSpPr txBox="1"/>
            <p:nvPr/>
          </p:nvSpPr>
          <p:spPr>
            <a:xfrm>
              <a:off x="180418" y="163070"/>
              <a:ext cx="248184" cy="118949"/>
            </a:xfrm>
            <a:prstGeom prst="rect">
              <a:avLst/>
            </a:prstGeom>
            <a:noFill/>
            <a:ln w="12700" cap="flat">
              <a:noFill/>
              <a:miter lim="400000"/>
            </a:ln>
            <a:effectLst/>
          </p:spPr>
          <p:txBody>
            <a:bodyPr wrap="none" lIns="0" tIns="0" rIns="0" bIns="0">
              <a:spAutoFit/>
            </a:bodyPr>
            <a:lstStyle/>
            <a:p>
              <a:pPr latinLnBrk="1">
                <a:defRPr sz="1800">
                  <a:solidFill>
                    <a:srgbClr val="000000"/>
                  </a:solidFill>
                </a:defRPr>
              </a:pPr>
              <a14:m>
                <m:oMathPara>
                  <m:oMathParaPr>
                    <m:jc m:val="centerGroup"/>
                  </m:oMathParaPr>
                  <m:oMath>
                    <m:r>
                      <a:rPr xmlns:a="http://schemas.openxmlformats.org/drawingml/2006/main" sz="1400" i="1">
                        <a:solidFill>
                          <a:srgbClr val="333333"/>
                        </a:solidFill>
                        <a:latin typeface="Cambria Math" panose="02040503050406030204" pitchFamily="18" charset="0"/>
                      </a:rPr>
                      <m:t>A</m:t>
                    </m:r>
                    <m:r>
                      <a:rPr xmlns:a="http://schemas.openxmlformats.org/drawingml/2006/main" sz="1400" i="1">
                        <a:solidFill>
                          <a:srgbClr val="333333"/>
                        </a:solidFill>
                        <a:latin typeface="Cambria Math" panose="02040503050406030204" pitchFamily="18" charset="0"/>
                      </a:rPr>
                      <m:t>F</m:t>
                    </m:r>
                  </m:oMath>
                </m:oMathPara>
              </a14:m>
              <a:endParaRPr sz="1400">
                <a:solidFill>
                  <a:srgbClr val="333333"/>
                </a:solidFill>
              </a:endParaRPr>
            </a:p>
          </p:txBody>
        </p:sp>
      </p:grpSp>
      <p:grpSp>
        <p:nvGrpSpPr>
          <p:cNvPr id="1307" name="Group"/>
          <p:cNvGrpSpPr/>
          <p:nvPr/>
        </p:nvGrpSpPr>
        <p:grpSpPr>
          <a:xfrm>
            <a:off x="3564036" y="4782543"/>
            <a:ext cx="584129" cy="584129"/>
            <a:chOff x="0" y="0"/>
            <a:chExt cx="584128" cy="584128"/>
          </a:xfrm>
        </p:grpSpPr>
        <p:sp>
          <p:nvSpPr>
            <p:cNvPr id="1305" name="Rounded Rectangle"/>
            <p:cNvSpPr/>
            <p:nvPr/>
          </p:nvSpPr>
          <p:spPr>
            <a:xfrm>
              <a:off x="0" y="0"/>
              <a:ext cx="584129" cy="584129"/>
            </a:xfrm>
            <a:prstGeom prst="roundRect">
              <a:avLst>
                <a:gd name="adj" fmla="val 15000"/>
              </a:avLst>
            </a:prstGeom>
            <a:noFill/>
            <a:ln w="25400" cap="flat">
              <a:solidFill>
                <a:schemeClr val="accent4">
                  <a:lumOff val="-3294"/>
                </a:schemeClr>
              </a:solidFill>
              <a:prstDash val="solid"/>
              <a:round/>
            </a:ln>
            <a:effectLst/>
          </p:spPr>
          <p:txBody>
            <a:bodyPr wrap="square" lIns="0" tIns="0" rIns="0" bIns="0" numCol="1" anchor="t">
              <a:noAutofit/>
            </a:bodyPr>
            <a:lstStyle/>
            <a:p>
              <a:pPr/>
            </a:p>
          </p:txBody>
        </p:sp>
        <p:sp>
          <p:nvSpPr>
            <p:cNvPr id="1306" name="Equation"/>
            <p:cNvSpPr txBox="1"/>
            <p:nvPr/>
          </p:nvSpPr>
          <p:spPr>
            <a:xfrm>
              <a:off x="180418" y="163070"/>
              <a:ext cx="248184" cy="118949"/>
            </a:xfrm>
            <a:prstGeom prst="rect">
              <a:avLst/>
            </a:prstGeom>
            <a:noFill/>
            <a:ln w="12700" cap="flat">
              <a:noFill/>
              <a:miter lim="400000"/>
            </a:ln>
            <a:effectLst/>
          </p:spPr>
          <p:txBody>
            <a:bodyPr wrap="none" lIns="0" tIns="0" rIns="0" bIns="0">
              <a:spAutoFit/>
            </a:bodyPr>
            <a:lstStyle/>
            <a:p>
              <a:pPr latinLnBrk="1">
                <a:defRPr sz="1800">
                  <a:solidFill>
                    <a:srgbClr val="000000"/>
                  </a:solidFill>
                </a:defRPr>
              </a:pPr>
              <a14:m>
                <m:oMathPara>
                  <m:oMathParaPr>
                    <m:jc m:val="centerGroup"/>
                  </m:oMathParaPr>
                  <m:oMath>
                    <m:r>
                      <a:rPr xmlns:a="http://schemas.openxmlformats.org/drawingml/2006/main" sz="1400" i="1">
                        <a:solidFill>
                          <a:srgbClr val="333333"/>
                        </a:solidFill>
                        <a:latin typeface="Cambria Math" panose="02040503050406030204" pitchFamily="18" charset="0"/>
                      </a:rPr>
                      <m:t>A</m:t>
                    </m:r>
                    <m:r>
                      <a:rPr xmlns:a="http://schemas.openxmlformats.org/drawingml/2006/main" sz="1400" i="1">
                        <a:solidFill>
                          <a:srgbClr val="333333"/>
                        </a:solidFill>
                        <a:latin typeface="Cambria Math" panose="02040503050406030204" pitchFamily="18" charset="0"/>
                      </a:rPr>
                      <m:t>F</m:t>
                    </m:r>
                  </m:oMath>
                </m:oMathPara>
              </a14:m>
              <a:endParaRPr sz="1400">
                <a:solidFill>
                  <a:srgbClr val="333333"/>
                </a:solidFill>
              </a:endParaRPr>
            </a:p>
          </p:txBody>
        </p:sp>
      </p:grpSp>
      <p:grpSp>
        <p:nvGrpSpPr>
          <p:cNvPr id="1311" name="Group"/>
          <p:cNvGrpSpPr/>
          <p:nvPr/>
        </p:nvGrpSpPr>
        <p:grpSpPr>
          <a:xfrm>
            <a:off x="4231289" y="3095722"/>
            <a:ext cx="438369" cy="1977828"/>
            <a:chOff x="0" y="0"/>
            <a:chExt cx="438368" cy="1977826"/>
          </a:xfrm>
        </p:grpSpPr>
        <p:sp>
          <p:nvSpPr>
            <p:cNvPr id="1308" name="Line"/>
            <p:cNvSpPr/>
            <p:nvPr/>
          </p:nvSpPr>
          <p:spPr>
            <a:xfrm>
              <a:off x="0" y="0"/>
              <a:ext cx="429273" cy="0"/>
            </a:xfrm>
            <a:prstGeom prst="line">
              <a:avLst/>
            </a:prstGeom>
            <a:noFill/>
            <a:ln w="25400" cap="flat">
              <a:solidFill>
                <a:schemeClr val="accent4">
                  <a:lumOff val="-3294"/>
                </a:schemeClr>
              </a:solidFill>
              <a:prstDash val="solid"/>
              <a:round/>
              <a:tailEnd type="arrow" w="med" len="med"/>
            </a:ln>
            <a:effectLst/>
          </p:spPr>
          <p:txBody>
            <a:bodyPr wrap="square" lIns="0" tIns="0" rIns="0" bIns="0" numCol="1" anchor="t">
              <a:noAutofit/>
            </a:bodyPr>
            <a:lstStyle/>
            <a:p>
              <a:pPr/>
            </a:p>
          </p:txBody>
        </p:sp>
        <p:sp>
          <p:nvSpPr>
            <p:cNvPr id="1309" name="Line"/>
            <p:cNvSpPr/>
            <p:nvPr/>
          </p:nvSpPr>
          <p:spPr>
            <a:xfrm>
              <a:off x="5695" y="988913"/>
              <a:ext cx="429274" cy="1"/>
            </a:xfrm>
            <a:prstGeom prst="line">
              <a:avLst/>
            </a:prstGeom>
            <a:noFill/>
            <a:ln w="25400" cap="flat">
              <a:solidFill>
                <a:schemeClr val="accent4">
                  <a:lumOff val="-3294"/>
                </a:schemeClr>
              </a:solidFill>
              <a:prstDash val="solid"/>
              <a:round/>
              <a:tailEnd type="arrow" w="med" len="med"/>
            </a:ln>
            <a:effectLst/>
          </p:spPr>
          <p:txBody>
            <a:bodyPr wrap="square" lIns="0" tIns="0" rIns="0" bIns="0" numCol="1" anchor="t">
              <a:noAutofit/>
            </a:bodyPr>
            <a:lstStyle/>
            <a:p>
              <a:pPr/>
            </a:p>
          </p:txBody>
        </p:sp>
        <p:sp>
          <p:nvSpPr>
            <p:cNvPr id="1310" name="Line"/>
            <p:cNvSpPr/>
            <p:nvPr/>
          </p:nvSpPr>
          <p:spPr>
            <a:xfrm>
              <a:off x="9095" y="1977826"/>
              <a:ext cx="429274" cy="1"/>
            </a:xfrm>
            <a:prstGeom prst="line">
              <a:avLst/>
            </a:prstGeom>
            <a:noFill/>
            <a:ln w="25400" cap="flat">
              <a:solidFill>
                <a:schemeClr val="accent4">
                  <a:lumOff val="-3294"/>
                </a:schemeClr>
              </a:solidFill>
              <a:prstDash val="solid"/>
              <a:round/>
              <a:tailEnd type="arrow" w="med" len="med"/>
            </a:ln>
            <a:effectLst/>
          </p:spPr>
          <p:txBody>
            <a:bodyPr wrap="square" lIns="0" tIns="0" rIns="0" bIns="0" numCol="1" anchor="t">
              <a:noAutofit/>
            </a:bodyPr>
            <a:lstStyle/>
            <a:p>
              <a:pPr/>
            </a:p>
          </p:txBody>
        </p:sp>
      </p:grpSp>
      <p:pic>
        <p:nvPicPr>
          <p:cNvPr id="1327" name="Connection Line" descr="Connection Line"/>
          <p:cNvPicPr>
            <a:picLocks noChangeAspect="0"/>
          </p:cNvPicPr>
          <p:nvPr/>
        </p:nvPicPr>
        <p:blipFill>
          <a:blip r:embed="rId2">
            <a:extLst/>
          </a:blip>
          <a:stretch>
            <a:fillRect/>
          </a:stretch>
        </p:blipFill>
        <p:spPr>
          <a:xfrm>
            <a:off x="3760015" y="1888113"/>
            <a:ext cx="894598" cy="865356"/>
          </a:xfrm>
          <a:prstGeom prst="rect">
            <a:avLst/>
          </a:prstGeom>
        </p:spPr>
      </p:pic>
      <p:sp>
        <p:nvSpPr>
          <p:cNvPr id="1313" name="Activation Function, used to:…"/>
          <p:cNvSpPr txBox="1"/>
          <p:nvPr/>
        </p:nvSpPr>
        <p:spPr>
          <a:xfrm>
            <a:off x="4773679" y="1803679"/>
            <a:ext cx="4014572" cy="1010185"/>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r>
              <a:t>Activation Function, used to:</a:t>
            </a:r>
          </a:p>
          <a:p>
            <a:pPr marL="187157" indent="-187157">
              <a:buSzPct val="100000"/>
              <a:buAutoNum type="arabicPeriod" startAt="1"/>
            </a:pPr>
            <a:r>
              <a:t>Add Nonlinearity,</a:t>
            </a:r>
          </a:p>
          <a:p>
            <a:pPr marL="187157" indent="-187157">
              <a:buSzPct val="100000"/>
              <a:buAutoNum type="arabicPeriod" startAt="1"/>
            </a:pPr>
            <a:r>
              <a:t>Activate/Deactivate neuron,</a:t>
            </a:r>
          </a:p>
          <a:p>
            <a:pPr marL="187157" indent="-187157">
              <a:buSzPct val="100000"/>
              <a:buAutoNum type="arabicPeriod" startAt="1"/>
            </a:pPr>
            <a:r>
              <a:t>Specify the type of output (probability vs. Scalar)</a:t>
            </a:r>
          </a:p>
        </p:txBody>
      </p:sp>
      <p:grpSp>
        <p:nvGrpSpPr>
          <p:cNvPr id="1326" name="Group"/>
          <p:cNvGrpSpPr/>
          <p:nvPr/>
        </p:nvGrpSpPr>
        <p:grpSpPr>
          <a:xfrm>
            <a:off x="7534476" y="293959"/>
            <a:ext cx="1279795" cy="1033211"/>
            <a:chOff x="-17960" y="-17960"/>
            <a:chExt cx="1279793" cy="1033209"/>
          </a:xfrm>
        </p:grpSpPr>
        <p:pic>
          <p:nvPicPr>
            <p:cNvPr id="1314" name="Rounded Rectangle Rounded rectangle" descr="Rounded Rectangle Rounded rectangle"/>
            <p:cNvPicPr>
              <a:picLocks noChangeAspect="0"/>
            </p:cNvPicPr>
            <p:nvPr/>
          </p:nvPicPr>
          <p:blipFill>
            <a:blip r:embed="rId3">
              <a:extLst/>
            </a:blip>
            <a:stretch>
              <a:fillRect/>
            </a:stretch>
          </p:blipFill>
          <p:spPr>
            <a:xfrm>
              <a:off x="-17961" y="-17961"/>
              <a:ext cx="1279795" cy="1033210"/>
            </a:xfrm>
            <a:prstGeom prst="rect">
              <a:avLst/>
            </a:prstGeom>
            <a:effectLst/>
          </p:spPr>
        </p:pic>
        <p:grpSp>
          <p:nvGrpSpPr>
            <p:cNvPr id="1318" name="Intro to NN"/>
            <p:cNvGrpSpPr/>
            <p:nvPr/>
          </p:nvGrpSpPr>
          <p:grpSpPr>
            <a:xfrm>
              <a:off x="68324" y="333649"/>
              <a:ext cx="1085991" cy="372260"/>
              <a:chOff x="0" y="0"/>
              <a:chExt cx="1085989" cy="372258"/>
            </a:xfrm>
          </p:grpSpPr>
          <p:sp>
            <p:nvSpPr>
              <p:cNvPr id="1317" name="Intro to NN"/>
              <p:cNvSpPr/>
              <p:nvPr/>
            </p:nvSpPr>
            <p:spPr>
              <a:xfrm>
                <a:off x="17960" y="17960"/>
                <a:ext cx="1050070" cy="33633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829" y="0"/>
                    </a:moveTo>
                    <a:lnTo>
                      <a:pt x="1771" y="0"/>
                    </a:lnTo>
                    <a:cubicBezTo>
                      <a:pt x="1252" y="0"/>
                      <a:pt x="940" y="0"/>
                      <a:pt x="732" y="271"/>
                    </a:cubicBezTo>
                    <a:cubicBezTo>
                      <a:pt x="432" y="612"/>
                      <a:pt x="196" y="1349"/>
                      <a:pt x="87" y="2285"/>
                    </a:cubicBezTo>
                    <a:cubicBezTo>
                      <a:pt x="0" y="2934"/>
                      <a:pt x="0" y="3908"/>
                      <a:pt x="0" y="5531"/>
                    </a:cubicBezTo>
                    <a:lnTo>
                      <a:pt x="0" y="16069"/>
                    </a:lnTo>
                    <a:cubicBezTo>
                      <a:pt x="0" y="17692"/>
                      <a:pt x="0" y="18666"/>
                      <a:pt x="87" y="19315"/>
                    </a:cubicBezTo>
                    <a:cubicBezTo>
                      <a:pt x="196" y="20251"/>
                      <a:pt x="432" y="20988"/>
                      <a:pt x="732" y="21329"/>
                    </a:cubicBezTo>
                    <a:cubicBezTo>
                      <a:pt x="940" y="21600"/>
                      <a:pt x="1252" y="21600"/>
                      <a:pt x="1771" y="21600"/>
                    </a:cubicBezTo>
                    <a:lnTo>
                      <a:pt x="19829" y="21600"/>
                    </a:lnTo>
                    <a:cubicBezTo>
                      <a:pt x="20348" y="21600"/>
                      <a:pt x="20660" y="21600"/>
                      <a:pt x="20868" y="21329"/>
                    </a:cubicBezTo>
                    <a:cubicBezTo>
                      <a:pt x="21168" y="20988"/>
                      <a:pt x="21404" y="20251"/>
                      <a:pt x="21513" y="19315"/>
                    </a:cubicBezTo>
                    <a:cubicBezTo>
                      <a:pt x="21600" y="18666"/>
                      <a:pt x="21600" y="17692"/>
                      <a:pt x="21600" y="16069"/>
                    </a:cubicBezTo>
                    <a:lnTo>
                      <a:pt x="21600" y="5531"/>
                    </a:lnTo>
                    <a:cubicBezTo>
                      <a:pt x="21600" y="3908"/>
                      <a:pt x="21600" y="2934"/>
                      <a:pt x="21513" y="2285"/>
                    </a:cubicBezTo>
                    <a:cubicBezTo>
                      <a:pt x="21404" y="1349"/>
                      <a:pt x="21168" y="612"/>
                      <a:pt x="20868" y="271"/>
                    </a:cubicBezTo>
                    <a:cubicBezTo>
                      <a:pt x="20660" y="0"/>
                      <a:pt x="20348" y="0"/>
                      <a:pt x="19829" y="0"/>
                    </a:cubicBezTo>
                    <a:close/>
                  </a:path>
                </a:pathLst>
              </a:custGeom>
              <a:solidFill>
                <a:srgbClr val="D5D5D5"/>
              </a:solidFill>
              <a:ln>
                <a:noFill/>
              </a:ln>
              <a:effectLst/>
              <a:extLst>
                <a:ext uri="{C572A759-6A51-4108-AA02-DFA0A04FC94B}">
                  <ma14:wrappingTextBoxFlag xmlns:ma14="http://schemas.microsoft.com/office/mac/drawingml/2011/main" val="1"/>
                </a:ext>
              </a:extLst>
            </p:spPr>
            <p:txBody>
              <a:bodyPr wrap="square" lIns="19050" tIns="19050" rIns="19050" bIns="19050" numCol="1" anchor="ctr">
                <a:noAutofit/>
              </a:bodyPr>
              <a:lstStyle>
                <a:lvl1pPr algn="ctr" defTabSz="412750">
                  <a:defRPr sz="800">
                    <a:solidFill>
                      <a:srgbClr val="000000"/>
                    </a:solidFill>
                    <a:latin typeface="Helvetica Neue Medium"/>
                    <a:ea typeface="Helvetica Neue Medium"/>
                    <a:cs typeface="Helvetica Neue Medium"/>
                    <a:sym typeface="Helvetica Neue Medium"/>
                  </a:defRPr>
                </a:lvl1pPr>
              </a:lstStyle>
              <a:p>
                <a:pPr/>
                <a:r>
                  <a:t>Intro to NN</a:t>
                </a:r>
              </a:p>
            </p:txBody>
          </p:sp>
          <p:pic>
            <p:nvPicPr>
              <p:cNvPr id="1316" name="Intro to NN Intro to NN" descr="Intro to NN Intro to NN"/>
              <p:cNvPicPr>
                <a:picLocks noChangeAspect="0"/>
              </p:cNvPicPr>
              <p:nvPr/>
            </p:nvPicPr>
            <p:blipFill>
              <a:blip r:embed="rId4">
                <a:extLst/>
              </a:blip>
              <a:stretch>
                <a:fillRect/>
              </a:stretch>
            </p:blipFill>
            <p:spPr>
              <a:xfrm>
                <a:off x="-1" y="0"/>
                <a:ext cx="1085991" cy="372259"/>
              </a:xfrm>
              <a:prstGeom prst="rect">
                <a:avLst/>
              </a:prstGeom>
              <a:effectLst/>
            </p:spPr>
          </p:pic>
        </p:grpSp>
        <p:grpSp>
          <p:nvGrpSpPr>
            <p:cNvPr id="1325" name="Group"/>
            <p:cNvGrpSpPr/>
            <p:nvPr/>
          </p:nvGrpSpPr>
          <p:grpSpPr>
            <a:xfrm>
              <a:off x="201565" y="134646"/>
              <a:ext cx="840742" cy="781468"/>
              <a:chOff x="-17960" y="-17960"/>
              <a:chExt cx="840741" cy="781467"/>
            </a:xfrm>
          </p:grpSpPr>
          <p:grpSp>
            <p:nvGrpSpPr>
              <p:cNvPr id="1321" name="Tasks and Models"/>
              <p:cNvGrpSpPr/>
              <p:nvPr/>
            </p:nvGrpSpPr>
            <p:grpSpPr>
              <a:xfrm>
                <a:off x="-17961" y="-17961"/>
                <a:ext cx="840742" cy="200964"/>
                <a:chOff x="0" y="0"/>
                <a:chExt cx="840741" cy="200962"/>
              </a:xfrm>
            </p:grpSpPr>
            <p:sp>
              <p:nvSpPr>
                <p:cNvPr id="1320" name="Tasks and Models"/>
                <p:cNvSpPr/>
                <p:nvPr/>
              </p:nvSpPr>
              <p:spPr>
                <a:xfrm>
                  <a:off x="17960" y="17960"/>
                  <a:ext cx="804821" cy="16504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829" y="0"/>
                      </a:moveTo>
                      <a:lnTo>
                        <a:pt x="1771" y="0"/>
                      </a:lnTo>
                      <a:cubicBezTo>
                        <a:pt x="1252" y="0"/>
                        <a:pt x="940" y="0"/>
                        <a:pt x="732" y="423"/>
                      </a:cubicBezTo>
                      <a:cubicBezTo>
                        <a:pt x="432" y="955"/>
                        <a:pt x="196" y="2107"/>
                        <a:pt x="87" y="3569"/>
                      </a:cubicBezTo>
                      <a:cubicBezTo>
                        <a:pt x="0" y="4583"/>
                        <a:pt x="0" y="6103"/>
                        <a:pt x="0" y="8638"/>
                      </a:cubicBezTo>
                      <a:lnTo>
                        <a:pt x="0" y="12962"/>
                      </a:lnTo>
                      <a:cubicBezTo>
                        <a:pt x="0" y="15497"/>
                        <a:pt x="0" y="17017"/>
                        <a:pt x="87" y="18031"/>
                      </a:cubicBezTo>
                      <a:cubicBezTo>
                        <a:pt x="196" y="19493"/>
                        <a:pt x="432" y="20645"/>
                        <a:pt x="732" y="21177"/>
                      </a:cubicBezTo>
                      <a:cubicBezTo>
                        <a:pt x="940" y="21600"/>
                        <a:pt x="1252" y="21600"/>
                        <a:pt x="1771" y="21600"/>
                      </a:cubicBezTo>
                      <a:lnTo>
                        <a:pt x="19829" y="21600"/>
                      </a:lnTo>
                      <a:cubicBezTo>
                        <a:pt x="20348" y="21600"/>
                        <a:pt x="20660" y="21600"/>
                        <a:pt x="20868" y="21177"/>
                      </a:cubicBezTo>
                      <a:cubicBezTo>
                        <a:pt x="21168" y="20645"/>
                        <a:pt x="21404" y="19493"/>
                        <a:pt x="21513" y="18031"/>
                      </a:cubicBezTo>
                      <a:cubicBezTo>
                        <a:pt x="21600" y="17017"/>
                        <a:pt x="21600" y="15497"/>
                        <a:pt x="21600" y="12962"/>
                      </a:cubicBezTo>
                      <a:lnTo>
                        <a:pt x="21600" y="8638"/>
                      </a:lnTo>
                      <a:cubicBezTo>
                        <a:pt x="21600" y="6103"/>
                        <a:pt x="21600" y="4583"/>
                        <a:pt x="21513" y="3569"/>
                      </a:cubicBezTo>
                      <a:cubicBezTo>
                        <a:pt x="21404" y="2107"/>
                        <a:pt x="21168" y="955"/>
                        <a:pt x="20868" y="423"/>
                      </a:cubicBezTo>
                      <a:cubicBezTo>
                        <a:pt x="20660" y="0"/>
                        <a:pt x="20348" y="0"/>
                        <a:pt x="19829" y="0"/>
                      </a:cubicBezTo>
                      <a:close/>
                    </a:path>
                  </a:pathLst>
                </a:custGeom>
                <a:solidFill>
                  <a:schemeClr val="accent1">
                    <a:lumOff val="2401"/>
                  </a:schemeClr>
                </a:solidFill>
                <a:ln>
                  <a:noFill/>
                </a:ln>
                <a:effectLst/>
                <a:extLst>
                  <a:ext uri="{C572A759-6A51-4108-AA02-DFA0A04FC94B}">
                    <ma14:wrappingTextBoxFlag xmlns:ma14="http://schemas.microsoft.com/office/mac/drawingml/2011/main" val="1"/>
                  </a:ext>
                </a:extLst>
              </p:spPr>
              <p:txBody>
                <a:bodyPr wrap="square" lIns="19050" tIns="19050" rIns="19050" bIns="19050" numCol="1" anchor="ctr">
                  <a:noAutofit/>
                </a:bodyPr>
                <a:lstStyle>
                  <a:lvl1pPr algn="ctr" defTabSz="412750">
                    <a:defRPr sz="600">
                      <a:solidFill>
                        <a:srgbClr val="000000"/>
                      </a:solidFill>
                      <a:latin typeface="Helvetica Neue Medium"/>
                      <a:ea typeface="Helvetica Neue Medium"/>
                      <a:cs typeface="Helvetica Neue Medium"/>
                      <a:sym typeface="Helvetica Neue Medium"/>
                    </a:defRPr>
                  </a:lvl1pPr>
                </a:lstStyle>
                <a:p>
                  <a:pPr/>
                  <a:r>
                    <a:t>Tasks and Models</a:t>
                  </a:r>
                </a:p>
              </p:txBody>
            </p:sp>
            <p:pic>
              <p:nvPicPr>
                <p:cNvPr id="1319" name="Tasks and Models Tasks and Models" descr="Tasks and Models Tasks and Models"/>
                <p:cNvPicPr>
                  <a:picLocks noChangeAspect="0"/>
                </p:cNvPicPr>
                <p:nvPr/>
              </p:nvPicPr>
              <p:blipFill>
                <a:blip r:embed="rId5">
                  <a:extLst/>
                </a:blip>
                <a:stretch>
                  <a:fillRect/>
                </a:stretch>
              </p:blipFill>
              <p:spPr>
                <a:xfrm>
                  <a:off x="-1" y="-1"/>
                  <a:ext cx="840743" cy="200964"/>
                </a:xfrm>
                <a:prstGeom prst="rect">
                  <a:avLst/>
                </a:prstGeom>
                <a:effectLst/>
              </p:spPr>
            </p:pic>
          </p:grpSp>
          <p:grpSp>
            <p:nvGrpSpPr>
              <p:cNvPr id="1324" name="VAE"/>
              <p:cNvGrpSpPr/>
              <p:nvPr/>
            </p:nvGrpSpPr>
            <p:grpSpPr>
              <a:xfrm>
                <a:off x="-17961" y="554020"/>
                <a:ext cx="840742" cy="209487"/>
                <a:chOff x="0" y="0"/>
                <a:chExt cx="840741" cy="209486"/>
              </a:xfrm>
            </p:grpSpPr>
            <p:sp>
              <p:nvSpPr>
                <p:cNvPr id="1323" name="VAE"/>
                <p:cNvSpPr/>
                <p:nvPr/>
              </p:nvSpPr>
              <p:spPr>
                <a:xfrm>
                  <a:off x="17960" y="17960"/>
                  <a:ext cx="804821" cy="17356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829" y="0"/>
                      </a:moveTo>
                      <a:lnTo>
                        <a:pt x="1771" y="0"/>
                      </a:lnTo>
                      <a:cubicBezTo>
                        <a:pt x="1252" y="0"/>
                        <a:pt x="940" y="0"/>
                        <a:pt x="732" y="403"/>
                      </a:cubicBezTo>
                      <a:cubicBezTo>
                        <a:pt x="432" y="908"/>
                        <a:pt x="196" y="2003"/>
                        <a:pt x="87" y="3393"/>
                      </a:cubicBezTo>
                      <a:cubicBezTo>
                        <a:pt x="0" y="4357"/>
                        <a:pt x="0" y="5804"/>
                        <a:pt x="0" y="8214"/>
                      </a:cubicBezTo>
                      <a:lnTo>
                        <a:pt x="0" y="13386"/>
                      </a:lnTo>
                      <a:cubicBezTo>
                        <a:pt x="0" y="15796"/>
                        <a:pt x="0" y="17243"/>
                        <a:pt x="87" y="18207"/>
                      </a:cubicBezTo>
                      <a:cubicBezTo>
                        <a:pt x="196" y="19597"/>
                        <a:pt x="432" y="20692"/>
                        <a:pt x="732" y="21197"/>
                      </a:cubicBezTo>
                      <a:cubicBezTo>
                        <a:pt x="940" y="21600"/>
                        <a:pt x="1252" y="21600"/>
                        <a:pt x="1771" y="21600"/>
                      </a:cubicBezTo>
                      <a:lnTo>
                        <a:pt x="19829" y="21600"/>
                      </a:lnTo>
                      <a:cubicBezTo>
                        <a:pt x="20348" y="21600"/>
                        <a:pt x="20660" y="21600"/>
                        <a:pt x="20868" y="21197"/>
                      </a:cubicBezTo>
                      <a:cubicBezTo>
                        <a:pt x="21168" y="20692"/>
                        <a:pt x="21404" y="19597"/>
                        <a:pt x="21513" y="18207"/>
                      </a:cubicBezTo>
                      <a:cubicBezTo>
                        <a:pt x="21600" y="17243"/>
                        <a:pt x="21600" y="15796"/>
                        <a:pt x="21600" y="13386"/>
                      </a:cubicBezTo>
                      <a:lnTo>
                        <a:pt x="21600" y="8214"/>
                      </a:lnTo>
                      <a:cubicBezTo>
                        <a:pt x="21600" y="5804"/>
                        <a:pt x="21600" y="4357"/>
                        <a:pt x="21513" y="3393"/>
                      </a:cubicBezTo>
                      <a:cubicBezTo>
                        <a:pt x="21404" y="2003"/>
                        <a:pt x="21168" y="908"/>
                        <a:pt x="20868" y="403"/>
                      </a:cubicBezTo>
                      <a:cubicBezTo>
                        <a:pt x="20660" y="0"/>
                        <a:pt x="20348" y="0"/>
                        <a:pt x="19829" y="0"/>
                      </a:cubicBezTo>
                      <a:close/>
                    </a:path>
                  </a:pathLst>
                </a:custGeom>
                <a:solidFill>
                  <a:schemeClr val="accent1">
                    <a:lumOff val="2401"/>
                  </a:schemeClr>
                </a:solidFill>
                <a:ln>
                  <a:noFill/>
                </a:ln>
                <a:effectLst/>
                <a:extLst>
                  <a:ext uri="{C572A759-6A51-4108-AA02-DFA0A04FC94B}">
                    <ma14:wrappingTextBoxFlag xmlns:ma14="http://schemas.microsoft.com/office/mac/drawingml/2011/main" val="1"/>
                  </a:ext>
                </a:extLst>
              </p:spPr>
              <p:txBody>
                <a:bodyPr wrap="square" lIns="19050" tIns="19050" rIns="19050" bIns="19050" numCol="1" anchor="ctr">
                  <a:noAutofit/>
                </a:bodyPr>
                <a:lstStyle>
                  <a:lvl1pPr algn="ctr" defTabSz="412750">
                    <a:defRPr sz="600">
                      <a:solidFill>
                        <a:srgbClr val="000000"/>
                      </a:solidFill>
                      <a:latin typeface="Helvetica Neue Medium"/>
                      <a:ea typeface="Helvetica Neue Medium"/>
                      <a:cs typeface="Helvetica Neue Medium"/>
                      <a:sym typeface="Helvetica Neue Medium"/>
                    </a:defRPr>
                  </a:lvl1pPr>
                </a:lstStyle>
                <a:p>
                  <a:pPr/>
                  <a:r>
                    <a:t>VAE</a:t>
                  </a:r>
                </a:p>
              </p:txBody>
            </p:sp>
            <p:pic>
              <p:nvPicPr>
                <p:cNvPr id="1322" name="VAE VAE" descr="VAE VAE"/>
                <p:cNvPicPr>
                  <a:picLocks noChangeAspect="0"/>
                </p:cNvPicPr>
                <p:nvPr/>
              </p:nvPicPr>
              <p:blipFill>
                <a:blip r:embed="rId6">
                  <a:extLst/>
                </a:blip>
                <a:stretch>
                  <a:fillRect/>
                </a:stretch>
              </p:blipFill>
              <p:spPr>
                <a:xfrm>
                  <a:off x="-1" y="0"/>
                  <a:ext cx="840743" cy="209487"/>
                </a:xfrm>
                <a:prstGeom prst="rect">
                  <a:avLst/>
                </a:prstGeom>
                <a:effectLst/>
              </p:spPr>
            </p:pic>
          </p:grpSp>
        </p:grpSp>
      </p:grpSp>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30" name="Neural Networks"/>
          <p:cNvSpPr txBox="1"/>
          <p:nvPr>
            <p:ph type="title" idx="4294967295"/>
          </p:nvPr>
        </p:nvSpPr>
        <p:spPr>
          <a:xfrm>
            <a:off x="452437" y="754062"/>
            <a:ext cx="8239126" cy="538107"/>
          </a:xfrm>
          <a:prstGeom prst="rect">
            <a:avLst/>
          </a:prstGeom>
        </p:spPr>
        <p:txBody>
          <a:bodyPr lIns="19050" tIns="19050" rIns="19050" bIns="19050" anchor="t">
            <a:normAutofit fontScale="100000" lnSpcReduction="0"/>
          </a:bodyPr>
          <a:lstStyle>
            <a:lvl1pPr defTabSz="1219169">
              <a:lnSpc>
                <a:spcPct val="80000"/>
              </a:lnSpc>
              <a:defRPr b="1" spc="-53" sz="2700">
                <a:solidFill>
                  <a:srgbClr val="000000"/>
                </a:solidFill>
                <a:latin typeface="Helvetica Neue"/>
                <a:ea typeface="Helvetica Neue"/>
                <a:cs typeface="Helvetica Neue"/>
                <a:sym typeface="Helvetica Neue"/>
              </a:defRPr>
            </a:lvl1pPr>
          </a:lstStyle>
          <a:p>
            <a:pPr/>
            <a:r>
              <a:t>Neural Networks</a:t>
            </a:r>
          </a:p>
        </p:txBody>
      </p:sp>
      <p:sp>
        <p:nvSpPr>
          <p:cNvPr id="1331" name="Line"/>
          <p:cNvSpPr/>
          <p:nvPr/>
        </p:nvSpPr>
        <p:spPr>
          <a:xfrm>
            <a:off x="951540" y="2479509"/>
            <a:ext cx="1398855" cy="633067"/>
          </a:xfrm>
          <a:prstGeom prst="line">
            <a:avLst/>
          </a:prstGeom>
          <a:ln w="12700">
            <a:solidFill>
              <a:schemeClr val="accent3">
                <a:satOff val="-8067"/>
                <a:lumOff val="-16549"/>
              </a:schemeClr>
            </a:solidFill>
            <a:prstDash val="sysDot"/>
            <a:miter lim="400000"/>
          </a:ln>
        </p:spPr>
        <p:txBody>
          <a:bodyPr lIns="0" tIns="0" rIns="0" bIns="0"/>
          <a:lstStyle/>
          <a:p>
            <a:pPr/>
          </a:p>
        </p:txBody>
      </p:sp>
      <p:sp>
        <p:nvSpPr>
          <p:cNvPr id="1332" name="Line"/>
          <p:cNvSpPr/>
          <p:nvPr/>
        </p:nvSpPr>
        <p:spPr>
          <a:xfrm>
            <a:off x="951540" y="3113086"/>
            <a:ext cx="1383898" cy="1"/>
          </a:xfrm>
          <a:prstGeom prst="line">
            <a:avLst/>
          </a:prstGeom>
          <a:ln w="12700">
            <a:solidFill>
              <a:schemeClr val="accent3">
                <a:satOff val="-8067"/>
                <a:lumOff val="-16549"/>
              </a:schemeClr>
            </a:solidFill>
            <a:prstDash val="sysDot"/>
            <a:miter lim="400000"/>
          </a:ln>
        </p:spPr>
        <p:txBody>
          <a:bodyPr lIns="0" tIns="0" rIns="0" bIns="0"/>
          <a:lstStyle/>
          <a:p>
            <a:pPr/>
          </a:p>
        </p:txBody>
      </p:sp>
      <p:sp>
        <p:nvSpPr>
          <p:cNvPr id="1333" name="Line"/>
          <p:cNvSpPr/>
          <p:nvPr/>
        </p:nvSpPr>
        <p:spPr>
          <a:xfrm flipV="1">
            <a:off x="951540" y="3128335"/>
            <a:ext cx="1383898" cy="601330"/>
          </a:xfrm>
          <a:prstGeom prst="line">
            <a:avLst/>
          </a:prstGeom>
          <a:ln w="12700">
            <a:solidFill>
              <a:schemeClr val="accent3">
                <a:satOff val="-8067"/>
                <a:lumOff val="-16549"/>
              </a:schemeClr>
            </a:solidFill>
            <a:prstDash val="sysDot"/>
            <a:miter lim="400000"/>
          </a:ln>
        </p:spPr>
        <p:txBody>
          <a:bodyPr lIns="0" tIns="0" rIns="0" bIns="0"/>
          <a:lstStyle/>
          <a:p>
            <a:pPr/>
          </a:p>
        </p:txBody>
      </p:sp>
      <p:sp>
        <p:nvSpPr>
          <p:cNvPr id="1334" name="Line"/>
          <p:cNvSpPr/>
          <p:nvPr/>
        </p:nvSpPr>
        <p:spPr>
          <a:xfrm flipV="1">
            <a:off x="957332" y="3132154"/>
            <a:ext cx="1375614" cy="1214601"/>
          </a:xfrm>
          <a:prstGeom prst="line">
            <a:avLst/>
          </a:prstGeom>
          <a:ln w="12700">
            <a:solidFill>
              <a:schemeClr val="accent3">
                <a:satOff val="-8067"/>
                <a:lumOff val="-16549"/>
              </a:schemeClr>
            </a:solidFill>
            <a:prstDash val="sysDot"/>
            <a:miter lim="400000"/>
          </a:ln>
        </p:spPr>
        <p:txBody>
          <a:bodyPr lIns="0" tIns="0" rIns="0" bIns="0"/>
          <a:lstStyle/>
          <a:p>
            <a:pPr/>
          </a:p>
        </p:txBody>
      </p:sp>
      <p:sp>
        <p:nvSpPr>
          <p:cNvPr id="1335" name="Line"/>
          <p:cNvSpPr/>
          <p:nvPr/>
        </p:nvSpPr>
        <p:spPr>
          <a:xfrm flipV="1">
            <a:off x="926658" y="3134114"/>
            <a:ext cx="1416532" cy="1962926"/>
          </a:xfrm>
          <a:prstGeom prst="line">
            <a:avLst/>
          </a:prstGeom>
          <a:ln w="12700">
            <a:solidFill>
              <a:schemeClr val="accent3">
                <a:satOff val="-8067"/>
                <a:lumOff val="-16549"/>
              </a:schemeClr>
            </a:solidFill>
            <a:prstDash val="sysDot"/>
            <a:miter lim="400000"/>
          </a:ln>
        </p:spPr>
        <p:txBody>
          <a:bodyPr lIns="0" tIns="0" rIns="0" bIns="0"/>
          <a:lstStyle/>
          <a:p>
            <a:pPr/>
          </a:p>
        </p:txBody>
      </p:sp>
      <p:sp>
        <p:nvSpPr>
          <p:cNvPr id="1336" name="+1"/>
          <p:cNvSpPr txBox="1"/>
          <p:nvPr/>
        </p:nvSpPr>
        <p:spPr>
          <a:xfrm>
            <a:off x="656108" y="2356641"/>
            <a:ext cx="215418" cy="19738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r>
              <a:t>+1</a:t>
            </a:r>
          </a:p>
        </p:txBody>
      </p:sp>
      <p:grpSp>
        <p:nvGrpSpPr>
          <p:cNvPr id="1339" name="Group"/>
          <p:cNvGrpSpPr/>
          <p:nvPr/>
        </p:nvGrpSpPr>
        <p:grpSpPr>
          <a:xfrm>
            <a:off x="2341033" y="2802599"/>
            <a:ext cx="584129" cy="584129"/>
            <a:chOff x="0" y="0"/>
            <a:chExt cx="584128" cy="584128"/>
          </a:xfrm>
        </p:grpSpPr>
        <p:sp>
          <p:nvSpPr>
            <p:cNvPr id="1337" name="Rounded Rectangle"/>
            <p:cNvSpPr/>
            <p:nvPr/>
          </p:nvSpPr>
          <p:spPr>
            <a:xfrm>
              <a:off x="0" y="0"/>
              <a:ext cx="584129" cy="584129"/>
            </a:xfrm>
            <a:prstGeom prst="roundRect">
              <a:avLst>
                <a:gd name="adj" fmla="val 15000"/>
              </a:avLst>
            </a:prstGeom>
            <a:noFill/>
            <a:ln w="25400" cap="flat">
              <a:solidFill>
                <a:schemeClr val="accent4">
                  <a:lumOff val="-3294"/>
                </a:schemeClr>
              </a:solidFill>
              <a:prstDash val="solid"/>
              <a:round/>
            </a:ln>
            <a:effectLst/>
          </p:spPr>
          <p:txBody>
            <a:bodyPr wrap="square" lIns="0" tIns="0" rIns="0" bIns="0" numCol="1" anchor="t">
              <a:noAutofit/>
            </a:bodyPr>
            <a:lstStyle/>
            <a:p>
              <a:pPr/>
            </a:p>
          </p:txBody>
        </p:sp>
        <p:sp>
          <p:nvSpPr>
            <p:cNvPr id="1338" name="Equation"/>
            <p:cNvSpPr txBox="1"/>
            <p:nvPr/>
          </p:nvSpPr>
          <p:spPr>
            <a:xfrm>
              <a:off x="180418" y="163070"/>
              <a:ext cx="197892" cy="257989"/>
            </a:xfrm>
            <a:prstGeom prst="rect">
              <a:avLst/>
            </a:prstGeom>
            <a:noFill/>
            <a:ln w="12700" cap="flat">
              <a:noFill/>
              <a:miter lim="400000"/>
            </a:ln>
            <a:effectLst/>
          </p:spPr>
          <p:txBody>
            <a:bodyPr wrap="none" lIns="0" tIns="0" rIns="0" bIns="0">
              <a:spAutoFit/>
            </a:bodyPr>
            <a:lstStyle/>
            <a:p>
              <a:pPr latinLnBrk="1">
                <a:defRPr sz="1800">
                  <a:solidFill>
                    <a:srgbClr val="000000"/>
                  </a:solidFill>
                </a:defRPr>
              </a:pPr>
              <a14:m>
                <m:oMathPara>
                  <m:oMathParaPr>
                    <m:jc m:val="centerGroup"/>
                  </m:oMathParaPr>
                  <m:oMath>
                    <m:r>
                      <a:rPr xmlns:a="http://schemas.openxmlformats.org/drawingml/2006/main" sz="1400" i="1">
                        <a:solidFill>
                          <a:srgbClr val="333333"/>
                        </a:solidFill>
                        <a:latin typeface="Cambria Math" panose="02040503050406030204" pitchFamily="18" charset="0"/>
                      </a:rPr>
                      <m:t>∑</m:t>
                    </m:r>
                  </m:oMath>
                </m:oMathPara>
              </a14:m>
              <a:endParaRPr sz="1400">
                <a:solidFill>
                  <a:srgbClr val="333333"/>
                </a:solidFill>
              </a:endParaRPr>
            </a:p>
          </p:txBody>
        </p:sp>
      </p:grpSp>
      <p:sp>
        <p:nvSpPr>
          <p:cNvPr id="1340" name="Equation"/>
          <p:cNvSpPr txBox="1"/>
          <p:nvPr/>
        </p:nvSpPr>
        <p:spPr>
          <a:xfrm>
            <a:off x="4752781" y="3002489"/>
            <a:ext cx="126828" cy="122988"/>
          </a:xfrm>
          <a:prstGeom prst="rect">
            <a:avLst/>
          </a:prstGeom>
          <a:ln w="12700">
            <a:miter lim="400000"/>
          </a:ln>
        </p:spPr>
        <p:txBody>
          <a:bodyPr wrap="none" lIns="0" tIns="0" rIns="0" bIns="0">
            <a:spAutoFit/>
          </a:bodyPr>
          <a:lstStyle/>
          <a:p>
            <a:pPr latinLnBrk="1">
              <a:defRPr sz="1800">
                <a:solidFill>
                  <a:srgbClr val="000000"/>
                </a:solidFill>
              </a:defRPr>
            </a:pPr>
            <a14:m>
              <m:oMathPara>
                <m:oMathParaPr>
                  <m:jc m:val="centerGroup"/>
                </m:oMathParaPr>
                <m:oMath>
                  <m:sSub>
                    <m:e>
                      <m:r>
                        <a:rPr xmlns:a="http://schemas.openxmlformats.org/drawingml/2006/main" sz="1400" i="1">
                          <a:solidFill>
                            <a:srgbClr val="333333"/>
                          </a:solidFill>
                          <a:latin typeface="Cambria Math" panose="02040503050406030204" pitchFamily="18" charset="0"/>
                        </a:rPr>
                        <m:t>y</m:t>
                      </m:r>
                    </m:e>
                    <m:sub>
                      <m:r>
                        <a:rPr xmlns:a="http://schemas.openxmlformats.org/drawingml/2006/main" sz="1400" i="1">
                          <a:solidFill>
                            <a:srgbClr val="333333"/>
                          </a:solidFill>
                          <a:latin typeface="Cambria Math" panose="02040503050406030204" pitchFamily="18" charset="0"/>
                        </a:rPr>
                        <m:t>1</m:t>
                      </m:r>
                    </m:sub>
                  </m:sSub>
                </m:oMath>
              </m:oMathPara>
            </a14:m>
            <a:endParaRPr sz="1400">
              <a:solidFill>
                <a:srgbClr val="333333"/>
              </a:solidFill>
            </a:endParaRPr>
          </a:p>
        </p:txBody>
      </p:sp>
      <p:sp>
        <p:nvSpPr>
          <p:cNvPr id="1341" name="Equation"/>
          <p:cNvSpPr txBox="1"/>
          <p:nvPr/>
        </p:nvSpPr>
        <p:spPr>
          <a:xfrm>
            <a:off x="700136" y="3062707"/>
            <a:ext cx="127362" cy="122987"/>
          </a:xfrm>
          <a:prstGeom prst="rect">
            <a:avLst/>
          </a:prstGeom>
          <a:ln w="12700">
            <a:miter lim="400000"/>
          </a:ln>
        </p:spPr>
        <p:txBody>
          <a:bodyPr wrap="none" lIns="0" tIns="0" rIns="0" bIns="0">
            <a:spAutoFit/>
          </a:bodyPr>
          <a:lstStyle/>
          <a:p>
            <a:pPr latinLnBrk="1">
              <a:defRPr sz="1800">
                <a:solidFill>
                  <a:srgbClr val="000000"/>
                </a:solidFill>
              </a:defRPr>
            </a:pPr>
            <a14:m>
              <m:oMathPara>
                <m:oMathParaPr>
                  <m:jc m:val="centerGroup"/>
                </m:oMathParaPr>
                <m:oMath>
                  <m:sSub>
                    <m:e>
                      <m:r>
                        <a:rPr xmlns:a="http://schemas.openxmlformats.org/drawingml/2006/main" sz="1400" i="1">
                          <a:solidFill>
                            <a:srgbClr val="333333"/>
                          </a:solidFill>
                          <a:latin typeface="Cambria Math" panose="02040503050406030204" pitchFamily="18" charset="0"/>
                        </a:rPr>
                        <m:t>x</m:t>
                      </m:r>
                    </m:e>
                    <m:sub>
                      <m:r>
                        <a:rPr xmlns:a="http://schemas.openxmlformats.org/drawingml/2006/main" sz="1400" i="1">
                          <a:solidFill>
                            <a:srgbClr val="333333"/>
                          </a:solidFill>
                          <a:latin typeface="Cambria Math" panose="02040503050406030204" pitchFamily="18" charset="0"/>
                        </a:rPr>
                        <m:t>1</m:t>
                      </m:r>
                    </m:sub>
                  </m:sSub>
                </m:oMath>
              </m:oMathPara>
            </a14:m>
            <a:endParaRPr sz="1400">
              <a:solidFill>
                <a:srgbClr val="333333"/>
              </a:solidFill>
            </a:endParaRPr>
          </a:p>
        </p:txBody>
      </p:sp>
      <p:sp>
        <p:nvSpPr>
          <p:cNvPr id="1342" name="Equation"/>
          <p:cNvSpPr txBox="1"/>
          <p:nvPr/>
        </p:nvSpPr>
        <p:spPr>
          <a:xfrm>
            <a:off x="700136" y="3665875"/>
            <a:ext cx="147642" cy="122987"/>
          </a:xfrm>
          <a:prstGeom prst="rect">
            <a:avLst/>
          </a:prstGeom>
          <a:ln w="12700">
            <a:miter lim="400000"/>
          </a:ln>
        </p:spPr>
        <p:txBody>
          <a:bodyPr wrap="none" lIns="0" tIns="0" rIns="0" bIns="0">
            <a:spAutoFit/>
          </a:bodyPr>
          <a:lstStyle/>
          <a:p>
            <a:pPr latinLnBrk="1">
              <a:defRPr sz="1800">
                <a:solidFill>
                  <a:srgbClr val="000000"/>
                </a:solidFill>
              </a:defRPr>
            </a:pPr>
            <a14:m>
              <m:oMathPara>
                <m:oMathParaPr>
                  <m:jc m:val="centerGroup"/>
                </m:oMathParaPr>
                <m:oMath>
                  <m:sSub>
                    <m:e>
                      <m:r>
                        <a:rPr xmlns:a="http://schemas.openxmlformats.org/drawingml/2006/main" sz="1400" i="1">
                          <a:solidFill>
                            <a:srgbClr val="333333"/>
                          </a:solidFill>
                          <a:latin typeface="Cambria Math" panose="02040503050406030204" pitchFamily="18" charset="0"/>
                        </a:rPr>
                        <m:t>x</m:t>
                      </m:r>
                    </m:e>
                    <m:sub>
                      <m:r>
                        <a:rPr xmlns:a="http://schemas.openxmlformats.org/drawingml/2006/main" sz="1400" i="1">
                          <a:solidFill>
                            <a:srgbClr val="333333"/>
                          </a:solidFill>
                          <a:latin typeface="Cambria Math" panose="02040503050406030204" pitchFamily="18" charset="0"/>
                        </a:rPr>
                        <m:t>2</m:t>
                      </m:r>
                    </m:sub>
                  </m:sSub>
                </m:oMath>
              </m:oMathPara>
            </a14:m>
            <a:endParaRPr sz="1400">
              <a:solidFill>
                <a:srgbClr val="333333"/>
              </a:solidFill>
            </a:endParaRPr>
          </a:p>
        </p:txBody>
      </p:sp>
      <p:sp>
        <p:nvSpPr>
          <p:cNvPr id="1343" name="Equation"/>
          <p:cNvSpPr txBox="1"/>
          <p:nvPr/>
        </p:nvSpPr>
        <p:spPr>
          <a:xfrm>
            <a:off x="700136" y="4315968"/>
            <a:ext cx="140320" cy="124754"/>
          </a:xfrm>
          <a:prstGeom prst="rect">
            <a:avLst/>
          </a:prstGeom>
          <a:ln w="12700">
            <a:miter lim="400000"/>
          </a:ln>
        </p:spPr>
        <p:txBody>
          <a:bodyPr wrap="none" lIns="0" tIns="0" rIns="0" bIns="0">
            <a:spAutoFit/>
          </a:bodyPr>
          <a:lstStyle/>
          <a:p>
            <a:pPr latinLnBrk="1">
              <a:defRPr sz="1800">
                <a:solidFill>
                  <a:srgbClr val="000000"/>
                </a:solidFill>
              </a:defRPr>
            </a:pPr>
            <a14:m>
              <m:oMathPara>
                <m:oMathParaPr>
                  <m:jc m:val="centerGroup"/>
                </m:oMathParaPr>
                <m:oMath>
                  <m:sSub>
                    <m:e>
                      <m:r>
                        <a:rPr xmlns:a="http://schemas.openxmlformats.org/drawingml/2006/main" sz="1400" i="1">
                          <a:solidFill>
                            <a:srgbClr val="333333"/>
                          </a:solidFill>
                          <a:latin typeface="Cambria Math" panose="02040503050406030204" pitchFamily="18" charset="0"/>
                        </a:rPr>
                        <m:t>x</m:t>
                      </m:r>
                    </m:e>
                    <m:sub>
                      <m:r>
                        <a:rPr xmlns:a="http://schemas.openxmlformats.org/drawingml/2006/main" sz="1400" i="1">
                          <a:solidFill>
                            <a:srgbClr val="333333"/>
                          </a:solidFill>
                          <a:latin typeface="Cambria Math" panose="02040503050406030204" pitchFamily="18" charset="0"/>
                        </a:rPr>
                        <m:t>3</m:t>
                      </m:r>
                    </m:sub>
                  </m:sSub>
                </m:oMath>
              </m:oMathPara>
            </a14:m>
            <a:endParaRPr sz="1400">
              <a:solidFill>
                <a:srgbClr val="333333"/>
              </a:solidFill>
            </a:endParaRPr>
          </a:p>
        </p:txBody>
      </p:sp>
      <p:sp>
        <p:nvSpPr>
          <p:cNvPr id="1344" name="Equation"/>
          <p:cNvSpPr txBox="1"/>
          <p:nvPr/>
        </p:nvSpPr>
        <p:spPr>
          <a:xfrm>
            <a:off x="700136" y="5057097"/>
            <a:ext cx="137335" cy="122987"/>
          </a:xfrm>
          <a:prstGeom prst="rect">
            <a:avLst/>
          </a:prstGeom>
          <a:ln w="12700">
            <a:miter lim="400000"/>
          </a:ln>
        </p:spPr>
        <p:txBody>
          <a:bodyPr wrap="none" lIns="0" tIns="0" rIns="0" bIns="0">
            <a:spAutoFit/>
          </a:bodyPr>
          <a:lstStyle/>
          <a:p>
            <a:pPr latinLnBrk="1">
              <a:defRPr sz="1800">
                <a:solidFill>
                  <a:srgbClr val="000000"/>
                </a:solidFill>
              </a:defRPr>
            </a:pPr>
            <a14:m>
              <m:oMathPara>
                <m:oMathParaPr>
                  <m:jc m:val="centerGroup"/>
                </m:oMathParaPr>
                <m:oMath>
                  <m:sSub>
                    <m:e>
                      <m:r>
                        <a:rPr xmlns:a="http://schemas.openxmlformats.org/drawingml/2006/main" sz="1400" i="1">
                          <a:solidFill>
                            <a:srgbClr val="333333"/>
                          </a:solidFill>
                          <a:latin typeface="Cambria Math" panose="02040503050406030204" pitchFamily="18" charset="0"/>
                        </a:rPr>
                        <m:t>x</m:t>
                      </m:r>
                    </m:e>
                    <m:sub>
                      <m:r>
                        <a:rPr xmlns:a="http://schemas.openxmlformats.org/drawingml/2006/main" sz="1400" i="1">
                          <a:solidFill>
                            <a:srgbClr val="333333"/>
                          </a:solidFill>
                          <a:latin typeface="Cambria Math" panose="02040503050406030204" pitchFamily="18" charset="0"/>
                        </a:rPr>
                        <m:t>4</m:t>
                      </m:r>
                    </m:sub>
                  </m:sSub>
                </m:oMath>
              </m:oMathPara>
            </a14:m>
            <a:endParaRPr sz="1400">
              <a:solidFill>
                <a:srgbClr val="333333"/>
              </a:solidFill>
            </a:endParaRPr>
          </a:p>
        </p:txBody>
      </p:sp>
      <p:sp>
        <p:nvSpPr>
          <p:cNvPr id="1345" name="Multiple Neurons"/>
          <p:cNvSpPr txBox="1"/>
          <p:nvPr/>
        </p:nvSpPr>
        <p:spPr>
          <a:xfrm>
            <a:off x="452437" y="1112110"/>
            <a:ext cx="8239126" cy="350544"/>
          </a:xfrm>
          <a:prstGeom prst="rect">
            <a:avLst/>
          </a:prstGeom>
          <a:ln w="3175">
            <a:miter lim="400000"/>
          </a:ln>
          <a:extLst>
            <a:ext uri="{C572A759-6A51-4108-AA02-DFA0A04FC94B}">
              <ma14:wrappingTextBoxFlag xmlns:ma14="http://schemas.microsoft.com/office/mac/drawingml/2011/main" val="1"/>
            </a:ext>
          </a:extLst>
        </p:spPr>
        <p:txBody>
          <a:bodyPr lIns="17144" tIns="17144" rIns="17144" bIns="17144">
            <a:normAutofit fontScale="100000" lnSpcReduction="0"/>
          </a:bodyPr>
          <a:lstStyle>
            <a:lvl1pPr defTabSz="412750">
              <a:defRPr b="1" sz="1700">
                <a:solidFill>
                  <a:srgbClr val="000000"/>
                </a:solidFill>
                <a:latin typeface="Helvetica Neue"/>
                <a:ea typeface="Helvetica Neue"/>
                <a:cs typeface="Helvetica Neue"/>
                <a:sym typeface="Helvetica Neue"/>
              </a:defRPr>
            </a:lvl1pPr>
          </a:lstStyle>
          <a:p>
            <a:pPr/>
            <a:r>
              <a:t>Multiple Neurons</a:t>
            </a:r>
          </a:p>
        </p:txBody>
      </p:sp>
      <p:grpSp>
        <p:nvGrpSpPr>
          <p:cNvPr id="1348" name="Group"/>
          <p:cNvGrpSpPr/>
          <p:nvPr/>
        </p:nvGrpSpPr>
        <p:grpSpPr>
          <a:xfrm>
            <a:off x="2358458" y="3792571"/>
            <a:ext cx="584129" cy="584129"/>
            <a:chOff x="0" y="0"/>
            <a:chExt cx="584128" cy="584128"/>
          </a:xfrm>
        </p:grpSpPr>
        <p:sp>
          <p:nvSpPr>
            <p:cNvPr id="1346" name="Rounded Rectangle"/>
            <p:cNvSpPr/>
            <p:nvPr/>
          </p:nvSpPr>
          <p:spPr>
            <a:xfrm>
              <a:off x="0" y="0"/>
              <a:ext cx="584129" cy="584129"/>
            </a:xfrm>
            <a:prstGeom prst="roundRect">
              <a:avLst>
                <a:gd name="adj" fmla="val 15000"/>
              </a:avLst>
            </a:prstGeom>
            <a:noFill/>
            <a:ln w="25400" cap="flat">
              <a:solidFill>
                <a:schemeClr val="accent4">
                  <a:lumOff val="-3294"/>
                </a:schemeClr>
              </a:solidFill>
              <a:prstDash val="solid"/>
              <a:round/>
            </a:ln>
            <a:effectLst/>
          </p:spPr>
          <p:txBody>
            <a:bodyPr wrap="square" lIns="0" tIns="0" rIns="0" bIns="0" numCol="1" anchor="t">
              <a:noAutofit/>
            </a:bodyPr>
            <a:lstStyle/>
            <a:p>
              <a:pPr/>
            </a:p>
          </p:txBody>
        </p:sp>
        <p:sp>
          <p:nvSpPr>
            <p:cNvPr id="1347" name="Equation"/>
            <p:cNvSpPr txBox="1"/>
            <p:nvPr/>
          </p:nvSpPr>
          <p:spPr>
            <a:xfrm>
              <a:off x="180418" y="163070"/>
              <a:ext cx="197892" cy="257989"/>
            </a:xfrm>
            <a:prstGeom prst="rect">
              <a:avLst/>
            </a:prstGeom>
            <a:noFill/>
            <a:ln w="12700" cap="flat">
              <a:noFill/>
              <a:miter lim="400000"/>
            </a:ln>
            <a:effectLst/>
          </p:spPr>
          <p:txBody>
            <a:bodyPr wrap="none" lIns="0" tIns="0" rIns="0" bIns="0">
              <a:spAutoFit/>
            </a:bodyPr>
            <a:lstStyle/>
            <a:p>
              <a:pPr latinLnBrk="1">
                <a:defRPr sz="1800">
                  <a:solidFill>
                    <a:srgbClr val="000000"/>
                  </a:solidFill>
                </a:defRPr>
              </a:pPr>
              <a14:m>
                <m:oMathPara>
                  <m:oMathParaPr>
                    <m:jc m:val="centerGroup"/>
                  </m:oMathParaPr>
                  <m:oMath>
                    <m:r>
                      <a:rPr xmlns:a="http://schemas.openxmlformats.org/drawingml/2006/main" sz="1400" i="1">
                        <a:solidFill>
                          <a:srgbClr val="333333"/>
                        </a:solidFill>
                        <a:latin typeface="Cambria Math" panose="02040503050406030204" pitchFamily="18" charset="0"/>
                      </a:rPr>
                      <m:t>∑</m:t>
                    </m:r>
                  </m:oMath>
                </m:oMathPara>
              </a14:m>
              <a:endParaRPr sz="1400">
                <a:solidFill>
                  <a:srgbClr val="333333"/>
                </a:solidFill>
              </a:endParaRPr>
            </a:p>
          </p:txBody>
        </p:sp>
      </p:grpSp>
      <p:grpSp>
        <p:nvGrpSpPr>
          <p:cNvPr id="1351" name="Group"/>
          <p:cNvGrpSpPr/>
          <p:nvPr/>
        </p:nvGrpSpPr>
        <p:grpSpPr>
          <a:xfrm>
            <a:off x="2368860" y="4782543"/>
            <a:ext cx="584129" cy="584129"/>
            <a:chOff x="0" y="0"/>
            <a:chExt cx="584128" cy="584128"/>
          </a:xfrm>
        </p:grpSpPr>
        <p:sp>
          <p:nvSpPr>
            <p:cNvPr id="1349" name="Rounded Rectangle"/>
            <p:cNvSpPr/>
            <p:nvPr/>
          </p:nvSpPr>
          <p:spPr>
            <a:xfrm>
              <a:off x="0" y="0"/>
              <a:ext cx="584129" cy="584129"/>
            </a:xfrm>
            <a:prstGeom prst="roundRect">
              <a:avLst>
                <a:gd name="adj" fmla="val 15000"/>
              </a:avLst>
            </a:prstGeom>
            <a:noFill/>
            <a:ln w="25400" cap="flat">
              <a:solidFill>
                <a:schemeClr val="accent4">
                  <a:lumOff val="-3294"/>
                </a:schemeClr>
              </a:solidFill>
              <a:prstDash val="solid"/>
              <a:round/>
            </a:ln>
            <a:effectLst/>
          </p:spPr>
          <p:txBody>
            <a:bodyPr wrap="square" lIns="0" tIns="0" rIns="0" bIns="0" numCol="1" anchor="t">
              <a:noAutofit/>
            </a:bodyPr>
            <a:lstStyle/>
            <a:p>
              <a:pPr/>
            </a:p>
          </p:txBody>
        </p:sp>
        <p:sp>
          <p:nvSpPr>
            <p:cNvPr id="1350" name="Equation"/>
            <p:cNvSpPr txBox="1"/>
            <p:nvPr/>
          </p:nvSpPr>
          <p:spPr>
            <a:xfrm>
              <a:off x="180418" y="163070"/>
              <a:ext cx="197892" cy="257989"/>
            </a:xfrm>
            <a:prstGeom prst="rect">
              <a:avLst/>
            </a:prstGeom>
            <a:noFill/>
            <a:ln w="12700" cap="flat">
              <a:noFill/>
              <a:miter lim="400000"/>
            </a:ln>
            <a:effectLst/>
          </p:spPr>
          <p:txBody>
            <a:bodyPr wrap="none" lIns="0" tIns="0" rIns="0" bIns="0">
              <a:spAutoFit/>
            </a:bodyPr>
            <a:lstStyle/>
            <a:p>
              <a:pPr latinLnBrk="1">
                <a:defRPr sz="1800">
                  <a:solidFill>
                    <a:srgbClr val="000000"/>
                  </a:solidFill>
                </a:defRPr>
              </a:pPr>
              <a14:m>
                <m:oMathPara>
                  <m:oMathParaPr>
                    <m:jc m:val="centerGroup"/>
                  </m:oMathParaPr>
                  <m:oMath>
                    <m:r>
                      <a:rPr xmlns:a="http://schemas.openxmlformats.org/drawingml/2006/main" sz="1400" i="1">
                        <a:solidFill>
                          <a:srgbClr val="333333"/>
                        </a:solidFill>
                        <a:latin typeface="Cambria Math" panose="02040503050406030204" pitchFamily="18" charset="0"/>
                      </a:rPr>
                      <m:t>∑</m:t>
                    </m:r>
                  </m:oMath>
                </m:oMathPara>
              </a14:m>
              <a:endParaRPr sz="1400">
                <a:solidFill>
                  <a:srgbClr val="333333"/>
                </a:solidFill>
              </a:endParaRPr>
            </a:p>
          </p:txBody>
        </p:sp>
      </p:grpSp>
      <p:sp>
        <p:nvSpPr>
          <p:cNvPr id="1352" name="Line"/>
          <p:cNvSpPr/>
          <p:nvPr/>
        </p:nvSpPr>
        <p:spPr>
          <a:xfrm>
            <a:off x="3021253" y="3096780"/>
            <a:ext cx="429274" cy="1"/>
          </a:xfrm>
          <a:prstGeom prst="line">
            <a:avLst/>
          </a:prstGeom>
          <a:ln w="25400">
            <a:solidFill>
              <a:schemeClr val="accent4">
                <a:lumOff val="-3294"/>
              </a:schemeClr>
            </a:solidFill>
            <a:tailEnd type="arrow"/>
          </a:ln>
        </p:spPr>
        <p:txBody>
          <a:bodyPr lIns="0" tIns="0" rIns="0" bIns="0"/>
          <a:lstStyle/>
          <a:p>
            <a:pPr/>
          </a:p>
        </p:txBody>
      </p:sp>
      <p:sp>
        <p:nvSpPr>
          <p:cNvPr id="1353" name="Line"/>
          <p:cNvSpPr/>
          <p:nvPr/>
        </p:nvSpPr>
        <p:spPr>
          <a:xfrm>
            <a:off x="3026948" y="4085694"/>
            <a:ext cx="429274" cy="1"/>
          </a:xfrm>
          <a:prstGeom prst="line">
            <a:avLst/>
          </a:prstGeom>
          <a:ln w="25400">
            <a:solidFill>
              <a:schemeClr val="accent4">
                <a:lumOff val="-3294"/>
              </a:schemeClr>
            </a:solidFill>
            <a:tailEnd type="arrow"/>
          </a:ln>
        </p:spPr>
        <p:txBody>
          <a:bodyPr lIns="0" tIns="0" rIns="0" bIns="0"/>
          <a:lstStyle/>
          <a:p>
            <a:pPr/>
          </a:p>
        </p:txBody>
      </p:sp>
      <p:sp>
        <p:nvSpPr>
          <p:cNvPr id="1354" name="Line"/>
          <p:cNvSpPr/>
          <p:nvPr/>
        </p:nvSpPr>
        <p:spPr>
          <a:xfrm>
            <a:off x="3030348" y="5074607"/>
            <a:ext cx="429274" cy="1"/>
          </a:xfrm>
          <a:prstGeom prst="line">
            <a:avLst/>
          </a:prstGeom>
          <a:ln w="25400">
            <a:solidFill>
              <a:schemeClr val="accent4">
                <a:lumOff val="-3294"/>
              </a:schemeClr>
            </a:solidFill>
            <a:tailEnd type="arrow"/>
          </a:ln>
        </p:spPr>
        <p:txBody>
          <a:bodyPr lIns="0" tIns="0" rIns="0" bIns="0"/>
          <a:lstStyle/>
          <a:p>
            <a:pPr/>
          </a:p>
        </p:txBody>
      </p:sp>
      <p:sp>
        <p:nvSpPr>
          <p:cNvPr id="1355" name="Equation"/>
          <p:cNvSpPr txBox="1"/>
          <p:nvPr/>
        </p:nvSpPr>
        <p:spPr>
          <a:xfrm>
            <a:off x="4778090" y="4023142"/>
            <a:ext cx="136927" cy="122987"/>
          </a:xfrm>
          <a:prstGeom prst="rect">
            <a:avLst/>
          </a:prstGeom>
          <a:ln w="12700">
            <a:miter lim="400000"/>
          </a:ln>
        </p:spPr>
        <p:txBody>
          <a:bodyPr wrap="none" lIns="0" tIns="0" rIns="0" bIns="0">
            <a:spAutoFit/>
          </a:bodyPr>
          <a:lstStyle/>
          <a:p>
            <a:pPr latinLnBrk="1">
              <a:defRPr sz="1800">
                <a:solidFill>
                  <a:srgbClr val="000000"/>
                </a:solidFill>
              </a:defRPr>
            </a:pPr>
            <a14:m>
              <m:oMathPara>
                <m:oMathParaPr>
                  <m:jc m:val="centerGroup"/>
                </m:oMathParaPr>
                <m:oMath>
                  <m:sSub>
                    <m:e>
                      <m:r>
                        <a:rPr xmlns:a="http://schemas.openxmlformats.org/drawingml/2006/main" sz="1400" i="1">
                          <a:solidFill>
                            <a:srgbClr val="333333"/>
                          </a:solidFill>
                          <a:latin typeface="Cambria Math" panose="02040503050406030204" pitchFamily="18" charset="0"/>
                        </a:rPr>
                        <m:t>y</m:t>
                      </m:r>
                    </m:e>
                    <m:sub>
                      <m:r>
                        <a:rPr xmlns:a="http://schemas.openxmlformats.org/drawingml/2006/main" sz="1400" i="1">
                          <a:solidFill>
                            <a:srgbClr val="333333"/>
                          </a:solidFill>
                          <a:latin typeface="Cambria Math" panose="02040503050406030204" pitchFamily="18" charset="0"/>
                        </a:rPr>
                        <m:t>2</m:t>
                      </m:r>
                    </m:sub>
                  </m:sSub>
                </m:oMath>
              </m:oMathPara>
            </a14:m>
            <a:endParaRPr sz="1400">
              <a:solidFill>
                <a:srgbClr val="333333"/>
              </a:solidFill>
            </a:endParaRPr>
          </a:p>
        </p:txBody>
      </p:sp>
      <p:sp>
        <p:nvSpPr>
          <p:cNvPr id="1356" name="Equation"/>
          <p:cNvSpPr txBox="1"/>
          <p:nvPr/>
        </p:nvSpPr>
        <p:spPr>
          <a:xfrm>
            <a:off x="4778090" y="5013114"/>
            <a:ext cx="131499" cy="124754"/>
          </a:xfrm>
          <a:prstGeom prst="rect">
            <a:avLst/>
          </a:prstGeom>
          <a:ln w="12700">
            <a:miter lim="400000"/>
          </a:ln>
        </p:spPr>
        <p:txBody>
          <a:bodyPr wrap="none" lIns="0" tIns="0" rIns="0" bIns="0">
            <a:spAutoFit/>
          </a:bodyPr>
          <a:lstStyle/>
          <a:p>
            <a:pPr latinLnBrk="1">
              <a:defRPr sz="1800">
                <a:solidFill>
                  <a:srgbClr val="000000"/>
                </a:solidFill>
              </a:defRPr>
            </a:pPr>
            <a14:m>
              <m:oMathPara>
                <m:oMathParaPr>
                  <m:jc m:val="centerGroup"/>
                </m:oMathParaPr>
                <m:oMath>
                  <m:sSub>
                    <m:e>
                      <m:r>
                        <a:rPr xmlns:a="http://schemas.openxmlformats.org/drawingml/2006/main" sz="1400" i="1">
                          <a:solidFill>
                            <a:srgbClr val="333333"/>
                          </a:solidFill>
                          <a:latin typeface="Cambria Math" panose="02040503050406030204" pitchFamily="18" charset="0"/>
                        </a:rPr>
                        <m:t>y</m:t>
                      </m:r>
                    </m:e>
                    <m:sub>
                      <m:r>
                        <a:rPr xmlns:a="http://schemas.openxmlformats.org/drawingml/2006/main" sz="1400" i="1">
                          <a:solidFill>
                            <a:srgbClr val="333333"/>
                          </a:solidFill>
                          <a:latin typeface="Cambria Math" panose="02040503050406030204" pitchFamily="18" charset="0"/>
                        </a:rPr>
                        <m:t>3</m:t>
                      </m:r>
                    </m:sub>
                  </m:sSub>
                </m:oMath>
              </m:oMathPara>
            </a14:m>
            <a:endParaRPr sz="1400">
              <a:solidFill>
                <a:srgbClr val="333333"/>
              </a:solidFill>
            </a:endParaRPr>
          </a:p>
        </p:txBody>
      </p:sp>
      <p:sp>
        <p:nvSpPr>
          <p:cNvPr id="1357" name="Line"/>
          <p:cNvSpPr/>
          <p:nvPr/>
        </p:nvSpPr>
        <p:spPr>
          <a:xfrm>
            <a:off x="945136" y="2483072"/>
            <a:ext cx="1404058" cy="1600042"/>
          </a:xfrm>
          <a:prstGeom prst="line">
            <a:avLst/>
          </a:prstGeom>
          <a:ln w="12700">
            <a:solidFill>
              <a:srgbClr val="8481C3"/>
            </a:solidFill>
          </a:ln>
        </p:spPr>
        <p:txBody>
          <a:bodyPr lIns="0" tIns="0" rIns="0" bIns="0"/>
          <a:lstStyle/>
          <a:p>
            <a:pPr/>
          </a:p>
        </p:txBody>
      </p:sp>
      <p:sp>
        <p:nvSpPr>
          <p:cNvPr id="1358" name="Line"/>
          <p:cNvSpPr/>
          <p:nvPr/>
        </p:nvSpPr>
        <p:spPr>
          <a:xfrm>
            <a:off x="946228" y="3129315"/>
            <a:ext cx="1397683" cy="949365"/>
          </a:xfrm>
          <a:prstGeom prst="line">
            <a:avLst/>
          </a:prstGeom>
          <a:ln w="12700">
            <a:solidFill>
              <a:srgbClr val="8481C3"/>
            </a:solidFill>
          </a:ln>
        </p:spPr>
        <p:txBody>
          <a:bodyPr lIns="0" tIns="0" rIns="0" bIns="0"/>
          <a:lstStyle/>
          <a:p>
            <a:pPr/>
          </a:p>
        </p:txBody>
      </p:sp>
      <p:sp>
        <p:nvSpPr>
          <p:cNvPr id="1359" name="Line"/>
          <p:cNvSpPr/>
          <p:nvPr/>
        </p:nvSpPr>
        <p:spPr>
          <a:xfrm>
            <a:off x="950429" y="3736948"/>
            <a:ext cx="1400075" cy="347324"/>
          </a:xfrm>
          <a:prstGeom prst="line">
            <a:avLst/>
          </a:prstGeom>
          <a:ln w="12700">
            <a:solidFill>
              <a:srgbClr val="8481C3"/>
            </a:solidFill>
          </a:ln>
        </p:spPr>
        <p:txBody>
          <a:bodyPr lIns="0" tIns="0" rIns="0" bIns="0"/>
          <a:lstStyle/>
          <a:p>
            <a:pPr/>
          </a:p>
        </p:txBody>
      </p:sp>
      <p:sp>
        <p:nvSpPr>
          <p:cNvPr id="1360" name="Line"/>
          <p:cNvSpPr/>
          <p:nvPr/>
        </p:nvSpPr>
        <p:spPr>
          <a:xfrm flipV="1">
            <a:off x="960407" y="4083095"/>
            <a:ext cx="1394406" cy="264546"/>
          </a:xfrm>
          <a:prstGeom prst="line">
            <a:avLst/>
          </a:prstGeom>
          <a:ln w="12700">
            <a:solidFill>
              <a:srgbClr val="8481C3"/>
            </a:solidFill>
          </a:ln>
        </p:spPr>
        <p:txBody>
          <a:bodyPr lIns="0" tIns="0" rIns="0" bIns="0"/>
          <a:lstStyle/>
          <a:p>
            <a:pPr/>
          </a:p>
        </p:txBody>
      </p:sp>
      <p:sp>
        <p:nvSpPr>
          <p:cNvPr id="1361" name="Line"/>
          <p:cNvSpPr/>
          <p:nvPr/>
        </p:nvSpPr>
        <p:spPr>
          <a:xfrm flipV="1">
            <a:off x="917406" y="4085039"/>
            <a:ext cx="1430155" cy="1022680"/>
          </a:xfrm>
          <a:prstGeom prst="line">
            <a:avLst/>
          </a:prstGeom>
          <a:ln w="12700">
            <a:solidFill>
              <a:srgbClr val="8481C3"/>
            </a:solidFill>
          </a:ln>
        </p:spPr>
        <p:txBody>
          <a:bodyPr lIns="0" tIns="0" rIns="0" bIns="0"/>
          <a:lstStyle/>
          <a:p>
            <a:pPr/>
          </a:p>
        </p:txBody>
      </p:sp>
      <p:sp>
        <p:nvSpPr>
          <p:cNvPr id="1362" name="Line"/>
          <p:cNvSpPr/>
          <p:nvPr/>
        </p:nvSpPr>
        <p:spPr>
          <a:xfrm>
            <a:off x="958182" y="2479509"/>
            <a:ext cx="1403016" cy="2592762"/>
          </a:xfrm>
          <a:prstGeom prst="line">
            <a:avLst/>
          </a:prstGeom>
          <a:ln w="12700">
            <a:solidFill>
              <a:schemeClr val="accent3">
                <a:satOff val="-8067"/>
                <a:lumOff val="-16549"/>
              </a:schemeClr>
            </a:solidFill>
            <a:prstDash val="sysDot"/>
            <a:miter lim="400000"/>
          </a:ln>
        </p:spPr>
        <p:txBody>
          <a:bodyPr lIns="0" tIns="0" rIns="0" bIns="0"/>
          <a:lstStyle/>
          <a:p>
            <a:pPr/>
          </a:p>
        </p:txBody>
      </p:sp>
      <p:sp>
        <p:nvSpPr>
          <p:cNvPr id="1363" name="Line"/>
          <p:cNvSpPr/>
          <p:nvPr/>
        </p:nvSpPr>
        <p:spPr>
          <a:xfrm>
            <a:off x="957329" y="3131810"/>
            <a:ext cx="1391481" cy="1914932"/>
          </a:xfrm>
          <a:prstGeom prst="line">
            <a:avLst/>
          </a:prstGeom>
          <a:ln w="12700">
            <a:solidFill>
              <a:schemeClr val="accent3">
                <a:satOff val="-8067"/>
                <a:lumOff val="-16549"/>
              </a:schemeClr>
            </a:solidFill>
            <a:prstDash val="sysDot"/>
            <a:miter lim="400000"/>
          </a:ln>
        </p:spPr>
        <p:txBody>
          <a:bodyPr lIns="0" tIns="0" rIns="0" bIns="0"/>
          <a:lstStyle/>
          <a:p>
            <a:pPr/>
          </a:p>
        </p:txBody>
      </p:sp>
      <p:sp>
        <p:nvSpPr>
          <p:cNvPr id="1364" name="Line"/>
          <p:cNvSpPr/>
          <p:nvPr/>
        </p:nvSpPr>
        <p:spPr>
          <a:xfrm>
            <a:off x="962300" y="3745348"/>
            <a:ext cx="1386717" cy="1313710"/>
          </a:xfrm>
          <a:prstGeom prst="line">
            <a:avLst/>
          </a:prstGeom>
          <a:ln w="12700">
            <a:solidFill>
              <a:schemeClr val="accent3">
                <a:satOff val="-8067"/>
                <a:lumOff val="-16549"/>
              </a:schemeClr>
            </a:solidFill>
            <a:prstDash val="sysDot"/>
            <a:miter lim="400000"/>
          </a:ln>
        </p:spPr>
        <p:txBody>
          <a:bodyPr lIns="0" tIns="0" rIns="0" bIns="0"/>
          <a:lstStyle/>
          <a:p>
            <a:pPr/>
          </a:p>
        </p:txBody>
      </p:sp>
      <p:sp>
        <p:nvSpPr>
          <p:cNvPr id="1365" name="Line"/>
          <p:cNvSpPr/>
          <p:nvPr/>
        </p:nvSpPr>
        <p:spPr>
          <a:xfrm>
            <a:off x="966726" y="4334641"/>
            <a:ext cx="1388410" cy="726347"/>
          </a:xfrm>
          <a:prstGeom prst="line">
            <a:avLst/>
          </a:prstGeom>
          <a:ln w="12700">
            <a:solidFill>
              <a:schemeClr val="accent3">
                <a:satOff val="-8067"/>
                <a:lumOff val="-16549"/>
              </a:schemeClr>
            </a:solidFill>
            <a:prstDash val="sysDot"/>
            <a:miter lim="400000"/>
          </a:ln>
        </p:spPr>
        <p:txBody>
          <a:bodyPr lIns="0" tIns="0" rIns="0" bIns="0"/>
          <a:lstStyle/>
          <a:p>
            <a:pPr/>
          </a:p>
        </p:txBody>
      </p:sp>
      <p:sp>
        <p:nvSpPr>
          <p:cNvPr id="1366" name="Line"/>
          <p:cNvSpPr/>
          <p:nvPr/>
        </p:nvSpPr>
        <p:spPr>
          <a:xfrm flipV="1">
            <a:off x="933163" y="5058068"/>
            <a:ext cx="1429038" cy="38453"/>
          </a:xfrm>
          <a:prstGeom prst="line">
            <a:avLst/>
          </a:prstGeom>
          <a:ln w="12700">
            <a:solidFill>
              <a:schemeClr val="accent3">
                <a:satOff val="-8067"/>
                <a:lumOff val="-16549"/>
              </a:schemeClr>
            </a:solidFill>
            <a:prstDash val="sysDot"/>
            <a:miter lim="400000"/>
          </a:ln>
        </p:spPr>
        <p:txBody>
          <a:bodyPr lIns="0" tIns="0" rIns="0" bIns="0"/>
          <a:lstStyle/>
          <a:p>
            <a:pPr/>
          </a:p>
        </p:txBody>
      </p:sp>
      <p:sp>
        <p:nvSpPr>
          <p:cNvPr id="1367" name="Equation"/>
          <p:cNvSpPr txBox="1"/>
          <p:nvPr/>
        </p:nvSpPr>
        <p:spPr>
          <a:xfrm>
            <a:off x="1688374" y="3232292"/>
            <a:ext cx="101532" cy="101601"/>
          </a:xfrm>
          <a:prstGeom prst="rect">
            <a:avLst/>
          </a:prstGeom>
          <a:ln w="12700">
            <a:miter lim="400000"/>
          </a:ln>
        </p:spPr>
        <p:txBody>
          <a:bodyPr wrap="none" lIns="0" tIns="0" rIns="0" bIns="0">
            <a:spAutoFit/>
          </a:bodyPr>
          <a:lstStyle/>
          <a:p>
            <a:pPr latinLnBrk="1">
              <a:defRPr sz="1800">
                <a:solidFill>
                  <a:srgbClr val="000000"/>
                </a:solidFill>
              </a:defRPr>
            </a:pPr>
            <a14:m>
              <m:oMathPara>
                <m:oMathParaPr>
                  <m:jc m:val="centerGroup"/>
                </m:oMathParaPr>
                <m:oMath>
                  <m:sSub>
                    <m:e>
                      <m:r>
                        <a:rPr xmlns:a="http://schemas.openxmlformats.org/drawingml/2006/main" sz="800" i="1">
                          <a:solidFill>
                            <a:srgbClr val="333333"/>
                          </a:solidFill>
                          <a:latin typeface="Cambria Math" panose="02040503050406030204" pitchFamily="18" charset="0"/>
                        </a:rPr>
                        <m:t>b</m:t>
                      </m:r>
                    </m:e>
                    <m:sub>
                      <m:r>
                        <a:rPr xmlns:a="http://schemas.openxmlformats.org/drawingml/2006/main" sz="800" i="1">
                          <a:solidFill>
                            <a:srgbClr val="333333"/>
                          </a:solidFill>
                          <a:latin typeface="Cambria Math" panose="02040503050406030204" pitchFamily="18" charset="0"/>
                        </a:rPr>
                        <m:t>2</m:t>
                      </m:r>
                    </m:sub>
                  </m:sSub>
                </m:oMath>
              </m:oMathPara>
            </a14:m>
            <a:endParaRPr sz="800">
              <a:solidFill>
                <a:srgbClr val="333333"/>
              </a:solidFill>
            </a:endParaRPr>
          </a:p>
        </p:txBody>
      </p:sp>
      <p:sp>
        <p:nvSpPr>
          <p:cNvPr id="1368" name="Equation"/>
          <p:cNvSpPr txBox="1"/>
          <p:nvPr/>
        </p:nvSpPr>
        <p:spPr>
          <a:xfrm>
            <a:off x="1688374" y="3546808"/>
            <a:ext cx="185412" cy="91339"/>
          </a:xfrm>
          <a:prstGeom prst="rect">
            <a:avLst/>
          </a:prstGeom>
          <a:ln w="12700">
            <a:miter lim="400000"/>
          </a:ln>
        </p:spPr>
        <p:txBody>
          <a:bodyPr wrap="none" lIns="0" tIns="0" rIns="0" bIns="0">
            <a:spAutoFit/>
          </a:bodyPr>
          <a:lstStyle/>
          <a:p>
            <a:pPr latinLnBrk="1">
              <a:defRPr sz="1800">
                <a:solidFill>
                  <a:srgbClr val="000000"/>
                </a:solidFill>
              </a:defRPr>
            </a:pPr>
            <a14:m>
              <m:oMathPara>
                <m:oMathParaPr>
                  <m:jc m:val="centerGroup"/>
                </m:oMathParaPr>
                <m:oMath>
                  <m:sSub>
                    <m:e>
                      <m:r>
                        <a:rPr xmlns:a="http://schemas.openxmlformats.org/drawingml/2006/main" sz="800" i="1">
                          <a:solidFill>
                            <a:srgbClr val="333333"/>
                          </a:solidFill>
                          <a:latin typeface="Cambria Math" panose="02040503050406030204" pitchFamily="18" charset="0"/>
                        </a:rPr>
                        <m:t>w</m:t>
                      </m:r>
                    </m:e>
                    <m:sub>
                      <m:r>
                        <a:rPr xmlns:a="http://schemas.openxmlformats.org/drawingml/2006/main" sz="800" i="1">
                          <a:solidFill>
                            <a:srgbClr val="333333"/>
                          </a:solidFill>
                          <a:latin typeface="Cambria Math" panose="02040503050406030204" pitchFamily="18" charset="0"/>
                        </a:rPr>
                        <m:t>2,1</m:t>
                      </m:r>
                    </m:sub>
                  </m:sSub>
                </m:oMath>
              </m:oMathPara>
            </a14:m>
            <a:endParaRPr sz="800">
              <a:solidFill>
                <a:srgbClr val="333333"/>
              </a:solidFill>
            </a:endParaRPr>
          </a:p>
        </p:txBody>
      </p:sp>
      <p:sp>
        <p:nvSpPr>
          <p:cNvPr id="1369" name="Equation"/>
          <p:cNvSpPr txBox="1"/>
          <p:nvPr/>
        </p:nvSpPr>
        <p:spPr>
          <a:xfrm>
            <a:off x="1688374" y="3851062"/>
            <a:ext cx="193540" cy="91339"/>
          </a:xfrm>
          <a:prstGeom prst="rect">
            <a:avLst/>
          </a:prstGeom>
          <a:ln w="12700">
            <a:miter lim="400000"/>
          </a:ln>
        </p:spPr>
        <p:txBody>
          <a:bodyPr wrap="none" lIns="0" tIns="0" rIns="0" bIns="0">
            <a:spAutoFit/>
          </a:bodyPr>
          <a:lstStyle/>
          <a:p>
            <a:pPr latinLnBrk="1">
              <a:defRPr sz="1800">
                <a:solidFill>
                  <a:srgbClr val="000000"/>
                </a:solidFill>
              </a:defRPr>
            </a:pPr>
            <a14:m>
              <m:oMathPara>
                <m:oMathParaPr>
                  <m:jc m:val="centerGroup"/>
                </m:oMathParaPr>
                <m:oMath>
                  <m:sSub>
                    <m:e>
                      <m:r>
                        <a:rPr xmlns:a="http://schemas.openxmlformats.org/drawingml/2006/main" sz="800" i="1">
                          <a:solidFill>
                            <a:srgbClr val="333333"/>
                          </a:solidFill>
                          <a:latin typeface="Cambria Math" panose="02040503050406030204" pitchFamily="18" charset="0"/>
                        </a:rPr>
                        <m:t>w</m:t>
                      </m:r>
                    </m:e>
                    <m:sub>
                      <m:r>
                        <a:rPr xmlns:a="http://schemas.openxmlformats.org/drawingml/2006/main" sz="800" i="1">
                          <a:solidFill>
                            <a:srgbClr val="333333"/>
                          </a:solidFill>
                          <a:latin typeface="Cambria Math" panose="02040503050406030204" pitchFamily="18" charset="0"/>
                        </a:rPr>
                        <m:t>2,2</m:t>
                      </m:r>
                    </m:sub>
                  </m:sSub>
                </m:oMath>
              </m:oMathPara>
            </a14:m>
            <a:endParaRPr sz="800">
              <a:solidFill>
                <a:srgbClr val="333333"/>
              </a:solidFill>
            </a:endParaRPr>
          </a:p>
        </p:txBody>
      </p:sp>
      <p:sp>
        <p:nvSpPr>
          <p:cNvPr id="1370" name="Equation"/>
          <p:cNvSpPr txBox="1"/>
          <p:nvPr/>
        </p:nvSpPr>
        <p:spPr>
          <a:xfrm>
            <a:off x="1688808" y="4084635"/>
            <a:ext cx="189171" cy="91339"/>
          </a:xfrm>
          <a:prstGeom prst="rect">
            <a:avLst/>
          </a:prstGeom>
          <a:ln w="12700">
            <a:miter lim="400000"/>
          </a:ln>
        </p:spPr>
        <p:txBody>
          <a:bodyPr wrap="none" lIns="0" tIns="0" rIns="0" bIns="0">
            <a:spAutoFit/>
          </a:bodyPr>
          <a:lstStyle/>
          <a:p>
            <a:pPr latinLnBrk="1">
              <a:defRPr sz="1800">
                <a:solidFill>
                  <a:srgbClr val="000000"/>
                </a:solidFill>
              </a:defRPr>
            </a:pPr>
            <a14:m>
              <m:oMathPara>
                <m:oMathParaPr>
                  <m:jc m:val="centerGroup"/>
                </m:oMathParaPr>
                <m:oMath>
                  <m:sSub>
                    <m:e>
                      <m:r>
                        <a:rPr xmlns:a="http://schemas.openxmlformats.org/drawingml/2006/main" sz="800" i="1">
                          <a:solidFill>
                            <a:srgbClr val="333333"/>
                          </a:solidFill>
                          <a:latin typeface="Cambria Math" panose="02040503050406030204" pitchFamily="18" charset="0"/>
                        </a:rPr>
                        <m:t>w</m:t>
                      </m:r>
                    </m:e>
                    <m:sub>
                      <m:r>
                        <a:rPr xmlns:a="http://schemas.openxmlformats.org/drawingml/2006/main" sz="800" i="1">
                          <a:solidFill>
                            <a:srgbClr val="333333"/>
                          </a:solidFill>
                          <a:latin typeface="Cambria Math" panose="02040503050406030204" pitchFamily="18" charset="0"/>
                        </a:rPr>
                        <m:t>2,3</m:t>
                      </m:r>
                    </m:sub>
                  </m:sSub>
                </m:oMath>
              </m:oMathPara>
            </a14:m>
            <a:endParaRPr sz="800">
              <a:solidFill>
                <a:srgbClr val="333333"/>
              </a:solidFill>
            </a:endParaRPr>
          </a:p>
        </p:txBody>
      </p:sp>
      <p:sp>
        <p:nvSpPr>
          <p:cNvPr id="1371" name="Equation"/>
          <p:cNvSpPr txBox="1"/>
          <p:nvPr/>
        </p:nvSpPr>
        <p:spPr>
          <a:xfrm>
            <a:off x="1690559" y="4332675"/>
            <a:ext cx="193438" cy="91340"/>
          </a:xfrm>
          <a:prstGeom prst="rect">
            <a:avLst/>
          </a:prstGeom>
          <a:ln w="12700">
            <a:miter lim="400000"/>
          </a:ln>
        </p:spPr>
        <p:txBody>
          <a:bodyPr wrap="none" lIns="0" tIns="0" rIns="0" bIns="0">
            <a:spAutoFit/>
          </a:bodyPr>
          <a:lstStyle/>
          <a:p>
            <a:pPr latinLnBrk="1">
              <a:defRPr sz="1800">
                <a:solidFill>
                  <a:srgbClr val="000000"/>
                </a:solidFill>
              </a:defRPr>
            </a:pPr>
            <a14:m>
              <m:oMathPara>
                <m:oMathParaPr>
                  <m:jc m:val="centerGroup"/>
                </m:oMathParaPr>
                <m:oMath>
                  <m:sSub>
                    <m:e>
                      <m:r>
                        <a:rPr xmlns:a="http://schemas.openxmlformats.org/drawingml/2006/main" sz="800" i="1">
                          <a:solidFill>
                            <a:srgbClr val="333333"/>
                          </a:solidFill>
                          <a:latin typeface="Cambria Math" panose="02040503050406030204" pitchFamily="18" charset="0"/>
                        </a:rPr>
                        <m:t>w</m:t>
                      </m:r>
                    </m:e>
                    <m:sub>
                      <m:r>
                        <a:rPr xmlns:a="http://schemas.openxmlformats.org/drawingml/2006/main" sz="800" i="1">
                          <a:solidFill>
                            <a:srgbClr val="333333"/>
                          </a:solidFill>
                          <a:latin typeface="Cambria Math" panose="02040503050406030204" pitchFamily="18" charset="0"/>
                        </a:rPr>
                        <m:t>2,4</m:t>
                      </m:r>
                    </m:sub>
                  </m:sSub>
                </m:oMath>
              </m:oMathPara>
            </a14:m>
            <a:endParaRPr sz="800">
              <a:solidFill>
                <a:srgbClr val="333333"/>
              </a:solidFill>
            </a:endParaRPr>
          </a:p>
        </p:txBody>
      </p:sp>
      <p:grpSp>
        <p:nvGrpSpPr>
          <p:cNvPr id="1374" name="Group"/>
          <p:cNvGrpSpPr/>
          <p:nvPr/>
        </p:nvGrpSpPr>
        <p:grpSpPr>
          <a:xfrm>
            <a:off x="3564036" y="2815299"/>
            <a:ext cx="584129" cy="584129"/>
            <a:chOff x="0" y="0"/>
            <a:chExt cx="584128" cy="584128"/>
          </a:xfrm>
        </p:grpSpPr>
        <p:sp>
          <p:nvSpPr>
            <p:cNvPr id="1372" name="Rounded Rectangle"/>
            <p:cNvSpPr/>
            <p:nvPr/>
          </p:nvSpPr>
          <p:spPr>
            <a:xfrm>
              <a:off x="0" y="0"/>
              <a:ext cx="584129" cy="584129"/>
            </a:xfrm>
            <a:prstGeom prst="roundRect">
              <a:avLst>
                <a:gd name="adj" fmla="val 15000"/>
              </a:avLst>
            </a:prstGeom>
            <a:noFill/>
            <a:ln w="25400" cap="flat">
              <a:solidFill>
                <a:schemeClr val="accent4">
                  <a:lumOff val="-3294"/>
                </a:schemeClr>
              </a:solidFill>
              <a:prstDash val="solid"/>
              <a:round/>
            </a:ln>
            <a:effectLst/>
          </p:spPr>
          <p:txBody>
            <a:bodyPr wrap="square" lIns="0" tIns="0" rIns="0" bIns="0" numCol="1" anchor="t">
              <a:noAutofit/>
            </a:bodyPr>
            <a:lstStyle/>
            <a:p>
              <a:pPr/>
            </a:p>
          </p:txBody>
        </p:sp>
        <p:sp>
          <p:nvSpPr>
            <p:cNvPr id="1373" name="Equation"/>
            <p:cNvSpPr txBox="1"/>
            <p:nvPr/>
          </p:nvSpPr>
          <p:spPr>
            <a:xfrm>
              <a:off x="180418" y="163070"/>
              <a:ext cx="248184" cy="118949"/>
            </a:xfrm>
            <a:prstGeom prst="rect">
              <a:avLst/>
            </a:prstGeom>
            <a:noFill/>
            <a:ln w="12700" cap="flat">
              <a:noFill/>
              <a:miter lim="400000"/>
            </a:ln>
            <a:effectLst/>
          </p:spPr>
          <p:txBody>
            <a:bodyPr wrap="none" lIns="0" tIns="0" rIns="0" bIns="0">
              <a:spAutoFit/>
            </a:bodyPr>
            <a:lstStyle/>
            <a:p>
              <a:pPr latinLnBrk="1">
                <a:defRPr sz="1800">
                  <a:solidFill>
                    <a:srgbClr val="000000"/>
                  </a:solidFill>
                </a:defRPr>
              </a:pPr>
              <a14:m>
                <m:oMathPara>
                  <m:oMathParaPr>
                    <m:jc m:val="centerGroup"/>
                  </m:oMathParaPr>
                  <m:oMath>
                    <m:r>
                      <a:rPr xmlns:a="http://schemas.openxmlformats.org/drawingml/2006/main" sz="1400" i="1">
                        <a:solidFill>
                          <a:srgbClr val="333333"/>
                        </a:solidFill>
                        <a:latin typeface="Cambria Math" panose="02040503050406030204" pitchFamily="18" charset="0"/>
                      </a:rPr>
                      <m:t>A</m:t>
                    </m:r>
                    <m:r>
                      <a:rPr xmlns:a="http://schemas.openxmlformats.org/drawingml/2006/main" sz="1400" i="1">
                        <a:solidFill>
                          <a:srgbClr val="333333"/>
                        </a:solidFill>
                        <a:latin typeface="Cambria Math" panose="02040503050406030204" pitchFamily="18" charset="0"/>
                      </a:rPr>
                      <m:t>F</m:t>
                    </m:r>
                  </m:oMath>
                </m:oMathPara>
              </a14:m>
              <a:endParaRPr sz="1400">
                <a:solidFill>
                  <a:srgbClr val="333333"/>
                </a:solidFill>
              </a:endParaRPr>
            </a:p>
          </p:txBody>
        </p:sp>
      </p:grpSp>
      <p:grpSp>
        <p:nvGrpSpPr>
          <p:cNvPr id="1377" name="Group"/>
          <p:cNvGrpSpPr/>
          <p:nvPr/>
        </p:nvGrpSpPr>
        <p:grpSpPr>
          <a:xfrm>
            <a:off x="3564036" y="3792571"/>
            <a:ext cx="584129" cy="584129"/>
            <a:chOff x="0" y="0"/>
            <a:chExt cx="584128" cy="584128"/>
          </a:xfrm>
        </p:grpSpPr>
        <p:sp>
          <p:nvSpPr>
            <p:cNvPr id="1375" name="Rounded Rectangle"/>
            <p:cNvSpPr/>
            <p:nvPr/>
          </p:nvSpPr>
          <p:spPr>
            <a:xfrm>
              <a:off x="0" y="0"/>
              <a:ext cx="584129" cy="584129"/>
            </a:xfrm>
            <a:prstGeom prst="roundRect">
              <a:avLst>
                <a:gd name="adj" fmla="val 15000"/>
              </a:avLst>
            </a:prstGeom>
            <a:noFill/>
            <a:ln w="25400" cap="flat">
              <a:solidFill>
                <a:schemeClr val="accent4">
                  <a:lumOff val="-3294"/>
                </a:schemeClr>
              </a:solidFill>
              <a:prstDash val="solid"/>
              <a:round/>
            </a:ln>
            <a:effectLst/>
          </p:spPr>
          <p:txBody>
            <a:bodyPr wrap="square" lIns="0" tIns="0" rIns="0" bIns="0" numCol="1" anchor="t">
              <a:noAutofit/>
            </a:bodyPr>
            <a:lstStyle/>
            <a:p>
              <a:pPr/>
            </a:p>
          </p:txBody>
        </p:sp>
        <p:sp>
          <p:nvSpPr>
            <p:cNvPr id="1376" name="Equation"/>
            <p:cNvSpPr txBox="1"/>
            <p:nvPr/>
          </p:nvSpPr>
          <p:spPr>
            <a:xfrm>
              <a:off x="180418" y="163070"/>
              <a:ext cx="248184" cy="118949"/>
            </a:xfrm>
            <a:prstGeom prst="rect">
              <a:avLst/>
            </a:prstGeom>
            <a:noFill/>
            <a:ln w="12700" cap="flat">
              <a:noFill/>
              <a:miter lim="400000"/>
            </a:ln>
            <a:effectLst/>
          </p:spPr>
          <p:txBody>
            <a:bodyPr wrap="none" lIns="0" tIns="0" rIns="0" bIns="0">
              <a:spAutoFit/>
            </a:bodyPr>
            <a:lstStyle/>
            <a:p>
              <a:pPr latinLnBrk="1">
                <a:defRPr sz="1800">
                  <a:solidFill>
                    <a:srgbClr val="000000"/>
                  </a:solidFill>
                </a:defRPr>
              </a:pPr>
              <a14:m>
                <m:oMathPara>
                  <m:oMathParaPr>
                    <m:jc m:val="centerGroup"/>
                  </m:oMathParaPr>
                  <m:oMath>
                    <m:r>
                      <a:rPr xmlns:a="http://schemas.openxmlformats.org/drawingml/2006/main" sz="1400" i="1">
                        <a:solidFill>
                          <a:srgbClr val="333333"/>
                        </a:solidFill>
                        <a:latin typeface="Cambria Math" panose="02040503050406030204" pitchFamily="18" charset="0"/>
                      </a:rPr>
                      <m:t>A</m:t>
                    </m:r>
                    <m:r>
                      <a:rPr xmlns:a="http://schemas.openxmlformats.org/drawingml/2006/main" sz="1400" i="1">
                        <a:solidFill>
                          <a:srgbClr val="333333"/>
                        </a:solidFill>
                        <a:latin typeface="Cambria Math" panose="02040503050406030204" pitchFamily="18" charset="0"/>
                      </a:rPr>
                      <m:t>F</m:t>
                    </m:r>
                  </m:oMath>
                </m:oMathPara>
              </a14:m>
              <a:endParaRPr sz="1400">
                <a:solidFill>
                  <a:srgbClr val="333333"/>
                </a:solidFill>
              </a:endParaRPr>
            </a:p>
          </p:txBody>
        </p:sp>
      </p:grpSp>
      <p:grpSp>
        <p:nvGrpSpPr>
          <p:cNvPr id="1380" name="Group"/>
          <p:cNvGrpSpPr/>
          <p:nvPr/>
        </p:nvGrpSpPr>
        <p:grpSpPr>
          <a:xfrm>
            <a:off x="3564036" y="4782543"/>
            <a:ext cx="584129" cy="584129"/>
            <a:chOff x="0" y="0"/>
            <a:chExt cx="584128" cy="584128"/>
          </a:xfrm>
        </p:grpSpPr>
        <p:sp>
          <p:nvSpPr>
            <p:cNvPr id="1378" name="Rounded Rectangle"/>
            <p:cNvSpPr/>
            <p:nvPr/>
          </p:nvSpPr>
          <p:spPr>
            <a:xfrm>
              <a:off x="0" y="0"/>
              <a:ext cx="584129" cy="584129"/>
            </a:xfrm>
            <a:prstGeom prst="roundRect">
              <a:avLst>
                <a:gd name="adj" fmla="val 15000"/>
              </a:avLst>
            </a:prstGeom>
            <a:noFill/>
            <a:ln w="25400" cap="flat">
              <a:solidFill>
                <a:schemeClr val="accent4">
                  <a:lumOff val="-3294"/>
                </a:schemeClr>
              </a:solidFill>
              <a:prstDash val="solid"/>
              <a:round/>
            </a:ln>
            <a:effectLst/>
          </p:spPr>
          <p:txBody>
            <a:bodyPr wrap="square" lIns="0" tIns="0" rIns="0" bIns="0" numCol="1" anchor="t">
              <a:noAutofit/>
            </a:bodyPr>
            <a:lstStyle/>
            <a:p>
              <a:pPr/>
            </a:p>
          </p:txBody>
        </p:sp>
        <p:sp>
          <p:nvSpPr>
            <p:cNvPr id="1379" name="Equation"/>
            <p:cNvSpPr txBox="1"/>
            <p:nvPr/>
          </p:nvSpPr>
          <p:spPr>
            <a:xfrm>
              <a:off x="180418" y="163070"/>
              <a:ext cx="248184" cy="118949"/>
            </a:xfrm>
            <a:prstGeom prst="rect">
              <a:avLst/>
            </a:prstGeom>
            <a:noFill/>
            <a:ln w="12700" cap="flat">
              <a:noFill/>
              <a:miter lim="400000"/>
            </a:ln>
            <a:effectLst/>
          </p:spPr>
          <p:txBody>
            <a:bodyPr wrap="none" lIns="0" tIns="0" rIns="0" bIns="0">
              <a:spAutoFit/>
            </a:bodyPr>
            <a:lstStyle/>
            <a:p>
              <a:pPr latinLnBrk="1">
                <a:defRPr sz="1800">
                  <a:solidFill>
                    <a:srgbClr val="000000"/>
                  </a:solidFill>
                </a:defRPr>
              </a:pPr>
              <a14:m>
                <m:oMathPara>
                  <m:oMathParaPr>
                    <m:jc m:val="centerGroup"/>
                  </m:oMathParaPr>
                  <m:oMath>
                    <m:r>
                      <a:rPr xmlns:a="http://schemas.openxmlformats.org/drawingml/2006/main" sz="1400" i="1">
                        <a:solidFill>
                          <a:srgbClr val="333333"/>
                        </a:solidFill>
                        <a:latin typeface="Cambria Math" panose="02040503050406030204" pitchFamily="18" charset="0"/>
                      </a:rPr>
                      <m:t>A</m:t>
                    </m:r>
                    <m:r>
                      <a:rPr xmlns:a="http://schemas.openxmlformats.org/drawingml/2006/main" sz="1400" i="1">
                        <a:solidFill>
                          <a:srgbClr val="333333"/>
                        </a:solidFill>
                        <a:latin typeface="Cambria Math" panose="02040503050406030204" pitchFamily="18" charset="0"/>
                      </a:rPr>
                      <m:t>F</m:t>
                    </m:r>
                  </m:oMath>
                </m:oMathPara>
              </a14:m>
              <a:endParaRPr sz="1400">
                <a:solidFill>
                  <a:srgbClr val="333333"/>
                </a:solidFill>
              </a:endParaRPr>
            </a:p>
          </p:txBody>
        </p:sp>
      </p:grpSp>
      <p:grpSp>
        <p:nvGrpSpPr>
          <p:cNvPr id="1384" name="Group"/>
          <p:cNvGrpSpPr/>
          <p:nvPr/>
        </p:nvGrpSpPr>
        <p:grpSpPr>
          <a:xfrm>
            <a:off x="4231289" y="3095722"/>
            <a:ext cx="438369" cy="1977828"/>
            <a:chOff x="0" y="0"/>
            <a:chExt cx="438368" cy="1977826"/>
          </a:xfrm>
        </p:grpSpPr>
        <p:sp>
          <p:nvSpPr>
            <p:cNvPr id="1381" name="Line"/>
            <p:cNvSpPr/>
            <p:nvPr/>
          </p:nvSpPr>
          <p:spPr>
            <a:xfrm>
              <a:off x="0" y="0"/>
              <a:ext cx="429273" cy="0"/>
            </a:xfrm>
            <a:prstGeom prst="line">
              <a:avLst/>
            </a:prstGeom>
            <a:noFill/>
            <a:ln w="25400" cap="flat">
              <a:solidFill>
                <a:schemeClr val="accent4">
                  <a:lumOff val="-3294"/>
                </a:schemeClr>
              </a:solidFill>
              <a:prstDash val="solid"/>
              <a:round/>
              <a:tailEnd type="arrow" w="med" len="med"/>
            </a:ln>
            <a:effectLst/>
          </p:spPr>
          <p:txBody>
            <a:bodyPr wrap="square" lIns="0" tIns="0" rIns="0" bIns="0" numCol="1" anchor="t">
              <a:noAutofit/>
            </a:bodyPr>
            <a:lstStyle/>
            <a:p>
              <a:pPr/>
            </a:p>
          </p:txBody>
        </p:sp>
        <p:sp>
          <p:nvSpPr>
            <p:cNvPr id="1382" name="Line"/>
            <p:cNvSpPr/>
            <p:nvPr/>
          </p:nvSpPr>
          <p:spPr>
            <a:xfrm>
              <a:off x="5695" y="988913"/>
              <a:ext cx="429274" cy="1"/>
            </a:xfrm>
            <a:prstGeom prst="line">
              <a:avLst/>
            </a:prstGeom>
            <a:noFill/>
            <a:ln w="25400" cap="flat">
              <a:solidFill>
                <a:schemeClr val="accent4">
                  <a:lumOff val="-3294"/>
                </a:schemeClr>
              </a:solidFill>
              <a:prstDash val="solid"/>
              <a:round/>
              <a:tailEnd type="arrow" w="med" len="med"/>
            </a:ln>
            <a:effectLst/>
          </p:spPr>
          <p:txBody>
            <a:bodyPr wrap="square" lIns="0" tIns="0" rIns="0" bIns="0" numCol="1" anchor="t">
              <a:noAutofit/>
            </a:bodyPr>
            <a:lstStyle/>
            <a:p>
              <a:pPr/>
            </a:p>
          </p:txBody>
        </p:sp>
        <p:sp>
          <p:nvSpPr>
            <p:cNvPr id="1383" name="Line"/>
            <p:cNvSpPr/>
            <p:nvPr/>
          </p:nvSpPr>
          <p:spPr>
            <a:xfrm>
              <a:off x="9095" y="1977826"/>
              <a:ext cx="429274" cy="1"/>
            </a:xfrm>
            <a:prstGeom prst="line">
              <a:avLst/>
            </a:prstGeom>
            <a:noFill/>
            <a:ln w="25400" cap="flat">
              <a:solidFill>
                <a:schemeClr val="accent4">
                  <a:lumOff val="-3294"/>
                </a:schemeClr>
              </a:solidFill>
              <a:prstDash val="solid"/>
              <a:round/>
              <a:tailEnd type="arrow" w="med" len="med"/>
            </a:ln>
            <a:effectLst/>
          </p:spPr>
          <p:txBody>
            <a:bodyPr wrap="square" lIns="0" tIns="0" rIns="0" bIns="0" numCol="1" anchor="t">
              <a:noAutofit/>
            </a:bodyPr>
            <a:lstStyle/>
            <a:p>
              <a:pPr/>
            </a:p>
          </p:txBody>
        </p:sp>
      </p:grpSp>
      <p:pic>
        <p:nvPicPr>
          <p:cNvPr id="1403" name="Connection Line" descr="Connection Line"/>
          <p:cNvPicPr>
            <a:picLocks noChangeAspect="0"/>
          </p:cNvPicPr>
          <p:nvPr/>
        </p:nvPicPr>
        <p:blipFill>
          <a:blip r:embed="rId3">
            <a:extLst/>
          </a:blip>
          <a:stretch>
            <a:fillRect/>
          </a:stretch>
        </p:blipFill>
        <p:spPr>
          <a:xfrm>
            <a:off x="3781362" y="2182688"/>
            <a:ext cx="1319021" cy="571596"/>
          </a:xfrm>
          <a:prstGeom prst="rect">
            <a:avLst/>
          </a:prstGeom>
        </p:spPr>
      </p:pic>
      <p:grpSp>
        <p:nvGrpSpPr>
          <p:cNvPr id="1388" name="Group"/>
          <p:cNvGrpSpPr/>
          <p:nvPr/>
        </p:nvGrpSpPr>
        <p:grpSpPr>
          <a:xfrm>
            <a:off x="5181395" y="2028571"/>
            <a:ext cx="2560738" cy="3051820"/>
            <a:chOff x="0" y="0"/>
            <a:chExt cx="2560736" cy="3051819"/>
          </a:xfrm>
        </p:grpSpPr>
        <p:pic>
          <p:nvPicPr>
            <p:cNvPr id="1386" name="Image" descr="Image"/>
            <p:cNvPicPr>
              <a:picLocks noChangeAspect="1"/>
            </p:cNvPicPr>
            <p:nvPr/>
          </p:nvPicPr>
          <p:blipFill>
            <a:blip r:embed="rId4">
              <a:extLst/>
            </a:blip>
            <a:srcRect l="1268" t="3869" r="51414" b="3869"/>
            <a:stretch>
              <a:fillRect/>
            </a:stretch>
          </p:blipFill>
          <p:spPr>
            <a:xfrm>
              <a:off x="0" y="0"/>
              <a:ext cx="2560737" cy="2508986"/>
            </a:xfrm>
            <a:prstGeom prst="rect">
              <a:avLst/>
            </a:prstGeom>
            <a:ln w="12700" cap="flat">
              <a:noFill/>
              <a:miter lim="400000"/>
            </a:ln>
            <a:effectLst/>
          </p:spPr>
        </p:pic>
        <p:sp>
          <p:nvSpPr>
            <p:cNvPr id="1387" name="Caption"/>
            <p:cNvSpPr/>
            <p:nvPr/>
          </p:nvSpPr>
          <p:spPr>
            <a:xfrm>
              <a:off x="0" y="2610643"/>
              <a:ext cx="2560737" cy="441177"/>
            </a:xfrm>
            <a:prstGeom prst="roundRect">
              <a:avLst>
                <a:gd name="adj" fmla="val 0"/>
              </a:avLst>
            </a:prstGeom>
            <a:solidFill>
              <a:srgbClr val="000000">
                <a:alpha val="0"/>
              </a:srgbClr>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t">
              <a:noAutofit/>
            </a:bodyPr>
            <a:lstStyle>
              <a:lvl1pPr>
                <a:defRPr sz="800"/>
              </a:lvl1pPr>
            </a:lstStyle>
            <a:p>
              <a:pPr/>
              <a:r>
                <a:t>Reference: https://medium.com/@shrutijadon10104776/survey-on-activation-functions-for-deep-learning-9689331ba092</a:t>
              </a:r>
            </a:p>
          </p:txBody>
        </p:sp>
      </p:grpSp>
      <p:sp>
        <p:nvSpPr>
          <p:cNvPr id="1389" name="Neuron"/>
          <p:cNvSpPr/>
          <p:nvPr/>
        </p:nvSpPr>
        <p:spPr>
          <a:xfrm rot="12550197">
            <a:off x="6615560" y="5361783"/>
            <a:ext cx="2169552" cy="1669263"/>
          </a:xfrm>
          <a:custGeom>
            <a:avLst/>
            <a:gdLst/>
            <a:ahLst/>
            <a:cxnLst>
              <a:cxn ang="0">
                <a:pos x="wd2" y="hd2"/>
              </a:cxn>
              <a:cxn ang="5400000">
                <a:pos x="wd2" y="hd2"/>
              </a:cxn>
              <a:cxn ang="10800000">
                <a:pos x="wd2" y="hd2"/>
              </a:cxn>
              <a:cxn ang="16200000">
                <a:pos x="wd2" y="hd2"/>
              </a:cxn>
            </a:cxnLst>
            <a:rect l="0" t="0" r="r" b="b"/>
            <a:pathLst>
              <a:path w="21577" h="21551" fill="norm" stroke="1" extrusionOk="0">
                <a:moveTo>
                  <a:pt x="17938" y="9"/>
                </a:moveTo>
                <a:cubicBezTo>
                  <a:pt x="17518" y="282"/>
                  <a:pt x="16746" y="1233"/>
                  <a:pt x="16401" y="3208"/>
                </a:cubicBezTo>
                <a:cubicBezTo>
                  <a:pt x="16342" y="3558"/>
                  <a:pt x="16271" y="3867"/>
                  <a:pt x="16191" y="4133"/>
                </a:cubicBezTo>
                <a:cubicBezTo>
                  <a:pt x="16147" y="4287"/>
                  <a:pt x="15997" y="4322"/>
                  <a:pt x="15911" y="4203"/>
                </a:cubicBezTo>
                <a:cubicBezTo>
                  <a:pt x="15819" y="4077"/>
                  <a:pt x="15711" y="3944"/>
                  <a:pt x="15592" y="3790"/>
                </a:cubicBezTo>
                <a:cubicBezTo>
                  <a:pt x="15263" y="3258"/>
                  <a:pt x="16030" y="1815"/>
                  <a:pt x="15955" y="652"/>
                </a:cubicBezTo>
                <a:cubicBezTo>
                  <a:pt x="15949" y="582"/>
                  <a:pt x="15872" y="583"/>
                  <a:pt x="15867" y="646"/>
                </a:cubicBezTo>
                <a:cubicBezTo>
                  <a:pt x="15818" y="982"/>
                  <a:pt x="15744" y="1326"/>
                  <a:pt x="15663" y="1648"/>
                </a:cubicBezTo>
                <a:cubicBezTo>
                  <a:pt x="15652" y="1697"/>
                  <a:pt x="15604" y="1703"/>
                  <a:pt x="15582" y="1661"/>
                </a:cubicBezTo>
                <a:cubicBezTo>
                  <a:pt x="15474" y="1472"/>
                  <a:pt x="15394" y="1277"/>
                  <a:pt x="15415" y="878"/>
                </a:cubicBezTo>
                <a:cubicBezTo>
                  <a:pt x="15421" y="808"/>
                  <a:pt x="15338" y="793"/>
                  <a:pt x="15328" y="856"/>
                </a:cubicBezTo>
                <a:cubicBezTo>
                  <a:pt x="15257" y="1206"/>
                  <a:pt x="15312" y="1506"/>
                  <a:pt x="15474" y="1913"/>
                </a:cubicBezTo>
                <a:cubicBezTo>
                  <a:pt x="15517" y="2011"/>
                  <a:pt x="15523" y="2179"/>
                  <a:pt x="15496" y="2284"/>
                </a:cubicBezTo>
                <a:cubicBezTo>
                  <a:pt x="15394" y="2670"/>
                  <a:pt x="15301" y="2999"/>
                  <a:pt x="15269" y="3258"/>
                </a:cubicBezTo>
                <a:cubicBezTo>
                  <a:pt x="15263" y="3307"/>
                  <a:pt x="15220" y="3319"/>
                  <a:pt x="15193" y="3284"/>
                </a:cubicBezTo>
                <a:cubicBezTo>
                  <a:pt x="14950" y="2948"/>
                  <a:pt x="14708" y="2452"/>
                  <a:pt x="14648" y="1562"/>
                </a:cubicBezTo>
                <a:cubicBezTo>
                  <a:pt x="14643" y="1499"/>
                  <a:pt x="14573" y="1492"/>
                  <a:pt x="14562" y="1562"/>
                </a:cubicBezTo>
                <a:cubicBezTo>
                  <a:pt x="14508" y="1920"/>
                  <a:pt x="14514" y="2593"/>
                  <a:pt x="15016" y="3398"/>
                </a:cubicBezTo>
                <a:cubicBezTo>
                  <a:pt x="15269" y="3811"/>
                  <a:pt x="15528" y="4147"/>
                  <a:pt x="15712" y="4420"/>
                </a:cubicBezTo>
                <a:cubicBezTo>
                  <a:pt x="15868" y="4644"/>
                  <a:pt x="15873" y="4987"/>
                  <a:pt x="15722" y="5219"/>
                </a:cubicBezTo>
                <a:cubicBezTo>
                  <a:pt x="15344" y="5793"/>
                  <a:pt x="14908" y="5952"/>
                  <a:pt x="14535" y="6043"/>
                </a:cubicBezTo>
                <a:cubicBezTo>
                  <a:pt x="14271" y="6078"/>
                  <a:pt x="14023" y="6079"/>
                  <a:pt x="13753" y="5932"/>
                </a:cubicBezTo>
                <a:cubicBezTo>
                  <a:pt x="13478" y="5785"/>
                  <a:pt x="13344" y="5553"/>
                  <a:pt x="13322" y="5168"/>
                </a:cubicBezTo>
                <a:cubicBezTo>
                  <a:pt x="13306" y="4832"/>
                  <a:pt x="13408" y="4349"/>
                  <a:pt x="13548" y="3873"/>
                </a:cubicBezTo>
                <a:cubicBezTo>
                  <a:pt x="13774" y="3131"/>
                  <a:pt x="13695" y="2418"/>
                  <a:pt x="13501" y="1788"/>
                </a:cubicBezTo>
                <a:cubicBezTo>
                  <a:pt x="13479" y="1718"/>
                  <a:pt x="13397" y="1753"/>
                  <a:pt x="13408" y="1823"/>
                </a:cubicBezTo>
                <a:cubicBezTo>
                  <a:pt x="13559" y="2859"/>
                  <a:pt x="13575" y="3181"/>
                  <a:pt x="13332" y="3818"/>
                </a:cubicBezTo>
                <a:cubicBezTo>
                  <a:pt x="13186" y="4189"/>
                  <a:pt x="13106" y="4391"/>
                  <a:pt x="13062" y="4783"/>
                </a:cubicBezTo>
                <a:cubicBezTo>
                  <a:pt x="13035" y="5014"/>
                  <a:pt x="12902" y="5077"/>
                  <a:pt x="12805" y="4888"/>
                </a:cubicBezTo>
                <a:cubicBezTo>
                  <a:pt x="12778" y="4832"/>
                  <a:pt x="12739" y="4784"/>
                  <a:pt x="12707" y="4728"/>
                </a:cubicBezTo>
                <a:cubicBezTo>
                  <a:pt x="12669" y="4665"/>
                  <a:pt x="12636" y="4609"/>
                  <a:pt x="12604" y="4553"/>
                </a:cubicBezTo>
                <a:cubicBezTo>
                  <a:pt x="12448" y="4287"/>
                  <a:pt x="12383" y="3950"/>
                  <a:pt x="12442" y="3628"/>
                </a:cubicBezTo>
                <a:cubicBezTo>
                  <a:pt x="12561" y="2949"/>
                  <a:pt x="12895" y="2032"/>
                  <a:pt x="12847" y="1241"/>
                </a:cubicBezTo>
                <a:cubicBezTo>
                  <a:pt x="12841" y="1178"/>
                  <a:pt x="12771" y="1171"/>
                  <a:pt x="12761" y="1234"/>
                </a:cubicBezTo>
                <a:cubicBezTo>
                  <a:pt x="12712" y="1577"/>
                  <a:pt x="12636" y="1927"/>
                  <a:pt x="12550" y="2256"/>
                </a:cubicBezTo>
                <a:cubicBezTo>
                  <a:pt x="12539" y="2298"/>
                  <a:pt x="12492" y="2305"/>
                  <a:pt x="12476" y="2263"/>
                </a:cubicBezTo>
                <a:cubicBezTo>
                  <a:pt x="12400" y="2088"/>
                  <a:pt x="12324" y="1829"/>
                  <a:pt x="12307" y="1479"/>
                </a:cubicBezTo>
                <a:cubicBezTo>
                  <a:pt x="12302" y="1409"/>
                  <a:pt x="12232" y="1403"/>
                  <a:pt x="12216" y="1473"/>
                </a:cubicBezTo>
                <a:cubicBezTo>
                  <a:pt x="12157" y="1788"/>
                  <a:pt x="12178" y="2081"/>
                  <a:pt x="12307" y="2431"/>
                </a:cubicBezTo>
                <a:cubicBezTo>
                  <a:pt x="12377" y="2627"/>
                  <a:pt x="12395" y="2851"/>
                  <a:pt x="12341" y="3061"/>
                </a:cubicBezTo>
                <a:cubicBezTo>
                  <a:pt x="12276" y="3299"/>
                  <a:pt x="12222" y="3516"/>
                  <a:pt x="12189" y="3698"/>
                </a:cubicBezTo>
                <a:cubicBezTo>
                  <a:pt x="12179" y="3754"/>
                  <a:pt x="12131" y="3768"/>
                  <a:pt x="12098" y="3726"/>
                </a:cubicBezTo>
                <a:cubicBezTo>
                  <a:pt x="11564" y="2991"/>
                  <a:pt x="11331" y="2774"/>
                  <a:pt x="10743" y="2431"/>
                </a:cubicBezTo>
                <a:cubicBezTo>
                  <a:pt x="10695" y="2403"/>
                  <a:pt x="10658" y="2495"/>
                  <a:pt x="10701" y="2530"/>
                </a:cubicBezTo>
                <a:cubicBezTo>
                  <a:pt x="11025" y="2789"/>
                  <a:pt x="11358" y="3061"/>
                  <a:pt x="11930" y="3971"/>
                </a:cubicBezTo>
                <a:cubicBezTo>
                  <a:pt x="11957" y="4013"/>
                  <a:pt x="11930" y="4076"/>
                  <a:pt x="11893" y="4076"/>
                </a:cubicBezTo>
                <a:cubicBezTo>
                  <a:pt x="11790" y="4076"/>
                  <a:pt x="11246" y="4146"/>
                  <a:pt x="10598" y="3936"/>
                </a:cubicBezTo>
                <a:cubicBezTo>
                  <a:pt x="10539" y="3915"/>
                  <a:pt x="10512" y="3986"/>
                  <a:pt x="10566" y="4035"/>
                </a:cubicBezTo>
                <a:cubicBezTo>
                  <a:pt x="10971" y="4399"/>
                  <a:pt x="11758" y="4300"/>
                  <a:pt x="11952" y="4370"/>
                </a:cubicBezTo>
                <a:cubicBezTo>
                  <a:pt x="12124" y="4433"/>
                  <a:pt x="12260" y="4608"/>
                  <a:pt x="12314" y="4685"/>
                </a:cubicBezTo>
                <a:cubicBezTo>
                  <a:pt x="12314" y="4685"/>
                  <a:pt x="12314" y="4686"/>
                  <a:pt x="12314" y="4693"/>
                </a:cubicBezTo>
                <a:cubicBezTo>
                  <a:pt x="12373" y="4805"/>
                  <a:pt x="12448" y="4867"/>
                  <a:pt x="12518" y="4993"/>
                </a:cubicBezTo>
                <a:cubicBezTo>
                  <a:pt x="12610" y="5161"/>
                  <a:pt x="12691" y="5329"/>
                  <a:pt x="12761" y="5490"/>
                </a:cubicBezTo>
                <a:cubicBezTo>
                  <a:pt x="12896" y="5805"/>
                  <a:pt x="12378" y="5994"/>
                  <a:pt x="12167" y="5735"/>
                </a:cubicBezTo>
                <a:cubicBezTo>
                  <a:pt x="11925" y="5434"/>
                  <a:pt x="11531" y="5042"/>
                  <a:pt x="11138" y="5098"/>
                </a:cubicBezTo>
                <a:cubicBezTo>
                  <a:pt x="11089" y="5105"/>
                  <a:pt x="11084" y="5198"/>
                  <a:pt x="11133" y="5219"/>
                </a:cubicBezTo>
                <a:cubicBezTo>
                  <a:pt x="11553" y="5373"/>
                  <a:pt x="11817" y="5672"/>
                  <a:pt x="11947" y="5875"/>
                </a:cubicBezTo>
                <a:cubicBezTo>
                  <a:pt x="11968" y="5910"/>
                  <a:pt x="11952" y="5960"/>
                  <a:pt x="11920" y="5960"/>
                </a:cubicBezTo>
                <a:cubicBezTo>
                  <a:pt x="11580" y="5981"/>
                  <a:pt x="11187" y="5925"/>
                  <a:pt x="10777" y="5715"/>
                </a:cubicBezTo>
                <a:cubicBezTo>
                  <a:pt x="10728" y="5687"/>
                  <a:pt x="10685" y="5792"/>
                  <a:pt x="10733" y="5820"/>
                </a:cubicBezTo>
                <a:cubicBezTo>
                  <a:pt x="11353" y="6191"/>
                  <a:pt x="11936" y="6337"/>
                  <a:pt x="12535" y="6225"/>
                </a:cubicBezTo>
                <a:cubicBezTo>
                  <a:pt x="12821" y="6169"/>
                  <a:pt x="13085" y="6408"/>
                  <a:pt x="13150" y="6772"/>
                </a:cubicBezTo>
                <a:cubicBezTo>
                  <a:pt x="13414" y="8305"/>
                  <a:pt x="12658" y="10084"/>
                  <a:pt x="10280" y="10903"/>
                </a:cubicBezTo>
                <a:cubicBezTo>
                  <a:pt x="5248" y="12618"/>
                  <a:pt x="2778" y="16609"/>
                  <a:pt x="2082" y="17841"/>
                </a:cubicBezTo>
                <a:cubicBezTo>
                  <a:pt x="1893" y="18170"/>
                  <a:pt x="1645" y="18437"/>
                  <a:pt x="1349" y="18591"/>
                </a:cubicBezTo>
                <a:cubicBezTo>
                  <a:pt x="1074" y="18738"/>
                  <a:pt x="696" y="18878"/>
                  <a:pt x="211" y="18920"/>
                </a:cubicBezTo>
                <a:cubicBezTo>
                  <a:pt x="173" y="18927"/>
                  <a:pt x="136" y="18962"/>
                  <a:pt x="130" y="19011"/>
                </a:cubicBezTo>
                <a:cubicBezTo>
                  <a:pt x="109" y="19130"/>
                  <a:pt x="124" y="19234"/>
                  <a:pt x="145" y="19311"/>
                </a:cubicBezTo>
                <a:cubicBezTo>
                  <a:pt x="162" y="19381"/>
                  <a:pt x="226" y="19416"/>
                  <a:pt x="280" y="19381"/>
                </a:cubicBezTo>
                <a:cubicBezTo>
                  <a:pt x="442" y="19262"/>
                  <a:pt x="777" y="19053"/>
                  <a:pt x="836" y="19263"/>
                </a:cubicBezTo>
                <a:cubicBezTo>
                  <a:pt x="901" y="19487"/>
                  <a:pt x="297" y="19662"/>
                  <a:pt x="76" y="19718"/>
                </a:cubicBezTo>
                <a:cubicBezTo>
                  <a:pt x="28" y="19732"/>
                  <a:pt x="-5" y="19788"/>
                  <a:pt x="0" y="19858"/>
                </a:cubicBezTo>
                <a:cubicBezTo>
                  <a:pt x="11" y="19956"/>
                  <a:pt x="49" y="20104"/>
                  <a:pt x="140" y="20237"/>
                </a:cubicBezTo>
                <a:cubicBezTo>
                  <a:pt x="178" y="20286"/>
                  <a:pt x="232" y="20292"/>
                  <a:pt x="275" y="20243"/>
                </a:cubicBezTo>
                <a:cubicBezTo>
                  <a:pt x="496" y="19977"/>
                  <a:pt x="1091" y="19404"/>
                  <a:pt x="1231" y="19642"/>
                </a:cubicBezTo>
                <a:cubicBezTo>
                  <a:pt x="1274" y="19719"/>
                  <a:pt x="1263" y="19990"/>
                  <a:pt x="562" y="20403"/>
                </a:cubicBezTo>
                <a:cubicBezTo>
                  <a:pt x="508" y="20431"/>
                  <a:pt x="491" y="20515"/>
                  <a:pt x="518" y="20578"/>
                </a:cubicBezTo>
                <a:cubicBezTo>
                  <a:pt x="556" y="20662"/>
                  <a:pt x="605" y="20733"/>
                  <a:pt x="643" y="20782"/>
                </a:cubicBezTo>
                <a:cubicBezTo>
                  <a:pt x="686" y="20838"/>
                  <a:pt x="755" y="20825"/>
                  <a:pt x="782" y="20762"/>
                </a:cubicBezTo>
                <a:cubicBezTo>
                  <a:pt x="874" y="20573"/>
                  <a:pt x="1068" y="20237"/>
                  <a:pt x="1224" y="20377"/>
                </a:cubicBezTo>
                <a:cubicBezTo>
                  <a:pt x="1380" y="20517"/>
                  <a:pt x="1251" y="20866"/>
                  <a:pt x="1170" y="21055"/>
                </a:cubicBezTo>
                <a:cubicBezTo>
                  <a:pt x="1143" y="21125"/>
                  <a:pt x="1165" y="21209"/>
                  <a:pt x="1224" y="21230"/>
                </a:cubicBezTo>
                <a:cubicBezTo>
                  <a:pt x="1273" y="21251"/>
                  <a:pt x="1337" y="21265"/>
                  <a:pt x="1413" y="21265"/>
                </a:cubicBezTo>
                <a:cubicBezTo>
                  <a:pt x="1467" y="21265"/>
                  <a:pt x="1516" y="21202"/>
                  <a:pt x="1511" y="21132"/>
                </a:cubicBezTo>
                <a:cubicBezTo>
                  <a:pt x="1446" y="20130"/>
                  <a:pt x="1613" y="19963"/>
                  <a:pt x="1694" y="20005"/>
                </a:cubicBezTo>
                <a:cubicBezTo>
                  <a:pt x="1910" y="20103"/>
                  <a:pt x="1823" y="21005"/>
                  <a:pt x="1753" y="21383"/>
                </a:cubicBezTo>
                <a:cubicBezTo>
                  <a:pt x="1742" y="21446"/>
                  <a:pt x="1775" y="21518"/>
                  <a:pt x="1824" y="21532"/>
                </a:cubicBezTo>
                <a:cubicBezTo>
                  <a:pt x="1959" y="21574"/>
                  <a:pt x="2072" y="21539"/>
                  <a:pt x="2148" y="21504"/>
                </a:cubicBezTo>
                <a:cubicBezTo>
                  <a:pt x="2196" y="21483"/>
                  <a:pt x="2218" y="21411"/>
                  <a:pt x="2202" y="21348"/>
                </a:cubicBezTo>
                <a:cubicBezTo>
                  <a:pt x="2131" y="21068"/>
                  <a:pt x="1952" y="20298"/>
                  <a:pt x="2136" y="20263"/>
                </a:cubicBezTo>
                <a:cubicBezTo>
                  <a:pt x="2303" y="20228"/>
                  <a:pt x="2325" y="20712"/>
                  <a:pt x="2325" y="20950"/>
                </a:cubicBezTo>
                <a:cubicBezTo>
                  <a:pt x="2325" y="21027"/>
                  <a:pt x="2379" y="21082"/>
                  <a:pt x="2432" y="21068"/>
                </a:cubicBezTo>
                <a:cubicBezTo>
                  <a:pt x="2492" y="21054"/>
                  <a:pt x="2573" y="21020"/>
                  <a:pt x="2643" y="20943"/>
                </a:cubicBezTo>
                <a:cubicBezTo>
                  <a:pt x="2675" y="20908"/>
                  <a:pt x="2681" y="20846"/>
                  <a:pt x="2665" y="20797"/>
                </a:cubicBezTo>
                <a:cubicBezTo>
                  <a:pt x="2428" y="20132"/>
                  <a:pt x="2341" y="19577"/>
                  <a:pt x="2314" y="19178"/>
                </a:cubicBezTo>
                <a:cubicBezTo>
                  <a:pt x="2293" y="18821"/>
                  <a:pt x="2369" y="18451"/>
                  <a:pt x="2552" y="18178"/>
                </a:cubicBezTo>
                <a:cubicBezTo>
                  <a:pt x="5033" y="14593"/>
                  <a:pt x="6839" y="13262"/>
                  <a:pt x="10415" y="11785"/>
                </a:cubicBezTo>
                <a:cubicBezTo>
                  <a:pt x="12097" y="11091"/>
                  <a:pt x="13646" y="10904"/>
                  <a:pt x="14391" y="11940"/>
                </a:cubicBezTo>
                <a:cubicBezTo>
                  <a:pt x="14725" y="12409"/>
                  <a:pt x="14676" y="13142"/>
                  <a:pt x="14288" y="13542"/>
                </a:cubicBezTo>
                <a:cubicBezTo>
                  <a:pt x="13813" y="14025"/>
                  <a:pt x="13473" y="14585"/>
                  <a:pt x="13246" y="15607"/>
                </a:cubicBezTo>
                <a:cubicBezTo>
                  <a:pt x="13230" y="15677"/>
                  <a:pt x="13317" y="15712"/>
                  <a:pt x="13339" y="15642"/>
                </a:cubicBezTo>
                <a:cubicBezTo>
                  <a:pt x="13571" y="14928"/>
                  <a:pt x="13888" y="14418"/>
                  <a:pt x="14195" y="14054"/>
                </a:cubicBezTo>
                <a:cubicBezTo>
                  <a:pt x="14222" y="14019"/>
                  <a:pt x="14271" y="14046"/>
                  <a:pt x="14271" y="14095"/>
                </a:cubicBezTo>
                <a:cubicBezTo>
                  <a:pt x="14282" y="14424"/>
                  <a:pt x="14244" y="14893"/>
                  <a:pt x="14050" y="15362"/>
                </a:cubicBezTo>
                <a:cubicBezTo>
                  <a:pt x="14023" y="15425"/>
                  <a:pt x="14083" y="15483"/>
                  <a:pt x="14126" y="15441"/>
                </a:cubicBezTo>
                <a:cubicBezTo>
                  <a:pt x="14428" y="15126"/>
                  <a:pt x="14486" y="14571"/>
                  <a:pt x="14519" y="14102"/>
                </a:cubicBezTo>
                <a:cubicBezTo>
                  <a:pt x="14535" y="13857"/>
                  <a:pt x="14687" y="13564"/>
                  <a:pt x="14854" y="13445"/>
                </a:cubicBezTo>
                <a:cubicBezTo>
                  <a:pt x="14865" y="13438"/>
                  <a:pt x="14880" y="13431"/>
                  <a:pt x="14891" y="13417"/>
                </a:cubicBezTo>
                <a:cubicBezTo>
                  <a:pt x="14961" y="13368"/>
                  <a:pt x="15043" y="13417"/>
                  <a:pt x="15070" y="13515"/>
                </a:cubicBezTo>
                <a:cubicBezTo>
                  <a:pt x="15124" y="13739"/>
                  <a:pt x="15172" y="13976"/>
                  <a:pt x="15210" y="14242"/>
                </a:cubicBezTo>
                <a:cubicBezTo>
                  <a:pt x="15231" y="14403"/>
                  <a:pt x="15252" y="14559"/>
                  <a:pt x="15274" y="14706"/>
                </a:cubicBezTo>
                <a:cubicBezTo>
                  <a:pt x="15279" y="14818"/>
                  <a:pt x="15301" y="15110"/>
                  <a:pt x="15183" y="15320"/>
                </a:cubicBezTo>
                <a:cubicBezTo>
                  <a:pt x="14686" y="16224"/>
                  <a:pt x="14643" y="15957"/>
                  <a:pt x="14190" y="16902"/>
                </a:cubicBezTo>
                <a:cubicBezTo>
                  <a:pt x="14163" y="16958"/>
                  <a:pt x="14244" y="17009"/>
                  <a:pt x="14276" y="16953"/>
                </a:cubicBezTo>
                <a:cubicBezTo>
                  <a:pt x="14524" y="16469"/>
                  <a:pt x="14967" y="16105"/>
                  <a:pt x="15178" y="15874"/>
                </a:cubicBezTo>
                <a:cubicBezTo>
                  <a:pt x="15221" y="15825"/>
                  <a:pt x="15258" y="15776"/>
                  <a:pt x="15296" y="15727"/>
                </a:cubicBezTo>
                <a:cubicBezTo>
                  <a:pt x="15323" y="15685"/>
                  <a:pt x="15376" y="15706"/>
                  <a:pt x="15382" y="15762"/>
                </a:cubicBezTo>
                <a:cubicBezTo>
                  <a:pt x="15495" y="17058"/>
                  <a:pt x="15393" y="17464"/>
                  <a:pt x="15296" y="18003"/>
                </a:cubicBezTo>
                <a:cubicBezTo>
                  <a:pt x="15285" y="18073"/>
                  <a:pt x="15361" y="18107"/>
                  <a:pt x="15388" y="18044"/>
                </a:cubicBezTo>
                <a:cubicBezTo>
                  <a:pt x="15674" y="17323"/>
                  <a:pt x="15652" y="16427"/>
                  <a:pt x="15663" y="15517"/>
                </a:cubicBezTo>
                <a:cubicBezTo>
                  <a:pt x="15663" y="15461"/>
                  <a:pt x="15712" y="15432"/>
                  <a:pt x="15744" y="15467"/>
                </a:cubicBezTo>
                <a:cubicBezTo>
                  <a:pt x="15857" y="15593"/>
                  <a:pt x="15991" y="15721"/>
                  <a:pt x="16132" y="15861"/>
                </a:cubicBezTo>
                <a:cubicBezTo>
                  <a:pt x="16207" y="15938"/>
                  <a:pt x="16256" y="16048"/>
                  <a:pt x="16266" y="16167"/>
                </a:cubicBezTo>
                <a:cubicBezTo>
                  <a:pt x="16310" y="16678"/>
                  <a:pt x="16386" y="17036"/>
                  <a:pt x="16629" y="17316"/>
                </a:cubicBezTo>
                <a:cubicBezTo>
                  <a:pt x="16672" y="17365"/>
                  <a:pt x="16730" y="17302"/>
                  <a:pt x="16703" y="17239"/>
                </a:cubicBezTo>
                <a:cubicBezTo>
                  <a:pt x="16546" y="16882"/>
                  <a:pt x="16504" y="16568"/>
                  <a:pt x="16499" y="16351"/>
                </a:cubicBezTo>
                <a:cubicBezTo>
                  <a:pt x="16499" y="16309"/>
                  <a:pt x="16531" y="16280"/>
                  <a:pt x="16558" y="16301"/>
                </a:cubicBezTo>
                <a:cubicBezTo>
                  <a:pt x="16855" y="16504"/>
                  <a:pt x="17065" y="16776"/>
                  <a:pt x="17259" y="17112"/>
                </a:cubicBezTo>
                <a:cubicBezTo>
                  <a:pt x="17291" y="17175"/>
                  <a:pt x="17367" y="17121"/>
                  <a:pt x="17340" y="17051"/>
                </a:cubicBezTo>
                <a:cubicBezTo>
                  <a:pt x="17043" y="16288"/>
                  <a:pt x="16310" y="15699"/>
                  <a:pt x="15879" y="15167"/>
                </a:cubicBezTo>
                <a:cubicBezTo>
                  <a:pt x="15695" y="14943"/>
                  <a:pt x="15576" y="14649"/>
                  <a:pt x="15543" y="14327"/>
                </a:cubicBezTo>
                <a:cubicBezTo>
                  <a:pt x="15538" y="14292"/>
                  <a:pt x="15539" y="14250"/>
                  <a:pt x="15533" y="14215"/>
                </a:cubicBezTo>
                <a:cubicBezTo>
                  <a:pt x="15522" y="14117"/>
                  <a:pt x="15517" y="14018"/>
                  <a:pt x="15506" y="13927"/>
                </a:cubicBezTo>
                <a:cubicBezTo>
                  <a:pt x="15495" y="13808"/>
                  <a:pt x="15598" y="13732"/>
                  <a:pt x="15673" y="13802"/>
                </a:cubicBezTo>
                <a:cubicBezTo>
                  <a:pt x="15856" y="13977"/>
                  <a:pt x="16115" y="14144"/>
                  <a:pt x="16487" y="14277"/>
                </a:cubicBezTo>
                <a:cubicBezTo>
                  <a:pt x="17091" y="14494"/>
                  <a:pt x="17389" y="14691"/>
                  <a:pt x="17923" y="15657"/>
                </a:cubicBezTo>
                <a:cubicBezTo>
                  <a:pt x="17956" y="15720"/>
                  <a:pt x="18031" y="15664"/>
                  <a:pt x="18004" y="15594"/>
                </a:cubicBezTo>
                <a:cubicBezTo>
                  <a:pt x="17670" y="14705"/>
                  <a:pt x="17270" y="14278"/>
                  <a:pt x="16585" y="14012"/>
                </a:cubicBezTo>
                <a:cubicBezTo>
                  <a:pt x="16261" y="13886"/>
                  <a:pt x="16050" y="13710"/>
                  <a:pt x="15867" y="13493"/>
                </a:cubicBezTo>
                <a:cubicBezTo>
                  <a:pt x="15576" y="13150"/>
                  <a:pt x="15479" y="12597"/>
                  <a:pt x="15646" y="12128"/>
                </a:cubicBezTo>
                <a:cubicBezTo>
                  <a:pt x="15797" y="11701"/>
                  <a:pt x="16051" y="11372"/>
                  <a:pt x="16423" y="11036"/>
                </a:cubicBezTo>
                <a:cubicBezTo>
                  <a:pt x="16871" y="10693"/>
                  <a:pt x="17249" y="10665"/>
                  <a:pt x="17680" y="10826"/>
                </a:cubicBezTo>
                <a:cubicBezTo>
                  <a:pt x="18112" y="10987"/>
                  <a:pt x="18456" y="11413"/>
                  <a:pt x="18580" y="11966"/>
                </a:cubicBezTo>
                <a:cubicBezTo>
                  <a:pt x="18651" y="12295"/>
                  <a:pt x="18661" y="12645"/>
                  <a:pt x="18715" y="12981"/>
                </a:cubicBezTo>
                <a:cubicBezTo>
                  <a:pt x="18882" y="13955"/>
                  <a:pt x="19088" y="14327"/>
                  <a:pt x="19325" y="14649"/>
                </a:cubicBezTo>
                <a:cubicBezTo>
                  <a:pt x="19379" y="14719"/>
                  <a:pt x="19406" y="14648"/>
                  <a:pt x="19379" y="14585"/>
                </a:cubicBezTo>
                <a:cubicBezTo>
                  <a:pt x="19245" y="14305"/>
                  <a:pt x="19033" y="13815"/>
                  <a:pt x="18990" y="13605"/>
                </a:cubicBezTo>
                <a:cubicBezTo>
                  <a:pt x="18979" y="13556"/>
                  <a:pt x="19022" y="13521"/>
                  <a:pt x="19049" y="13542"/>
                </a:cubicBezTo>
                <a:cubicBezTo>
                  <a:pt x="19356" y="13766"/>
                  <a:pt x="19552" y="14082"/>
                  <a:pt x="19622" y="14180"/>
                </a:cubicBezTo>
                <a:cubicBezTo>
                  <a:pt x="19660" y="14229"/>
                  <a:pt x="19713" y="14145"/>
                  <a:pt x="19681" y="14089"/>
                </a:cubicBezTo>
                <a:cubicBezTo>
                  <a:pt x="19314" y="13451"/>
                  <a:pt x="19108" y="13361"/>
                  <a:pt x="18995" y="13172"/>
                </a:cubicBezTo>
                <a:cubicBezTo>
                  <a:pt x="18925" y="13053"/>
                  <a:pt x="18888" y="12912"/>
                  <a:pt x="18872" y="12765"/>
                </a:cubicBezTo>
                <a:cubicBezTo>
                  <a:pt x="18834" y="12380"/>
                  <a:pt x="18812" y="12024"/>
                  <a:pt x="18747" y="11730"/>
                </a:cubicBezTo>
                <a:cubicBezTo>
                  <a:pt x="18720" y="11597"/>
                  <a:pt x="18829" y="11483"/>
                  <a:pt x="18921" y="11546"/>
                </a:cubicBezTo>
                <a:cubicBezTo>
                  <a:pt x="18991" y="11595"/>
                  <a:pt x="19066" y="11637"/>
                  <a:pt x="19142" y="11686"/>
                </a:cubicBezTo>
                <a:cubicBezTo>
                  <a:pt x="19185" y="11714"/>
                  <a:pt x="19233" y="11743"/>
                  <a:pt x="19277" y="11771"/>
                </a:cubicBezTo>
                <a:cubicBezTo>
                  <a:pt x="19848" y="12227"/>
                  <a:pt x="19518" y="13172"/>
                  <a:pt x="20047" y="13935"/>
                </a:cubicBezTo>
                <a:cubicBezTo>
                  <a:pt x="20090" y="13998"/>
                  <a:pt x="20155" y="13977"/>
                  <a:pt x="20123" y="13900"/>
                </a:cubicBezTo>
                <a:cubicBezTo>
                  <a:pt x="20026" y="13683"/>
                  <a:pt x="19940" y="13486"/>
                  <a:pt x="19924" y="13191"/>
                </a:cubicBezTo>
                <a:cubicBezTo>
                  <a:pt x="19918" y="13135"/>
                  <a:pt x="19967" y="13109"/>
                  <a:pt x="20000" y="13137"/>
                </a:cubicBezTo>
                <a:cubicBezTo>
                  <a:pt x="20107" y="13242"/>
                  <a:pt x="20214" y="13388"/>
                  <a:pt x="20289" y="13493"/>
                </a:cubicBezTo>
                <a:cubicBezTo>
                  <a:pt x="20343" y="13577"/>
                  <a:pt x="20355" y="13508"/>
                  <a:pt x="20338" y="13445"/>
                </a:cubicBezTo>
                <a:cubicBezTo>
                  <a:pt x="20241" y="13123"/>
                  <a:pt x="20041" y="12897"/>
                  <a:pt x="19912" y="12771"/>
                </a:cubicBezTo>
                <a:cubicBezTo>
                  <a:pt x="19847" y="12708"/>
                  <a:pt x="19804" y="12618"/>
                  <a:pt x="19799" y="12513"/>
                </a:cubicBezTo>
                <a:cubicBezTo>
                  <a:pt x="19794" y="12415"/>
                  <a:pt x="19795" y="12351"/>
                  <a:pt x="19784" y="12246"/>
                </a:cubicBezTo>
                <a:cubicBezTo>
                  <a:pt x="19778" y="12197"/>
                  <a:pt x="19821" y="12157"/>
                  <a:pt x="19853" y="12185"/>
                </a:cubicBezTo>
                <a:cubicBezTo>
                  <a:pt x="20775" y="12913"/>
                  <a:pt x="21023" y="13472"/>
                  <a:pt x="21255" y="13955"/>
                </a:cubicBezTo>
                <a:cubicBezTo>
                  <a:pt x="21282" y="14011"/>
                  <a:pt x="21347" y="13977"/>
                  <a:pt x="21336" y="13914"/>
                </a:cubicBezTo>
                <a:cubicBezTo>
                  <a:pt x="21217" y="13325"/>
                  <a:pt x="20868" y="12353"/>
                  <a:pt x="19433" y="11526"/>
                </a:cubicBezTo>
                <a:cubicBezTo>
                  <a:pt x="19191" y="11386"/>
                  <a:pt x="18963" y="11246"/>
                  <a:pt x="18801" y="10903"/>
                </a:cubicBezTo>
                <a:cubicBezTo>
                  <a:pt x="18612" y="10518"/>
                  <a:pt x="18975" y="10273"/>
                  <a:pt x="18975" y="10273"/>
                </a:cubicBezTo>
                <a:cubicBezTo>
                  <a:pt x="19433" y="9937"/>
                  <a:pt x="20409" y="11155"/>
                  <a:pt x="21304" y="11246"/>
                </a:cubicBezTo>
                <a:cubicBezTo>
                  <a:pt x="21353" y="11253"/>
                  <a:pt x="21369" y="11163"/>
                  <a:pt x="21321" y="11135"/>
                </a:cubicBezTo>
                <a:cubicBezTo>
                  <a:pt x="21067" y="11016"/>
                  <a:pt x="20813" y="10860"/>
                  <a:pt x="20581" y="10699"/>
                </a:cubicBezTo>
                <a:cubicBezTo>
                  <a:pt x="20549" y="10678"/>
                  <a:pt x="20548" y="10615"/>
                  <a:pt x="20586" y="10601"/>
                </a:cubicBezTo>
                <a:cubicBezTo>
                  <a:pt x="20732" y="10538"/>
                  <a:pt x="20943" y="10476"/>
                  <a:pt x="21218" y="10518"/>
                </a:cubicBezTo>
                <a:cubicBezTo>
                  <a:pt x="21267" y="10525"/>
                  <a:pt x="21289" y="10434"/>
                  <a:pt x="21240" y="10406"/>
                </a:cubicBezTo>
                <a:cubicBezTo>
                  <a:pt x="20992" y="10259"/>
                  <a:pt x="20754" y="10252"/>
                  <a:pt x="20436" y="10378"/>
                </a:cubicBezTo>
                <a:cubicBezTo>
                  <a:pt x="20307" y="10427"/>
                  <a:pt x="20167" y="10405"/>
                  <a:pt x="20054" y="10321"/>
                </a:cubicBezTo>
                <a:cubicBezTo>
                  <a:pt x="19827" y="10160"/>
                  <a:pt x="19622" y="10020"/>
                  <a:pt x="19460" y="9936"/>
                </a:cubicBezTo>
                <a:cubicBezTo>
                  <a:pt x="19412" y="9915"/>
                  <a:pt x="19405" y="9831"/>
                  <a:pt x="19448" y="9796"/>
                </a:cubicBezTo>
                <a:cubicBezTo>
                  <a:pt x="19745" y="9551"/>
                  <a:pt x="20138" y="9376"/>
                  <a:pt x="20829" y="9404"/>
                </a:cubicBezTo>
                <a:cubicBezTo>
                  <a:pt x="20877" y="9404"/>
                  <a:pt x="20894" y="9320"/>
                  <a:pt x="20846" y="9299"/>
                </a:cubicBezTo>
                <a:cubicBezTo>
                  <a:pt x="20587" y="9173"/>
                  <a:pt x="20069" y="9062"/>
                  <a:pt x="19368" y="9566"/>
                </a:cubicBezTo>
                <a:cubicBezTo>
                  <a:pt x="19033" y="9811"/>
                  <a:pt x="18763" y="10098"/>
                  <a:pt x="18510" y="10231"/>
                </a:cubicBezTo>
                <a:cubicBezTo>
                  <a:pt x="18251" y="10364"/>
                  <a:pt x="17961" y="10266"/>
                  <a:pt x="17788" y="9986"/>
                </a:cubicBezTo>
                <a:cubicBezTo>
                  <a:pt x="17271" y="9139"/>
                  <a:pt x="17043" y="7871"/>
                  <a:pt x="18051" y="6744"/>
                </a:cubicBezTo>
                <a:cubicBezTo>
                  <a:pt x="18321" y="6442"/>
                  <a:pt x="18716" y="6429"/>
                  <a:pt x="19002" y="6695"/>
                </a:cubicBezTo>
                <a:cubicBezTo>
                  <a:pt x="19428" y="7088"/>
                  <a:pt x="19967" y="7696"/>
                  <a:pt x="20517" y="7899"/>
                </a:cubicBezTo>
                <a:cubicBezTo>
                  <a:pt x="20566" y="7920"/>
                  <a:pt x="20597" y="7829"/>
                  <a:pt x="20554" y="7794"/>
                </a:cubicBezTo>
                <a:cubicBezTo>
                  <a:pt x="20328" y="7619"/>
                  <a:pt x="20096" y="7472"/>
                  <a:pt x="19902" y="7199"/>
                </a:cubicBezTo>
                <a:cubicBezTo>
                  <a:pt x="19875" y="7164"/>
                  <a:pt x="19891" y="7101"/>
                  <a:pt x="19929" y="7094"/>
                </a:cubicBezTo>
                <a:cubicBezTo>
                  <a:pt x="20080" y="7066"/>
                  <a:pt x="20290" y="7066"/>
                  <a:pt x="20544" y="7164"/>
                </a:cubicBezTo>
                <a:cubicBezTo>
                  <a:pt x="20593" y="7185"/>
                  <a:pt x="20624" y="7094"/>
                  <a:pt x="20581" y="7059"/>
                </a:cubicBezTo>
                <a:cubicBezTo>
                  <a:pt x="20365" y="6863"/>
                  <a:pt x="20134" y="6800"/>
                  <a:pt x="19816" y="6842"/>
                </a:cubicBezTo>
                <a:cubicBezTo>
                  <a:pt x="19676" y="6863"/>
                  <a:pt x="19529" y="6808"/>
                  <a:pt x="19421" y="6689"/>
                </a:cubicBezTo>
                <a:cubicBezTo>
                  <a:pt x="19276" y="6535"/>
                  <a:pt x="19141" y="6387"/>
                  <a:pt x="19017" y="6282"/>
                </a:cubicBezTo>
                <a:cubicBezTo>
                  <a:pt x="18920" y="6198"/>
                  <a:pt x="18936" y="6008"/>
                  <a:pt x="19039" y="5938"/>
                </a:cubicBezTo>
                <a:cubicBezTo>
                  <a:pt x="19163" y="5861"/>
                  <a:pt x="19292" y="5792"/>
                  <a:pt x="19416" y="5722"/>
                </a:cubicBezTo>
                <a:cubicBezTo>
                  <a:pt x="19476" y="5694"/>
                  <a:pt x="19540" y="5672"/>
                  <a:pt x="19605" y="5665"/>
                </a:cubicBezTo>
                <a:cubicBezTo>
                  <a:pt x="19713" y="5658"/>
                  <a:pt x="19848" y="5665"/>
                  <a:pt x="19978" y="5735"/>
                </a:cubicBezTo>
                <a:cubicBezTo>
                  <a:pt x="20210" y="5861"/>
                  <a:pt x="20786" y="6617"/>
                  <a:pt x="21520" y="6680"/>
                </a:cubicBezTo>
                <a:cubicBezTo>
                  <a:pt x="21579" y="6729"/>
                  <a:pt x="21595" y="6640"/>
                  <a:pt x="21552" y="6619"/>
                </a:cubicBezTo>
                <a:cubicBezTo>
                  <a:pt x="21342" y="6514"/>
                  <a:pt x="21110" y="6372"/>
                  <a:pt x="20900" y="6225"/>
                </a:cubicBezTo>
                <a:cubicBezTo>
                  <a:pt x="20862" y="6197"/>
                  <a:pt x="20872" y="6127"/>
                  <a:pt x="20910" y="6120"/>
                </a:cubicBezTo>
                <a:cubicBezTo>
                  <a:pt x="21061" y="6078"/>
                  <a:pt x="21250" y="6078"/>
                  <a:pt x="21390" y="6085"/>
                </a:cubicBezTo>
                <a:cubicBezTo>
                  <a:pt x="21439" y="6085"/>
                  <a:pt x="21455" y="5994"/>
                  <a:pt x="21407" y="5973"/>
                </a:cubicBezTo>
                <a:cubicBezTo>
                  <a:pt x="21046" y="5791"/>
                  <a:pt x="20658" y="5883"/>
                  <a:pt x="20512" y="5925"/>
                </a:cubicBezTo>
                <a:cubicBezTo>
                  <a:pt x="20507" y="5925"/>
                  <a:pt x="20500" y="5926"/>
                  <a:pt x="20495" y="5919"/>
                </a:cubicBezTo>
                <a:cubicBezTo>
                  <a:pt x="20425" y="5856"/>
                  <a:pt x="20366" y="5800"/>
                  <a:pt x="20323" y="5744"/>
                </a:cubicBezTo>
                <a:cubicBezTo>
                  <a:pt x="20258" y="5667"/>
                  <a:pt x="20118" y="5554"/>
                  <a:pt x="20059" y="5505"/>
                </a:cubicBezTo>
                <a:cubicBezTo>
                  <a:pt x="20026" y="5477"/>
                  <a:pt x="20036" y="5421"/>
                  <a:pt x="20069" y="5400"/>
                </a:cubicBezTo>
                <a:cubicBezTo>
                  <a:pt x="20651" y="5078"/>
                  <a:pt x="21142" y="5147"/>
                  <a:pt x="21412" y="5098"/>
                </a:cubicBezTo>
                <a:cubicBezTo>
                  <a:pt x="21461" y="5091"/>
                  <a:pt x="21466" y="5008"/>
                  <a:pt x="21417" y="4987"/>
                </a:cubicBezTo>
                <a:cubicBezTo>
                  <a:pt x="20710" y="4721"/>
                  <a:pt x="19983" y="5022"/>
                  <a:pt x="19088" y="5540"/>
                </a:cubicBezTo>
                <a:cubicBezTo>
                  <a:pt x="19007" y="5589"/>
                  <a:pt x="18931" y="5469"/>
                  <a:pt x="18980" y="5378"/>
                </a:cubicBezTo>
                <a:cubicBezTo>
                  <a:pt x="19223" y="4902"/>
                  <a:pt x="19718" y="4167"/>
                  <a:pt x="20743" y="3341"/>
                </a:cubicBezTo>
                <a:cubicBezTo>
                  <a:pt x="20786" y="3306"/>
                  <a:pt x="20760" y="3216"/>
                  <a:pt x="20706" y="3230"/>
                </a:cubicBezTo>
                <a:cubicBezTo>
                  <a:pt x="20086" y="3468"/>
                  <a:pt x="19368" y="4224"/>
                  <a:pt x="18899" y="5015"/>
                </a:cubicBezTo>
                <a:cubicBezTo>
                  <a:pt x="18872" y="5057"/>
                  <a:pt x="18818" y="5036"/>
                  <a:pt x="18818" y="4980"/>
                </a:cubicBezTo>
                <a:cubicBezTo>
                  <a:pt x="18829" y="4602"/>
                  <a:pt x="18786" y="4301"/>
                  <a:pt x="18678" y="4133"/>
                </a:cubicBezTo>
                <a:cubicBezTo>
                  <a:pt x="18646" y="4084"/>
                  <a:pt x="18587" y="4125"/>
                  <a:pt x="18597" y="4188"/>
                </a:cubicBezTo>
                <a:cubicBezTo>
                  <a:pt x="18721" y="4797"/>
                  <a:pt x="18495" y="5898"/>
                  <a:pt x="18171" y="6094"/>
                </a:cubicBezTo>
                <a:cubicBezTo>
                  <a:pt x="17125" y="6759"/>
                  <a:pt x="16763" y="6934"/>
                  <a:pt x="16445" y="6304"/>
                </a:cubicBezTo>
                <a:cubicBezTo>
                  <a:pt x="16262" y="5814"/>
                  <a:pt x="16271" y="5309"/>
                  <a:pt x="16379" y="4665"/>
                </a:cubicBezTo>
                <a:cubicBezTo>
                  <a:pt x="16379" y="4658"/>
                  <a:pt x="16386" y="4650"/>
                  <a:pt x="16386" y="4643"/>
                </a:cubicBezTo>
                <a:cubicBezTo>
                  <a:pt x="16715" y="3873"/>
                  <a:pt x="17238" y="3762"/>
                  <a:pt x="17734" y="3510"/>
                </a:cubicBezTo>
                <a:cubicBezTo>
                  <a:pt x="18209" y="3265"/>
                  <a:pt x="18587" y="3039"/>
                  <a:pt x="18732" y="2654"/>
                </a:cubicBezTo>
                <a:cubicBezTo>
                  <a:pt x="18754" y="2591"/>
                  <a:pt x="18716" y="2549"/>
                  <a:pt x="18678" y="2584"/>
                </a:cubicBezTo>
                <a:cubicBezTo>
                  <a:pt x="18516" y="2766"/>
                  <a:pt x="18381" y="2921"/>
                  <a:pt x="18154" y="3033"/>
                </a:cubicBezTo>
                <a:cubicBezTo>
                  <a:pt x="18116" y="3047"/>
                  <a:pt x="18084" y="3005"/>
                  <a:pt x="18100" y="2956"/>
                </a:cubicBezTo>
                <a:cubicBezTo>
                  <a:pt x="18132" y="2851"/>
                  <a:pt x="18187" y="2733"/>
                  <a:pt x="18247" y="2628"/>
                </a:cubicBezTo>
                <a:cubicBezTo>
                  <a:pt x="18268" y="2586"/>
                  <a:pt x="18230" y="2543"/>
                  <a:pt x="18198" y="2571"/>
                </a:cubicBezTo>
                <a:cubicBezTo>
                  <a:pt x="17885" y="2893"/>
                  <a:pt x="17912" y="3097"/>
                  <a:pt x="17686" y="3265"/>
                </a:cubicBezTo>
                <a:cubicBezTo>
                  <a:pt x="17524" y="3384"/>
                  <a:pt x="16942" y="3537"/>
                  <a:pt x="16629" y="3838"/>
                </a:cubicBezTo>
                <a:cubicBezTo>
                  <a:pt x="16596" y="3866"/>
                  <a:pt x="16552" y="3831"/>
                  <a:pt x="16563" y="3774"/>
                </a:cubicBezTo>
                <a:cubicBezTo>
                  <a:pt x="16601" y="3599"/>
                  <a:pt x="16640" y="3410"/>
                  <a:pt x="16683" y="3214"/>
                </a:cubicBezTo>
                <a:cubicBezTo>
                  <a:pt x="16693" y="3151"/>
                  <a:pt x="16709" y="3089"/>
                  <a:pt x="16720" y="3033"/>
                </a:cubicBezTo>
                <a:cubicBezTo>
                  <a:pt x="16725" y="3012"/>
                  <a:pt x="16811" y="2703"/>
                  <a:pt x="17000" y="2549"/>
                </a:cubicBezTo>
                <a:cubicBezTo>
                  <a:pt x="17172" y="2402"/>
                  <a:pt x="17848" y="2235"/>
                  <a:pt x="18220" y="1597"/>
                </a:cubicBezTo>
                <a:cubicBezTo>
                  <a:pt x="18241" y="1555"/>
                  <a:pt x="18203" y="1499"/>
                  <a:pt x="18171" y="1534"/>
                </a:cubicBezTo>
                <a:cubicBezTo>
                  <a:pt x="18020" y="1667"/>
                  <a:pt x="17826" y="1858"/>
                  <a:pt x="17653" y="1963"/>
                </a:cubicBezTo>
                <a:cubicBezTo>
                  <a:pt x="17589" y="2005"/>
                  <a:pt x="17561" y="1942"/>
                  <a:pt x="17578" y="1893"/>
                </a:cubicBezTo>
                <a:cubicBezTo>
                  <a:pt x="17632" y="1732"/>
                  <a:pt x="17755" y="1528"/>
                  <a:pt x="17825" y="1409"/>
                </a:cubicBezTo>
                <a:cubicBezTo>
                  <a:pt x="17879" y="1318"/>
                  <a:pt x="17820" y="1317"/>
                  <a:pt x="17777" y="1359"/>
                </a:cubicBezTo>
                <a:cubicBezTo>
                  <a:pt x="17507" y="1590"/>
                  <a:pt x="17399" y="1913"/>
                  <a:pt x="17345" y="2074"/>
                </a:cubicBezTo>
                <a:cubicBezTo>
                  <a:pt x="17313" y="2172"/>
                  <a:pt x="17260" y="2199"/>
                  <a:pt x="17249" y="2199"/>
                </a:cubicBezTo>
                <a:cubicBezTo>
                  <a:pt x="17147" y="2255"/>
                  <a:pt x="16898" y="2383"/>
                  <a:pt x="16925" y="2243"/>
                </a:cubicBezTo>
                <a:cubicBezTo>
                  <a:pt x="17136" y="1074"/>
                  <a:pt x="17669" y="484"/>
                  <a:pt x="17987" y="99"/>
                </a:cubicBezTo>
                <a:cubicBezTo>
                  <a:pt x="18025" y="50"/>
                  <a:pt x="17981" y="-26"/>
                  <a:pt x="17938" y="9"/>
                </a:cubicBezTo>
                <a:close/>
                <a:moveTo>
                  <a:pt x="15065" y="7787"/>
                </a:moveTo>
                <a:cubicBezTo>
                  <a:pt x="15550" y="7787"/>
                  <a:pt x="15948" y="8299"/>
                  <a:pt x="15948" y="8936"/>
                </a:cubicBezTo>
                <a:cubicBezTo>
                  <a:pt x="15948" y="9573"/>
                  <a:pt x="15555" y="10085"/>
                  <a:pt x="15065" y="10085"/>
                </a:cubicBezTo>
                <a:cubicBezTo>
                  <a:pt x="14579" y="10085"/>
                  <a:pt x="14180" y="9573"/>
                  <a:pt x="14180" y="8936"/>
                </a:cubicBezTo>
                <a:cubicBezTo>
                  <a:pt x="14180" y="8306"/>
                  <a:pt x="14574" y="7787"/>
                  <a:pt x="15065" y="7787"/>
                </a:cubicBezTo>
                <a:close/>
              </a:path>
            </a:pathLst>
          </a:custGeom>
          <a:solidFill>
            <a:schemeClr val="accent4">
              <a:lumOff val="-3294"/>
            </a:schemeClr>
          </a:solidFill>
          <a:ln w="25400">
            <a:solidFill>
              <a:schemeClr val="accent3">
                <a:satOff val="-8067"/>
                <a:lumOff val="-16549"/>
              </a:schemeClr>
            </a:solidFill>
          </a:ln>
        </p:spPr>
        <p:txBody>
          <a:bodyPr lIns="0" tIns="0" rIns="0" bIns="0"/>
          <a:lstStyle/>
          <a:p>
            <a:pPr/>
          </a:p>
        </p:txBody>
      </p:sp>
      <p:grpSp>
        <p:nvGrpSpPr>
          <p:cNvPr id="1402" name="Group"/>
          <p:cNvGrpSpPr/>
          <p:nvPr/>
        </p:nvGrpSpPr>
        <p:grpSpPr>
          <a:xfrm>
            <a:off x="7534476" y="293959"/>
            <a:ext cx="1279795" cy="1033211"/>
            <a:chOff x="-17960" y="-17960"/>
            <a:chExt cx="1279793" cy="1033209"/>
          </a:xfrm>
        </p:grpSpPr>
        <p:pic>
          <p:nvPicPr>
            <p:cNvPr id="1390" name="Rounded Rectangle Rounded rectangle" descr="Rounded Rectangle Rounded rectangle"/>
            <p:cNvPicPr>
              <a:picLocks noChangeAspect="0"/>
            </p:cNvPicPr>
            <p:nvPr/>
          </p:nvPicPr>
          <p:blipFill>
            <a:blip r:embed="rId5">
              <a:extLst/>
            </a:blip>
            <a:stretch>
              <a:fillRect/>
            </a:stretch>
          </p:blipFill>
          <p:spPr>
            <a:xfrm>
              <a:off x="-17961" y="-17961"/>
              <a:ext cx="1279795" cy="1033210"/>
            </a:xfrm>
            <a:prstGeom prst="rect">
              <a:avLst/>
            </a:prstGeom>
            <a:effectLst/>
          </p:spPr>
        </p:pic>
        <p:grpSp>
          <p:nvGrpSpPr>
            <p:cNvPr id="1394" name="Intro to NN"/>
            <p:cNvGrpSpPr/>
            <p:nvPr/>
          </p:nvGrpSpPr>
          <p:grpSpPr>
            <a:xfrm>
              <a:off x="68324" y="333649"/>
              <a:ext cx="1085991" cy="372260"/>
              <a:chOff x="0" y="0"/>
              <a:chExt cx="1085989" cy="372258"/>
            </a:xfrm>
          </p:grpSpPr>
          <p:sp>
            <p:nvSpPr>
              <p:cNvPr id="1393" name="Intro to NN"/>
              <p:cNvSpPr/>
              <p:nvPr/>
            </p:nvSpPr>
            <p:spPr>
              <a:xfrm>
                <a:off x="17960" y="17960"/>
                <a:ext cx="1050070" cy="33633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829" y="0"/>
                    </a:moveTo>
                    <a:lnTo>
                      <a:pt x="1771" y="0"/>
                    </a:lnTo>
                    <a:cubicBezTo>
                      <a:pt x="1252" y="0"/>
                      <a:pt x="940" y="0"/>
                      <a:pt x="732" y="271"/>
                    </a:cubicBezTo>
                    <a:cubicBezTo>
                      <a:pt x="432" y="612"/>
                      <a:pt x="196" y="1349"/>
                      <a:pt x="87" y="2285"/>
                    </a:cubicBezTo>
                    <a:cubicBezTo>
                      <a:pt x="0" y="2934"/>
                      <a:pt x="0" y="3908"/>
                      <a:pt x="0" y="5531"/>
                    </a:cubicBezTo>
                    <a:lnTo>
                      <a:pt x="0" y="16069"/>
                    </a:lnTo>
                    <a:cubicBezTo>
                      <a:pt x="0" y="17692"/>
                      <a:pt x="0" y="18666"/>
                      <a:pt x="87" y="19315"/>
                    </a:cubicBezTo>
                    <a:cubicBezTo>
                      <a:pt x="196" y="20251"/>
                      <a:pt x="432" y="20988"/>
                      <a:pt x="732" y="21329"/>
                    </a:cubicBezTo>
                    <a:cubicBezTo>
                      <a:pt x="940" y="21600"/>
                      <a:pt x="1252" y="21600"/>
                      <a:pt x="1771" y="21600"/>
                    </a:cubicBezTo>
                    <a:lnTo>
                      <a:pt x="19829" y="21600"/>
                    </a:lnTo>
                    <a:cubicBezTo>
                      <a:pt x="20348" y="21600"/>
                      <a:pt x="20660" y="21600"/>
                      <a:pt x="20868" y="21329"/>
                    </a:cubicBezTo>
                    <a:cubicBezTo>
                      <a:pt x="21168" y="20988"/>
                      <a:pt x="21404" y="20251"/>
                      <a:pt x="21513" y="19315"/>
                    </a:cubicBezTo>
                    <a:cubicBezTo>
                      <a:pt x="21600" y="18666"/>
                      <a:pt x="21600" y="17692"/>
                      <a:pt x="21600" y="16069"/>
                    </a:cubicBezTo>
                    <a:lnTo>
                      <a:pt x="21600" y="5531"/>
                    </a:lnTo>
                    <a:cubicBezTo>
                      <a:pt x="21600" y="3908"/>
                      <a:pt x="21600" y="2934"/>
                      <a:pt x="21513" y="2285"/>
                    </a:cubicBezTo>
                    <a:cubicBezTo>
                      <a:pt x="21404" y="1349"/>
                      <a:pt x="21168" y="612"/>
                      <a:pt x="20868" y="271"/>
                    </a:cubicBezTo>
                    <a:cubicBezTo>
                      <a:pt x="20660" y="0"/>
                      <a:pt x="20348" y="0"/>
                      <a:pt x="19829" y="0"/>
                    </a:cubicBezTo>
                    <a:close/>
                  </a:path>
                </a:pathLst>
              </a:custGeom>
              <a:solidFill>
                <a:srgbClr val="D5D5D5"/>
              </a:solidFill>
              <a:ln>
                <a:noFill/>
              </a:ln>
              <a:effectLst/>
              <a:extLst>
                <a:ext uri="{C572A759-6A51-4108-AA02-DFA0A04FC94B}">
                  <ma14:wrappingTextBoxFlag xmlns:ma14="http://schemas.microsoft.com/office/mac/drawingml/2011/main" val="1"/>
                </a:ext>
              </a:extLst>
            </p:spPr>
            <p:txBody>
              <a:bodyPr wrap="square" lIns="19050" tIns="19050" rIns="19050" bIns="19050" numCol="1" anchor="ctr">
                <a:noAutofit/>
              </a:bodyPr>
              <a:lstStyle>
                <a:lvl1pPr algn="ctr" defTabSz="412750">
                  <a:defRPr sz="800">
                    <a:solidFill>
                      <a:srgbClr val="000000"/>
                    </a:solidFill>
                    <a:latin typeface="Helvetica Neue Medium"/>
                    <a:ea typeface="Helvetica Neue Medium"/>
                    <a:cs typeface="Helvetica Neue Medium"/>
                    <a:sym typeface="Helvetica Neue Medium"/>
                  </a:defRPr>
                </a:lvl1pPr>
              </a:lstStyle>
              <a:p>
                <a:pPr/>
                <a:r>
                  <a:t>Intro to NN</a:t>
                </a:r>
              </a:p>
            </p:txBody>
          </p:sp>
          <p:pic>
            <p:nvPicPr>
              <p:cNvPr id="1392" name="Intro to NN Intro to NN" descr="Intro to NN Intro to NN"/>
              <p:cNvPicPr>
                <a:picLocks noChangeAspect="0"/>
              </p:cNvPicPr>
              <p:nvPr/>
            </p:nvPicPr>
            <p:blipFill>
              <a:blip r:embed="rId6">
                <a:extLst/>
              </a:blip>
              <a:stretch>
                <a:fillRect/>
              </a:stretch>
            </p:blipFill>
            <p:spPr>
              <a:xfrm>
                <a:off x="-1" y="0"/>
                <a:ext cx="1085991" cy="372259"/>
              </a:xfrm>
              <a:prstGeom prst="rect">
                <a:avLst/>
              </a:prstGeom>
              <a:effectLst/>
            </p:spPr>
          </p:pic>
        </p:grpSp>
        <p:grpSp>
          <p:nvGrpSpPr>
            <p:cNvPr id="1401" name="Group"/>
            <p:cNvGrpSpPr/>
            <p:nvPr/>
          </p:nvGrpSpPr>
          <p:grpSpPr>
            <a:xfrm>
              <a:off x="201565" y="134646"/>
              <a:ext cx="840742" cy="781468"/>
              <a:chOff x="-17960" y="-17960"/>
              <a:chExt cx="840741" cy="781467"/>
            </a:xfrm>
          </p:grpSpPr>
          <p:grpSp>
            <p:nvGrpSpPr>
              <p:cNvPr id="1397" name="Tasks and Models"/>
              <p:cNvGrpSpPr/>
              <p:nvPr/>
            </p:nvGrpSpPr>
            <p:grpSpPr>
              <a:xfrm>
                <a:off x="-17961" y="-17961"/>
                <a:ext cx="840742" cy="200964"/>
                <a:chOff x="0" y="0"/>
                <a:chExt cx="840741" cy="200962"/>
              </a:xfrm>
            </p:grpSpPr>
            <p:sp>
              <p:nvSpPr>
                <p:cNvPr id="1396" name="Tasks and Models"/>
                <p:cNvSpPr/>
                <p:nvPr/>
              </p:nvSpPr>
              <p:spPr>
                <a:xfrm>
                  <a:off x="17960" y="17960"/>
                  <a:ext cx="804821" cy="16504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829" y="0"/>
                      </a:moveTo>
                      <a:lnTo>
                        <a:pt x="1771" y="0"/>
                      </a:lnTo>
                      <a:cubicBezTo>
                        <a:pt x="1252" y="0"/>
                        <a:pt x="940" y="0"/>
                        <a:pt x="732" y="423"/>
                      </a:cubicBezTo>
                      <a:cubicBezTo>
                        <a:pt x="432" y="955"/>
                        <a:pt x="196" y="2107"/>
                        <a:pt x="87" y="3569"/>
                      </a:cubicBezTo>
                      <a:cubicBezTo>
                        <a:pt x="0" y="4583"/>
                        <a:pt x="0" y="6103"/>
                        <a:pt x="0" y="8638"/>
                      </a:cubicBezTo>
                      <a:lnTo>
                        <a:pt x="0" y="12962"/>
                      </a:lnTo>
                      <a:cubicBezTo>
                        <a:pt x="0" y="15497"/>
                        <a:pt x="0" y="17017"/>
                        <a:pt x="87" y="18031"/>
                      </a:cubicBezTo>
                      <a:cubicBezTo>
                        <a:pt x="196" y="19493"/>
                        <a:pt x="432" y="20645"/>
                        <a:pt x="732" y="21177"/>
                      </a:cubicBezTo>
                      <a:cubicBezTo>
                        <a:pt x="940" y="21600"/>
                        <a:pt x="1252" y="21600"/>
                        <a:pt x="1771" y="21600"/>
                      </a:cubicBezTo>
                      <a:lnTo>
                        <a:pt x="19829" y="21600"/>
                      </a:lnTo>
                      <a:cubicBezTo>
                        <a:pt x="20348" y="21600"/>
                        <a:pt x="20660" y="21600"/>
                        <a:pt x="20868" y="21177"/>
                      </a:cubicBezTo>
                      <a:cubicBezTo>
                        <a:pt x="21168" y="20645"/>
                        <a:pt x="21404" y="19493"/>
                        <a:pt x="21513" y="18031"/>
                      </a:cubicBezTo>
                      <a:cubicBezTo>
                        <a:pt x="21600" y="17017"/>
                        <a:pt x="21600" y="15497"/>
                        <a:pt x="21600" y="12962"/>
                      </a:cubicBezTo>
                      <a:lnTo>
                        <a:pt x="21600" y="8638"/>
                      </a:lnTo>
                      <a:cubicBezTo>
                        <a:pt x="21600" y="6103"/>
                        <a:pt x="21600" y="4583"/>
                        <a:pt x="21513" y="3569"/>
                      </a:cubicBezTo>
                      <a:cubicBezTo>
                        <a:pt x="21404" y="2107"/>
                        <a:pt x="21168" y="955"/>
                        <a:pt x="20868" y="423"/>
                      </a:cubicBezTo>
                      <a:cubicBezTo>
                        <a:pt x="20660" y="0"/>
                        <a:pt x="20348" y="0"/>
                        <a:pt x="19829" y="0"/>
                      </a:cubicBezTo>
                      <a:close/>
                    </a:path>
                  </a:pathLst>
                </a:custGeom>
                <a:solidFill>
                  <a:schemeClr val="accent1">
                    <a:lumOff val="2401"/>
                  </a:schemeClr>
                </a:solidFill>
                <a:ln>
                  <a:noFill/>
                </a:ln>
                <a:effectLst/>
                <a:extLst>
                  <a:ext uri="{C572A759-6A51-4108-AA02-DFA0A04FC94B}">
                    <ma14:wrappingTextBoxFlag xmlns:ma14="http://schemas.microsoft.com/office/mac/drawingml/2011/main" val="1"/>
                  </a:ext>
                </a:extLst>
              </p:spPr>
              <p:txBody>
                <a:bodyPr wrap="square" lIns="19050" tIns="19050" rIns="19050" bIns="19050" numCol="1" anchor="ctr">
                  <a:noAutofit/>
                </a:bodyPr>
                <a:lstStyle>
                  <a:lvl1pPr algn="ctr" defTabSz="412750">
                    <a:defRPr sz="600">
                      <a:solidFill>
                        <a:srgbClr val="000000"/>
                      </a:solidFill>
                      <a:latin typeface="Helvetica Neue Medium"/>
                      <a:ea typeface="Helvetica Neue Medium"/>
                      <a:cs typeface="Helvetica Neue Medium"/>
                      <a:sym typeface="Helvetica Neue Medium"/>
                    </a:defRPr>
                  </a:lvl1pPr>
                </a:lstStyle>
                <a:p>
                  <a:pPr/>
                  <a:r>
                    <a:t>Tasks and Models</a:t>
                  </a:r>
                </a:p>
              </p:txBody>
            </p:sp>
            <p:pic>
              <p:nvPicPr>
                <p:cNvPr id="1395" name="Tasks and Models Tasks and Models" descr="Tasks and Models Tasks and Models"/>
                <p:cNvPicPr>
                  <a:picLocks noChangeAspect="0"/>
                </p:cNvPicPr>
                <p:nvPr/>
              </p:nvPicPr>
              <p:blipFill>
                <a:blip r:embed="rId7">
                  <a:extLst/>
                </a:blip>
                <a:stretch>
                  <a:fillRect/>
                </a:stretch>
              </p:blipFill>
              <p:spPr>
                <a:xfrm>
                  <a:off x="-1" y="-1"/>
                  <a:ext cx="840743" cy="200964"/>
                </a:xfrm>
                <a:prstGeom prst="rect">
                  <a:avLst/>
                </a:prstGeom>
                <a:effectLst/>
              </p:spPr>
            </p:pic>
          </p:grpSp>
          <p:grpSp>
            <p:nvGrpSpPr>
              <p:cNvPr id="1400" name="VAE"/>
              <p:cNvGrpSpPr/>
              <p:nvPr/>
            </p:nvGrpSpPr>
            <p:grpSpPr>
              <a:xfrm>
                <a:off x="-17961" y="554020"/>
                <a:ext cx="840742" cy="209487"/>
                <a:chOff x="0" y="0"/>
                <a:chExt cx="840741" cy="209486"/>
              </a:xfrm>
            </p:grpSpPr>
            <p:sp>
              <p:nvSpPr>
                <p:cNvPr id="1399" name="VAE"/>
                <p:cNvSpPr/>
                <p:nvPr/>
              </p:nvSpPr>
              <p:spPr>
                <a:xfrm>
                  <a:off x="17960" y="17960"/>
                  <a:ext cx="804821" cy="17356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829" y="0"/>
                      </a:moveTo>
                      <a:lnTo>
                        <a:pt x="1771" y="0"/>
                      </a:lnTo>
                      <a:cubicBezTo>
                        <a:pt x="1252" y="0"/>
                        <a:pt x="940" y="0"/>
                        <a:pt x="732" y="403"/>
                      </a:cubicBezTo>
                      <a:cubicBezTo>
                        <a:pt x="432" y="908"/>
                        <a:pt x="196" y="2003"/>
                        <a:pt x="87" y="3393"/>
                      </a:cubicBezTo>
                      <a:cubicBezTo>
                        <a:pt x="0" y="4357"/>
                        <a:pt x="0" y="5804"/>
                        <a:pt x="0" y="8214"/>
                      </a:cubicBezTo>
                      <a:lnTo>
                        <a:pt x="0" y="13386"/>
                      </a:lnTo>
                      <a:cubicBezTo>
                        <a:pt x="0" y="15796"/>
                        <a:pt x="0" y="17243"/>
                        <a:pt x="87" y="18207"/>
                      </a:cubicBezTo>
                      <a:cubicBezTo>
                        <a:pt x="196" y="19597"/>
                        <a:pt x="432" y="20692"/>
                        <a:pt x="732" y="21197"/>
                      </a:cubicBezTo>
                      <a:cubicBezTo>
                        <a:pt x="940" y="21600"/>
                        <a:pt x="1252" y="21600"/>
                        <a:pt x="1771" y="21600"/>
                      </a:cubicBezTo>
                      <a:lnTo>
                        <a:pt x="19829" y="21600"/>
                      </a:lnTo>
                      <a:cubicBezTo>
                        <a:pt x="20348" y="21600"/>
                        <a:pt x="20660" y="21600"/>
                        <a:pt x="20868" y="21197"/>
                      </a:cubicBezTo>
                      <a:cubicBezTo>
                        <a:pt x="21168" y="20692"/>
                        <a:pt x="21404" y="19597"/>
                        <a:pt x="21513" y="18207"/>
                      </a:cubicBezTo>
                      <a:cubicBezTo>
                        <a:pt x="21600" y="17243"/>
                        <a:pt x="21600" y="15796"/>
                        <a:pt x="21600" y="13386"/>
                      </a:cubicBezTo>
                      <a:lnTo>
                        <a:pt x="21600" y="8214"/>
                      </a:lnTo>
                      <a:cubicBezTo>
                        <a:pt x="21600" y="5804"/>
                        <a:pt x="21600" y="4357"/>
                        <a:pt x="21513" y="3393"/>
                      </a:cubicBezTo>
                      <a:cubicBezTo>
                        <a:pt x="21404" y="2003"/>
                        <a:pt x="21168" y="908"/>
                        <a:pt x="20868" y="403"/>
                      </a:cubicBezTo>
                      <a:cubicBezTo>
                        <a:pt x="20660" y="0"/>
                        <a:pt x="20348" y="0"/>
                        <a:pt x="19829" y="0"/>
                      </a:cubicBezTo>
                      <a:close/>
                    </a:path>
                  </a:pathLst>
                </a:custGeom>
                <a:solidFill>
                  <a:schemeClr val="accent1">
                    <a:lumOff val="2401"/>
                  </a:schemeClr>
                </a:solidFill>
                <a:ln>
                  <a:noFill/>
                </a:ln>
                <a:effectLst/>
                <a:extLst>
                  <a:ext uri="{C572A759-6A51-4108-AA02-DFA0A04FC94B}">
                    <ma14:wrappingTextBoxFlag xmlns:ma14="http://schemas.microsoft.com/office/mac/drawingml/2011/main" val="1"/>
                  </a:ext>
                </a:extLst>
              </p:spPr>
              <p:txBody>
                <a:bodyPr wrap="square" lIns="19050" tIns="19050" rIns="19050" bIns="19050" numCol="1" anchor="ctr">
                  <a:noAutofit/>
                </a:bodyPr>
                <a:lstStyle>
                  <a:lvl1pPr algn="ctr" defTabSz="412750">
                    <a:defRPr sz="600">
                      <a:solidFill>
                        <a:srgbClr val="000000"/>
                      </a:solidFill>
                      <a:latin typeface="Helvetica Neue Medium"/>
                      <a:ea typeface="Helvetica Neue Medium"/>
                      <a:cs typeface="Helvetica Neue Medium"/>
                      <a:sym typeface="Helvetica Neue Medium"/>
                    </a:defRPr>
                  </a:lvl1pPr>
                </a:lstStyle>
                <a:p>
                  <a:pPr/>
                  <a:r>
                    <a:t>VAE</a:t>
                  </a:r>
                </a:p>
              </p:txBody>
            </p:sp>
            <p:pic>
              <p:nvPicPr>
                <p:cNvPr id="1398" name="VAE VAE" descr="VAE VAE"/>
                <p:cNvPicPr>
                  <a:picLocks noChangeAspect="0"/>
                </p:cNvPicPr>
                <p:nvPr/>
              </p:nvPicPr>
              <p:blipFill>
                <a:blip r:embed="rId8">
                  <a:extLst/>
                </a:blip>
                <a:stretch>
                  <a:fillRect/>
                </a:stretch>
              </p:blipFill>
              <p:spPr>
                <a:xfrm>
                  <a:off x="-1" y="0"/>
                  <a:ext cx="840743" cy="209487"/>
                </a:xfrm>
                <a:prstGeom prst="rect">
                  <a:avLst/>
                </a:prstGeom>
                <a:effectLst/>
              </p:spPr>
            </p:pic>
          </p:grpSp>
        </p:grpSp>
      </p:grpSp>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08" name="Neural Networks"/>
          <p:cNvSpPr txBox="1"/>
          <p:nvPr>
            <p:ph type="title" idx="4294967295"/>
          </p:nvPr>
        </p:nvSpPr>
        <p:spPr>
          <a:xfrm>
            <a:off x="452437" y="754062"/>
            <a:ext cx="8239126" cy="538107"/>
          </a:xfrm>
          <a:prstGeom prst="rect">
            <a:avLst/>
          </a:prstGeom>
        </p:spPr>
        <p:txBody>
          <a:bodyPr lIns="19050" tIns="19050" rIns="19050" bIns="19050" anchor="t">
            <a:normAutofit fontScale="100000" lnSpcReduction="0"/>
          </a:bodyPr>
          <a:lstStyle>
            <a:lvl1pPr defTabSz="1219169">
              <a:lnSpc>
                <a:spcPct val="80000"/>
              </a:lnSpc>
              <a:defRPr b="1" spc="-53" sz="2700">
                <a:solidFill>
                  <a:srgbClr val="000000"/>
                </a:solidFill>
                <a:latin typeface="Helvetica Neue"/>
                <a:ea typeface="Helvetica Neue"/>
                <a:cs typeface="Helvetica Neue"/>
                <a:sym typeface="Helvetica Neue"/>
              </a:defRPr>
            </a:lvl1pPr>
          </a:lstStyle>
          <a:p>
            <a:pPr/>
            <a:r>
              <a:t>Neural Networks</a:t>
            </a:r>
          </a:p>
        </p:txBody>
      </p:sp>
      <p:sp>
        <p:nvSpPr>
          <p:cNvPr id="1409" name="Multiple Layers (Different Ways of Visualization)"/>
          <p:cNvSpPr txBox="1"/>
          <p:nvPr/>
        </p:nvSpPr>
        <p:spPr>
          <a:xfrm>
            <a:off x="452437" y="1112110"/>
            <a:ext cx="8239126" cy="350544"/>
          </a:xfrm>
          <a:prstGeom prst="rect">
            <a:avLst/>
          </a:prstGeom>
          <a:ln w="3175">
            <a:miter lim="400000"/>
          </a:ln>
          <a:extLst>
            <a:ext uri="{C572A759-6A51-4108-AA02-DFA0A04FC94B}">
              <ma14:wrappingTextBoxFlag xmlns:ma14="http://schemas.microsoft.com/office/mac/drawingml/2011/main" val="1"/>
            </a:ext>
          </a:extLst>
        </p:spPr>
        <p:txBody>
          <a:bodyPr lIns="17144" tIns="17144" rIns="17144" bIns="17144">
            <a:normAutofit fontScale="100000" lnSpcReduction="0"/>
          </a:bodyPr>
          <a:lstStyle>
            <a:lvl1pPr defTabSz="412750">
              <a:defRPr b="1" sz="1700">
                <a:solidFill>
                  <a:srgbClr val="000000"/>
                </a:solidFill>
                <a:latin typeface="Helvetica Neue"/>
                <a:ea typeface="Helvetica Neue"/>
                <a:cs typeface="Helvetica Neue"/>
                <a:sym typeface="Helvetica Neue"/>
              </a:defRPr>
            </a:lvl1pPr>
          </a:lstStyle>
          <a:p>
            <a:pPr/>
            <a:r>
              <a:t>Multiple Layers (Different Ways of Visualization)</a:t>
            </a:r>
          </a:p>
        </p:txBody>
      </p:sp>
      <p:sp>
        <p:nvSpPr>
          <p:cNvPr id="1410" name="+11"/>
          <p:cNvSpPr txBox="1"/>
          <p:nvPr/>
        </p:nvSpPr>
        <p:spPr>
          <a:xfrm>
            <a:off x="1327357" y="2509551"/>
            <a:ext cx="102186" cy="93632"/>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defRPr sz="500"/>
            </a:lvl1pPr>
          </a:lstStyle>
          <a:p>
            <a:pPr/>
            <a:r>
              <a:t>+11</a:t>
            </a:r>
          </a:p>
        </p:txBody>
      </p:sp>
      <p:sp>
        <p:nvSpPr>
          <p:cNvPr id="1411" name="Equation"/>
          <p:cNvSpPr txBox="1"/>
          <p:nvPr/>
        </p:nvSpPr>
        <p:spPr>
          <a:xfrm>
            <a:off x="1322842" y="2844481"/>
            <a:ext cx="77205" cy="67387"/>
          </a:xfrm>
          <a:prstGeom prst="rect">
            <a:avLst/>
          </a:prstGeom>
          <a:ln w="12700">
            <a:miter lim="400000"/>
          </a:ln>
        </p:spPr>
        <p:txBody>
          <a:bodyPr wrap="none" lIns="0" tIns="0" rIns="0" bIns="0">
            <a:spAutoFit/>
          </a:bodyPr>
          <a:lstStyle/>
          <a:p>
            <a:pPr latinLnBrk="1">
              <a:defRPr sz="1800">
                <a:solidFill>
                  <a:srgbClr val="000000"/>
                </a:solidFill>
              </a:defRPr>
            </a:pPr>
            <a14:m>
              <m:oMathPara>
                <m:oMathParaPr>
                  <m:jc m:val="centerGroup"/>
                </m:oMathParaPr>
                <m:oMath>
                  <m:sSub>
                    <m:e>
                      <m:r>
                        <a:rPr xmlns:a="http://schemas.openxmlformats.org/drawingml/2006/main" sz="700" i="1">
                          <a:solidFill>
                            <a:srgbClr val="333333"/>
                          </a:solidFill>
                          <a:latin typeface="Cambria Math" panose="02040503050406030204" pitchFamily="18" charset="0"/>
                        </a:rPr>
                        <m:t>x</m:t>
                      </m:r>
                    </m:e>
                    <m:sub>
                      <m:r>
                        <a:rPr xmlns:a="http://schemas.openxmlformats.org/drawingml/2006/main" sz="700" i="1">
                          <a:solidFill>
                            <a:srgbClr val="333333"/>
                          </a:solidFill>
                          <a:latin typeface="Cambria Math" panose="02040503050406030204" pitchFamily="18" charset="0"/>
                        </a:rPr>
                        <m:t>1</m:t>
                      </m:r>
                    </m:sub>
                  </m:sSub>
                </m:oMath>
              </m:oMathPara>
            </a14:m>
            <a:endParaRPr sz="700">
              <a:solidFill>
                <a:srgbClr val="333333"/>
              </a:solidFill>
            </a:endParaRPr>
          </a:p>
        </p:txBody>
      </p:sp>
      <p:sp>
        <p:nvSpPr>
          <p:cNvPr id="1412" name="Equation"/>
          <p:cNvSpPr txBox="1"/>
          <p:nvPr/>
        </p:nvSpPr>
        <p:spPr>
          <a:xfrm>
            <a:off x="1322842" y="3130600"/>
            <a:ext cx="91377" cy="67387"/>
          </a:xfrm>
          <a:prstGeom prst="rect">
            <a:avLst/>
          </a:prstGeom>
          <a:ln w="12700">
            <a:miter lim="400000"/>
          </a:ln>
        </p:spPr>
        <p:txBody>
          <a:bodyPr wrap="none" lIns="0" tIns="0" rIns="0" bIns="0">
            <a:spAutoFit/>
          </a:bodyPr>
          <a:lstStyle/>
          <a:p>
            <a:pPr latinLnBrk="1">
              <a:defRPr sz="1800">
                <a:solidFill>
                  <a:srgbClr val="000000"/>
                </a:solidFill>
              </a:defRPr>
            </a:pPr>
            <a14:m>
              <m:oMathPara>
                <m:oMathParaPr>
                  <m:jc m:val="centerGroup"/>
                </m:oMathParaPr>
                <m:oMath>
                  <m:sSub>
                    <m:e>
                      <m:r>
                        <a:rPr xmlns:a="http://schemas.openxmlformats.org/drawingml/2006/main" sz="700" i="1">
                          <a:solidFill>
                            <a:srgbClr val="333333"/>
                          </a:solidFill>
                          <a:latin typeface="Cambria Math" panose="02040503050406030204" pitchFamily="18" charset="0"/>
                        </a:rPr>
                        <m:t>x</m:t>
                      </m:r>
                    </m:e>
                    <m:sub>
                      <m:r>
                        <a:rPr xmlns:a="http://schemas.openxmlformats.org/drawingml/2006/main" sz="700" i="1">
                          <a:solidFill>
                            <a:srgbClr val="333333"/>
                          </a:solidFill>
                          <a:latin typeface="Cambria Math" panose="02040503050406030204" pitchFamily="18" charset="0"/>
                        </a:rPr>
                        <m:t>2</m:t>
                      </m:r>
                    </m:sub>
                  </m:sSub>
                </m:oMath>
              </m:oMathPara>
            </a14:m>
            <a:endParaRPr sz="700">
              <a:solidFill>
                <a:srgbClr val="333333"/>
              </a:solidFill>
            </a:endParaRPr>
          </a:p>
        </p:txBody>
      </p:sp>
      <p:sp>
        <p:nvSpPr>
          <p:cNvPr id="1413" name="Equation"/>
          <p:cNvSpPr txBox="1"/>
          <p:nvPr/>
        </p:nvSpPr>
        <p:spPr>
          <a:xfrm>
            <a:off x="1322842" y="3438978"/>
            <a:ext cx="85181" cy="68632"/>
          </a:xfrm>
          <a:prstGeom prst="rect">
            <a:avLst/>
          </a:prstGeom>
          <a:ln w="12700">
            <a:miter lim="400000"/>
          </a:ln>
        </p:spPr>
        <p:txBody>
          <a:bodyPr wrap="none" lIns="0" tIns="0" rIns="0" bIns="0">
            <a:spAutoFit/>
          </a:bodyPr>
          <a:lstStyle/>
          <a:p>
            <a:pPr latinLnBrk="1">
              <a:defRPr sz="1800">
                <a:solidFill>
                  <a:srgbClr val="000000"/>
                </a:solidFill>
              </a:defRPr>
            </a:pPr>
            <a14:m>
              <m:oMathPara>
                <m:oMathParaPr>
                  <m:jc m:val="centerGroup"/>
                </m:oMathParaPr>
                <m:oMath>
                  <m:sSub>
                    <m:e>
                      <m:r>
                        <a:rPr xmlns:a="http://schemas.openxmlformats.org/drawingml/2006/main" sz="700" i="1">
                          <a:solidFill>
                            <a:srgbClr val="333333"/>
                          </a:solidFill>
                          <a:latin typeface="Cambria Math" panose="02040503050406030204" pitchFamily="18" charset="0"/>
                        </a:rPr>
                        <m:t>x</m:t>
                      </m:r>
                    </m:e>
                    <m:sub>
                      <m:r>
                        <a:rPr xmlns:a="http://schemas.openxmlformats.org/drawingml/2006/main" sz="700" i="1">
                          <a:solidFill>
                            <a:srgbClr val="333333"/>
                          </a:solidFill>
                          <a:latin typeface="Cambria Math" panose="02040503050406030204" pitchFamily="18" charset="0"/>
                        </a:rPr>
                        <m:t>3</m:t>
                      </m:r>
                    </m:sub>
                  </m:sSub>
                </m:oMath>
              </m:oMathPara>
            </a14:m>
            <a:endParaRPr sz="700">
              <a:solidFill>
                <a:srgbClr val="333333"/>
              </a:solidFill>
            </a:endParaRPr>
          </a:p>
        </p:txBody>
      </p:sp>
      <p:sp>
        <p:nvSpPr>
          <p:cNvPr id="1414" name="Equation"/>
          <p:cNvSpPr txBox="1"/>
          <p:nvPr/>
        </p:nvSpPr>
        <p:spPr>
          <a:xfrm>
            <a:off x="1322842" y="3790540"/>
            <a:ext cx="86606" cy="67387"/>
          </a:xfrm>
          <a:prstGeom prst="rect">
            <a:avLst/>
          </a:prstGeom>
          <a:ln w="12700">
            <a:miter lim="400000"/>
          </a:ln>
        </p:spPr>
        <p:txBody>
          <a:bodyPr wrap="none" lIns="0" tIns="0" rIns="0" bIns="0">
            <a:spAutoFit/>
          </a:bodyPr>
          <a:lstStyle/>
          <a:p>
            <a:pPr latinLnBrk="1">
              <a:defRPr sz="1800">
                <a:solidFill>
                  <a:srgbClr val="000000"/>
                </a:solidFill>
              </a:defRPr>
            </a:pPr>
            <a14:m>
              <m:oMathPara>
                <m:oMathParaPr>
                  <m:jc m:val="centerGroup"/>
                </m:oMathParaPr>
                <m:oMath>
                  <m:sSub>
                    <m:e>
                      <m:r>
                        <a:rPr xmlns:a="http://schemas.openxmlformats.org/drawingml/2006/main" sz="700" i="1">
                          <a:solidFill>
                            <a:srgbClr val="333333"/>
                          </a:solidFill>
                          <a:latin typeface="Cambria Math" panose="02040503050406030204" pitchFamily="18" charset="0"/>
                        </a:rPr>
                        <m:t>x</m:t>
                      </m:r>
                    </m:e>
                    <m:sub>
                      <m:r>
                        <a:rPr xmlns:a="http://schemas.openxmlformats.org/drawingml/2006/main" sz="700" i="1">
                          <a:solidFill>
                            <a:srgbClr val="333333"/>
                          </a:solidFill>
                          <a:latin typeface="Cambria Math" panose="02040503050406030204" pitchFamily="18" charset="0"/>
                        </a:rPr>
                        <m:t>4</m:t>
                      </m:r>
                    </m:sub>
                  </m:sSub>
                </m:oMath>
              </m:oMathPara>
            </a14:m>
            <a:endParaRPr sz="700">
              <a:solidFill>
                <a:srgbClr val="333333"/>
              </a:solidFill>
            </a:endParaRPr>
          </a:p>
        </p:txBody>
      </p:sp>
      <p:sp>
        <p:nvSpPr>
          <p:cNvPr id="1415" name="Line"/>
          <p:cNvSpPr/>
          <p:nvPr/>
        </p:nvSpPr>
        <p:spPr>
          <a:xfrm>
            <a:off x="1442098" y="2567835"/>
            <a:ext cx="663562" cy="300302"/>
          </a:xfrm>
          <a:prstGeom prst="line">
            <a:avLst/>
          </a:prstGeom>
          <a:ln>
            <a:solidFill>
              <a:srgbClr val="2DA26C"/>
            </a:solidFill>
            <a:miter lim="400000"/>
          </a:ln>
        </p:spPr>
        <p:txBody>
          <a:bodyPr lIns="0" tIns="0" rIns="0" bIns="0"/>
          <a:lstStyle/>
          <a:p>
            <a:pPr/>
          </a:p>
        </p:txBody>
      </p:sp>
      <p:sp>
        <p:nvSpPr>
          <p:cNvPr id="1416" name="Line"/>
          <p:cNvSpPr/>
          <p:nvPr/>
        </p:nvSpPr>
        <p:spPr>
          <a:xfrm>
            <a:off x="1442098" y="2868379"/>
            <a:ext cx="656467" cy="1"/>
          </a:xfrm>
          <a:prstGeom prst="line">
            <a:avLst/>
          </a:prstGeom>
          <a:ln>
            <a:solidFill>
              <a:srgbClr val="2DA26C"/>
            </a:solidFill>
            <a:miter lim="400000"/>
          </a:ln>
        </p:spPr>
        <p:txBody>
          <a:bodyPr lIns="0" tIns="0" rIns="0" bIns="0"/>
          <a:lstStyle/>
          <a:p>
            <a:pPr/>
          </a:p>
        </p:txBody>
      </p:sp>
      <p:sp>
        <p:nvSpPr>
          <p:cNvPr id="1417" name="Line"/>
          <p:cNvSpPr/>
          <p:nvPr/>
        </p:nvSpPr>
        <p:spPr>
          <a:xfrm flipV="1">
            <a:off x="1442098" y="2875612"/>
            <a:ext cx="656467" cy="285248"/>
          </a:xfrm>
          <a:prstGeom prst="line">
            <a:avLst/>
          </a:prstGeom>
          <a:ln>
            <a:solidFill>
              <a:srgbClr val="2DA26C"/>
            </a:solidFill>
            <a:miter lim="400000"/>
          </a:ln>
        </p:spPr>
        <p:txBody>
          <a:bodyPr lIns="0" tIns="0" rIns="0" bIns="0"/>
          <a:lstStyle/>
          <a:p>
            <a:pPr/>
          </a:p>
        </p:txBody>
      </p:sp>
      <p:sp>
        <p:nvSpPr>
          <p:cNvPr id="1418" name="Line"/>
          <p:cNvSpPr/>
          <p:nvPr/>
        </p:nvSpPr>
        <p:spPr>
          <a:xfrm flipV="1">
            <a:off x="1444845" y="2877424"/>
            <a:ext cx="652538" cy="576159"/>
          </a:xfrm>
          <a:prstGeom prst="line">
            <a:avLst/>
          </a:prstGeom>
          <a:ln>
            <a:solidFill>
              <a:srgbClr val="2DA26C"/>
            </a:solidFill>
            <a:miter lim="400000"/>
          </a:ln>
        </p:spPr>
        <p:txBody>
          <a:bodyPr lIns="0" tIns="0" rIns="0" bIns="0"/>
          <a:lstStyle/>
          <a:p>
            <a:pPr/>
          </a:p>
        </p:txBody>
      </p:sp>
      <p:sp>
        <p:nvSpPr>
          <p:cNvPr id="1419" name="Line"/>
          <p:cNvSpPr/>
          <p:nvPr/>
        </p:nvSpPr>
        <p:spPr>
          <a:xfrm flipV="1">
            <a:off x="1430295" y="2878354"/>
            <a:ext cx="671947" cy="931135"/>
          </a:xfrm>
          <a:prstGeom prst="line">
            <a:avLst/>
          </a:prstGeom>
          <a:ln>
            <a:solidFill>
              <a:srgbClr val="2DA26C"/>
            </a:solidFill>
            <a:miter lim="400000"/>
          </a:ln>
        </p:spPr>
        <p:txBody>
          <a:bodyPr lIns="0" tIns="0" rIns="0" bIns="0"/>
          <a:lstStyle/>
          <a:p>
            <a:pPr/>
          </a:p>
        </p:txBody>
      </p:sp>
      <p:sp>
        <p:nvSpPr>
          <p:cNvPr id="1420" name="Rounded Rectangle"/>
          <p:cNvSpPr/>
          <p:nvPr/>
        </p:nvSpPr>
        <p:spPr>
          <a:xfrm>
            <a:off x="2101218" y="2721096"/>
            <a:ext cx="277088" cy="277088"/>
          </a:xfrm>
          <a:prstGeom prst="roundRect">
            <a:avLst>
              <a:gd name="adj" fmla="val 15000"/>
            </a:avLst>
          </a:prstGeom>
          <a:ln w="25400">
            <a:solidFill>
              <a:srgbClr val="2DA26C"/>
            </a:solidFill>
          </a:ln>
        </p:spPr>
        <p:txBody>
          <a:bodyPr lIns="0" tIns="0" rIns="0" bIns="0"/>
          <a:lstStyle/>
          <a:p>
            <a:pPr/>
          </a:p>
        </p:txBody>
      </p:sp>
      <p:sp>
        <p:nvSpPr>
          <p:cNvPr id="1421" name="Equation"/>
          <p:cNvSpPr txBox="1"/>
          <p:nvPr/>
        </p:nvSpPr>
        <p:spPr>
          <a:xfrm>
            <a:off x="2186802" y="2798450"/>
            <a:ext cx="98946" cy="128995"/>
          </a:xfrm>
          <a:prstGeom prst="rect">
            <a:avLst/>
          </a:prstGeom>
          <a:ln w="12700">
            <a:miter lim="400000"/>
          </a:ln>
        </p:spPr>
        <p:txBody>
          <a:bodyPr wrap="none" lIns="0" tIns="0" rIns="0" bIns="0">
            <a:spAutoFit/>
          </a:bodyPr>
          <a:lstStyle/>
          <a:p>
            <a:pPr latinLnBrk="1">
              <a:defRPr sz="1800">
                <a:solidFill>
                  <a:srgbClr val="000000"/>
                </a:solidFill>
              </a:defRPr>
            </a:pPr>
            <a14:m>
              <m:oMathPara>
                <m:oMathParaPr>
                  <m:jc m:val="centerGroup"/>
                </m:oMathParaPr>
                <m:oMath>
                  <m:r>
                    <a:rPr xmlns:a="http://schemas.openxmlformats.org/drawingml/2006/main" sz="700" i="1">
                      <a:solidFill>
                        <a:srgbClr val="333333"/>
                      </a:solidFill>
                      <a:latin typeface="Cambria Math" panose="02040503050406030204" pitchFamily="18" charset="0"/>
                    </a:rPr>
                    <m:t>∑</m:t>
                  </m:r>
                </m:oMath>
              </m:oMathPara>
            </a14:m>
            <a:endParaRPr sz="700">
              <a:solidFill>
                <a:srgbClr val="333333"/>
              </a:solidFill>
            </a:endParaRPr>
          </a:p>
        </p:txBody>
      </p:sp>
      <p:sp>
        <p:nvSpPr>
          <p:cNvPr id="1422" name="Rounded Rectangle"/>
          <p:cNvSpPr/>
          <p:nvPr/>
        </p:nvSpPr>
        <p:spPr>
          <a:xfrm>
            <a:off x="2109484" y="3190700"/>
            <a:ext cx="277088" cy="277088"/>
          </a:xfrm>
          <a:prstGeom prst="roundRect">
            <a:avLst>
              <a:gd name="adj" fmla="val 15000"/>
            </a:avLst>
          </a:prstGeom>
          <a:ln w="25400">
            <a:solidFill>
              <a:srgbClr val="2DA26C"/>
            </a:solidFill>
          </a:ln>
        </p:spPr>
        <p:txBody>
          <a:bodyPr lIns="0" tIns="0" rIns="0" bIns="0"/>
          <a:lstStyle/>
          <a:p>
            <a:pPr/>
          </a:p>
        </p:txBody>
      </p:sp>
      <p:sp>
        <p:nvSpPr>
          <p:cNvPr id="1423" name="Equation"/>
          <p:cNvSpPr txBox="1"/>
          <p:nvPr/>
        </p:nvSpPr>
        <p:spPr>
          <a:xfrm>
            <a:off x="2195067" y="3268054"/>
            <a:ext cx="98947" cy="128995"/>
          </a:xfrm>
          <a:prstGeom prst="rect">
            <a:avLst/>
          </a:prstGeom>
          <a:ln w="12700">
            <a:miter lim="400000"/>
          </a:ln>
        </p:spPr>
        <p:txBody>
          <a:bodyPr wrap="none" lIns="0" tIns="0" rIns="0" bIns="0">
            <a:spAutoFit/>
          </a:bodyPr>
          <a:lstStyle/>
          <a:p>
            <a:pPr latinLnBrk="1">
              <a:defRPr sz="1800">
                <a:solidFill>
                  <a:srgbClr val="000000"/>
                </a:solidFill>
              </a:defRPr>
            </a:pPr>
            <a14:m>
              <m:oMathPara>
                <m:oMathParaPr>
                  <m:jc m:val="centerGroup"/>
                </m:oMathParaPr>
                <m:oMath>
                  <m:r>
                    <a:rPr xmlns:a="http://schemas.openxmlformats.org/drawingml/2006/main" sz="700" i="1">
                      <a:solidFill>
                        <a:srgbClr val="333333"/>
                      </a:solidFill>
                      <a:latin typeface="Cambria Math" panose="02040503050406030204" pitchFamily="18" charset="0"/>
                    </a:rPr>
                    <m:t>∑</m:t>
                  </m:r>
                </m:oMath>
              </m:oMathPara>
            </a14:m>
            <a:endParaRPr sz="700">
              <a:solidFill>
                <a:srgbClr val="333333"/>
              </a:solidFill>
            </a:endParaRPr>
          </a:p>
        </p:txBody>
      </p:sp>
      <p:sp>
        <p:nvSpPr>
          <p:cNvPr id="1424" name="Rounded Rectangle"/>
          <p:cNvSpPr/>
          <p:nvPr/>
        </p:nvSpPr>
        <p:spPr>
          <a:xfrm>
            <a:off x="2114418" y="3660303"/>
            <a:ext cx="277088" cy="277088"/>
          </a:xfrm>
          <a:prstGeom prst="roundRect">
            <a:avLst>
              <a:gd name="adj" fmla="val 15000"/>
            </a:avLst>
          </a:prstGeom>
          <a:ln w="25400">
            <a:solidFill>
              <a:srgbClr val="2DA26C"/>
            </a:solidFill>
          </a:ln>
        </p:spPr>
        <p:txBody>
          <a:bodyPr lIns="0" tIns="0" rIns="0" bIns="0"/>
          <a:lstStyle/>
          <a:p>
            <a:pPr/>
          </a:p>
        </p:txBody>
      </p:sp>
      <p:sp>
        <p:nvSpPr>
          <p:cNvPr id="1425" name="Equation"/>
          <p:cNvSpPr txBox="1"/>
          <p:nvPr/>
        </p:nvSpPr>
        <p:spPr>
          <a:xfrm>
            <a:off x="2200002" y="3737657"/>
            <a:ext cx="98946" cy="128995"/>
          </a:xfrm>
          <a:prstGeom prst="rect">
            <a:avLst/>
          </a:prstGeom>
          <a:ln w="12700">
            <a:miter lim="400000"/>
          </a:ln>
        </p:spPr>
        <p:txBody>
          <a:bodyPr wrap="none" lIns="0" tIns="0" rIns="0" bIns="0">
            <a:spAutoFit/>
          </a:bodyPr>
          <a:lstStyle/>
          <a:p>
            <a:pPr latinLnBrk="1">
              <a:defRPr sz="1800">
                <a:solidFill>
                  <a:srgbClr val="000000"/>
                </a:solidFill>
              </a:defRPr>
            </a:pPr>
            <a14:m>
              <m:oMathPara>
                <m:oMathParaPr>
                  <m:jc m:val="centerGroup"/>
                </m:oMathParaPr>
                <m:oMath>
                  <m:r>
                    <a:rPr xmlns:a="http://schemas.openxmlformats.org/drawingml/2006/main" sz="700" i="1">
                      <a:solidFill>
                        <a:srgbClr val="333333"/>
                      </a:solidFill>
                      <a:latin typeface="Cambria Math" panose="02040503050406030204" pitchFamily="18" charset="0"/>
                    </a:rPr>
                    <m:t>∑</m:t>
                  </m:r>
                </m:oMath>
              </m:oMathPara>
            </a14:m>
            <a:endParaRPr sz="700">
              <a:solidFill>
                <a:srgbClr val="333333"/>
              </a:solidFill>
            </a:endParaRPr>
          </a:p>
        </p:txBody>
      </p:sp>
      <p:sp>
        <p:nvSpPr>
          <p:cNvPr id="1426" name="Line"/>
          <p:cNvSpPr/>
          <p:nvPr/>
        </p:nvSpPr>
        <p:spPr>
          <a:xfrm>
            <a:off x="2366420" y="2860644"/>
            <a:ext cx="299195" cy="1"/>
          </a:xfrm>
          <a:prstGeom prst="line">
            <a:avLst/>
          </a:prstGeom>
          <a:ln>
            <a:solidFill>
              <a:srgbClr val="2DA26C"/>
            </a:solidFill>
          </a:ln>
        </p:spPr>
        <p:txBody>
          <a:bodyPr lIns="0" tIns="0" rIns="0" bIns="0"/>
          <a:lstStyle/>
          <a:p>
            <a:pPr/>
          </a:p>
        </p:txBody>
      </p:sp>
      <p:sp>
        <p:nvSpPr>
          <p:cNvPr id="1427" name="Line"/>
          <p:cNvSpPr/>
          <p:nvPr/>
        </p:nvSpPr>
        <p:spPr>
          <a:xfrm>
            <a:off x="2394365" y="3329745"/>
            <a:ext cx="299195" cy="1"/>
          </a:xfrm>
          <a:prstGeom prst="line">
            <a:avLst/>
          </a:prstGeom>
          <a:ln>
            <a:solidFill>
              <a:srgbClr val="2DA26C"/>
            </a:solidFill>
          </a:ln>
        </p:spPr>
        <p:txBody>
          <a:bodyPr lIns="0" tIns="0" rIns="0" bIns="0"/>
          <a:lstStyle/>
          <a:p>
            <a:pPr/>
          </a:p>
        </p:txBody>
      </p:sp>
      <p:sp>
        <p:nvSpPr>
          <p:cNvPr id="1428" name="Line"/>
          <p:cNvSpPr/>
          <p:nvPr/>
        </p:nvSpPr>
        <p:spPr>
          <a:xfrm>
            <a:off x="2394365" y="3798847"/>
            <a:ext cx="299195" cy="1"/>
          </a:xfrm>
          <a:prstGeom prst="line">
            <a:avLst/>
          </a:prstGeom>
          <a:ln>
            <a:solidFill>
              <a:srgbClr val="2DA26C"/>
            </a:solidFill>
          </a:ln>
        </p:spPr>
        <p:txBody>
          <a:bodyPr lIns="0" tIns="0" rIns="0" bIns="0"/>
          <a:lstStyle/>
          <a:p>
            <a:pPr/>
          </a:p>
        </p:txBody>
      </p:sp>
      <p:sp>
        <p:nvSpPr>
          <p:cNvPr id="1429" name="Line"/>
          <p:cNvSpPr/>
          <p:nvPr/>
        </p:nvSpPr>
        <p:spPr>
          <a:xfrm>
            <a:off x="1439060" y="2569525"/>
            <a:ext cx="666030" cy="758997"/>
          </a:xfrm>
          <a:prstGeom prst="line">
            <a:avLst/>
          </a:prstGeom>
          <a:ln>
            <a:solidFill>
              <a:srgbClr val="2DA26C"/>
            </a:solidFill>
            <a:miter lim="400000"/>
          </a:ln>
        </p:spPr>
        <p:txBody>
          <a:bodyPr lIns="0" tIns="0" rIns="0" bIns="0"/>
          <a:lstStyle/>
          <a:p>
            <a:pPr/>
          </a:p>
        </p:txBody>
      </p:sp>
      <p:sp>
        <p:nvSpPr>
          <p:cNvPr id="1430" name="Line"/>
          <p:cNvSpPr/>
          <p:nvPr/>
        </p:nvSpPr>
        <p:spPr>
          <a:xfrm>
            <a:off x="1439578" y="2876077"/>
            <a:ext cx="663006" cy="450342"/>
          </a:xfrm>
          <a:prstGeom prst="line">
            <a:avLst/>
          </a:prstGeom>
          <a:ln>
            <a:solidFill>
              <a:srgbClr val="2DA26C"/>
            </a:solidFill>
            <a:miter lim="400000"/>
          </a:ln>
        </p:spPr>
        <p:txBody>
          <a:bodyPr lIns="0" tIns="0" rIns="0" bIns="0"/>
          <a:lstStyle/>
          <a:p>
            <a:pPr/>
          </a:p>
        </p:txBody>
      </p:sp>
      <p:sp>
        <p:nvSpPr>
          <p:cNvPr id="1431" name="Line"/>
          <p:cNvSpPr/>
          <p:nvPr/>
        </p:nvSpPr>
        <p:spPr>
          <a:xfrm>
            <a:off x="1441571" y="3164314"/>
            <a:ext cx="664140" cy="164757"/>
          </a:xfrm>
          <a:prstGeom prst="line">
            <a:avLst/>
          </a:prstGeom>
          <a:ln>
            <a:solidFill>
              <a:srgbClr val="2DA26C"/>
            </a:solidFill>
            <a:miter lim="400000"/>
          </a:ln>
        </p:spPr>
        <p:txBody>
          <a:bodyPr lIns="0" tIns="0" rIns="0" bIns="0"/>
          <a:lstStyle/>
          <a:p>
            <a:pPr/>
          </a:p>
        </p:txBody>
      </p:sp>
      <p:sp>
        <p:nvSpPr>
          <p:cNvPr id="1432" name="Line"/>
          <p:cNvSpPr/>
          <p:nvPr/>
        </p:nvSpPr>
        <p:spPr>
          <a:xfrm flipV="1">
            <a:off x="1446304" y="3328513"/>
            <a:ext cx="661452" cy="125491"/>
          </a:xfrm>
          <a:prstGeom prst="line">
            <a:avLst/>
          </a:prstGeom>
          <a:ln>
            <a:solidFill>
              <a:srgbClr val="2DA26C"/>
            </a:solidFill>
            <a:miter lim="400000"/>
          </a:ln>
        </p:spPr>
        <p:txBody>
          <a:bodyPr lIns="0" tIns="0" rIns="0" bIns="0"/>
          <a:lstStyle/>
          <a:p>
            <a:pPr/>
          </a:p>
        </p:txBody>
      </p:sp>
      <p:sp>
        <p:nvSpPr>
          <p:cNvPr id="1433" name="Line"/>
          <p:cNvSpPr/>
          <p:nvPr/>
        </p:nvSpPr>
        <p:spPr>
          <a:xfrm flipV="1">
            <a:off x="1425906" y="3329435"/>
            <a:ext cx="678409" cy="485119"/>
          </a:xfrm>
          <a:prstGeom prst="line">
            <a:avLst/>
          </a:prstGeom>
          <a:ln>
            <a:solidFill>
              <a:srgbClr val="2DA26C"/>
            </a:solidFill>
            <a:miter lim="400000"/>
          </a:ln>
        </p:spPr>
        <p:txBody>
          <a:bodyPr lIns="0" tIns="0" rIns="0" bIns="0"/>
          <a:lstStyle/>
          <a:p>
            <a:pPr/>
          </a:p>
        </p:txBody>
      </p:sp>
      <p:sp>
        <p:nvSpPr>
          <p:cNvPr id="1434" name="Line"/>
          <p:cNvSpPr/>
          <p:nvPr/>
        </p:nvSpPr>
        <p:spPr>
          <a:xfrm>
            <a:off x="1445249" y="2567835"/>
            <a:ext cx="665535" cy="1229904"/>
          </a:xfrm>
          <a:prstGeom prst="line">
            <a:avLst/>
          </a:prstGeom>
          <a:ln>
            <a:solidFill>
              <a:srgbClr val="2DA26C"/>
            </a:solidFill>
            <a:miter lim="400000"/>
          </a:ln>
        </p:spPr>
        <p:txBody>
          <a:bodyPr lIns="0" tIns="0" rIns="0" bIns="0"/>
          <a:lstStyle/>
          <a:p>
            <a:pPr/>
          </a:p>
        </p:txBody>
      </p:sp>
      <p:sp>
        <p:nvSpPr>
          <p:cNvPr id="1435" name="Line"/>
          <p:cNvSpPr/>
          <p:nvPr/>
        </p:nvSpPr>
        <p:spPr>
          <a:xfrm>
            <a:off x="1444844" y="2877261"/>
            <a:ext cx="660064" cy="908368"/>
          </a:xfrm>
          <a:prstGeom prst="line">
            <a:avLst/>
          </a:prstGeom>
          <a:ln>
            <a:solidFill>
              <a:srgbClr val="2DA26C"/>
            </a:solidFill>
            <a:miter lim="400000"/>
          </a:ln>
        </p:spPr>
        <p:txBody>
          <a:bodyPr lIns="0" tIns="0" rIns="0" bIns="0"/>
          <a:lstStyle/>
          <a:p>
            <a:pPr/>
          </a:p>
        </p:txBody>
      </p:sp>
      <p:sp>
        <p:nvSpPr>
          <p:cNvPr id="1436" name="Line"/>
          <p:cNvSpPr/>
          <p:nvPr/>
        </p:nvSpPr>
        <p:spPr>
          <a:xfrm>
            <a:off x="1447202" y="3168299"/>
            <a:ext cx="657804" cy="623173"/>
          </a:xfrm>
          <a:prstGeom prst="line">
            <a:avLst/>
          </a:prstGeom>
          <a:ln>
            <a:solidFill>
              <a:srgbClr val="2DA26C"/>
            </a:solidFill>
            <a:miter lim="400000"/>
          </a:ln>
        </p:spPr>
        <p:txBody>
          <a:bodyPr lIns="0" tIns="0" rIns="0" bIns="0"/>
          <a:lstStyle/>
          <a:p>
            <a:pPr/>
          </a:p>
        </p:txBody>
      </p:sp>
      <p:sp>
        <p:nvSpPr>
          <p:cNvPr id="1437" name="Line"/>
          <p:cNvSpPr/>
          <p:nvPr/>
        </p:nvSpPr>
        <p:spPr>
          <a:xfrm>
            <a:off x="1449301" y="3447836"/>
            <a:ext cx="658608" cy="344551"/>
          </a:xfrm>
          <a:prstGeom prst="line">
            <a:avLst/>
          </a:prstGeom>
          <a:ln>
            <a:solidFill>
              <a:srgbClr val="2DA26C"/>
            </a:solidFill>
            <a:miter lim="400000"/>
          </a:ln>
        </p:spPr>
        <p:txBody>
          <a:bodyPr lIns="0" tIns="0" rIns="0" bIns="0"/>
          <a:lstStyle/>
          <a:p>
            <a:pPr/>
          </a:p>
        </p:txBody>
      </p:sp>
      <p:sp>
        <p:nvSpPr>
          <p:cNvPr id="1438" name="Line"/>
          <p:cNvSpPr/>
          <p:nvPr/>
        </p:nvSpPr>
        <p:spPr>
          <a:xfrm flipV="1">
            <a:off x="1433380" y="3791001"/>
            <a:ext cx="677880" cy="18241"/>
          </a:xfrm>
          <a:prstGeom prst="line">
            <a:avLst/>
          </a:prstGeom>
          <a:ln>
            <a:solidFill>
              <a:srgbClr val="2DA26C"/>
            </a:solidFill>
            <a:miter lim="400000"/>
          </a:ln>
        </p:spPr>
        <p:txBody>
          <a:bodyPr lIns="0" tIns="0" rIns="0" bIns="0"/>
          <a:lstStyle/>
          <a:p>
            <a:pPr/>
          </a:p>
        </p:txBody>
      </p:sp>
      <p:sp>
        <p:nvSpPr>
          <p:cNvPr id="1439" name="Rounded Rectangle"/>
          <p:cNvSpPr/>
          <p:nvPr/>
        </p:nvSpPr>
        <p:spPr>
          <a:xfrm>
            <a:off x="2681362" y="2727121"/>
            <a:ext cx="277089" cy="277088"/>
          </a:xfrm>
          <a:prstGeom prst="roundRect">
            <a:avLst>
              <a:gd name="adj" fmla="val 15000"/>
            </a:avLst>
          </a:prstGeom>
          <a:ln w="25400">
            <a:solidFill>
              <a:srgbClr val="2DA26D"/>
            </a:solidFill>
          </a:ln>
        </p:spPr>
        <p:txBody>
          <a:bodyPr lIns="0" tIns="0" rIns="0" bIns="0"/>
          <a:lstStyle/>
          <a:p>
            <a:pPr/>
          </a:p>
        </p:txBody>
      </p:sp>
      <p:sp>
        <p:nvSpPr>
          <p:cNvPr id="1440" name="Equation"/>
          <p:cNvSpPr txBox="1"/>
          <p:nvPr/>
        </p:nvSpPr>
        <p:spPr>
          <a:xfrm>
            <a:off x="2766946" y="2804475"/>
            <a:ext cx="136792" cy="59475"/>
          </a:xfrm>
          <a:prstGeom prst="rect">
            <a:avLst/>
          </a:prstGeom>
          <a:ln w="12700">
            <a:miter lim="400000"/>
          </a:ln>
        </p:spPr>
        <p:txBody>
          <a:bodyPr wrap="none" lIns="0" tIns="0" rIns="0" bIns="0">
            <a:spAutoFit/>
          </a:bodyPr>
          <a:lstStyle/>
          <a:p>
            <a:pPr latinLnBrk="1">
              <a:defRPr sz="1800">
                <a:solidFill>
                  <a:srgbClr val="000000"/>
                </a:solidFill>
              </a:defRPr>
            </a:pPr>
            <a14:m>
              <m:oMathPara>
                <m:oMathParaPr>
                  <m:jc m:val="centerGroup"/>
                </m:oMathParaPr>
                <m:oMath>
                  <m:r>
                    <a:rPr xmlns:a="http://schemas.openxmlformats.org/drawingml/2006/main" sz="700" i="1">
                      <a:solidFill>
                        <a:srgbClr val="333333"/>
                      </a:solidFill>
                      <a:latin typeface="Cambria Math" panose="02040503050406030204" pitchFamily="18" charset="0"/>
                    </a:rPr>
                    <m:t>A</m:t>
                  </m:r>
                  <m:r>
                    <a:rPr xmlns:a="http://schemas.openxmlformats.org/drawingml/2006/main" sz="700" i="1">
                      <a:solidFill>
                        <a:srgbClr val="333333"/>
                      </a:solidFill>
                      <a:latin typeface="Cambria Math" panose="02040503050406030204" pitchFamily="18" charset="0"/>
                    </a:rPr>
                    <m:t>F</m:t>
                  </m:r>
                </m:oMath>
              </m:oMathPara>
            </a14:m>
            <a:endParaRPr sz="700">
              <a:solidFill>
                <a:srgbClr val="333333"/>
              </a:solidFill>
            </a:endParaRPr>
          </a:p>
        </p:txBody>
      </p:sp>
      <p:sp>
        <p:nvSpPr>
          <p:cNvPr id="1441" name="Line"/>
          <p:cNvSpPr/>
          <p:nvPr/>
        </p:nvSpPr>
        <p:spPr>
          <a:xfrm>
            <a:off x="2977120" y="2860142"/>
            <a:ext cx="250556" cy="1"/>
          </a:xfrm>
          <a:prstGeom prst="line">
            <a:avLst/>
          </a:prstGeom>
          <a:ln>
            <a:solidFill>
              <a:srgbClr val="2DA26C"/>
            </a:solidFill>
          </a:ln>
        </p:spPr>
        <p:txBody>
          <a:bodyPr lIns="0" tIns="0" rIns="0" bIns="0"/>
          <a:lstStyle/>
          <a:p>
            <a:pPr/>
          </a:p>
        </p:txBody>
      </p:sp>
      <p:sp>
        <p:nvSpPr>
          <p:cNvPr id="1442" name="Line"/>
          <p:cNvSpPr/>
          <p:nvPr/>
        </p:nvSpPr>
        <p:spPr>
          <a:xfrm>
            <a:off x="2953657" y="3329243"/>
            <a:ext cx="277088" cy="1"/>
          </a:xfrm>
          <a:prstGeom prst="line">
            <a:avLst/>
          </a:prstGeom>
          <a:ln>
            <a:solidFill>
              <a:srgbClr val="2DA26C"/>
            </a:solidFill>
          </a:ln>
        </p:spPr>
        <p:txBody>
          <a:bodyPr lIns="0" tIns="0" rIns="0" bIns="0"/>
          <a:lstStyle/>
          <a:p>
            <a:pPr/>
          </a:p>
        </p:txBody>
      </p:sp>
      <p:sp>
        <p:nvSpPr>
          <p:cNvPr id="1443" name="Line"/>
          <p:cNvSpPr/>
          <p:nvPr/>
        </p:nvSpPr>
        <p:spPr>
          <a:xfrm>
            <a:off x="2958277" y="3798938"/>
            <a:ext cx="271793" cy="1"/>
          </a:xfrm>
          <a:prstGeom prst="line">
            <a:avLst/>
          </a:prstGeom>
          <a:ln>
            <a:solidFill>
              <a:srgbClr val="2DA26C"/>
            </a:solidFill>
          </a:ln>
        </p:spPr>
        <p:txBody>
          <a:bodyPr lIns="0" tIns="0" rIns="0" bIns="0"/>
          <a:lstStyle/>
          <a:p>
            <a:pPr/>
          </a:p>
        </p:txBody>
      </p:sp>
      <p:sp>
        <p:nvSpPr>
          <p:cNvPr id="1444" name="+11"/>
          <p:cNvSpPr txBox="1"/>
          <p:nvPr/>
        </p:nvSpPr>
        <p:spPr>
          <a:xfrm>
            <a:off x="3294868" y="2410070"/>
            <a:ext cx="102186" cy="93632"/>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defRPr sz="500"/>
            </a:lvl1pPr>
          </a:lstStyle>
          <a:p>
            <a:pPr/>
            <a:r>
              <a:t>+11</a:t>
            </a:r>
          </a:p>
        </p:txBody>
      </p:sp>
      <p:sp>
        <p:nvSpPr>
          <p:cNvPr id="1445" name="Circle"/>
          <p:cNvSpPr/>
          <p:nvPr/>
        </p:nvSpPr>
        <p:spPr>
          <a:xfrm>
            <a:off x="1256773" y="2483208"/>
            <a:ext cx="185145" cy="185145"/>
          </a:xfrm>
          <a:prstGeom prst="ellipse">
            <a:avLst/>
          </a:prstGeom>
          <a:ln w="25400">
            <a:solidFill>
              <a:schemeClr val="accent4">
                <a:lumOff val="-3294"/>
              </a:schemeClr>
            </a:solidFill>
          </a:ln>
        </p:spPr>
        <p:txBody>
          <a:bodyPr lIns="0" tIns="0" rIns="0" bIns="0"/>
          <a:lstStyle/>
          <a:p>
            <a:pPr/>
          </a:p>
        </p:txBody>
      </p:sp>
      <p:sp>
        <p:nvSpPr>
          <p:cNvPr id="1446" name="Circle"/>
          <p:cNvSpPr/>
          <p:nvPr/>
        </p:nvSpPr>
        <p:spPr>
          <a:xfrm>
            <a:off x="1256773" y="2778502"/>
            <a:ext cx="185145" cy="185145"/>
          </a:xfrm>
          <a:prstGeom prst="ellipse">
            <a:avLst/>
          </a:prstGeom>
          <a:ln w="25400">
            <a:solidFill>
              <a:schemeClr val="accent4">
                <a:lumOff val="-3294"/>
              </a:schemeClr>
            </a:solidFill>
          </a:ln>
        </p:spPr>
        <p:txBody>
          <a:bodyPr lIns="0" tIns="0" rIns="0" bIns="0"/>
          <a:lstStyle/>
          <a:p>
            <a:pPr/>
          </a:p>
        </p:txBody>
      </p:sp>
      <p:sp>
        <p:nvSpPr>
          <p:cNvPr id="1447" name="Circle"/>
          <p:cNvSpPr/>
          <p:nvPr/>
        </p:nvSpPr>
        <p:spPr>
          <a:xfrm>
            <a:off x="1256773" y="3073796"/>
            <a:ext cx="185145" cy="185145"/>
          </a:xfrm>
          <a:prstGeom prst="ellipse">
            <a:avLst/>
          </a:prstGeom>
          <a:ln w="25400">
            <a:solidFill>
              <a:schemeClr val="accent4">
                <a:lumOff val="-3294"/>
              </a:schemeClr>
            </a:solidFill>
          </a:ln>
        </p:spPr>
        <p:txBody>
          <a:bodyPr lIns="0" tIns="0" rIns="0" bIns="0"/>
          <a:lstStyle/>
          <a:p>
            <a:pPr/>
          </a:p>
        </p:txBody>
      </p:sp>
      <p:sp>
        <p:nvSpPr>
          <p:cNvPr id="1448" name="Circle"/>
          <p:cNvSpPr/>
          <p:nvPr/>
        </p:nvSpPr>
        <p:spPr>
          <a:xfrm>
            <a:off x="1256773" y="3369089"/>
            <a:ext cx="185145" cy="185145"/>
          </a:xfrm>
          <a:prstGeom prst="ellipse">
            <a:avLst/>
          </a:prstGeom>
          <a:ln w="25400">
            <a:solidFill>
              <a:schemeClr val="accent4">
                <a:lumOff val="-3294"/>
              </a:schemeClr>
            </a:solidFill>
          </a:ln>
        </p:spPr>
        <p:txBody>
          <a:bodyPr lIns="0" tIns="0" rIns="0" bIns="0"/>
          <a:lstStyle/>
          <a:p>
            <a:pPr/>
          </a:p>
        </p:txBody>
      </p:sp>
      <p:sp>
        <p:nvSpPr>
          <p:cNvPr id="1449" name="Circle"/>
          <p:cNvSpPr/>
          <p:nvPr/>
        </p:nvSpPr>
        <p:spPr>
          <a:xfrm>
            <a:off x="1256773" y="3727975"/>
            <a:ext cx="185145" cy="185146"/>
          </a:xfrm>
          <a:prstGeom prst="ellipse">
            <a:avLst/>
          </a:prstGeom>
          <a:ln w="25400">
            <a:solidFill>
              <a:schemeClr val="accent4">
                <a:lumOff val="-3294"/>
              </a:schemeClr>
            </a:solidFill>
          </a:ln>
        </p:spPr>
        <p:txBody>
          <a:bodyPr lIns="0" tIns="0" rIns="0" bIns="0"/>
          <a:lstStyle/>
          <a:p>
            <a:pPr/>
          </a:p>
        </p:txBody>
      </p:sp>
      <p:sp>
        <p:nvSpPr>
          <p:cNvPr id="1450" name="Circle"/>
          <p:cNvSpPr/>
          <p:nvPr/>
        </p:nvSpPr>
        <p:spPr>
          <a:xfrm>
            <a:off x="3231234" y="2765821"/>
            <a:ext cx="185145" cy="185146"/>
          </a:xfrm>
          <a:prstGeom prst="ellipse">
            <a:avLst/>
          </a:prstGeom>
          <a:ln w="25400">
            <a:solidFill>
              <a:schemeClr val="accent4">
                <a:lumOff val="-3294"/>
              </a:schemeClr>
            </a:solidFill>
          </a:ln>
        </p:spPr>
        <p:txBody>
          <a:bodyPr lIns="0" tIns="0" rIns="0" bIns="0"/>
          <a:lstStyle/>
          <a:p>
            <a:pPr/>
          </a:p>
        </p:txBody>
      </p:sp>
      <p:sp>
        <p:nvSpPr>
          <p:cNvPr id="1451" name="Circle"/>
          <p:cNvSpPr/>
          <p:nvPr/>
        </p:nvSpPr>
        <p:spPr>
          <a:xfrm>
            <a:off x="3231234" y="3235317"/>
            <a:ext cx="185145" cy="185145"/>
          </a:xfrm>
          <a:prstGeom prst="ellipse">
            <a:avLst/>
          </a:prstGeom>
          <a:ln w="25400">
            <a:solidFill>
              <a:schemeClr val="accent4">
                <a:lumOff val="-3294"/>
              </a:schemeClr>
            </a:solidFill>
          </a:ln>
        </p:spPr>
        <p:txBody>
          <a:bodyPr lIns="0" tIns="0" rIns="0" bIns="0"/>
          <a:lstStyle/>
          <a:p>
            <a:pPr/>
          </a:p>
        </p:txBody>
      </p:sp>
      <p:sp>
        <p:nvSpPr>
          <p:cNvPr id="1452" name="Circle"/>
          <p:cNvSpPr/>
          <p:nvPr/>
        </p:nvSpPr>
        <p:spPr>
          <a:xfrm>
            <a:off x="3231234" y="3702615"/>
            <a:ext cx="185145" cy="185145"/>
          </a:xfrm>
          <a:prstGeom prst="ellipse">
            <a:avLst/>
          </a:prstGeom>
          <a:ln w="25400">
            <a:solidFill>
              <a:schemeClr val="accent4">
                <a:lumOff val="-3294"/>
              </a:schemeClr>
            </a:solidFill>
          </a:ln>
        </p:spPr>
        <p:txBody>
          <a:bodyPr lIns="0" tIns="0" rIns="0" bIns="0"/>
          <a:lstStyle/>
          <a:p>
            <a:pPr/>
          </a:p>
        </p:txBody>
      </p:sp>
      <p:sp>
        <p:nvSpPr>
          <p:cNvPr id="1453" name="Line"/>
          <p:cNvSpPr/>
          <p:nvPr/>
        </p:nvSpPr>
        <p:spPr>
          <a:xfrm>
            <a:off x="3410455" y="2461412"/>
            <a:ext cx="943670" cy="651942"/>
          </a:xfrm>
          <a:prstGeom prst="line">
            <a:avLst/>
          </a:prstGeom>
          <a:ln>
            <a:solidFill>
              <a:srgbClr val="7EA4FF"/>
            </a:solidFill>
            <a:miter lim="400000"/>
          </a:ln>
        </p:spPr>
        <p:txBody>
          <a:bodyPr lIns="0" tIns="0" rIns="0" bIns="0"/>
          <a:lstStyle/>
          <a:p>
            <a:pPr/>
          </a:p>
        </p:txBody>
      </p:sp>
      <p:sp>
        <p:nvSpPr>
          <p:cNvPr id="1454" name="Line"/>
          <p:cNvSpPr/>
          <p:nvPr/>
        </p:nvSpPr>
        <p:spPr>
          <a:xfrm>
            <a:off x="3414117" y="2864727"/>
            <a:ext cx="932913" cy="248869"/>
          </a:xfrm>
          <a:prstGeom prst="line">
            <a:avLst/>
          </a:prstGeom>
          <a:ln>
            <a:solidFill>
              <a:srgbClr val="7EA4FF"/>
            </a:solidFill>
            <a:miter lim="400000"/>
          </a:ln>
        </p:spPr>
        <p:txBody>
          <a:bodyPr lIns="0" tIns="0" rIns="0" bIns="0"/>
          <a:lstStyle/>
          <a:p>
            <a:pPr/>
          </a:p>
        </p:txBody>
      </p:sp>
      <p:sp>
        <p:nvSpPr>
          <p:cNvPr id="1455" name="Line"/>
          <p:cNvSpPr/>
          <p:nvPr/>
        </p:nvSpPr>
        <p:spPr>
          <a:xfrm flipV="1">
            <a:off x="3422884" y="3120829"/>
            <a:ext cx="924146" cy="200382"/>
          </a:xfrm>
          <a:prstGeom prst="line">
            <a:avLst/>
          </a:prstGeom>
          <a:ln>
            <a:solidFill>
              <a:srgbClr val="7EA4FF"/>
            </a:solidFill>
            <a:miter lim="400000"/>
          </a:ln>
        </p:spPr>
        <p:txBody>
          <a:bodyPr lIns="0" tIns="0" rIns="0" bIns="0"/>
          <a:lstStyle/>
          <a:p>
            <a:pPr/>
          </a:p>
        </p:txBody>
      </p:sp>
      <p:sp>
        <p:nvSpPr>
          <p:cNvPr id="1456" name="Line"/>
          <p:cNvSpPr/>
          <p:nvPr/>
        </p:nvSpPr>
        <p:spPr>
          <a:xfrm flipV="1">
            <a:off x="3421530" y="3122640"/>
            <a:ext cx="924318" cy="662946"/>
          </a:xfrm>
          <a:prstGeom prst="line">
            <a:avLst/>
          </a:prstGeom>
          <a:ln>
            <a:solidFill>
              <a:srgbClr val="7EA4FF"/>
            </a:solidFill>
            <a:miter lim="400000"/>
          </a:ln>
        </p:spPr>
        <p:txBody>
          <a:bodyPr lIns="0" tIns="0" rIns="0" bIns="0"/>
          <a:lstStyle/>
          <a:p>
            <a:pPr/>
          </a:p>
        </p:txBody>
      </p:sp>
      <p:sp>
        <p:nvSpPr>
          <p:cNvPr id="1457" name="Line"/>
          <p:cNvSpPr/>
          <p:nvPr/>
        </p:nvSpPr>
        <p:spPr>
          <a:xfrm>
            <a:off x="3421314" y="2473445"/>
            <a:ext cx="932241" cy="1100294"/>
          </a:xfrm>
          <a:prstGeom prst="line">
            <a:avLst/>
          </a:prstGeom>
          <a:ln>
            <a:solidFill>
              <a:srgbClr val="7EA4FF"/>
            </a:solidFill>
            <a:miter lim="400000"/>
          </a:ln>
        </p:spPr>
        <p:txBody>
          <a:bodyPr lIns="0" tIns="0" rIns="0" bIns="0"/>
          <a:lstStyle/>
          <a:p>
            <a:pPr/>
          </a:p>
        </p:txBody>
      </p:sp>
      <p:sp>
        <p:nvSpPr>
          <p:cNvPr id="1458" name="Line"/>
          <p:cNvSpPr/>
          <p:nvPr/>
        </p:nvSpPr>
        <p:spPr>
          <a:xfrm>
            <a:off x="3420473" y="2880838"/>
            <a:ext cx="930576" cy="690797"/>
          </a:xfrm>
          <a:prstGeom prst="line">
            <a:avLst/>
          </a:prstGeom>
          <a:ln>
            <a:solidFill>
              <a:srgbClr val="7EA4FF"/>
            </a:solidFill>
            <a:miter lim="400000"/>
          </a:ln>
        </p:spPr>
        <p:txBody>
          <a:bodyPr lIns="0" tIns="0" rIns="0" bIns="0"/>
          <a:lstStyle/>
          <a:p>
            <a:pPr/>
          </a:p>
        </p:txBody>
      </p:sp>
      <p:sp>
        <p:nvSpPr>
          <p:cNvPr id="1459" name="Line"/>
          <p:cNvSpPr/>
          <p:nvPr/>
        </p:nvSpPr>
        <p:spPr>
          <a:xfrm>
            <a:off x="3424149" y="3313288"/>
            <a:ext cx="930028" cy="261000"/>
          </a:xfrm>
          <a:prstGeom prst="line">
            <a:avLst/>
          </a:prstGeom>
          <a:ln>
            <a:solidFill>
              <a:srgbClr val="7EA4FF"/>
            </a:solidFill>
            <a:miter lim="400000"/>
          </a:ln>
        </p:spPr>
        <p:txBody>
          <a:bodyPr lIns="0" tIns="0" rIns="0" bIns="0"/>
          <a:lstStyle/>
          <a:p>
            <a:pPr/>
          </a:p>
        </p:txBody>
      </p:sp>
      <p:sp>
        <p:nvSpPr>
          <p:cNvPr id="1460" name="Line"/>
          <p:cNvSpPr/>
          <p:nvPr/>
        </p:nvSpPr>
        <p:spPr>
          <a:xfrm flipV="1">
            <a:off x="3417829" y="3573729"/>
            <a:ext cx="938392" cy="205455"/>
          </a:xfrm>
          <a:prstGeom prst="line">
            <a:avLst/>
          </a:prstGeom>
          <a:ln>
            <a:solidFill>
              <a:srgbClr val="7EA4FF"/>
            </a:solidFill>
            <a:miter lim="400000"/>
          </a:ln>
        </p:spPr>
        <p:txBody>
          <a:bodyPr lIns="0" tIns="0" rIns="0" bIns="0"/>
          <a:lstStyle/>
          <a:p>
            <a:pPr/>
          </a:p>
        </p:txBody>
      </p:sp>
      <p:sp>
        <p:nvSpPr>
          <p:cNvPr id="1461" name="Circle"/>
          <p:cNvSpPr/>
          <p:nvPr/>
        </p:nvSpPr>
        <p:spPr>
          <a:xfrm>
            <a:off x="3231234" y="2371615"/>
            <a:ext cx="185145" cy="185145"/>
          </a:xfrm>
          <a:prstGeom prst="ellipse">
            <a:avLst/>
          </a:prstGeom>
          <a:ln w="25400">
            <a:solidFill>
              <a:schemeClr val="accent4">
                <a:lumOff val="-3294"/>
              </a:schemeClr>
            </a:solidFill>
          </a:ln>
        </p:spPr>
        <p:txBody>
          <a:bodyPr lIns="0" tIns="0" rIns="0" bIns="0"/>
          <a:lstStyle/>
          <a:p>
            <a:pPr/>
          </a:p>
        </p:txBody>
      </p:sp>
      <p:sp>
        <p:nvSpPr>
          <p:cNvPr id="1462" name="Rounded Rectangle"/>
          <p:cNvSpPr/>
          <p:nvPr/>
        </p:nvSpPr>
        <p:spPr>
          <a:xfrm>
            <a:off x="2681362" y="3205377"/>
            <a:ext cx="277089" cy="277088"/>
          </a:xfrm>
          <a:prstGeom prst="roundRect">
            <a:avLst>
              <a:gd name="adj" fmla="val 15000"/>
            </a:avLst>
          </a:prstGeom>
          <a:ln w="25400">
            <a:solidFill>
              <a:srgbClr val="2DA26D"/>
            </a:solidFill>
          </a:ln>
        </p:spPr>
        <p:txBody>
          <a:bodyPr lIns="0" tIns="0" rIns="0" bIns="0"/>
          <a:lstStyle/>
          <a:p>
            <a:pPr/>
          </a:p>
        </p:txBody>
      </p:sp>
      <p:sp>
        <p:nvSpPr>
          <p:cNvPr id="1463" name="Equation"/>
          <p:cNvSpPr txBox="1"/>
          <p:nvPr/>
        </p:nvSpPr>
        <p:spPr>
          <a:xfrm>
            <a:off x="2766946" y="3282731"/>
            <a:ext cx="136792" cy="59475"/>
          </a:xfrm>
          <a:prstGeom prst="rect">
            <a:avLst/>
          </a:prstGeom>
          <a:ln w="12700">
            <a:miter lim="400000"/>
          </a:ln>
        </p:spPr>
        <p:txBody>
          <a:bodyPr wrap="none" lIns="0" tIns="0" rIns="0" bIns="0">
            <a:spAutoFit/>
          </a:bodyPr>
          <a:lstStyle/>
          <a:p>
            <a:pPr latinLnBrk="1">
              <a:defRPr sz="1800">
                <a:solidFill>
                  <a:srgbClr val="000000"/>
                </a:solidFill>
              </a:defRPr>
            </a:pPr>
            <a14:m>
              <m:oMathPara>
                <m:oMathParaPr>
                  <m:jc m:val="centerGroup"/>
                </m:oMathParaPr>
                <m:oMath>
                  <m:r>
                    <a:rPr xmlns:a="http://schemas.openxmlformats.org/drawingml/2006/main" sz="700" i="1">
                      <a:solidFill>
                        <a:srgbClr val="333333"/>
                      </a:solidFill>
                      <a:latin typeface="Cambria Math" panose="02040503050406030204" pitchFamily="18" charset="0"/>
                    </a:rPr>
                    <m:t>A</m:t>
                  </m:r>
                  <m:r>
                    <a:rPr xmlns:a="http://schemas.openxmlformats.org/drawingml/2006/main" sz="700" i="1">
                      <a:solidFill>
                        <a:srgbClr val="333333"/>
                      </a:solidFill>
                      <a:latin typeface="Cambria Math" panose="02040503050406030204" pitchFamily="18" charset="0"/>
                    </a:rPr>
                    <m:t>F</m:t>
                  </m:r>
                </m:oMath>
              </m:oMathPara>
            </a14:m>
            <a:endParaRPr sz="700">
              <a:solidFill>
                <a:srgbClr val="333333"/>
              </a:solidFill>
            </a:endParaRPr>
          </a:p>
        </p:txBody>
      </p:sp>
      <p:sp>
        <p:nvSpPr>
          <p:cNvPr id="1464" name="Rounded Rectangle"/>
          <p:cNvSpPr/>
          <p:nvPr/>
        </p:nvSpPr>
        <p:spPr>
          <a:xfrm>
            <a:off x="2681362" y="3685511"/>
            <a:ext cx="277089" cy="277088"/>
          </a:xfrm>
          <a:prstGeom prst="roundRect">
            <a:avLst>
              <a:gd name="adj" fmla="val 15000"/>
            </a:avLst>
          </a:prstGeom>
          <a:ln w="25400">
            <a:solidFill>
              <a:srgbClr val="2DA26D"/>
            </a:solidFill>
          </a:ln>
        </p:spPr>
        <p:txBody>
          <a:bodyPr lIns="0" tIns="0" rIns="0" bIns="0"/>
          <a:lstStyle/>
          <a:p>
            <a:pPr/>
          </a:p>
        </p:txBody>
      </p:sp>
      <p:sp>
        <p:nvSpPr>
          <p:cNvPr id="1465" name="Equation"/>
          <p:cNvSpPr txBox="1"/>
          <p:nvPr/>
        </p:nvSpPr>
        <p:spPr>
          <a:xfrm>
            <a:off x="2766946" y="3762865"/>
            <a:ext cx="136792" cy="59475"/>
          </a:xfrm>
          <a:prstGeom prst="rect">
            <a:avLst/>
          </a:prstGeom>
          <a:ln w="12700">
            <a:miter lim="400000"/>
          </a:ln>
        </p:spPr>
        <p:txBody>
          <a:bodyPr wrap="none" lIns="0" tIns="0" rIns="0" bIns="0">
            <a:spAutoFit/>
          </a:bodyPr>
          <a:lstStyle/>
          <a:p>
            <a:pPr latinLnBrk="1">
              <a:defRPr sz="1800">
                <a:solidFill>
                  <a:srgbClr val="000000"/>
                </a:solidFill>
              </a:defRPr>
            </a:pPr>
            <a14:m>
              <m:oMathPara>
                <m:oMathParaPr>
                  <m:jc m:val="centerGroup"/>
                </m:oMathParaPr>
                <m:oMath>
                  <m:r>
                    <a:rPr xmlns:a="http://schemas.openxmlformats.org/drawingml/2006/main" sz="700" i="1">
                      <a:solidFill>
                        <a:srgbClr val="333333"/>
                      </a:solidFill>
                      <a:latin typeface="Cambria Math" panose="02040503050406030204" pitchFamily="18" charset="0"/>
                    </a:rPr>
                    <m:t>A</m:t>
                  </m:r>
                  <m:r>
                    <a:rPr xmlns:a="http://schemas.openxmlformats.org/drawingml/2006/main" sz="700" i="1">
                      <a:solidFill>
                        <a:srgbClr val="333333"/>
                      </a:solidFill>
                      <a:latin typeface="Cambria Math" panose="02040503050406030204" pitchFamily="18" charset="0"/>
                    </a:rPr>
                    <m:t>F</m:t>
                  </m:r>
                </m:oMath>
              </m:oMathPara>
            </a14:m>
            <a:endParaRPr sz="700">
              <a:solidFill>
                <a:srgbClr val="333333"/>
              </a:solidFill>
            </a:endParaRPr>
          </a:p>
        </p:txBody>
      </p:sp>
      <p:sp>
        <p:nvSpPr>
          <p:cNvPr id="1466" name="Rounded Rectangle"/>
          <p:cNvSpPr/>
          <p:nvPr/>
        </p:nvSpPr>
        <p:spPr>
          <a:xfrm>
            <a:off x="4360245" y="2963498"/>
            <a:ext cx="277088" cy="277088"/>
          </a:xfrm>
          <a:prstGeom prst="roundRect">
            <a:avLst>
              <a:gd name="adj" fmla="val 15000"/>
            </a:avLst>
          </a:prstGeom>
          <a:ln w="25400">
            <a:solidFill>
              <a:srgbClr val="7EA4FF"/>
            </a:solidFill>
          </a:ln>
        </p:spPr>
        <p:txBody>
          <a:bodyPr lIns="0" tIns="0" rIns="0" bIns="0"/>
          <a:lstStyle/>
          <a:p>
            <a:pPr/>
          </a:p>
        </p:txBody>
      </p:sp>
      <p:sp>
        <p:nvSpPr>
          <p:cNvPr id="1467" name="Rounded Rectangle"/>
          <p:cNvSpPr/>
          <p:nvPr/>
        </p:nvSpPr>
        <p:spPr>
          <a:xfrm>
            <a:off x="4365179" y="3433101"/>
            <a:ext cx="277088" cy="277088"/>
          </a:xfrm>
          <a:prstGeom prst="roundRect">
            <a:avLst>
              <a:gd name="adj" fmla="val 15000"/>
            </a:avLst>
          </a:prstGeom>
          <a:ln w="25400">
            <a:solidFill>
              <a:srgbClr val="7EA4FF"/>
            </a:solidFill>
          </a:ln>
        </p:spPr>
        <p:txBody>
          <a:bodyPr lIns="0" tIns="0" rIns="0" bIns="0"/>
          <a:lstStyle/>
          <a:p>
            <a:pPr/>
          </a:p>
        </p:txBody>
      </p:sp>
      <p:sp>
        <p:nvSpPr>
          <p:cNvPr id="1468" name="Line"/>
          <p:cNvSpPr/>
          <p:nvPr/>
        </p:nvSpPr>
        <p:spPr>
          <a:xfrm>
            <a:off x="4645126" y="3102544"/>
            <a:ext cx="299195" cy="1"/>
          </a:xfrm>
          <a:prstGeom prst="line">
            <a:avLst/>
          </a:prstGeom>
          <a:ln>
            <a:solidFill>
              <a:srgbClr val="7EA4FF"/>
            </a:solidFill>
          </a:ln>
        </p:spPr>
        <p:txBody>
          <a:bodyPr lIns="0" tIns="0" rIns="0" bIns="0"/>
          <a:lstStyle/>
          <a:p>
            <a:pPr/>
          </a:p>
        </p:txBody>
      </p:sp>
      <p:sp>
        <p:nvSpPr>
          <p:cNvPr id="1469" name="Line"/>
          <p:cNvSpPr/>
          <p:nvPr/>
        </p:nvSpPr>
        <p:spPr>
          <a:xfrm>
            <a:off x="4645126" y="3571645"/>
            <a:ext cx="299195" cy="1"/>
          </a:xfrm>
          <a:prstGeom prst="line">
            <a:avLst/>
          </a:prstGeom>
          <a:ln>
            <a:solidFill>
              <a:srgbClr val="7EA4FF"/>
            </a:solidFill>
          </a:ln>
        </p:spPr>
        <p:txBody>
          <a:bodyPr lIns="0" tIns="0" rIns="0" bIns="0"/>
          <a:lstStyle/>
          <a:p>
            <a:pPr/>
          </a:p>
        </p:txBody>
      </p:sp>
      <p:sp>
        <p:nvSpPr>
          <p:cNvPr id="1470" name="Line"/>
          <p:cNvSpPr/>
          <p:nvPr/>
        </p:nvSpPr>
        <p:spPr>
          <a:xfrm>
            <a:off x="5204418" y="3102041"/>
            <a:ext cx="277089" cy="1"/>
          </a:xfrm>
          <a:prstGeom prst="line">
            <a:avLst/>
          </a:prstGeom>
          <a:ln>
            <a:solidFill>
              <a:srgbClr val="7EA4FF"/>
            </a:solidFill>
          </a:ln>
        </p:spPr>
        <p:txBody>
          <a:bodyPr lIns="0" tIns="0" rIns="0" bIns="0"/>
          <a:lstStyle/>
          <a:p>
            <a:pPr/>
          </a:p>
        </p:txBody>
      </p:sp>
      <p:sp>
        <p:nvSpPr>
          <p:cNvPr id="1471" name="Line"/>
          <p:cNvSpPr/>
          <p:nvPr/>
        </p:nvSpPr>
        <p:spPr>
          <a:xfrm>
            <a:off x="5209038" y="3571737"/>
            <a:ext cx="271793" cy="1"/>
          </a:xfrm>
          <a:prstGeom prst="line">
            <a:avLst/>
          </a:prstGeom>
          <a:ln>
            <a:solidFill>
              <a:srgbClr val="7EA4FF"/>
            </a:solidFill>
          </a:ln>
        </p:spPr>
        <p:txBody>
          <a:bodyPr lIns="0" tIns="0" rIns="0" bIns="0"/>
          <a:lstStyle/>
          <a:p>
            <a:pPr/>
          </a:p>
        </p:txBody>
      </p:sp>
      <p:sp>
        <p:nvSpPr>
          <p:cNvPr id="1472" name="Circle"/>
          <p:cNvSpPr/>
          <p:nvPr/>
        </p:nvSpPr>
        <p:spPr>
          <a:xfrm>
            <a:off x="5481995" y="3008115"/>
            <a:ext cx="185145" cy="185146"/>
          </a:xfrm>
          <a:prstGeom prst="ellipse">
            <a:avLst/>
          </a:prstGeom>
          <a:ln w="25400">
            <a:solidFill>
              <a:schemeClr val="accent4">
                <a:lumOff val="-3294"/>
              </a:schemeClr>
            </a:solidFill>
          </a:ln>
        </p:spPr>
        <p:txBody>
          <a:bodyPr lIns="0" tIns="0" rIns="0" bIns="0"/>
          <a:lstStyle/>
          <a:p>
            <a:pPr/>
          </a:p>
        </p:txBody>
      </p:sp>
      <p:sp>
        <p:nvSpPr>
          <p:cNvPr id="1473" name="Circle"/>
          <p:cNvSpPr/>
          <p:nvPr/>
        </p:nvSpPr>
        <p:spPr>
          <a:xfrm>
            <a:off x="5481995" y="3475413"/>
            <a:ext cx="185145" cy="185146"/>
          </a:xfrm>
          <a:prstGeom prst="ellipse">
            <a:avLst/>
          </a:prstGeom>
          <a:ln w="25400">
            <a:solidFill>
              <a:schemeClr val="accent4">
                <a:lumOff val="-3294"/>
              </a:schemeClr>
            </a:solidFill>
          </a:ln>
        </p:spPr>
        <p:txBody>
          <a:bodyPr lIns="0" tIns="0" rIns="0" bIns="0"/>
          <a:lstStyle/>
          <a:p>
            <a:pPr/>
          </a:p>
        </p:txBody>
      </p:sp>
      <p:sp>
        <p:nvSpPr>
          <p:cNvPr id="1474" name="Rounded Rectangle"/>
          <p:cNvSpPr/>
          <p:nvPr/>
        </p:nvSpPr>
        <p:spPr>
          <a:xfrm>
            <a:off x="4932123" y="2978175"/>
            <a:ext cx="277089" cy="277089"/>
          </a:xfrm>
          <a:prstGeom prst="roundRect">
            <a:avLst>
              <a:gd name="adj" fmla="val 15000"/>
            </a:avLst>
          </a:prstGeom>
          <a:ln w="25400">
            <a:solidFill>
              <a:srgbClr val="7EA4FF"/>
            </a:solidFill>
          </a:ln>
        </p:spPr>
        <p:txBody>
          <a:bodyPr lIns="0" tIns="0" rIns="0" bIns="0"/>
          <a:lstStyle/>
          <a:p>
            <a:pPr/>
          </a:p>
        </p:txBody>
      </p:sp>
      <p:sp>
        <p:nvSpPr>
          <p:cNvPr id="1475" name="Equation"/>
          <p:cNvSpPr txBox="1"/>
          <p:nvPr/>
        </p:nvSpPr>
        <p:spPr>
          <a:xfrm>
            <a:off x="5017707" y="3055529"/>
            <a:ext cx="136792" cy="59475"/>
          </a:xfrm>
          <a:prstGeom prst="rect">
            <a:avLst/>
          </a:prstGeom>
          <a:ln w="12700">
            <a:miter lim="400000"/>
          </a:ln>
        </p:spPr>
        <p:txBody>
          <a:bodyPr wrap="none" lIns="0" tIns="0" rIns="0" bIns="0">
            <a:spAutoFit/>
          </a:bodyPr>
          <a:lstStyle/>
          <a:p>
            <a:pPr latinLnBrk="1">
              <a:defRPr sz="1800">
                <a:solidFill>
                  <a:srgbClr val="000000"/>
                </a:solidFill>
              </a:defRPr>
            </a:pPr>
            <a14:m>
              <m:oMathPara>
                <m:oMathParaPr>
                  <m:jc m:val="centerGroup"/>
                </m:oMathParaPr>
                <m:oMath>
                  <m:r>
                    <a:rPr xmlns:a="http://schemas.openxmlformats.org/drawingml/2006/main" sz="700" i="1">
                      <a:solidFill>
                        <a:srgbClr val="333333"/>
                      </a:solidFill>
                      <a:latin typeface="Cambria Math" panose="02040503050406030204" pitchFamily="18" charset="0"/>
                    </a:rPr>
                    <m:t>A</m:t>
                  </m:r>
                  <m:r>
                    <a:rPr xmlns:a="http://schemas.openxmlformats.org/drawingml/2006/main" sz="700" i="1">
                      <a:solidFill>
                        <a:srgbClr val="333333"/>
                      </a:solidFill>
                      <a:latin typeface="Cambria Math" panose="02040503050406030204" pitchFamily="18" charset="0"/>
                    </a:rPr>
                    <m:t>F</m:t>
                  </m:r>
                </m:oMath>
              </m:oMathPara>
            </a14:m>
            <a:endParaRPr sz="700">
              <a:solidFill>
                <a:srgbClr val="333333"/>
              </a:solidFill>
            </a:endParaRPr>
          </a:p>
        </p:txBody>
      </p:sp>
      <p:sp>
        <p:nvSpPr>
          <p:cNvPr id="1476" name="Rounded Rectangle"/>
          <p:cNvSpPr/>
          <p:nvPr/>
        </p:nvSpPr>
        <p:spPr>
          <a:xfrm>
            <a:off x="4932123" y="3433450"/>
            <a:ext cx="277089" cy="277089"/>
          </a:xfrm>
          <a:prstGeom prst="roundRect">
            <a:avLst>
              <a:gd name="adj" fmla="val 15000"/>
            </a:avLst>
          </a:prstGeom>
          <a:ln w="25400">
            <a:solidFill>
              <a:srgbClr val="7EA4FF"/>
            </a:solidFill>
          </a:ln>
        </p:spPr>
        <p:txBody>
          <a:bodyPr lIns="0" tIns="0" rIns="0" bIns="0"/>
          <a:lstStyle/>
          <a:p>
            <a:pPr/>
          </a:p>
        </p:txBody>
      </p:sp>
      <p:sp>
        <p:nvSpPr>
          <p:cNvPr id="1477" name="Equation"/>
          <p:cNvSpPr txBox="1"/>
          <p:nvPr/>
        </p:nvSpPr>
        <p:spPr>
          <a:xfrm>
            <a:off x="5017707" y="3510805"/>
            <a:ext cx="136792" cy="59475"/>
          </a:xfrm>
          <a:prstGeom prst="rect">
            <a:avLst/>
          </a:prstGeom>
          <a:ln w="12700">
            <a:miter lim="400000"/>
          </a:ln>
        </p:spPr>
        <p:txBody>
          <a:bodyPr wrap="none" lIns="0" tIns="0" rIns="0" bIns="0">
            <a:spAutoFit/>
          </a:bodyPr>
          <a:lstStyle/>
          <a:p>
            <a:pPr latinLnBrk="1">
              <a:defRPr sz="1800">
                <a:solidFill>
                  <a:srgbClr val="000000"/>
                </a:solidFill>
              </a:defRPr>
            </a:pPr>
            <a14:m>
              <m:oMathPara>
                <m:oMathParaPr>
                  <m:jc m:val="centerGroup"/>
                </m:oMathParaPr>
                <m:oMath>
                  <m:r>
                    <a:rPr xmlns:a="http://schemas.openxmlformats.org/drawingml/2006/main" sz="700" i="1">
                      <a:solidFill>
                        <a:srgbClr val="333333"/>
                      </a:solidFill>
                      <a:latin typeface="Cambria Math" panose="02040503050406030204" pitchFamily="18" charset="0"/>
                    </a:rPr>
                    <m:t>A</m:t>
                  </m:r>
                  <m:r>
                    <a:rPr xmlns:a="http://schemas.openxmlformats.org/drawingml/2006/main" sz="700" i="1">
                      <a:solidFill>
                        <a:srgbClr val="333333"/>
                      </a:solidFill>
                      <a:latin typeface="Cambria Math" panose="02040503050406030204" pitchFamily="18" charset="0"/>
                    </a:rPr>
                    <m:t>F</m:t>
                  </m:r>
                </m:oMath>
              </m:oMathPara>
            </a14:m>
            <a:endParaRPr sz="700">
              <a:solidFill>
                <a:srgbClr val="333333"/>
              </a:solidFill>
            </a:endParaRPr>
          </a:p>
        </p:txBody>
      </p:sp>
      <p:sp>
        <p:nvSpPr>
          <p:cNvPr id="1478" name="Equation"/>
          <p:cNvSpPr txBox="1"/>
          <p:nvPr/>
        </p:nvSpPr>
        <p:spPr>
          <a:xfrm>
            <a:off x="4449578" y="3037093"/>
            <a:ext cx="98947" cy="128995"/>
          </a:xfrm>
          <a:prstGeom prst="rect">
            <a:avLst/>
          </a:prstGeom>
          <a:ln w="12700">
            <a:miter lim="400000"/>
          </a:ln>
        </p:spPr>
        <p:txBody>
          <a:bodyPr wrap="none" lIns="0" tIns="0" rIns="0" bIns="0">
            <a:spAutoFit/>
          </a:bodyPr>
          <a:lstStyle/>
          <a:p>
            <a:pPr latinLnBrk="1">
              <a:defRPr sz="1800">
                <a:solidFill>
                  <a:srgbClr val="000000"/>
                </a:solidFill>
              </a:defRPr>
            </a:pPr>
            <a14:m>
              <m:oMathPara>
                <m:oMathParaPr>
                  <m:jc m:val="centerGroup"/>
                </m:oMathParaPr>
                <m:oMath>
                  <m:r>
                    <a:rPr xmlns:a="http://schemas.openxmlformats.org/drawingml/2006/main" sz="700" i="1">
                      <a:solidFill>
                        <a:srgbClr val="333333"/>
                      </a:solidFill>
                      <a:latin typeface="Cambria Math" panose="02040503050406030204" pitchFamily="18" charset="0"/>
                    </a:rPr>
                    <m:t>∑</m:t>
                  </m:r>
                </m:oMath>
              </m:oMathPara>
            </a14:m>
            <a:endParaRPr sz="700">
              <a:solidFill>
                <a:srgbClr val="333333"/>
              </a:solidFill>
            </a:endParaRPr>
          </a:p>
        </p:txBody>
      </p:sp>
      <p:sp>
        <p:nvSpPr>
          <p:cNvPr id="1479" name="Equation"/>
          <p:cNvSpPr txBox="1"/>
          <p:nvPr/>
        </p:nvSpPr>
        <p:spPr>
          <a:xfrm>
            <a:off x="4446921" y="3507840"/>
            <a:ext cx="98947" cy="128995"/>
          </a:xfrm>
          <a:prstGeom prst="rect">
            <a:avLst/>
          </a:prstGeom>
          <a:ln w="12700">
            <a:miter lim="400000"/>
          </a:ln>
        </p:spPr>
        <p:txBody>
          <a:bodyPr wrap="none" lIns="0" tIns="0" rIns="0" bIns="0">
            <a:spAutoFit/>
          </a:bodyPr>
          <a:lstStyle/>
          <a:p>
            <a:pPr latinLnBrk="1">
              <a:defRPr sz="1800">
                <a:solidFill>
                  <a:srgbClr val="000000"/>
                </a:solidFill>
              </a:defRPr>
            </a:pPr>
            <a14:m>
              <m:oMathPara>
                <m:oMathParaPr>
                  <m:jc m:val="centerGroup"/>
                </m:oMathParaPr>
                <m:oMath>
                  <m:r>
                    <a:rPr xmlns:a="http://schemas.openxmlformats.org/drawingml/2006/main" sz="700" i="1">
                      <a:solidFill>
                        <a:srgbClr val="333333"/>
                      </a:solidFill>
                      <a:latin typeface="Cambria Math" panose="02040503050406030204" pitchFamily="18" charset="0"/>
                    </a:rPr>
                    <m:t>∑</m:t>
                  </m:r>
                </m:oMath>
              </m:oMathPara>
            </a14:m>
            <a:endParaRPr sz="700">
              <a:solidFill>
                <a:srgbClr val="333333"/>
              </a:solidFill>
            </a:endParaRPr>
          </a:p>
        </p:txBody>
      </p:sp>
      <p:sp>
        <p:nvSpPr>
          <p:cNvPr id="1480" name="Rounded Rectangle"/>
          <p:cNvSpPr/>
          <p:nvPr/>
        </p:nvSpPr>
        <p:spPr>
          <a:xfrm>
            <a:off x="6009575" y="2979289"/>
            <a:ext cx="277088" cy="277088"/>
          </a:xfrm>
          <a:prstGeom prst="roundRect">
            <a:avLst>
              <a:gd name="adj" fmla="val 15000"/>
            </a:avLst>
          </a:prstGeom>
          <a:ln w="25400">
            <a:solidFill>
              <a:srgbClr val="FFA770"/>
            </a:solidFill>
          </a:ln>
        </p:spPr>
        <p:txBody>
          <a:bodyPr lIns="0" tIns="0" rIns="0" bIns="0"/>
          <a:lstStyle/>
          <a:p>
            <a:pPr/>
          </a:p>
        </p:txBody>
      </p:sp>
      <p:sp>
        <p:nvSpPr>
          <p:cNvPr id="1481" name="Rounded Rectangle"/>
          <p:cNvSpPr/>
          <p:nvPr/>
        </p:nvSpPr>
        <p:spPr>
          <a:xfrm>
            <a:off x="6014509" y="3448892"/>
            <a:ext cx="277088" cy="277089"/>
          </a:xfrm>
          <a:prstGeom prst="roundRect">
            <a:avLst>
              <a:gd name="adj" fmla="val 15000"/>
            </a:avLst>
          </a:prstGeom>
          <a:ln w="25400">
            <a:solidFill>
              <a:srgbClr val="FFA770"/>
            </a:solidFill>
          </a:ln>
        </p:spPr>
        <p:txBody>
          <a:bodyPr lIns="0" tIns="0" rIns="0" bIns="0"/>
          <a:lstStyle/>
          <a:p>
            <a:pPr/>
          </a:p>
        </p:txBody>
      </p:sp>
      <p:sp>
        <p:nvSpPr>
          <p:cNvPr id="1482" name="Line"/>
          <p:cNvSpPr/>
          <p:nvPr/>
        </p:nvSpPr>
        <p:spPr>
          <a:xfrm>
            <a:off x="6294456" y="3118335"/>
            <a:ext cx="299195" cy="1"/>
          </a:xfrm>
          <a:prstGeom prst="line">
            <a:avLst/>
          </a:prstGeom>
          <a:ln>
            <a:solidFill>
              <a:srgbClr val="FFA770"/>
            </a:solidFill>
          </a:ln>
        </p:spPr>
        <p:txBody>
          <a:bodyPr lIns="0" tIns="0" rIns="0" bIns="0"/>
          <a:lstStyle/>
          <a:p>
            <a:pPr/>
          </a:p>
        </p:txBody>
      </p:sp>
      <p:sp>
        <p:nvSpPr>
          <p:cNvPr id="1483" name="Line"/>
          <p:cNvSpPr/>
          <p:nvPr/>
        </p:nvSpPr>
        <p:spPr>
          <a:xfrm>
            <a:off x="6294456" y="3587436"/>
            <a:ext cx="299195" cy="1"/>
          </a:xfrm>
          <a:prstGeom prst="line">
            <a:avLst/>
          </a:prstGeom>
          <a:ln>
            <a:solidFill>
              <a:srgbClr val="FFA770"/>
            </a:solidFill>
          </a:ln>
        </p:spPr>
        <p:txBody>
          <a:bodyPr lIns="0" tIns="0" rIns="0" bIns="0"/>
          <a:lstStyle/>
          <a:p>
            <a:pPr/>
          </a:p>
        </p:txBody>
      </p:sp>
      <p:sp>
        <p:nvSpPr>
          <p:cNvPr id="1484" name="Line"/>
          <p:cNvSpPr/>
          <p:nvPr/>
        </p:nvSpPr>
        <p:spPr>
          <a:xfrm>
            <a:off x="6853749" y="3117833"/>
            <a:ext cx="277088" cy="1"/>
          </a:xfrm>
          <a:prstGeom prst="line">
            <a:avLst/>
          </a:prstGeom>
          <a:ln>
            <a:solidFill>
              <a:srgbClr val="FFA770"/>
            </a:solidFill>
          </a:ln>
        </p:spPr>
        <p:txBody>
          <a:bodyPr lIns="0" tIns="0" rIns="0" bIns="0"/>
          <a:lstStyle/>
          <a:p>
            <a:pPr/>
          </a:p>
        </p:txBody>
      </p:sp>
      <p:sp>
        <p:nvSpPr>
          <p:cNvPr id="1485" name="Line"/>
          <p:cNvSpPr/>
          <p:nvPr/>
        </p:nvSpPr>
        <p:spPr>
          <a:xfrm>
            <a:off x="6858368" y="3587528"/>
            <a:ext cx="271793" cy="1"/>
          </a:xfrm>
          <a:prstGeom prst="line">
            <a:avLst/>
          </a:prstGeom>
          <a:ln>
            <a:solidFill>
              <a:srgbClr val="FFA770"/>
            </a:solidFill>
          </a:ln>
        </p:spPr>
        <p:txBody>
          <a:bodyPr lIns="0" tIns="0" rIns="0" bIns="0"/>
          <a:lstStyle/>
          <a:p>
            <a:pPr/>
          </a:p>
        </p:txBody>
      </p:sp>
      <p:sp>
        <p:nvSpPr>
          <p:cNvPr id="1486" name="Rounded Rectangle"/>
          <p:cNvSpPr/>
          <p:nvPr/>
        </p:nvSpPr>
        <p:spPr>
          <a:xfrm>
            <a:off x="6581453" y="2993967"/>
            <a:ext cx="277088" cy="277088"/>
          </a:xfrm>
          <a:prstGeom prst="roundRect">
            <a:avLst>
              <a:gd name="adj" fmla="val 15000"/>
            </a:avLst>
          </a:prstGeom>
          <a:ln w="25400">
            <a:solidFill>
              <a:srgbClr val="FFA770"/>
            </a:solidFill>
          </a:ln>
        </p:spPr>
        <p:txBody>
          <a:bodyPr lIns="0" tIns="0" rIns="0" bIns="0"/>
          <a:lstStyle/>
          <a:p>
            <a:pPr/>
          </a:p>
        </p:txBody>
      </p:sp>
      <p:sp>
        <p:nvSpPr>
          <p:cNvPr id="1487" name="Equation"/>
          <p:cNvSpPr txBox="1"/>
          <p:nvPr/>
        </p:nvSpPr>
        <p:spPr>
          <a:xfrm>
            <a:off x="6667037" y="3071321"/>
            <a:ext cx="136792" cy="59475"/>
          </a:xfrm>
          <a:prstGeom prst="rect">
            <a:avLst/>
          </a:prstGeom>
          <a:ln w="12700">
            <a:miter lim="400000"/>
          </a:ln>
        </p:spPr>
        <p:txBody>
          <a:bodyPr wrap="none" lIns="0" tIns="0" rIns="0" bIns="0">
            <a:spAutoFit/>
          </a:bodyPr>
          <a:lstStyle/>
          <a:p>
            <a:pPr latinLnBrk="1">
              <a:defRPr sz="1800">
                <a:solidFill>
                  <a:srgbClr val="000000"/>
                </a:solidFill>
              </a:defRPr>
            </a:pPr>
            <a14:m>
              <m:oMathPara>
                <m:oMathParaPr>
                  <m:jc m:val="centerGroup"/>
                </m:oMathParaPr>
                <m:oMath>
                  <m:r>
                    <a:rPr xmlns:a="http://schemas.openxmlformats.org/drawingml/2006/main" sz="700" i="1">
                      <a:solidFill>
                        <a:srgbClr val="333333"/>
                      </a:solidFill>
                      <a:latin typeface="Cambria Math" panose="02040503050406030204" pitchFamily="18" charset="0"/>
                    </a:rPr>
                    <m:t>A</m:t>
                  </m:r>
                  <m:r>
                    <a:rPr xmlns:a="http://schemas.openxmlformats.org/drawingml/2006/main" sz="700" i="1">
                      <a:solidFill>
                        <a:srgbClr val="333333"/>
                      </a:solidFill>
                      <a:latin typeface="Cambria Math" panose="02040503050406030204" pitchFamily="18" charset="0"/>
                    </a:rPr>
                    <m:t>F</m:t>
                  </m:r>
                </m:oMath>
              </m:oMathPara>
            </a14:m>
            <a:endParaRPr sz="700">
              <a:solidFill>
                <a:srgbClr val="333333"/>
              </a:solidFill>
            </a:endParaRPr>
          </a:p>
        </p:txBody>
      </p:sp>
      <p:sp>
        <p:nvSpPr>
          <p:cNvPr id="1488" name="Rounded Rectangle"/>
          <p:cNvSpPr/>
          <p:nvPr/>
        </p:nvSpPr>
        <p:spPr>
          <a:xfrm>
            <a:off x="6581453" y="3449242"/>
            <a:ext cx="277088" cy="277088"/>
          </a:xfrm>
          <a:prstGeom prst="roundRect">
            <a:avLst>
              <a:gd name="adj" fmla="val 15000"/>
            </a:avLst>
          </a:prstGeom>
          <a:ln w="25400">
            <a:solidFill>
              <a:srgbClr val="FFA770"/>
            </a:solidFill>
          </a:ln>
        </p:spPr>
        <p:txBody>
          <a:bodyPr lIns="0" tIns="0" rIns="0" bIns="0"/>
          <a:lstStyle/>
          <a:p>
            <a:pPr/>
          </a:p>
        </p:txBody>
      </p:sp>
      <p:sp>
        <p:nvSpPr>
          <p:cNvPr id="1489" name="Equation"/>
          <p:cNvSpPr txBox="1"/>
          <p:nvPr/>
        </p:nvSpPr>
        <p:spPr>
          <a:xfrm>
            <a:off x="6667037" y="3526596"/>
            <a:ext cx="136792" cy="59475"/>
          </a:xfrm>
          <a:prstGeom prst="rect">
            <a:avLst/>
          </a:prstGeom>
          <a:ln w="12700">
            <a:miter lim="400000"/>
          </a:ln>
        </p:spPr>
        <p:txBody>
          <a:bodyPr wrap="none" lIns="0" tIns="0" rIns="0" bIns="0">
            <a:spAutoFit/>
          </a:bodyPr>
          <a:lstStyle/>
          <a:p>
            <a:pPr latinLnBrk="1">
              <a:defRPr sz="1800">
                <a:solidFill>
                  <a:srgbClr val="000000"/>
                </a:solidFill>
              </a:defRPr>
            </a:pPr>
            <a14:m>
              <m:oMathPara>
                <m:oMathParaPr>
                  <m:jc m:val="centerGroup"/>
                </m:oMathParaPr>
                <m:oMath>
                  <m:r>
                    <a:rPr xmlns:a="http://schemas.openxmlformats.org/drawingml/2006/main" sz="700" i="1">
                      <a:solidFill>
                        <a:srgbClr val="333333"/>
                      </a:solidFill>
                      <a:latin typeface="Cambria Math" panose="02040503050406030204" pitchFamily="18" charset="0"/>
                    </a:rPr>
                    <m:t>A</m:t>
                  </m:r>
                  <m:r>
                    <a:rPr xmlns:a="http://schemas.openxmlformats.org/drawingml/2006/main" sz="700" i="1">
                      <a:solidFill>
                        <a:srgbClr val="333333"/>
                      </a:solidFill>
                      <a:latin typeface="Cambria Math" panose="02040503050406030204" pitchFamily="18" charset="0"/>
                    </a:rPr>
                    <m:t>F</m:t>
                  </m:r>
                </m:oMath>
              </m:oMathPara>
            </a14:m>
            <a:endParaRPr sz="700">
              <a:solidFill>
                <a:srgbClr val="333333"/>
              </a:solidFill>
            </a:endParaRPr>
          </a:p>
        </p:txBody>
      </p:sp>
      <p:sp>
        <p:nvSpPr>
          <p:cNvPr id="1490" name="Equation"/>
          <p:cNvSpPr txBox="1"/>
          <p:nvPr/>
        </p:nvSpPr>
        <p:spPr>
          <a:xfrm>
            <a:off x="6098908" y="3052885"/>
            <a:ext cx="98947" cy="128995"/>
          </a:xfrm>
          <a:prstGeom prst="rect">
            <a:avLst/>
          </a:prstGeom>
          <a:ln w="12700">
            <a:miter lim="400000"/>
          </a:ln>
        </p:spPr>
        <p:txBody>
          <a:bodyPr wrap="none" lIns="0" tIns="0" rIns="0" bIns="0">
            <a:spAutoFit/>
          </a:bodyPr>
          <a:lstStyle/>
          <a:p>
            <a:pPr latinLnBrk="1">
              <a:defRPr sz="1800">
                <a:solidFill>
                  <a:srgbClr val="000000"/>
                </a:solidFill>
              </a:defRPr>
            </a:pPr>
            <a14:m>
              <m:oMathPara>
                <m:oMathParaPr>
                  <m:jc m:val="centerGroup"/>
                </m:oMathParaPr>
                <m:oMath>
                  <m:r>
                    <a:rPr xmlns:a="http://schemas.openxmlformats.org/drawingml/2006/main" sz="700" i="1">
                      <a:solidFill>
                        <a:srgbClr val="333333"/>
                      </a:solidFill>
                      <a:latin typeface="Cambria Math" panose="02040503050406030204" pitchFamily="18" charset="0"/>
                    </a:rPr>
                    <m:t>∑</m:t>
                  </m:r>
                </m:oMath>
              </m:oMathPara>
            </a14:m>
            <a:endParaRPr sz="700">
              <a:solidFill>
                <a:srgbClr val="333333"/>
              </a:solidFill>
            </a:endParaRPr>
          </a:p>
        </p:txBody>
      </p:sp>
      <p:sp>
        <p:nvSpPr>
          <p:cNvPr id="1491" name="Equation"/>
          <p:cNvSpPr txBox="1"/>
          <p:nvPr/>
        </p:nvSpPr>
        <p:spPr>
          <a:xfrm>
            <a:off x="6096251" y="3523631"/>
            <a:ext cx="98946" cy="128995"/>
          </a:xfrm>
          <a:prstGeom prst="rect">
            <a:avLst/>
          </a:prstGeom>
          <a:ln w="12700">
            <a:miter lim="400000"/>
          </a:ln>
        </p:spPr>
        <p:txBody>
          <a:bodyPr wrap="none" lIns="0" tIns="0" rIns="0" bIns="0">
            <a:spAutoFit/>
          </a:bodyPr>
          <a:lstStyle/>
          <a:p>
            <a:pPr latinLnBrk="1">
              <a:defRPr sz="1800">
                <a:solidFill>
                  <a:srgbClr val="000000"/>
                </a:solidFill>
              </a:defRPr>
            </a:pPr>
            <a14:m>
              <m:oMathPara>
                <m:oMathParaPr>
                  <m:jc m:val="centerGroup"/>
                </m:oMathParaPr>
                <m:oMath>
                  <m:r>
                    <a:rPr xmlns:a="http://schemas.openxmlformats.org/drawingml/2006/main" sz="700" i="1">
                      <a:solidFill>
                        <a:srgbClr val="333333"/>
                      </a:solidFill>
                      <a:latin typeface="Cambria Math" panose="02040503050406030204" pitchFamily="18" charset="0"/>
                    </a:rPr>
                    <m:t>∑</m:t>
                  </m:r>
                </m:oMath>
              </m:oMathPara>
            </a14:m>
            <a:endParaRPr sz="700">
              <a:solidFill>
                <a:srgbClr val="333333"/>
              </a:solidFill>
            </a:endParaRPr>
          </a:p>
        </p:txBody>
      </p:sp>
      <p:sp>
        <p:nvSpPr>
          <p:cNvPr id="1492" name="Line"/>
          <p:cNvSpPr/>
          <p:nvPr/>
        </p:nvSpPr>
        <p:spPr>
          <a:xfrm>
            <a:off x="5688760" y="3567985"/>
            <a:ext cx="299195" cy="1"/>
          </a:xfrm>
          <a:prstGeom prst="line">
            <a:avLst/>
          </a:prstGeom>
          <a:ln>
            <a:solidFill>
              <a:srgbClr val="FFA770"/>
            </a:solidFill>
          </a:ln>
        </p:spPr>
        <p:txBody>
          <a:bodyPr lIns="0" tIns="0" rIns="0" bIns="0"/>
          <a:lstStyle/>
          <a:p>
            <a:pPr/>
          </a:p>
        </p:txBody>
      </p:sp>
      <p:sp>
        <p:nvSpPr>
          <p:cNvPr id="1493" name="Line"/>
          <p:cNvSpPr/>
          <p:nvPr/>
        </p:nvSpPr>
        <p:spPr>
          <a:xfrm>
            <a:off x="5688760" y="3085108"/>
            <a:ext cx="299195" cy="1"/>
          </a:xfrm>
          <a:prstGeom prst="line">
            <a:avLst/>
          </a:prstGeom>
          <a:ln>
            <a:solidFill>
              <a:srgbClr val="FFA770"/>
            </a:solidFill>
          </a:ln>
        </p:spPr>
        <p:txBody>
          <a:bodyPr lIns="0" tIns="0" rIns="0" bIns="0"/>
          <a:lstStyle/>
          <a:p>
            <a:pPr/>
          </a:p>
        </p:txBody>
      </p:sp>
      <p:sp>
        <p:nvSpPr>
          <p:cNvPr id="1494" name="Line"/>
          <p:cNvSpPr/>
          <p:nvPr/>
        </p:nvSpPr>
        <p:spPr>
          <a:xfrm>
            <a:off x="5688760" y="3085108"/>
            <a:ext cx="310465" cy="476218"/>
          </a:xfrm>
          <a:prstGeom prst="line">
            <a:avLst/>
          </a:prstGeom>
          <a:ln>
            <a:solidFill>
              <a:srgbClr val="FFA770"/>
            </a:solidFill>
          </a:ln>
        </p:spPr>
        <p:txBody>
          <a:bodyPr lIns="0" tIns="0" rIns="0" bIns="0"/>
          <a:lstStyle/>
          <a:p>
            <a:pPr/>
          </a:p>
        </p:txBody>
      </p:sp>
      <p:sp>
        <p:nvSpPr>
          <p:cNvPr id="1495" name="Line"/>
          <p:cNvSpPr/>
          <p:nvPr/>
        </p:nvSpPr>
        <p:spPr>
          <a:xfrm flipV="1">
            <a:off x="5694395" y="3072339"/>
            <a:ext cx="299376" cy="499792"/>
          </a:xfrm>
          <a:prstGeom prst="line">
            <a:avLst/>
          </a:prstGeom>
          <a:ln>
            <a:solidFill>
              <a:srgbClr val="FFA770"/>
            </a:solidFill>
          </a:ln>
        </p:spPr>
        <p:txBody>
          <a:bodyPr lIns="0" tIns="0" rIns="0" bIns="0"/>
          <a:lstStyle/>
          <a:p>
            <a:pPr/>
          </a:p>
        </p:txBody>
      </p:sp>
      <p:sp>
        <p:nvSpPr>
          <p:cNvPr id="1496" name="Circle"/>
          <p:cNvSpPr/>
          <p:nvPr/>
        </p:nvSpPr>
        <p:spPr>
          <a:xfrm>
            <a:off x="5481995" y="2582055"/>
            <a:ext cx="185145" cy="185145"/>
          </a:xfrm>
          <a:prstGeom prst="ellipse">
            <a:avLst/>
          </a:prstGeom>
          <a:ln w="25400">
            <a:solidFill>
              <a:schemeClr val="accent4">
                <a:lumOff val="-3294"/>
              </a:schemeClr>
            </a:solidFill>
          </a:ln>
        </p:spPr>
        <p:txBody>
          <a:bodyPr lIns="0" tIns="0" rIns="0" bIns="0"/>
          <a:lstStyle/>
          <a:p>
            <a:pPr/>
          </a:p>
        </p:txBody>
      </p:sp>
      <p:sp>
        <p:nvSpPr>
          <p:cNvPr id="1497" name="+11"/>
          <p:cNvSpPr txBox="1"/>
          <p:nvPr/>
        </p:nvSpPr>
        <p:spPr>
          <a:xfrm>
            <a:off x="5548875" y="2630006"/>
            <a:ext cx="102186" cy="93631"/>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defRPr sz="500"/>
            </a:lvl1pPr>
          </a:lstStyle>
          <a:p>
            <a:pPr/>
            <a:r>
              <a:t>+11</a:t>
            </a:r>
          </a:p>
        </p:txBody>
      </p:sp>
      <p:sp>
        <p:nvSpPr>
          <p:cNvPr id="1498" name="Line"/>
          <p:cNvSpPr/>
          <p:nvPr/>
        </p:nvSpPr>
        <p:spPr>
          <a:xfrm>
            <a:off x="5655625" y="2715678"/>
            <a:ext cx="339546" cy="353693"/>
          </a:xfrm>
          <a:prstGeom prst="line">
            <a:avLst/>
          </a:prstGeom>
          <a:ln>
            <a:solidFill>
              <a:srgbClr val="FFA770"/>
            </a:solidFill>
          </a:ln>
        </p:spPr>
        <p:txBody>
          <a:bodyPr lIns="0" tIns="0" rIns="0" bIns="0"/>
          <a:lstStyle/>
          <a:p>
            <a:pPr/>
          </a:p>
        </p:txBody>
      </p:sp>
      <p:sp>
        <p:nvSpPr>
          <p:cNvPr id="1499" name="Line"/>
          <p:cNvSpPr/>
          <p:nvPr/>
        </p:nvSpPr>
        <p:spPr>
          <a:xfrm>
            <a:off x="5656327" y="2721833"/>
            <a:ext cx="354874" cy="836502"/>
          </a:xfrm>
          <a:prstGeom prst="line">
            <a:avLst/>
          </a:prstGeom>
          <a:ln>
            <a:solidFill>
              <a:srgbClr val="FFA770"/>
            </a:solidFill>
          </a:ln>
        </p:spPr>
        <p:txBody>
          <a:bodyPr lIns="0" tIns="0" rIns="0" bIns="0"/>
          <a:lstStyle/>
          <a:p>
            <a:pPr/>
          </a:p>
        </p:txBody>
      </p:sp>
      <p:sp>
        <p:nvSpPr>
          <p:cNvPr id="1500" name="Circle"/>
          <p:cNvSpPr/>
          <p:nvPr/>
        </p:nvSpPr>
        <p:spPr>
          <a:xfrm>
            <a:off x="7133240" y="3017699"/>
            <a:ext cx="185145" cy="185146"/>
          </a:xfrm>
          <a:prstGeom prst="ellipse">
            <a:avLst/>
          </a:prstGeom>
          <a:ln w="25400">
            <a:solidFill>
              <a:schemeClr val="accent4">
                <a:lumOff val="-3294"/>
              </a:schemeClr>
            </a:solidFill>
          </a:ln>
        </p:spPr>
        <p:txBody>
          <a:bodyPr lIns="0" tIns="0" rIns="0" bIns="0"/>
          <a:lstStyle/>
          <a:p>
            <a:pPr/>
          </a:p>
        </p:txBody>
      </p:sp>
      <p:sp>
        <p:nvSpPr>
          <p:cNvPr id="1501" name="Circle"/>
          <p:cNvSpPr/>
          <p:nvPr/>
        </p:nvSpPr>
        <p:spPr>
          <a:xfrm>
            <a:off x="7133240" y="3484997"/>
            <a:ext cx="185145" cy="185145"/>
          </a:xfrm>
          <a:prstGeom prst="ellipse">
            <a:avLst/>
          </a:prstGeom>
          <a:ln w="25400">
            <a:solidFill>
              <a:schemeClr val="accent4">
                <a:lumOff val="-3294"/>
              </a:schemeClr>
            </a:solidFill>
          </a:ln>
        </p:spPr>
        <p:txBody>
          <a:bodyPr lIns="0" tIns="0" rIns="0" bIns="0"/>
          <a:lstStyle/>
          <a:p>
            <a:pPr/>
          </a:p>
        </p:txBody>
      </p:sp>
      <p:sp>
        <p:nvSpPr>
          <p:cNvPr id="1502" name="Equation"/>
          <p:cNvSpPr txBox="1"/>
          <p:nvPr/>
        </p:nvSpPr>
        <p:spPr>
          <a:xfrm>
            <a:off x="7188359" y="3083205"/>
            <a:ext cx="76506" cy="67387"/>
          </a:xfrm>
          <a:prstGeom prst="rect">
            <a:avLst/>
          </a:prstGeom>
          <a:ln w="12700">
            <a:miter lim="400000"/>
          </a:ln>
        </p:spPr>
        <p:txBody>
          <a:bodyPr wrap="none" lIns="0" tIns="0" rIns="0" bIns="0">
            <a:spAutoFit/>
          </a:bodyPr>
          <a:lstStyle/>
          <a:p>
            <a:pPr latinLnBrk="1">
              <a:defRPr sz="1800">
                <a:solidFill>
                  <a:srgbClr val="000000"/>
                </a:solidFill>
              </a:defRPr>
            </a:pPr>
            <a14:m>
              <m:oMathPara>
                <m:oMathParaPr>
                  <m:jc m:val="centerGroup"/>
                </m:oMathParaPr>
                <m:oMath>
                  <m:sSub>
                    <m:e>
                      <m:r>
                        <a:rPr xmlns:a="http://schemas.openxmlformats.org/drawingml/2006/main" sz="700" i="1">
                          <a:solidFill>
                            <a:srgbClr val="333333"/>
                          </a:solidFill>
                          <a:latin typeface="Cambria Math" panose="02040503050406030204" pitchFamily="18" charset="0"/>
                        </a:rPr>
                        <m:t>y</m:t>
                      </m:r>
                    </m:e>
                    <m:sub>
                      <m:r>
                        <a:rPr xmlns:a="http://schemas.openxmlformats.org/drawingml/2006/main" sz="700" i="1">
                          <a:solidFill>
                            <a:srgbClr val="333333"/>
                          </a:solidFill>
                          <a:latin typeface="Cambria Math" panose="02040503050406030204" pitchFamily="18" charset="0"/>
                        </a:rPr>
                        <m:t>1</m:t>
                      </m:r>
                    </m:sub>
                  </m:sSub>
                </m:oMath>
              </m:oMathPara>
            </a14:m>
            <a:endParaRPr sz="700">
              <a:solidFill>
                <a:srgbClr val="333333"/>
              </a:solidFill>
            </a:endParaRPr>
          </a:p>
        </p:txBody>
      </p:sp>
      <p:sp>
        <p:nvSpPr>
          <p:cNvPr id="1503" name="Equation"/>
          <p:cNvSpPr txBox="1"/>
          <p:nvPr/>
        </p:nvSpPr>
        <p:spPr>
          <a:xfrm>
            <a:off x="7188593" y="3553922"/>
            <a:ext cx="88034" cy="67388"/>
          </a:xfrm>
          <a:prstGeom prst="rect">
            <a:avLst/>
          </a:prstGeom>
          <a:ln w="12700">
            <a:miter lim="400000"/>
          </a:ln>
        </p:spPr>
        <p:txBody>
          <a:bodyPr wrap="none" lIns="0" tIns="0" rIns="0" bIns="0">
            <a:spAutoFit/>
          </a:bodyPr>
          <a:lstStyle/>
          <a:p>
            <a:pPr latinLnBrk="1">
              <a:defRPr sz="1800">
                <a:solidFill>
                  <a:srgbClr val="000000"/>
                </a:solidFill>
              </a:defRPr>
            </a:pPr>
            <a14:m>
              <m:oMathPara>
                <m:oMathParaPr>
                  <m:jc m:val="centerGroup"/>
                </m:oMathParaPr>
                <m:oMath>
                  <m:sSub>
                    <m:e>
                      <m:r>
                        <a:rPr xmlns:a="http://schemas.openxmlformats.org/drawingml/2006/main" sz="700" i="1">
                          <a:solidFill>
                            <a:srgbClr val="333333"/>
                          </a:solidFill>
                          <a:latin typeface="Cambria Math" panose="02040503050406030204" pitchFamily="18" charset="0"/>
                        </a:rPr>
                        <m:t>y</m:t>
                      </m:r>
                    </m:e>
                    <m:sub>
                      <m:r>
                        <a:rPr xmlns:a="http://schemas.openxmlformats.org/drawingml/2006/main" sz="700" i="1">
                          <a:solidFill>
                            <a:srgbClr val="333333"/>
                          </a:solidFill>
                          <a:latin typeface="Cambria Math" panose="02040503050406030204" pitchFamily="18" charset="0"/>
                        </a:rPr>
                        <m:t>2</m:t>
                      </m:r>
                    </m:sub>
                  </m:sSub>
                </m:oMath>
              </m:oMathPara>
            </a14:m>
            <a:endParaRPr sz="700">
              <a:solidFill>
                <a:srgbClr val="333333"/>
              </a:solidFill>
            </a:endParaRPr>
          </a:p>
        </p:txBody>
      </p:sp>
      <p:sp>
        <p:nvSpPr>
          <p:cNvPr id="1504" name="Line"/>
          <p:cNvSpPr/>
          <p:nvPr/>
        </p:nvSpPr>
        <p:spPr>
          <a:xfrm>
            <a:off x="1499693" y="4789193"/>
            <a:ext cx="663562" cy="300303"/>
          </a:xfrm>
          <a:prstGeom prst="line">
            <a:avLst/>
          </a:prstGeom>
          <a:ln>
            <a:solidFill>
              <a:srgbClr val="2DA26C"/>
            </a:solidFill>
            <a:miter lim="400000"/>
          </a:ln>
        </p:spPr>
        <p:txBody>
          <a:bodyPr lIns="0" tIns="0" rIns="0" bIns="0"/>
          <a:lstStyle/>
          <a:p>
            <a:pPr/>
          </a:p>
        </p:txBody>
      </p:sp>
      <p:sp>
        <p:nvSpPr>
          <p:cNvPr id="1505" name="Line"/>
          <p:cNvSpPr/>
          <p:nvPr/>
        </p:nvSpPr>
        <p:spPr>
          <a:xfrm>
            <a:off x="1499693" y="5089737"/>
            <a:ext cx="656467" cy="1"/>
          </a:xfrm>
          <a:prstGeom prst="line">
            <a:avLst/>
          </a:prstGeom>
          <a:ln>
            <a:solidFill>
              <a:srgbClr val="2DA26C"/>
            </a:solidFill>
            <a:miter lim="400000"/>
          </a:ln>
        </p:spPr>
        <p:txBody>
          <a:bodyPr lIns="0" tIns="0" rIns="0" bIns="0"/>
          <a:lstStyle/>
          <a:p>
            <a:pPr/>
          </a:p>
        </p:txBody>
      </p:sp>
      <p:sp>
        <p:nvSpPr>
          <p:cNvPr id="1506" name="Line"/>
          <p:cNvSpPr/>
          <p:nvPr/>
        </p:nvSpPr>
        <p:spPr>
          <a:xfrm flipV="1">
            <a:off x="1499693" y="5096970"/>
            <a:ext cx="656467" cy="285248"/>
          </a:xfrm>
          <a:prstGeom prst="line">
            <a:avLst/>
          </a:prstGeom>
          <a:ln>
            <a:solidFill>
              <a:srgbClr val="2DA26C"/>
            </a:solidFill>
            <a:miter lim="400000"/>
          </a:ln>
        </p:spPr>
        <p:txBody>
          <a:bodyPr lIns="0" tIns="0" rIns="0" bIns="0"/>
          <a:lstStyle/>
          <a:p>
            <a:pPr/>
          </a:p>
        </p:txBody>
      </p:sp>
      <p:sp>
        <p:nvSpPr>
          <p:cNvPr id="1507" name="Line"/>
          <p:cNvSpPr/>
          <p:nvPr/>
        </p:nvSpPr>
        <p:spPr>
          <a:xfrm flipV="1">
            <a:off x="1502441" y="5098782"/>
            <a:ext cx="652537" cy="576159"/>
          </a:xfrm>
          <a:prstGeom prst="line">
            <a:avLst/>
          </a:prstGeom>
          <a:ln>
            <a:solidFill>
              <a:srgbClr val="2DA26C"/>
            </a:solidFill>
            <a:miter lim="400000"/>
          </a:ln>
        </p:spPr>
        <p:txBody>
          <a:bodyPr lIns="0" tIns="0" rIns="0" bIns="0"/>
          <a:lstStyle/>
          <a:p>
            <a:pPr/>
          </a:p>
        </p:txBody>
      </p:sp>
      <p:sp>
        <p:nvSpPr>
          <p:cNvPr id="1508" name="Line"/>
          <p:cNvSpPr/>
          <p:nvPr/>
        </p:nvSpPr>
        <p:spPr>
          <a:xfrm flipV="1">
            <a:off x="1487890" y="5099712"/>
            <a:ext cx="671948" cy="931135"/>
          </a:xfrm>
          <a:prstGeom prst="line">
            <a:avLst/>
          </a:prstGeom>
          <a:ln>
            <a:solidFill>
              <a:srgbClr val="2DA26C"/>
            </a:solidFill>
            <a:miter lim="400000"/>
          </a:ln>
        </p:spPr>
        <p:txBody>
          <a:bodyPr lIns="0" tIns="0" rIns="0" bIns="0"/>
          <a:lstStyle/>
          <a:p>
            <a:pPr/>
          </a:p>
        </p:txBody>
      </p:sp>
      <p:sp>
        <p:nvSpPr>
          <p:cNvPr id="1509" name="Line"/>
          <p:cNvSpPr/>
          <p:nvPr/>
        </p:nvSpPr>
        <p:spPr>
          <a:xfrm>
            <a:off x="1496655" y="4790883"/>
            <a:ext cx="666030" cy="758997"/>
          </a:xfrm>
          <a:prstGeom prst="line">
            <a:avLst/>
          </a:prstGeom>
          <a:ln>
            <a:solidFill>
              <a:srgbClr val="2DA26C"/>
            </a:solidFill>
            <a:miter lim="400000"/>
          </a:ln>
        </p:spPr>
        <p:txBody>
          <a:bodyPr lIns="0" tIns="0" rIns="0" bIns="0"/>
          <a:lstStyle/>
          <a:p>
            <a:pPr/>
          </a:p>
        </p:txBody>
      </p:sp>
      <p:sp>
        <p:nvSpPr>
          <p:cNvPr id="1510" name="Line"/>
          <p:cNvSpPr/>
          <p:nvPr/>
        </p:nvSpPr>
        <p:spPr>
          <a:xfrm>
            <a:off x="1497174" y="5097435"/>
            <a:ext cx="663005" cy="450342"/>
          </a:xfrm>
          <a:prstGeom prst="line">
            <a:avLst/>
          </a:prstGeom>
          <a:ln>
            <a:solidFill>
              <a:srgbClr val="2DA26C"/>
            </a:solidFill>
            <a:miter lim="400000"/>
          </a:ln>
        </p:spPr>
        <p:txBody>
          <a:bodyPr lIns="0" tIns="0" rIns="0" bIns="0"/>
          <a:lstStyle/>
          <a:p>
            <a:pPr/>
          </a:p>
        </p:txBody>
      </p:sp>
      <p:sp>
        <p:nvSpPr>
          <p:cNvPr id="1511" name="Line"/>
          <p:cNvSpPr/>
          <p:nvPr/>
        </p:nvSpPr>
        <p:spPr>
          <a:xfrm>
            <a:off x="1499166" y="5385672"/>
            <a:ext cx="664141" cy="164757"/>
          </a:xfrm>
          <a:prstGeom prst="line">
            <a:avLst/>
          </a:prstGeom>
          <a:ln>
            <a:solidFill>
              <a:srgbClr val="2DA26C"/>
            </a:solidFill>
            <a:miter lim="400000"/>
          </a:ln>
        </p:spPr>
        <p:txBody>
          <a:bodyPr lIns="0" tIns="0" rIns="0" bIns="0"/>
          <a:lstStyle/>
          <a:p>
            <a:pPr/>
          </a:p>
        </p:txBody>
      </p:sp>
      <p:sp>
        <p:nvSpPr>
          <p:cNvPr id="1512" name="Line"/>
          <p:cNvSpPr/>
          <p:nvPr/>
        </p:nvSpPr>
        <p:spPr>
          <a:xfrm flipV="1">
            <a:off x="1503899" y="5549870"/>
            <a:ext cx="661452" cy="125491"/>
          </a:xfrm>
          <a:prstGeom prst="line">
            <a:avLst/>
          </a:prstGeom>
          <a:ln>
            <a:solidFill>
              <a:srgbClr val="2DA26C"/>
            </a:solidFill>
            <a:miter lim="400000"/>
          </a:ln>
        </p:spPr>
        <p:txBody>
          <a:bodyPr lIns="0" tIns="0" rIns="0" bIns="0"/>
          <a:lstStyle/>
          <a:p>
            <a:pPr/>
          </a:p>
        </p:txBody>
      </p:sp>
      <p:sp>
        <p:nvSpPr>
          <p:cNvPr id="1513" name="Line"/>
          <p:cNvSpPr/>
          <p:nvPr/>
        </p:nvSpPr>
        <p:spPr>
          <a:xfrm flipV="1">
            <a:off x="1483502" y="5550793"/>
            <a:ext cx="678409" cy="485119"/>
          </a:xfrm>
          <a:prstGeom prst="line">
            <a:avLst/>
          </a:prstGeom>
          <a:ln>
            <a:solidFill>
              <a:srgbClr val="2DA26C"/>
            </a:solidFill>
            <a:miter lim="400000"/>
          </a:ln>
        </p:spPr>
        <p:txBody>
          <a:bodyPr lIns="0" tIns="0" rIns="0" bIns="0"/>
          <a:lstStyle/>
          <a:p>
            <a:pPr/>
          </a:p>
        </p:txBody>
      </p:sp>
      <p:sp>
        <p:nvSpPr>
          <p:cNvPr id="1514" name="Line"/>
          <p:cNvSpPr/>
          <p:nvPr/>
        </p:nvSpPr>
        <p:spPr>
          <a:xfrm>
            <a:off x="1502844" y="4789193"/>
            <a:ext cx="665536" cy="1229904"/>
          </a:xfrm>
          <a:prstGeom prst="line">
            <a:avLst/>
          </a:prstGeom>
          <a:ln>
            <a:solidFill>
              <a:srgbClr val="2DA26C"/>
            </a:solidFill>
            <a:miter lim="400000"/>
          </a:ln>
        </p:spPr>
        <p:txBody>
          <a:bodyPr lIns="0" tIns="0" rIns="0" bIns="0"/>
          <a:lstStyle/>
          <a:p>
            <a:pPr/>
          </a:p>
        </p:txBody>
      </p:sp>
      <p:sp>
        <p:nvSpPr>
          <p:cNvPr id="1515" name="Line"/>
          <p:cNvSpPr/>
          <p:nvPr/>
        </p:nvSpPr>
        <p:spPr>
          <a:xfrm>
            <a:off x="1502439" y="5098619"/>
            <a:ext cx="660064" cy="908368"/>
          </a:xfrm>
          <a:prstGeom prst="line">
            <a:avLst/>
          </a:prstGeom>
          <a:ln>
            <a:solidFill>
              <a:srgbClr val="2DA26C"/>
            </a:solidFill>
            <a:miter lim="400000"/>
          </a:ln>
        </p:spPr>
        <p:txBody>
          <a:bodyPr lIns="0" tIns="0" rIns="0" bIns="0"/>
          <a:lstStyle/>
          <a:p>
            <a:pPr/>
          </a:p>
        </p:txBody>
      </p:sp>
      <p:sp>
        <p:nvSpPr>
          <p:cNvPr id="1516" name="Line"/>
          <p:cNvSpPr/>
          <p:nvPr/>
        </p:nvSpPr>
        <p:spPr>
          <a:xfrm>
            <a:off x="1504797" y="5389657"/>
            <a:ext cx="657805" cy="623173"/>
          </a:xfrm>
          <a:prstGeom prst="line">
            <a:avLst/>
          </a:prstGeom>
          <a:ln>
            <a:solidFill>
              <a:srgbClr val="2DA26C"/>
            </a:solidFill>
            <a:miter lim="400000"/>
          </a:ln>
        </p:spPr>
        <p:txBody>
          <a:bodyPr lIns="0" tIns="0" rIns="0" bIns="0"/>
          <a:lstStyle/>
          <a:p>
            <a:pPr/>
          </a:p>
        </p:txBody>
      </p:sp>
      <p:sp>
        <p:nvSpPr>
          <p:cNvPr id="1517" name="Line"/>
          <p:cNvSpPr/>
          <p:nvPr/>
        </p:nvSpPr>
        <p:spPr>
          <a:xfrm>
            <a:off x="1506897" y="5669194"/>
            <a:ext cx="658607" cy="344551"/>
          </a:xfrm>
          <a:prstGeom prst="line">
            <a:avLst/>
          </a:prstGeom>
          <a:ln>
            <a:solidFill>
              <a:srgbClr val="2DA26C"/>
            </a:solidFill>
            <a:miter lim="400000"/>
          </a:ln>
        </p:spPr>
        <p:txBody>
          <a:bodyPr lIns="0" tIns="0" rIns="0" bIns="0"/>
          <a:lstStyle/>
          <a:p>
            <a:pPr/>
          </a:p>
        </p:txBody>
      </p:sp>
      <p:sp>
        <p:nvSpPr>
          <p:cNvPr id="1518" name="Line"/>
          <p:cNvSpPr/>
          <p:nvPr/>
        </p:nvSpPr>
        <p:spPr>
          <a:xfrm flipV="1">
            <a:off x="1490976" y="6012359"/>
            <a:ext cx="677880" cy="18241"/>
          </a:xfrm>
          <a:prstGeom prst="line">
            <a:avLst/>
          </a:prstGeom>
          <a:ln>
            <a:solidFill>
              <a:srgbClr val="2DA26C"/>
            </a:solidFill>
            <a:miter lim="400000"/>
          </a:ln>
        </p:spPr>
        <p:txBody>
          <a:bodyPr lIns="0" tIns="0" rIns="0" bIns="0"/>
          <a:lstStyle/>
          <a:p>
            <a:pPr/>
          </a:p>
        </p:txBody>
      </p:sp>
      <p:sp>
        <p:nvSpPr>
          <p:cNvPr id="1519" name="+11"/>
          <p:cNvSpPr txBox="1"/>
          <p:nvPr/>
        </p:nvSpPr>
        <p:spPr>
          <a:xfrm>
            <a:off x="2214278" y="4635493"/>
            <a:ext cx="102186" cy="93632"/>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defRPr sz="500"/>
            </a:lvl1pPr>
          </a:lstStyle>
          <a:p>
            <a:pPr/>
            <a:r>
              <a:t>+11</a:t>
            </a:r>
          </a:p>
        </p:txBody>
      </p:sp>
      <p:sp>
        <p:nvSpPr>
          <p:cNvPr id="1520" name="Circle"/>
          <p:cNvSpPr/>
          <p:nvPr/>
        </p:nvSpPr>
        <p:spPr>
          <a:xfrm>
            <a:off x="1314369" y="4704566"/>
            <a:ext cx="185145" cy="185145"/>
          </a:xfrm>
          <a:prstGeom prst="ellipse">
            <a:avLst/>
          </a:prstGeom>
          <a:ln w="25400">
            <a:solidFill>
              <a:schemeClr val="accent4">
                <a:lumOff val="-3294"/>
              </a:schemeClr>
            </a:solidFill>
          </a:ln>
        </p:spPr>
        <p:txBody>
          <a:bodyPr lIns="0" tIns="0" rIns="0" bIns="0"/>
          <a:lstStyle/>
          <a:p>
            <a:pPr/>
          </a:p>
        </p:txBody>
      </p:sp>
      <p:sp>
        <p:nvSpPr>
          <p:cNvPr id="1521" name="Circle"/>
          <p:cNvSpPr/>
          <p:nvPr/>
        </p:nvSpPr>
        <p:spPr>
          <a:xfrm>
            <a:off x="1314369" y="4999860"/>
            <a:ext cx="185145" cy="185145"/>
          </a:xfrm>
          <a:prstGeom prst="ellipse">
            <a:avLst/>
          </a:prstGeom>
          <a:ln w="25400">
            <a:solidFill>
              <a:schemeClr val="accent4">
                <a:lumOff val="-3294"/>
              </a:schemeClr>
            </a:solidFill>
          </a:ln>
        </p:spPr>
        <p:txBody>
          <a:bodyPr lIns="0" tIns="0" rIns="0" bIns="0"/>
          <a:lstStyle/>
          <a:p>
            <a:pPr/>
          </a:p>
        </p:txBody>
      </p:sp>
      <p:sp>
        <p:nvSpPr>
          <p:cNvPr id="1522" name="Circle"/>
          <p:cNvSpPr/>
          <p:nvPr/>
        </p:nvSpPr>
        <p:spPr>
          <a:xfrm>
            <a:off x="1314369" y="5295154"/>
            <a:ext cx="185145" cy="185145"/>
          </a:xfrm>
          <a:prstGeom prst="ellipse">
            <a:avLst/>
          </a:prstGeom>
          <a:ln w="25400">
            <a:solidFill>
              <a:schemeClr val="accent4">
                <a:lumOff val="-3294"/>
              </a:schemeClr>
            </a:solidFill>
          </a:ln>
        </p:spPr>
        <p:txBody>
          <a:bodyPr lIns="0" tIns="0" rIns="0" bIns="0"/>
          <a:lstStyle/>
          <a:p>
            <a:pPr/>
          </a:p>
        </p:txBody>
      </p:sp>
      <p:sp>
        <p:nvSpPr>
          <p:cNvPr id="1523" name="Circle"/>
          <p:cNvSpPr/>
          <p:nvPr/>
        </p:nvSpPr>
        <p:spPr>
          <a:xfrm>
            <a:off x="1314369" y="5590447"/>
            <a:ext cx="185145" cy="185146"/>
          </a:xfrm>
          <a:prstGeom prst="ellipse">
            <a:avLst/>
          </a:prstGeom>
          <a:ln w="25400">
            <a:solidFill>
              <a:schemeClr val="accent4">
                <a:lumOff val="-3294"/>
              </a:schemeClr>
            </a:solidFill>
          </a:ln>
        </p:spPr>
        <p:txBody>
          <a:bodyPr lIns="0" tIns="0" rIns="0" bIns="0"/>
          <a:lstStyle/>
          <a:p>
            <a:pPr/>
          </a:p>
        </p:txBody>
      </p:sp>
      <p:sp>
        <p:nvSpPr>
          <p:cNvPr id="1524" name="Circle"/>
          <p:cNvSpPr/>
          <p:nvPr/>
        </p:nvSpPr>
        <p:spPr>
          <a:xfrm>
            <a:off x="1314369" y="5949334"/>
            <a:ext cx="185145" cy="185145"/>
          </a:xfrm>
          <a:prstGeom prst="ellipse">
            <a:avLst/>
          </a:prstGeom>
          <a:ln w="25400">
            <a:solidFill>
              <a:schemeClr val="accent4">
                <a:lumOff val="-3294"/>
              </a:schemeClr>
            </a:solidFill>
          </a:ln>
        </p:spPr>
        <p:txBody>
          <a:bodyPr lIns="0" tIns="0" rIns="0" bIns="0"/>
          <a:lstStyle/>
          <a:p>
            <a:pPr/>
          </a:p>
        </p:txBody>
      </p:sp>
      <p:sp>
        <p:nvSpPr>
          <p:cNvPr id="1525" name="Circle"/>
          <p:cNvSpPr/>
          <p:nvPr/>
        </p:nvSpPr>
        <p:spPr>
          <a:xfrm>
            <a:off x="2150645" y="4991244"/>
            <a:ext cx="185145" cy="185145"/>
          </a:xfrm>
          <a:prstGeom prst="ellipse">
            <a:avLst/>
          </a:prstGeom>
          <a:ln w="25400">
            <a:solidFill>
              <a:schemeClr val="accent4">
                <a:lumOff val="-3294"/>
              </a:schemeClr>
            </a:solidFill>
          </a:ln>
        </p:spPr>
        <p:txBody>
          <a:bodyPr lIns="0" tIns="0" rIns="0" bIns="0"/>
          <a:lstStyle/>
          <a:p>
            <a:pPr/>
          </a:p>
        </p:txBody>
      </p:sp>
      <p:sp>
        <p:nvSpPr>
          <p:cNvPr id="1526" name="Circle"/>
          <p:cNvSpPr/>
          <p:nvPr/>
        </p:nvSpPr>
        <p:spPr>
          <a:xfrm>
            <a:off x="2150645" y="5460740"/>
            <a:ext cx="185145" cy="185145"/>
          </a:xfrm>
          <a:prstGeom prst="ellipse">
            <a:avLst/>
          </a:prstGeom>
          <a:ln w="25400">
            <a:solidFill>
              <a:schemeClr val="accent4">
                <a:lumOff val="-3294"/>
              </a:schemeClr>
            </a:solidFill>
          </a:ln>
        </p:spPr>
        <p:txBody>
          <a:bodyPr lIns="0" tIns="0" rIns="0" bIns="0"/>
          <a:lstStyle/>
          <a:p>
            <a:pPr/>
          </a:p>
        </p:txBody>
      </p:sp>
      <p:sp>
        <p:nvSpPr>
          <p:cNvPr id="1527" name="Circle"/>
          <p:cNvSpPr/>
          <p:nvPr/>
        </p:nvSpPr>
        <p:spPr>
          <a:xfrm>
            <a:off x="2150645" y="5928038"/>
            <a:ext cx="185145" cy="185145"/>
          </a:xfrm>
          <a:prstGeom prst="ellipse">
            <a:avLst/>
          </a:prstGeom>
          <a:ln w="25400">
            <a:solidFill>
              <a:schemeClr val="accent4">
                <a:lumOff val="-3294"/>
              </a:schemeClr>
            </a:solidFill>
          </a:ln>
        </p:spPr>
        <p:txBody>
          <a:bodyPr lIns="0" tIns="0" rIns="0" bIns="0"/>
          <a:lstStyle/>
          <a:p>
            <a:pPr/>
          </a:p>
        </p:txBody>
      </p:sp>
      <p:sp>
        <p:nvSpPr>
          <p:cNvPr id="1528" name="Line"/>
          <p:cNvSpPr/>
          <p:nvPr/>
        </p:nvSpPr>
        <p:spPr>
          <a:xfrm>
            <a:off x="2329865" y="4686835"/>
            <a:ext cx="943671" cy="651942"/>
          </a:xfrm>
          <a:prstGeom prst="line">
            <a:avLst/>
          </a:prstGeom>
          <a:ln>
            <a:solidFill>
              <a:srgbClr val="7EA4FF"/>
            </a:solidFill>
            <a:miter lim="400000"/>
          </a:ln>
        </p:spPr>
        <p:txBody>
          <a:bodyPr lIns="0" tIns="0" rIns="0" bIns="0"/>
          <a:lstStyle/>
          <a:p>
            <a:pPr/>
          </a:p>
        </p:txBody>
      </p:sp>
      <p:sp>
        <p:nvSpPr>
          <p:cNvPr id="1529" name="Line"/>
          <p:cNvSpPr/>
          <p:nvPr/>
        </p:nvSpPr>
        <p:spPr>
          <a:xfrm>
            <a:off x="2333527" y="5090150"/>
            <a:ext cx="932913" cy="248869"/>
          </a:xfrm>
          <a:prstGeom prst="line">
            <a:avLst/>
          </a:prstGeom>
          <a:ln>
            <a:solidFill>
              <a:srgbClr val="7EA4FF"/>
            </a:solidFill>
            <a:miter lim="400000"/>
          </a:ln>
        </p:spPr>
        <p:txBody>
          <a:bodyPr lIns="0" tIns="0" rIns="0" bIns="0"/>
          <a:lstStyle/>
          <a:p>
            <a:pPr/>
          </a:p>
        </p:txBody>
      </p:sp>
      <p:sp>
        <p:nvSpPr>
          <p:cNvPr id="1530" name="Line"/>
          <p:cNvSpPr/>
          <p:nvPr/>
        </p:nvSpPr>
        <p:spPr>
          <a:xfrm flipV="1">
            <a:off x="2342295" y="5346252"/>
            <a:ext cx="924146" cy="200382"/>
          </a:xfrm>
          <a:prstGeom prst="line">
            <a:avLst/>
          </a:prstGeom>
          <a:ln>
            <a:solidFill>
              <a:srgbClr val="7EA4FF"/>
            </a:solidFill>
            <a:miter lim="400000"/>
          </a:ln>
        </p:spPr>
        <p:txBody>
          <a:bodyPr lIns="0" tIns="0" rIns="0" bIns="0"/>
          <a:lstStyle/>
          <a:p>
            <a:pPr/>
          </a:p>
        </p:txBody>
      </p:sp>
      <p:sp>
        <p:nvSpPr>
          <p:cNvPr id="1531" name="Line"/>
          <p:cNvSpPr/>
          <p:nvPr/>
        </p:nvSpPr>
        <p:spPr>
          <a:xfrm flipV="1">
            <a:off x="2340941" y="5348063"/>
            <a:ext cx="924318" cy="662946"/>
          </a:xfrm>
          <a:prstGeom prst="line">
            <a:avLst/>
          </a:prstGeom>
          <a:ln>
            <a:solidFill>
              <a:srgbClr val="7EA4FF"/>
            </a:solidFill>
            <a:miter lim="400000"/>
          </a:ln>
        </p:spPr>
        <p:txBody>
          <a:bodyPr lIns="0" tIns="0" rIns="0" bIns="0"/>
          <a:lstStyle/>
          <a:p>
            <a:pPr/>
          </a:p>
        </p:txBody>
      </p:sp>
      <p:sp>
        <p:nvSpPr>
          <p:cNvPr id="1532" name="Line"/>
          <p:cNvSpPr/>
          <p:nvPr/>
        </p:nvSpPr>
        <p:spPr>
          <a:xfrm>
            <a:off x="2340725" y="4698868"/>
            <a:ext cx="932241" cy="1100293"/>
          </a:xfrm>
          <a:prstGeom prst="line">
            <a:avLst/>
          </a:prstGeom>
          <a:ln>
            <a:solidFill>
              <a:srgbClr val="7EA4FF"/>
            </a:solidFill>
            <a:miter lim="400000"/>
          </a:ln>
        </p:spPr>
        <p:txBody>
          <a:bodyPr lIns="0" tIns="0" rIns="0" bIns="0"/>
          <a:lstStyle/>
          <a:p>
            <a:pPr/>
          </a:p>
        </p:txBody>
      </p:sp>
      <p:sp>
        <p:nvSpPr>
          <p:cNvPr id="1533" name="Line"/>
          <p:cNvSpPr/>
          <p:nvPr/>
        </p:nvSpPr>
        <p:spPr>
          <a:xfrm>
            <a:off x="2339883" y="5106262"/>
            <a:ext cx="930577" cy="690796"/>
          </a:xfrm>
          <a:prstGeom prst="line">
            <a:avLst/>
          </a:prstGeom>
          <a:ln>
            <a:solidFill>
              <a:srgbClr val="7EA4FF"/>
            </a:solidFill>
            <a:miter lim="400000"/>
          </a:ln>
        </p:spPr>
        <p:txBody>
          <a:bodyPr lIns="0" tIns="0" rIns="0" bIns="0"/>
          <a:lstStyle/>
          <a:p>
            <a:pPr/>
          </a:p>
        </p:txBody>
      </p:sp>
      <p:sp>
        <p:nvSpPr>
          <p:cNvPr id="1534" name="Line"/>
          <p:cNvSpPr/>
          <p:nvPr/>
        </p:nvSpPr>
        <p:spPr>
          <a:xfrm>
            <a:off x="2343560" y="5538711"/>
            <a:ext cx="930027" cy="261000"/>
          </a:xfrm>
          <a:prstGeom prst="line">
            <a:avLst/>
          </a:prstGeom>
          <a:ln>
            <a:solidFill>
              <a:srgbClr val="7EA4FF"/>
            </a:solidFill>
            <a:miter lim="400000"/>
          </a:ln>
        </p:spPr>
        <p:txBody>
          <a:bodyPr lIns="0" tIns="0" rIns="0" bIns="0"/>
          <a:lstStyle/>
          <a:p>
            <a:pPr/>
          </a:p>
        </p:txBody>
      </p:sp>
      <p:sp>
        <p:nvSpPr>
          <p:cNvPr id="1535" name="Line"/>
          <p:cNvSpPr/>
          <p:nvPr/>
        </p:nvSpPr>
        <p:spPr>
          <a:xfrm flipV="1">
            <a:off x="2337239" y="5799152"/>
            <a:ext cx="938392" cy="205455"/>
          </a:xfrm>
          <a:prstGeom prst="line">
            <a:avLst/>
          </a:prstGeom>
          <a:ln>
            <a:solidFill>
              <a:srgbClr val="7EA4FF"/>
            </a:solidFill>
            <a:miter lim="400000"/>
          </a:ln>
        </p:spPr>
        <p:txBody>
          <a:bodyPr lIns="0" tIns="0" rIns="0" bIns="0"/>
          <a:lstStyle/>
          <a:p>
            <a:pPr/>
          </a:p>
        </p:txBody>
      </p:sp>
      <p:sp>
        <p:nvSpPr>
          <p:cNvPr id="1536" name="Circle"/>
          <p:cNvSpPr/>
          <p:nvPr/>
        </p:nvSpPr>
        <p:spPr>
          <a:xfrm>
            <a:off x="2150645" y="4597038"/>
            <a:ext cx="185145" cy="185145"/>
          </a:xfrm>
          <a:prstGeom prst="ellipse">
            <a:avLst/>
          </a:prstGeom>
          <a:ln w="25400">
            <a:solidFill>
              <a:schemeClr val="accent4">
                <a:lumOff val="-3294"/>
              </a:schemeClr>
            </a:solidFill>
          </a:ln>
        </p:spPr>
        <p:txBody>
          <a:bodyPr lIns="0" tIns="0" rIns="0" bIns="0"/>
          <a:lstStyle/>
          <a:p>
            <a:pPr/>
          </a:p>
        </p:txBody>
      </p:sp>
      <p:sp>
        <p:nvSpPr>
          <p:cNvPr id="1537" name="Circle"/>
          <p:cNvSpPr/>
          <p:nvPr/>
        </p:nvSpPr>
        <p:spPr>
          <a:xfrm>
            <a:off x="3227224" y="5208687"/>
            <a:ext cx="185145" cy="185146"/>
          </a:xfrm>
          <a:prstGeom prst="ellipse">
            <a:avLst/>
          </a:prstGeom>
          <a:ln w="25400">
            <a:solidFill>
              <a:schemeClr val="accent4">
                <a:lumOff val="-3294"/>
              </a:schemeClr>
            </a:solidFill>
          </a:ln>
        </p:spPr>
        <p:txBody>
          <a:bodyPr lIns="0" tIns="0" rIns="0" bIns="0"/>
          <a:lstStyle/>
          <a:p>
            <a:pPr/>
          </a:p>
        </p:txBody>
      </p:sp>
      <p:sp>
        <p:nvSpPr>
          <p:cNvPr id="1538" name="Circle"/>
          <p:cNvSpPr/>
          <p:nvPr/>
        </p:nvSpPr>
        <p:spPr>
          <a:xfrm>
            <a:off x="3227224" y="5675985"/>
            <a:ext cx="185145" cy="185145"/>
          </a:xfrm>
          <a:prstGeom prst="ellipse">
            <a:avLst/>
          </a:prstGeom>
          <a:ln w="25400">
            <a:solidFill>
              <a:schemeClr val="accent4">
                <a:lumOff val="-3294"/>
              </a:schemeClr>
            </a:solidFill>
          </a:ln>
        </p:spPr>
        <p:txBody>
          <a:bodyPr lIns="0" tIns="0" rIns="0" bIns="0"/>
          <a:lstStyle/>
          <a:p>
            <a:pPr/>
          </a:p>
        </p:txBody>
      </p:sp>
      <p:sp>
        <p:nvSpPr>
          <p:cNvPr id="1539" name="Line"/>
          <p:cNvSpPr/>
          <p:nvPr/>
        </p:nvSpPr>
        <p:spPr>
          <a:xfrm>
            <a:off x="3433989" y="5768557"/>
            <a:ext cx="299195" cy="1"/>
          </a:xfrm>
          <a:prstGeom prst="line">
            <a:avLst/>
          </a:prstGeom>
          <a:ln>
            <a:solidFill>
              <a:srgbClr val="FFA770"/>
            </a:solidFill>
          </a:ln>
        </p:spPr>
        <p:txBody>
          <a:bodyPr lIns="0" tIns="0" rIns="0" bIns="0"/>
          <a:lstStyle/>
          <a:p>
            <a:pPr/>
          </a:p>
        </p:txBody>
      </p:sp>
      <p:sp>
        <p:nvSpPr>
          <p:cNvPr id="1540" name="Line"/>
          <p:cNvSpPr/>
          <p:nvPr/>
        </p:nvSpPr>
        <p:spPr>
          <a:xfrm>
            <a:off x="3433989" y="5285680"/>
            <a:ext cx="299195" cy="1"/>
          </a:xfrm>
          <a:prstGeom prst="line">
            <a:avLst/>
          </a:prstGeom>
          <a:ln>
            <a:solidFill>
              <a:srgbClr val="FFA770"/>
            </a:solidFill>
          </a:ln>
        </p:spPr>
        <p:txBody>
          <a:bodyPr lIns="0" tIns="0" rIns="0" bIns="0"/>
          <a:lstStyle/>
          <a:p>
            <a:pPr/>
          </a:p>
        </p:txBody>
      </p:sp>
      <p:sp>
        <p:nvSpPr>
          <p:cNvPr id="1541" name="Line"/>
          <p:cNvSpPr/>
          <p:nvPr/>
        </p:nvSpPr>
        <p:spPr>
          <a:xfrm>
            <a:off x="3433989" y="5285681"/>
            <a:ext cx="310465" cy="476217"/>
          </a:xfrm>
          <a:prstGeom prst="line">
            <a:avLst/>
          </a:prstGeom>
          <a:ln>
            <a:solidFill>
              <a:srgbClr val="FFA770"/>
            </a:solidFill>
          </a:ln>
        </p:spPr>
        <p:txBody>
          <a:bodyPr lIns="0" tIns="0" rIns="0" bIns="0"/>
          <a:lstStyle/>
          <a:p>
            <a:pPr/>
          </a:p>
        </p:txBody>
      </p:sp>
      <p:sp>
        <p:nvSpPr>
          <p:cNvPr id="1542" name="Line"/>
          <p:cNvSpPr/>
          <p:nvPr/>
        </p:nvSpPr>
        <p:spPr>
          <a:xfrm flipV="1">
            <a:off x="3439624" y="5272911"/>
            <a:ext cx="299376" cy="499793"/>
          </a:xfrm>
          <a:prstGeom prst="line">
            <a:avLst/>
          </a:prstGeom>
          <a:ln>
            <a:solidFill>
              <a:srgbClr val="FFA770"/>
            </a:solidFill>
          </a:ln>
        </p:spPr>
        <p:txBody>
          <a:bodyPr lIns="0" tIns="0" rIns="0" bIns="0"/>
          <a:lstStyle/>
          <a:p>
            <a:pPr/>
          </a:p>
        </p:txBody>
      </p:sp>
      <p:sp>
        <p:nvSpPr>
          <p:cNvPr id="1543" name="Circle"/>
          <p:cNvSpPr/>
          <p:nvPr/>
        </p:nvSpPr>
        <p:spPr>
          <a:xfrm>
            <a:off x="3227224" y="4782627"/>
            <a:ext cx="185145" cy="185145"/>
          </a:xfrm>
          <a:prstGeom prst="ellipse">
            <a:avLst/>
          </a:prstGeom>
          <a:ln w="25400">
            <a:solidFill>
              <a:schemeClr val="accent4">
                <a:lumOff val="-3294"/>
              </a:schemeClr>
            </a:solidFill>
          </a:ln>
        </p:spPr>
        <p:txBody>
          <a:bodyPr lIns="0" tIns="0" rIns="0" bIns="0"/>
          <a:lstStyle/>
          <a:p>
            <a:pPr/>
          </a:p>
        </p:txBody>
      </p:sp>
      <p:sp>
        <p:nvSpPr>
          <p:cNvPr id="1544" name="+11"/>
          <p:cNvSpPr txBox="1"/>
          <p:nvPr/>
        </p:nvSpPr>
        <p:spPr>
          <a:xfrm>
            <a:off x="3294104" y="4830578"/>
            <a:ext cx="102186" cy="93631"/>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defRPr sz="500"/>
            </a:lvl1pPr>
          </a:lstStyle>
          <a:p>
            <a:pPr/>
            <a:r>
              <a:t>+11</a:t>
            </a:r>
          </a:p>
        </p:txBody>
      </p:sp>
      <p:sp>
        <p:nvSpPr>
          <p:cNvPr id="1545" name="Line"/>
          <p:cNvSpPr/>
          <p:nvPr/>
        </p:nvSpPr>
        <p:spPr>
          <a:xfrm>
            <a:off x="3400855" y="4916249"/>
            <a:ext cx="339545" cy="353694"/>
          </a:xfrm>
          <a:prstGeom prst="line">
            <a:avLst/>
          </a:prstGeom>
          <a:ln>
            <a:solidFill>
              <a:srgbClr val="FFA770"/>
            </a:solidFill>
          </a:ln>
        </p:spPr>
        <p:txBody>
          <a:bodyPr lIns="0" tIns="0" rIns="0" bIns="0"/>
          <a:lstStyle/>
          <a:p>
            <a:pPr/>
          </a:p>
        </p:txBody>
      </p:sp>
      <p:sp>
        <p:nvSpPr>
          <p:cNvPr id="1546" name="Line"/>
          <p:cNvSpPr/>
          <p:nvPr/>
        </p:nvSpPr>
        <p:spPr>
          <a:xfrm>
            <a:off x="3401556" y="4922405"/>
            <a:ext cx="354874" cy="836502"/>
          </a:xfrm>
          <a:prstGeom prst="line">
            <a:avLst/>
          </a:prstGeom>
          <a:ln>
            <a:solidFill>
              <a:srgbClr val="FFA770"/>
            </a:solidFill>
          </a:ln>
        </p:spPr>
        <p:txBody>
          <a:bodyPr lIns="0" tIns="0" rIns="0" bIns="0"/>
          <a:lstStyle/>
          <a:p>
            <a:pPr/>
          </a:p>
        </p:txBody>
      </p:sp>
      <p:sp>
        <p:nvSpPr>
          <p:cNvPr id="1547" name="Circle"/>
          <p:cNvSpPr/>
          <p:nvPr/>
        </p:nvSpPr>
        <p:spPr>
          <a:xfrm>
            <a:off x="3753519" y="5218272"/>
            <a:ext cx="185145" cy="185145"/>
          </a:xfrm>
          <a:prstGeom prst="ellipse">
            <a:avLst/>
          </a:prstGeom>
          <a:ln w="25400">
            <a:solidFill>
              <a:schemeClr val="accent4">
                <a:lumOff val="-3294"/>
              </a:schemeClr>
            </a:solidFill>
          </a:ln>
        </p:spPr>
        <p:txBody>
          <a:bodyPr lIns="0" tIns="0" rIns="0" bIns="0"/>
          <a:lstStyle/>
          <a:p>
            <a:pPr/>
          </a:p>
        </p:txBody>
      </p:sp>
      <p:sp>
        <p:nvSpPr>
          <p:cNvPr id="1548" name="Circle"/>
          <p:cNvSpPr/>
          <p:nvPr/>
        </p:nvSpPr>
        <p:spPr>
          <a:xfrm>
            <a:off x="3753519" y="5685570"/>
            <a:ext cx="185145" cy="185145"/>
          </a:xfrm>
          <a:prstGeom prst="ellipse">
            <a:avLst/>
          </a:prstGeom>
          <a:ln w="25400">
            <a:solidFill>
              <a:schemeClr val="accent4">
                <a:lumOff val="-3294"/>
              </a:schemeClr>
            </a:solidFill>
          </a:ln>
        </p:spPr>
        <p:txBody>
          <a:bodyPr lIns="0" tIns="0" rIns="0" bIns="0"/>
          <a:lstStyle/>
          <a:p>
            <a:pPr/>
          </a:p>
        </p:txBody>
      </p:sp>
      <p:sp>
        <p:nvSpPr>
          <p:cNvPr id="1549" name="+11"/>
          <p:cNvSpPr txBox="1"/>
          <p:nvPr/>
        </p:nvSpPr>
        <p:spPr>
          <a:xfrm>
            <a:off x="1374885" y="4750323"/>
            <a:ext cx="102186" cy="93632"/>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defRPr sz="500"/>
            </a:lvl1pPr>
          </a:lstStyle>
          <a:p>
            <a:pPr/>
            <a:r>
              <a:t>+11</a:t>
            </a:r>
          </a:p>
        </p:txBody>
      </p:sp>
      <p:sp>
        <p:nvSpPr>
          <p:cNvPr id="1550" name="Equation"/>
          <p:cNvSpPr txBox="1"/>
          <p:nvPr/>
        </p:nvSpPr>
        <p:spPr>
          <a:xfrm>
            <a:off x="1373820" y="5070355"/>
            <a:ext cx="77205" cy="67387"/>
          </a:xfrm>
          <a:prstGeom prst="rect">
            <a:avLst/>
          </a:prstGeom>
          <a:ln w="12700">
            <a:miter lim="400000"/>
          </a:ln>
        </p:spPr>
        <p:txBody>
          <a:bodyPr wrap="none" lIns="0" tIns="0" rIns="0" bIns="0">
            <a:spAutoFit/>
          </a:bodyPr>
          <a:lstStyle/>
          <a:p>
            <a:pPr latinLnBrk="1">
              <a:defRPr sz="1800">
                <a:solidFill>
                  <a:srgbClr val="000000"/>
                </a:solidFill>
              </a:defRPr>
            </a:pPr>
            <a14:m>
              <m:oMathPara>
                <m:oMathParaPr>
                  <m:jc m:val="centerGroup"/>
                </m:oMathParaPr>
                <m:oMath>
                  <m:sSub>
                    <m:e>
                      <m:r>
                        <a:rPr xmlns:a="http://schemas.openxmlformats.org/drawingml/2006/main" sz="700" i="1">
                          <a:solidFill>
                            <a:srgbClr val="333333"/>
                          </a:solidFill>
                          <a:latin typeface="Cambria Math" panose="02040503050406030204" pitchFamily="18" charset="0"/>
                        </a:rPr>
                        <m:t>x</m:t>
                      </m:r>
                    </m:e>
                    <m:sub>
                      <m:r>
                        <a:rPr xmlns:a="http://schemas.openxmlformats.org/drawingml/2006/main" sz="700" i="1">
                          <a:solidFill>
                            <a:srgbClr val="333333"/>
                          </a:solidFill>
                          <a:latin typeface="Cambria Math" panose="02040503050406030204" pitchFamily="18" charset="0"/>
                        </a:rPr>
                        <m:t>1</m:t>
                      </m:r>
                    </m:sub>
                  </m:sSub>
                </m:oMath>
              </m:oMathPara>
            </a14:m>
            <a:endParaRPr sz="700">
              <a:solidFill>
                <a:srgbClr val="333333"/>
              </a:solidFill>
            </a:endParaRPr>
          </a:p>
        </p:txBody>
      </p:sp>
      <p:sp>
        <p:nvSpPr>
          <p:cNvPr id="1551" name="Equation"/>
          <p:cNvSpPr txBox="1"/>
          <p:nvPr/>
        </p:nvSpPr>
        <p:spPr>
          <a:xfrm>
            <a:off x="1373820" y="5356474"/>
            <a:ext cx="91377" cy="67387"/>
          </a:xfrm>
          <a:prstGeom prst="rect">
            <a:avLst/>
          </a:prstGeom>
          <a:ln w="12700">
            <a:miter lim="400000"/>
          </a:ln>
        </p:spPr>
        <p:txBody>
          <a:bodyPr wrap="none" lIns="0" tIns="0" rIns="0" bIns="0">
            <a:spAutoFit/>
          </a:bodyPr>
          <a:lstStyle/>
          <a:p>
            <a:pPr latinLnBrk="1">
              <a:defRPr sz="1800">
                <a:solidFill>
                  <a:srgbClr val="000000"/>
                </a:solidFill>
              </a:defRPr>
            </a:pPr>
            <a14:m>
              <m:oMathPara>
                <m:oMathParaPr>
                  <m:jc m:val="centerGroup"/>
                </m:oMathParaPr>
                <m:oMath>
                  <m:sSub>
                    <m:e>
                      <m:r>
                        <a:rPr xmlns:a="http://schemas.openxmlformats.org/drawingml/2006/main" sz="700" i="1">
                          <a:solidFill>
                            <a:srgbClr val="333333"/>
                          </a:solidFill>
                          <a:latin typeface="Cambria Math" panose="02040503050406030204" pitchFamily="18" charset="0"/>
                        </a:rPr>
                        <m:t>x</m:t>
                      </m:r>
                    </m:e>
                    <m:sub>
                      <m:r>
                        <a:rPr xmlns:a="http://schemas.openxmlformats.org/drawingml/2006/main" sz="700" i="1">
                          <a:solidFill>
                            <a:srgbClr val="333333"/>
                          </a:solidFill>
                          <a:latin typeface="Cambria Math" panose="02040503050406030204" pitchFamily="18" charset="0"/>
                        </a:rPr>
                        <m:t>2</m:t>
                      </m:r>
                    </m:sub>
                  </m:sSub>
                </m:oMath>
              </m:oMathPara>
            </a14:m>
            <a:endParaRPr sz="700">
              <a:solidFill>
                <a:srgbClr val="333333"/>
              </a:solidFill>
            </a:endParaRPr>
          </a:p>
        </p:txBody>
      </p:sp>
      <p:sp>
        <p:nvSpPr>
          <p:cNvPr id="1552" name="Equation"/>
          <p:cNvSpPr txBox="1"/>
          <p:nvPr/>
        </p:nvSpPr>
        <p:spPr>
          <a:xfrm>
            <a:off x="1373820" y="5664853"/>
            <a:ext cx="85181" cy="68631"/>
          </a:xfrm>
          <a:prstGeom prst="rect">
            <a:avLst/>
          </a:prstGeom>
          <a:ln w="12700">
            <a:miter lim="400000"/>
          </a:ln>
        </p:spPr>
        <p:txBody>
          <a:bodyPr wrap="none" lIns="0" tIns="0" rIns="0" bIns="0">
            <a:spAutoFit/>
          </a:bodyPr>
          <a:lstStyle/>
          <a:p>
            <a:pPr latinLnBrk="1">
              <a:defRPr sz="1800">
                <a:solidFill>
                  <a:srgbClr val="000000"/>
                </a:solidFill>
              </a:defRPr>
            </a:pPr>
            <a14:m>
              <m:oMathPara>
                <m:oMathParaPr>
                  <m:jc m:val="centerGroup"/>
                </m:oMathParaPr>
                <m:oMath>
                  <m:sSub>
                    <m:e>
                      <m:r>
                        <a:rPr xmlns:a="http://schemas.openxmlformats.org/drawingml/2006/main" sz="700" i="1">
                          <a:solidFill>
                            <a:srgbClr val="333333"/>
                          </a:solidFill>
                          <a:latin typeface="Cambria Math" panose="02040503050406030204" pitchFamily="18" charset="0"/>
                        </a:rPr>
                        <m:t>x</m:t>
                      </m:r>
                    </m:e>
                    <m:sub>
                      <m:r>
                        <a:rPr xmlns:a="http://schemas.openxmlformats.org/drawingml/2006/main" sz="700" i="1">
                          <a:solidFill>
                            <a:srgbClr val="333333"/>
                          </a:solidFill>
                          <a:latin typeface="Cambria Math" panose="02040503050406030204" pitchFamily="18" charset="0"/>
                        </a:rPr>
                        <m:t>3</m:t>
                      </m:r>
                    </m:sub>
                  </m:sSub>
                </m:oMath>
              </m:oMathPara>
            </a14:m>
            <a:endParaRPr sz="700">
              <a:solidFill>
                <a:srgbClr val="333333"/>
              </a:solidFill>
            </a:endParaRPr>
          </a:p>
        </p:txBody>
      </p:sp>
      <p:sp>
        <p:nvSpPr>
          <p:cNvPr id="1553" name="Equation"/>
          <p:cNvSpPr txBox="1"/>
          <p:nvPr/>
        </p:nvSpPr>
        <p:spPr>
          <a:xfrm>
            <a:off x="1373820" y="6016414"/>
            <a:ext cx="86606" cy="67388"/>
          </a:xfrm>
          <a:prstGeom prst="rect">
            <a:avLst/>
          </a:prstGeom>
          <a:ln w="12700">
            <a:miter lim="400000"/>
          </a:ln>
        </p:spPr>
        <p:txBody>
          <a:bodyPr wrap="none" lIns="0" tIns="0" rIns="0" bIns="0">
            <a:spAutoFit/>
          </a:bodyPr>
          <a:lstStyle/>
          <a:p>
            <a:pPr latinLnBrk="1">
              <a:defRPr sz="1800">
                <a:solidFill>
                  <a:srgbClr val="000000"/>
                </a:solidFill>
              </a:defRPr>
            </a:pPr>
            <a14:m>
              <m:oMathPara>
                <m:oMathParaPr>
                  <m:jc m:val="centerGroup"/>
                </m:oMathParaPr>
                <m:oMath>
                  <m:sSub>
                    <m:e>
                      <m:r>
                        <a:rPr xmlns:a="http://schemas.openxmlformats.org/drawingml/2006/main" sz="700" i="1">
                          <a:solidFill>
                            <a:srgbClr val="333333"/>
                          </a:solidFill>
                          <a:latin typeface="Cambria Math" panose="02040503050406030204" pitchFamily="18" charset="0"/>
                        </a:rPr>
                        <m:t>x</m:t>
                      </m:r>
                    </m:e>
                    <m:sub>
                      <m:r>
                        <a:rPr xmlns:a="http://schemas.openxmlformats.org/drawingml/2006/main" sz="700" i="1">
                          <a:solidFill>
                            <a:srgbClr val="333333"/>
                          </a:solidFill>
                          <a:latin typeface="Cambria Math" panose="02040503050406030204" pitchFamily="18" charset="0"/>
                        </a:rPr>
                        <m:t>4</m:t>
                      </m:r>
                    </m:sub>
                  </m:sSub>
                </m:oMath>
              </m:oMathPara>
            </a14:m>
            <a:endParaRPr sz="700">
              <a:solidFill>
                <a:srgbClr val="333333"/>
              </a:solidFill>
            </a:endParaRPr>
          </a:p>
        </p:txBody>
      </p:sp>
      <p:sp>
        <p:nvSpPr>
          <p:cNvPr id="1554" name="Equation"/>
          <p:cNvSpPr txBox="1"/>
          <p:nvPr/>
        </p:nvSpPr>
        <p:spPr>
          <a:xfrm>
            <a:off x="3802995" y="5283930"/>
            <a:ext cx="76505" cy="67387"/>
          </a:xfrm>
          <a:prstGeom prst="rect">
            <a:avLst/>
          </a:prstGeom>
          <a:ln w="12700">
            <a:miter lim="400000"/>
          </a:ln>
        </p:spPr>
        <p:txBody>
          <a:bodyPr wrap="none" lIns="0" tIns="0" rIns="0" bIns="0">
            <a:spAutoFit/>
          </a:bodyPr>
          <a:lstStyle/>
          <a:p>
            <a:pPr latinLnBrk="1">
              <a:defRPr sz="1800">
                <a:solidFill>
                  <a:srgbClr val="000000"/>
                </a:solidFill>
              </a:defRPr>
            </a:pPr>
            <a14:m>
              <m:oMathPara>
                <m:oMathParaPr>
                  <m:jc m:val="centerGroup"/>
                </m:oMathParaPr>
                <m:oMath>
                  <m:sSub>
                    <m:e>
                      <m:r>
                        <a:rPr xmlns:a="http://schemas.openxmlformats.org/drawingml/2006/main" sz="700" i="1">
                          <a:solidFill>
                            <a:srgbClr val="333333"/>
                          </a:solidFill>
                          <a:latin typeface="Cambria Math" panose="02040503050406030204" pitchFamily="18" charset="0"/>
                        </a:rPr>
                        <m:t>y</m:t>
                      </m:r>
                    </m:e>
                    <m:sub>
                      <m:r>
                        <a:rPr xmlns:a="http://schemas.openxmlformats.org/drawingml/2006/main" sz="700" i="1">
                          <a:solidFill>
                            <a:srgbClr val="333333"/>
                          </a:solidFill>
                          <a:latin typeface="Cambria Math" panose="02040503050406030204" pitchFamily="18" charset="0"/>
                        </a:rPr>
                        <m:t>1</m:t>
                      </m:r>
                    </m:sub>
                  </m:sSub>
                </m:oMath>
              </m:oMathPara>
            </a14:m>
            <a:endParaRPr sz="700">
              <a:solidFill>
                <a:srgbClr val="333333"/>
              </a:solidFill>
            </a:endParaRPr>
          </a:p>
        </p:txBody>
      </p:sp>
      <p:sp>
        <p:nvSpPr>
          <p:cNvPr id="1555" name="Equation"/>
          <p:cNvSpPr txBox="1"/>
          <p:nvPr/>
        </p:nvSpPr>
        <p:spPr>
          <a:xfrm>
            <a:off x="3803229" y="5754647"/>
            <a:ext cx="88034" cy="67388"/>
          </a:xfrm>
          <a:prstGeom prst="rect">
            <a:avLst/>
          </a:prstGeom>
          <a:ln w="12700">
            <a:miter lim="400000"/>
          </a:ln>
        </p:spPr>
        <p:txBody>
          <a:bodyPr wrap="none" lIns="0" tIns="0" rIns="0" bIns="0">
            <a:spAutoFit/>
          </a:bodyPr>
          <a:lstStyle/>
          <a:p>
            <a:pPr latinLnBrk="1">
              <a:defRPr sz="1800">
                <a:solidFill>
                  <a:srgbClr val="000000"/>
                </a:solidFill>
              </a:defRPr>
            </a:pPr>
            <a14:m>
              <m:oMathPara>
                <m:oMathParaPr>
                  <m:jc m:val="centerGroup"/>
                </m:oMathParaPr>
                <m:oMath>
                  <m:sSub>
                    <m:e>
                      <m:r>
                        <a:rPr xmlns:a="http://schemas.openxmlformats.org/drawingml/2006/main" sz="700" i="1">
                          <a:solidFill>
                            <a:srgbClr val="333333"/>
                          </a:solidFill>
                          <a:latin typeface="Cambria Math" panose="02040503050406030204" pitchFamily="18" charset="0"/>
                        </a:rPr>
                        <m:t>y</m:t>
                      </m:r>
                    </m:e>
                    <m:sub>
                      <m:r>
                        <a:rPr xmlns:a="http://schemas.openxmlformats.org/drawingml/2006/main" sz="700" i="1">
                          <a:solidFill>
                            <a:srgbClr val="333333"/>
                          </a:solidFill>
                          <a:latin typeface="Cambria Math" panose="02040503050406030204" pitchFamily="18" charset="0"/>
                        </a:rPr>
                        <m:t>2</m:t>
                      </m:r>
                    </m:sub>
                  </m:sSub>
                </m:oMath>
              </m:oMathPara>
            </a14:m>
            <a:endParaRPr sz="700">
              <a:solidFill>
                <a:srgbClr val="333333"/>
              </a:solidFill>
            </a:endParaRPr>
          </a:p>
        </p:txBody>
      </p:sp>
      <p:sp>
        <p:nvSpPr>
          <p:cNvPr id="1556" name="Rounded Rectangle"/>
          <p:cNvSpPr/>
          <p:nvPr/>
        </p:nvSpPr>
        <p:spPr>
          <a:xfrm>
            <a:off x="5192596" y="4696456"/>
            <a:ext cx="300732" cy="1338606"/>
          </a:xfrm>
          <a:prstGeom prst="roundRect">
            <a:avLst>
              <a:gd name="adj" fmla="val 43215"/>
            </a:avLst>
          </a:prstGeom>
          <a:ln w="25400">
            <a:solidFill>
              <a:schemeClr val="accent4">
                <a:lumOff val="-3294"/>
              </a:schemeClr>
            </a:solidFill>
          </a:ln>
        </p:spPr>
        <p:txBody>
          <a:bodyPr lIns="0" tIns="0" rIns="0" bIns="0"/>
          <a:lstStyle/>
          <a:p>
            <a:pPr/>
          </a:p>
        </p:txBody>
      </p:sp>
      <p:sp>
        <p:nvSpPr>
          <p:cNvPr id="1557" name="Rounded Rectangle"/>
          <p:cNvSpPr/>
          <p:nvPr/>
        </p:nvSpPr>
        <p:spPr>
          <a:xfrm>
            <a:off x="6002687" y="4696456"/>
            <a:ext cx="300732" cy="1338606"/>
          </a:xfrm>
          <a:prstGeom prst="roundRect">
            <a:avLst>
              <a:gd name="adj" fmla="val 43215"/>
            </a:avLst>
          </a:prstGeom>
          <a:ln w="25400">
            <a:solidFill>
              <a:srgbClr val="2DA26C"/>
            </a:solidFill>
          </a:ln>
        </p:spPr>
        <p:txBody>
          <a:bodyPr lIns="0" tIns="0" rIns="0" bIns="0"/>
          <a:lstStyle/>
          <a:p>
            <a:pPr/>
          </a:p>
        </p:txBody>
      </p:sp>
      <p:sp>
        <p:nvSpPr>
          <p:cNvPr id="1558" name="Rounded Rectangle"/>
          <p:cNvSpPr/>
          <p:nvPr/>
        </p:nvSpPr>
        <p:spPr>
          <a:xfrm>
            <a:off x="6843898" y="4696456"/>
            <a:ext cx="300732" cy="1338606"/>
          </a:xfrm>
          <a:prstGeom prst="roundRect">
            <a:avLst>
              <a:gd name="adj" fmla="val 43215"/>
            </a:avLst>
          </a:prstGeom>
          <a:ln w="25400">
            <a:solidFill>
              <a:srgbClr val="7EA4FF"/>
            </a:solidFill>
          </a:ln>
        </p:spPr>
        <p:txBody>
          <a:bodyPr lIns="0" tIns="0" rIns="0" bIns="0"/>
          <a:lstStyle/>
          <a:p>
            <a:pPr/>
          </a:p>
        </p:txBody>
      </p:sp>
      <p:sp>
        <p:nvSpPr>
          <p:cNvPr id="1559" name="Rounded Rectangle"/>
          <p:cNvSpPr/>
          <p:nvPr/>
        </p:nvSpPr>
        <p:spPr>
          <a:xfrm>
            <a:off x="7685110" y="4696456"/>
            <a:ext cx="300732" cy="1338606"/>
          </a:xfrm>
          <a:prstGeom prst="roundRect">
            <a:avLst>
              <a:gd name="adj" fmla="val 43215"/>
            </a:avLst>
          </a:prstGeom>
          <a:ln w="25400">
            <a:solidFill>
              <a:srgbClr val="FFA770"/>
            </a:solidFill>
          </a:ln>
        </p:spPr>
        <p:txBody>
          <a:bodyPr lIns="0" tIns="0" rIns="0" bIns="0"/>
          <a:lstStyle/>
          <a:p>
            <a:pPr/>
          </a:p>
        </p:txBody>
      </p:sp>
      <p:sp>
        <p:nvSpPr>
          <p:cNvPr id="1560" name="Line"/>
          <p:cNvSpPr/>
          <p:nvPr/>
        </p:nvSpPr>
        <p:spPr>
          <a:xfrm>
            <a:off x="5491928" y="5368258"/>
            <a:ext cx="493624" cy="1"/>
          </a:xfrm>
          <a:prstGeom prst="line">
            <a:avLst/>
          </a:prstGeom>
          <a:ln w="12700">
            <a:solidFill>
              <a:schemeClr val="accent4">
                <a:lumOff val="-3294"/>
              </a:schemeClr>
            </a:solidFill>
            <a:tailEnd type="triangle"/>
          </a:ln>
        </p:spPr>
        <p:txBody>
          <a:bodyPr lIns="0" tIns="0" rIns="0" bIns="0"/>
          <a:lstStyle/>
          <a:p>
            <a:pPr/>
          </a:p>
        </p:txBody>
      </p:sp>
      <p:sp>
        <p:nvSpPr>
          <p:cNvPr id="1561" name="Line"/>
          <p:cNvSpPr/>
          <p:nvPr/>
        </p:nvSpPr>
        <p:spPr>
          <a:xfrm>
            <a:off x="6326847" y="5365758"/>
            <a:ext cx="493623" cy="1"/>
          </a:xfrm>
          <a:prstGeom prst="line">
            <a:avLst/>
          </a:prstGeom>
          <a:ln w="12700">
            <a:solidFill>
              <a:schemeClr val="accent4">
                <a:lumOff val="-3294"/>
              </a:schemeClr>
            </a:solidFill>
            <a:tailEnd type="triangle"/>
          </a:ln>
        </p:spPr>
        <p:txBody>
          <a:bodyPr lIns="0" tIns="0" rIns="0" bIns="0"/>
          <a:lstStyle/>
          <a:p>
            <a:pPr/>
          </a:p>
        </p:txBody>
      </p:sp>
      <p:sp>
        <p:nvSpPr>
          <p:cNvPr id="1562" name="Line"/>
          <p:cNvSpPr/>
          <p:nvPr/>
        </p:nvSpPr>
        <p:spPr>
          <a:xfrm>
            <a:off x="7169263" y="5365758"/>
            <a:ext cx="493624" cy="1"/>
          </a:xfrm>
          <a:prstGeom prst="line">
            <a:avLst/>
          </a:prstGeom>
          <a:ln w="12700">
            <a:solidFill>
              <a:schemeClr val="accent4">
                <a:lumOff val="-3294"/>
              </a:schemeClr>
            </a:solidFill>
            <a:tailEnd type="triangle"/>
          </a:ln>
        </p:spPr>
        <p:txBody>
          <a:bodyPr lIns="0" tIns="0" rIns="0" bIns="0"/>
          <a:lstStyle/>
          <a:p>
            <a:pPr/>
          </a:p>
        </p:txBody>
      </p:sp>
      <p:sp>
        <p:nvSpPr>
          <p:cNvPr id="1563" name="Input Layer"/>
          <p:cNvSpPr txBox="1"/>
          <p:nvPr/>
        </p:nvSpPr>
        <p:spPr>
          <a:xfrm>
            <a:off x="962130" y="2120802"/>
            <a:ext cx="785323" cy="171794"/>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ctr">
              <a:defRPr sz="800"/>
            </a:lvl1pPr>
          </a:lstStyle>
          <a:p>
            <a:pPr/>
            <a:r>
              <a:t>Input Layer</a:t>
            </a:r>
          </a:p>
        </p:txBody>
      </p:sp>
      <p:sp>
        <p:nvSpPr>
          <p:cNvPr id="1564" name="Hidden Layer #1"/>
          <p:cNvSpPr txBox="1"/>
          <p:nvPr/>
        </p:nvSpPr>
        <p:spPr>
          <a:xfrm>
            <a:off x="2737780" y="2120802"/>
            <a:ext cx="1146654" cy="171794"/>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ctr">
              <a:defRPr sz="800"/>
            </a:lvl1pPr>
          </a:lstStyle>
          <a:p>
            <a:pPr/>
            <a:r>
              <a:t>Hidden Layer #1</a:t>
            </a:r>
          </a:p>
        </p:txBody>
      </p:sp>
      <p:sp>
        <p:nvSpPr>
          <p:cNvPr id="1565" name="Hidden Layer #2"/>
          <p:cNvSpPr txBox="1"/>
          <p:nvPr/>
        </p:nvSpPr>
        <p:spPr>
          <a:xfrm>
            <a:off x="4988540" y="2120802"/>
            <a:ext cx="1146655" cy="171794"/>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ctr">
              <a:defRPr sz="800"/>
            </a:lvl1pPr>
          </a:lstStyle>
          <a:p>
            <a:pPr/>
            <a:r>
              <a:t>Hidden Layer #2</a:t>
            </a:r>
          </a:p>
        </p:txBody>
      </p:sp>
      <p:sp>
        <p:nvSpPr>
          <p:cNvPr id="1566" name="Output Layer"/>
          <p:cNvSpPr txBox="1"/>
          <p:nvPr/>
        </p:nvSpPr>
        <p:spPr>
          <a:xfrm>
            <a:off x="6760267" y="2132100"/>
            <a:ext cx="905691" cy="171793"/>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ctr">
              <a:defRPr sz="800"/>
            </a:lvl1pPr>
          </a:lstStyle>
          <a:p>
            <a:pPr/>
            <a:r>
              <a:t>Output Layer</a:t>
            </a:r>
          </a:p>
        </p:txBody>
      </p:sp>
      <p:sp>
        <p:nvSpPr>
          <p:cNvPr id="1567" name="Input Layer"/>
          <p:cNvSpPr txBox="1"/>
          <p:nvPr/>
        </p:nvSpPr>
        <p:spPr>
          <a:xfrm>
            <a:off x="1205923" y="6233941"/>
            <a:ext cx="508799" cy="110536"/>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ctr">
              <a:defRPr sz="700"/>
            </a:lvl1pPr>
          </a:lstStyle>
          <a:p>
            <a:pPr/>
            <a:r>
              <a:t>Input Layer</a:t>
            </a:r>
          </a:p>
        </p:txBody>
      </p:sp>
      <p:sp>
        <p:nvSpPr>
          <p:cNvPr id="1568" name="Hidden Layer #1"/>
          <p:cNvSpPr txBox="1"/>
          <p:nvPr/>
        </p:nvSpPr>
        <p:spPr>
          <a:xfrm>
            <a:off x="1882421" y="6233941"/>
            <a:ext cx="741083" cy="110536"/>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ctr">
              <a:defRPr sz="700"/>
            </a:lvl1pPr>
          </a:lstStyle>
          <a:p>
            <a:pPr/>
            <a:r>
              <a:t>Hidden Layer #1</a:t>
            </a:r>
          </a:p>
        </p:txBody>
      </p:sp>
      <p:sp>
        <p:nvSpPr>
          <p:cNvPr id="1569" name="Hidden Layer #2"/>
          <p:cNvSpPr txBox="1"/>
          <p:nvPr/>
        </p:nvSpPr>
        <p:spPr>
          <a:xfrm>
            <a:off x="2930903" y="6233941"/>
            <a:ext cx="741082" cy="110536"/>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ctr">
              <a:defRPr sz="700"/>
            </a:lvl1pPr>
          </a:lstStyle>
          <a:p>
            <a:pPr/>
            <a:r>
              <a:t>Hidden Layer #2</a:t>
            </a:r>
          </a:p>
        </p:txBody>
      </p:sp>
      <p:sp>
        <p:nvSpPr>
          <p:cNvPr id="1570" name="Output Layer"/>
          <p:cNvSpPr txBox="1"/>
          <p:nvPr/>
        </p:nvSpPr>
        <p:spPr>
          <a:xfrm>
            <a:off x="3668076" y="6224498"/>
            <a:ext cx="586178" cy="110535"/>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ctr">
              <a:defRPr sz="700"/>
            </a:lvl1pPr>
          </a:lstStyle>
          <a:p>
            <a:pPr/>
            <a:r>
              <a:t>Output Layer</a:t>
            </a:r>
          </a:p>
        </p:txBody>
      </p:sp>
      <p:sp>
        <p:nvSpPr>
          <p:cNvPr id="1571" name="Input Layer"/>
          <p:cNvSpPr txBox="1"/>
          <p:nvPr/>
        </p:nvSpPr>
        <p:spPr>
          <a:xfrm>
            <a:off x="5088931" y="6233941"/>
            <a:ext cx="508799" cy="110536"/>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ctr">
              <a:defRPr sz="700"/>
            </a:lvl1pPr>
          </a:lstStyle>
          <a:p>
            <a:pPr/>
            <a:r>
              <a:t>Input Layer</a:t>
            </a:r>
          </a:p>
        </p:txBody>
      </p:sp>
      <p:sp>
        <p:nvSpPr>
          <p:cNvPr id="1572" name="Hidden Layer #1"/>
          <p:cNvSpPr txBox="1"/>
          <p:nvPr/>
        </p:nvSpPr>
        <p:spPr>
          <a:xfrm>
            <a:off x="5765429" y="6233941"/>
            <a:ext cx="741082" cy="110536"/>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ctr">
              <a:defRPr sz="700"/>
            </a:lvl1pPr>
          </a:lstStyle>
          <a:p>
            <a:pPr/>
            <a:r>
              <a:t>Hidden Layer #1</a:t>
            </a:r>
          </a:p>
        </p:txBody>
      </p:sp>
      <p:sp>
        <p:nvSpPr>
          <p:cNvPr id="1573" name="Hidden Layer #2"/>
          <p:cNvSpPr txBox="1"/>
          <p:nvPr/>
        </p:nvSpPr>
        <p:spPr>
          <a:xfrm>
            <a:off x="6674211" y="6233941"/>
            <a:ext cx="741083" cy="110536"/>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ctr">
              <a:defRPr sz="700"/>
            </a:lvl1pPr>
          </a:lstStyle>
          <a:p>
            <a:pPr/>
            <a:r>
              <a:t>Hidden Layer #2</a:t>
            </a:r>
          </a:p>
        </p:txBody>
      </p:sp>
      <p:sp>
        <p:nvSpPr>
          <p:cNvPr id="1574" name="Output Layer"/>
          <p:cNvSpPr txBox="1"/>
          <p:nvPr/>
        </p:nvSpPr>
        <p:spPr>
          <a:xfrm>
            <a:off x="7582992" y="6233941"/>
            <a:ext cx="586179" cy="110536"/>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ctr">
              <a:defRPr sz="700"/>
            </a:lvl1pPr>
          </a:lstStyle>
          <a:p>
            <a:pPr/>
            <a:r>
              <a:t>Output Layer</a:t>
            </a:r>
          </a:p>
        </p:txBody>
      </p:sp>
      <p:sp>
        <p:nvSpPr>
          <p:cNvPr id="1575" name="Detailed Representation"/>
          <p:cNvSpPr txBox="1"/>
          <p:nvPr/>
        </p:nvSpPr>
        <p:spPr>
          <a:xfrm>
            <a:off x="3611841" y="1693036"/>
            <a:ext cx="2048025" cy="19738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a:r>
              <a:t>Detailed Representation</a:t>
            </a:r>
          </a:p>
        </p:txBody>
      </p:sp>
      <p:sp>
        <p:nvSpPr>
          <p:cNvPr id="1576" name="Simplified Representation"/>
          <p:cNvSpPr txBox="1"/>
          <p:nvPr/>
        </p:nvSpPr>
        <p:spPr>
          <a:xfrm>
            <a:off x="1452841" y="4248276"/>
            <a:ext cx="2205944" cy="19738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a:r>
              <a:t>Simplified Representation</a:t>
            </a:r>
          </a:p>
        </p:txBody>
      </p:sp>
      <p:sp>
        <p:nvSpPr>
          <p:cNvPr id="1577" name="Abstract Representation"/>
          <p:cNvSpPr txBox="1"/>
          <p:nvPr/>
        </p:nvSpPr>
        <p:spPr>
          <a:xfrm>
            <a:off x="5534844" y="4252070"/>
            <a:ext cx="2077629" cy="19738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a:r>
              <a:t>Abstract Representation</a:t>
            </a:r>
          </a:p>
        </p:txBody>
      </p:sp>
      <p:grpSp>
        <p:nvGrpSpPr>
          <p:cNvPr id="1590" name="Group"/>
          <p:cNvGrpSpPr/>
          <p:nvPr/>
        </p:nvGrpSpPr>
        <p:grpSpPr>
          <a:xfrm>
            <a:off x="7534476" y="293959"/>
            <a:ext cx="1279795" cy="1033211"/>
            <a:chOff x="-17960" y="-17960"/>
            <a:chExt cx="1279793" cy="1033209"/>
          </a:xfrm>
        </p:grpSpPr>
        <p:pic>
          <p:nvPicPr>
            <p:cNvPr id="1578" name="Rounded Rectangle Rounded rectangle" descr="Rounded Rectangle Rounded rectangle"/>
            <p:cNvPicPr>
              <a:picLocks noChangeAspect="0"/>
            </p:cNvPicPr>
            <p:nvPr/>
          </p:nvPicPr>
          <p:blipFill>
            <a:blip r:embed="rId2">
              <a:extLst/>
            </a:blip>
            <a:stretch>
              <a:fillRect/>
            </a:stretch>
          </p:blipFill>
          <p:spPr>
            <a:xfrm>
              <a:off x="-17961" y="-17961"/>
              <a:ext cx="1279795" cy="1033210"/>
            </a:xfrm>
            <a:prstGeom prst="rect">
              <a:avLst/>
            </a:prstGeom>
            <a:effectLst/>
          </p:spPr>
        </p:pic>
        <p:grpSp>
          <p:nvGrpSpPr>
            <p:cNvPr id="1582" name="Intro to NN"/>
            <p:cNvGrpSpPr/>
            <p:nvPr/>
          </p:nvGrpSpPr>
          <p:grpSpPr>
            <a:xfrm>
              <a:off x="68324" y="333649"/>
              <a:ext cx="1085991" cy="372260"/>
              <a:chOff x="0" y="0"/>
              <a:chExt cx="1085989" cy="372258"/>
            </a:xfrm>
          </p:grpSpPr>
          <p:sp>
            <p:nvSpPr>
              <p:cNvPr id="1581" name="Intro to NN"/>
              <p:cNvSpPr/>
              <p:nvPr/>
            </p:nvSpPr>
            <p:spPr>
              <a:xfrm>
                <a:off x="17960" y="17960"/>
                <a:ext cx="1050070" cy="33633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829" y="0"/>
                    </a:moveTo>
                    <a:lnTo>
                      <a:pt x="1771" y="0"/>
                    </a:lnTo>
                    <a:cubicBezTo>
                      <a:pt x="1252" y="0"/>
                      <a:pt x="940" y="0"/>
                      <a:pt x="732" y="271"/>
                    </a:cubicBezTo>
                    <a:cubicBezTo>
                      <a:pt x="432" y="612"/>
                      <a:pt x="196" y="1349"/>
                      <a:pt x="87" y="2285"/>
                    </a:cubicBezTo>
                    <a:cubicBezTo>
                      <a:pt x="0" y="2934"/>
                      <a:pt x="0" y="3908"/>
                      <a:pt x="0" y="5531"/>
                    </a:cubicBezTo>
                    <a:lnTo>
                      <a:pt x="0" y="16069"/>
                    </a:lnTo>
                    <a:cubicBezTo>
                      <a:pt x="0" y="17692"/>
                      <a:pt x="0" y="18666"/>
                      <a:pt x="87" y="19315"/>
                    </a:cubicBezTo>
                    <a:cubicBezTo>
                      <a:pt x="196" y="20251"/>
                      <a:pt x="432" y="20988"/>
                      <a:pt x="732" y="21329"/>
                    </a:cubicBezTo>
                    <a:cubicBezTo>
                      <a:pt x="940" y="21600"/>
                      <a:pt x="1252" y="21600"/>
                      <a:pt x="1771" y="21600"/>
                    </a:cubicBezTo>
                    <a:lnTo>
                      <a:pt x="19829" y="21600"/>
                    </a:lnTo>
                    <a:cubicBezTo>
                      <a:pt x="20348" y="21600"/>
                      <a:pt x="20660" y="21600"/>
                      <a:pt x="20868" y="21329"/>
                    </a:cubicBezTo>
                    <a:cubicBezTo>
                      <a:pt x="21168" y="20988"/>
                      <a:pt x="21404" y="20251"/>
                      <a:pt x="21513" y="19315"/>
                    </a:cubicBezTo>
                    <a:cubicBezTo>
                      <a:pt x="21600" y="18666"/>
                      <a:pt x="21600" y="17692"/>
                      <a:pt x="21600" y="16069"/>
                    </a:cubicBezTo>
                    <a:lnTo>
                      <a:pt x="21600" y="5531"/>
                    </a:lnTo>
                    <a:cubicBezTo>
                      <a:pt x="21600" y="3908"/>
                      <a:pt x="21600" y="2934"/>
                      <a:pt x="21513" y="2285"/>
                    </a:cubicBezTo>
                    <a:cubicBezTo>
                      <a:pt x="21404" y="1349"/>
                      <a:pt x="21168" y="612"/>
                      <a:pt x="20868" y="271"/>
                    </a:cubicBezTo>
                    <a:cubicBezTo>
                      <a:pt x="20660" y="0"/>
                      <a:pt x="20348" y="0"/>
                      <a:pt x="19829" y="0"/>
                    </a:cubicBezTo>
                    <a:close/>
                  </a:path>
                </a:pathLst>
              </a:custGeom>
              <a:solidFill>
                <a:srgbClr val="D5D5D5"/>
              </a:solidFill>
              <a:ln>
                <a:noFill/>
              </a:ln>
              <a:effectLst/>
              <a:extLst>
                <a:ext uri="{C572A759-6A51-4108-AA02-DFA0A04FC94B}">
                  <ma14:wrappingTextBoxFlag xmlns:ma14="http://schemas.microsoft.com/office/mac/drawingml/2011/main" val="1"/>
                </a:ext>
              </a:extLst>
            </p:spPr>
            <p:txBody>
              <a:bodyPr wrap="square" lIns="19050" tIns="19050" rIns="19050" bIns="19050" numCol="1" anchor="ctr">
                <a:noAutofit/>
              </a:bodyPr>
              <a:lstStyle>
                <a:lvl1pPr algn="ctr" defTabSz="412750">
                  <a:defRPr sz="800">
                    <a:solidFill>
                      <a:srgbClr val="000000"/>
                    </a:solidFill>
                    <a:latin typeface="Helvetica Neue Medium"/>
                    <a:ea typeface="Helvetica Neue Medium"/>
                    <a:cs typeface="Helvetica Neue Medium"/>
                    <a:sym typeface="Helvetica Neue Medium"/>
                  </a:defRPr>
                </a:lvl1pPr>
              </a:lstStyle>
              <a:p>
                <a:pPr/>
                <a:r>
                  <a:t>Intro to NN</a:t>
                </a:r>
              </a:p>
            </p:txBody>
          </p:sp>
          <p:pic>
            <p:nvPicPr>
              <p:cNvPr id="1580" name="Intro to NN Intro to NN" descr="Intro to NN Intro to NN"/>
              <p:cNvPicPr>
                <a:picLocks noChangeAspect="0"/>
              </p:cNvPicPr>
              <p:nvPr/>
            </p:nvPicPr>
            <p:blipFill>
              <a:blip r:embed="rId3">
                <a:extLst/>
              </a:blip>
              <a:stretch>
                <a:fillRect/>
              </a:stretch>
            </p:blipFill>
            <p:spPr>
              <a:xfrm>
                <a:off x="-1" y="0"/>
                <a:ext cx="1085991" cy="372259"/>
              </a:xfrm>
              <a:prstGeom prst="rect">
                <a:avLst/>
              </a:prstGeom>
              <a:effectLst/>
            </p:spPr>
          </p:pic>
        </p:grpSp>
        <p:grpSp>
          <p:nvGrpSpPr>
            <p:cNvPr id="1589" name="Group"/>
            <p:cNvGrpSpPr/>
            <p:nvPr/>
          </p:nvGrpSpPr>
          <p:grpSpPr>
            <a:xfrm>
              <a:off x="201565" y="134646"/>
              <a:ext cx="840742" cy="781468"/>
              <a:chOff x="-17960" y="-17960"/>
              <a:chExt cx="840741" cy="781467"/>
            </a:xfrm>
          </p:grpSpPr>
          <p:grpSp>
            <p:nvGrpSpPr>
              <p:cNvPr id="1585" name="Tasks and Models"/>
              <p:cNvGrpSpPr/>
              <p:nvPr/>
            </p:nvGrpSpPr>
            <p:grpSpPr>
              <a:xfrm>
                <a:off x="-17961" y="-17961"/>
                <a:ext cx="840742" cy="200964"/>
                <a:chOff x="0" y="0"/>
                <a:chExt cx="840741" cy="200962"/>
              </a:xfrm>
            </p:grpSpPr>
            <p:sp>
              <p:nvSpPr>
                <p:cNvPr id="1584" name="Tasks and Models"/>
                <p:cNvSpPr/>
                <p:nvPr/>
              </p:nvSpPr>
              <p:spPr>
                <a:xfrm>
                  <a:off x="17960" y="17960"/>
                  <a:ext cx="804821" cy="16504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829" y="0"/>
                      </a:moveTo>
                      <a:lnTo>
                        <a:pt x="1771" y="0"/>
                      </a:lnTo>
                      <a:cubicBezTo>
                        <a:pt x="1252" y="0"/>
                        <a:pt x="940" y="0"/>
                        <a:pt x="732" y="423"/>
                      </a:cubicBezTo>
                      <a:cubicBezTo>
                        <a:pt x="432" y="955"/>
                        <a:pt x="196" y="2107"/>
                        <a:pt x="87" y="3569"/>
                      </a:cubicBezTo>
                      <a:cubicBezTo>
                        <a:pt x="0" y="4583"/>
                        <a:pt x="0" y="6103"/>
                        <a:pt x="0" y="8638"/>
                      </a:cubicBezTo>
                      <a:lnTo>
                        <a:pt x="0" y="12962"/>
                      </a:lnTo>
                      <a:cubicBezTo>
                        <a:pt x="0" y="15497"/>
                        <a:pt x="0" y="17017"/>
                        <a:pt x="87" y="18031"/>
                      </a:cubicBezTo>
                      <a:cubicBezTo>
                        <a:pt x="196" y="19493"/>
                        <a:pt x="432" y="20645"/>
                        <a:pt x="732" y="21177"/>
                      </a:cubicBezTo>
                      <a:cubicBezTo>
                        <a:pt x="940" y="21600"/>
                        <a:pt x="1252" y="21600"/>
                        <a:pt x="1771" y="21600"/>
                      </a:cubicBezTo>
                      <a:lnTo>
                        <a:pt x="19829" y="21600"/>
                      </a:lnTo>
                      <a:cubicBezTo>
                        <a:pt x="20348" y="21600"/>
                        <a:pt x="20660" y="21600"/>
                        <a:pt x="20868" y="21177"/>
                      </a:cubicBezTo>
                      <a:cubicBezTo>
                        <a:pt x="21168" y="20645"/>
                        <a:pt x="21404" y="19493"/>
                        <a:pt x="21513" y="18031"/>
                      </a:cubicBezTo>
                      <a:cubicBezTo>
                        <a:pt x="21600" y="17017"/>
                        <a:pt x="21600" y="15497"/>
                        <a:pt x="21600" y="12962"/>
                      </a:cubicBezTo>
                      <a:lnTo>
                        <a:pt x="21600" y="8638"/>
                      </a:lnTo>
                      <a:cubicBezTo>
                        <a:pt x="21600" y="6103"/>
                        <a:pt x="21600" y="4583"/>
                        <a:pt x="21513" y="3569"/>
                      </a:cubicBezTo>
                      <a:cubicBezTo>
                        <a:pt x="21404" y="2107"/>
                        <a:pt x="21168" y="955"/>
                        <a:pt x="20868" y="423"/>
                      </a:cubicBezTo>
                      <a:cubicBezTo>
                        <a:pt x="20660" y="0"/>
                        <a:pt x="20348" y="0"/>
                        <a:pt x="19829" y="0"/>
                      </a:cubicBezTo>
                      <a:close/>
                    </a:path>
                  </a:pathLst>
                </a:custGeom>
                <a:solidFill>
                  <a:schemeClr val="accent1">
                    <a:lumOff val="2401"/>
                  </a:schemeClr>
                </a:solidFill>
                <a:ln>
                  <a:noFill/>
                </a:ln>
                <a:effectLst/>
                <a:extLst>
                  <a:ext uri="{C572A759-6A51-4108-AA02-DFA0A04FC94B}">
                    <ma14:wrappingTextBoxFlag xmlns:ma14="http://schemas.microsoft.com/office/mac/drawingml/2011/main" val="1"/>
                  </a:ext>
                </a:extLst>
              </p:spPr>
              <p:txBody>
                <a:bodyPr wrap="square" lIns="19050" tIns="19050" rIns="19050" bIns="19050" numCol="1" anchor="ctr">
                  <a:noAutofit/>
                </a:bodyPr>
                <a:lstStyle>
                  <a:lvl1pPr algn="ctr" defTabSz="412750">
                    <a:defRPr sz="600">
                      <a:solidFill>
                        <a:srgbClr val="000000"/>
                      </a:solidFill>
                      <a:latin typeface="Helvetica Neue Medium"/>
                      <a:ea typeface="Helvetica Neue Medium"/>
                      <a:cs typeface="Helvetica Neue Medium"/>
                      <a:sym typeface="Helvetica Neue Medium"/>
                    </a:defRPr>
                  </a:lvl1pPr>
                </a:lstStyle>
                <a:p>
                  <a:pPr/>
                  <a:r>
                    <a:t>Tasks and Models</a:t>
                  </a:r>
                </a:p>
              </p:txBody>
            </p:sp>
            <p:pic>
              <p:nvPicPr>
                <p:cNvPr id="1583" name="Tasks and Models Tasks and Models" descr="Tasks and Models Tasks and Models"/>
                <p:cNvPicPr>
                  <a:picLocks noChangeAspect="0"/>
                </p:cNvPicPr>
                <p:nvPr/>
              </p:nvPicPr>
              <p:blipFill>
                <a:blip r:embed="rId4">
                  <a:extLst/>
                </a:blip>
                <a:stretch>
                  <a:fillRect/>
                </a:stretch>
              </p:blipFill>
              <p:spPr>
                <a:xfrm>
                  <a:off x="-1" y="-1"/>
                  <a:ext cx="840743" cy="200964"/>
                </a:xfrm>
                <a:prstGeom prst="rect">
                  <a:avLst/>
                </a:prstGeom>
                <a:effectLst/>
              </p:spPr>
            </p:pic>
          </p:grpSp>
          <p:grpSp>
            <p:nvGrpSpPr>
              <p:cNvPr id="1588" name="VAE"/>
              <p:cNvGrpSpPr/>
              <p:nvPr/>
            </p:nvGrpSpPr>
            <p:grpSpPr>
              <a:xfrm>
                <a:off x="-17961" y="554020"/>
                <a:ext cx="840742" cy="209487"/>
                <a:chOff x="0" y="0"/>
                <a:chExt cx="840741" cy="209486"/>
              </a:xfrm>
            </p:grpSpPr>
            <p:sp>
              <p:nvSpPr>
                <p:cNvPr id="1587" name="VAE"/>
                <p:cNvSpPr/>
                <p:nvPr/>
              </p:nvSpPr>
              <p:spPr>
                <a:xfrm>
                  <a:off x="17960" y="17960"/>
                  <a:ext cx="804821" cy="17356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829" y="0"/>
                      </a:moveTo>
                      <a:lnTo>
                        <a:pt x="1771" y="0"/>
                      </a:lnTo>
                      <a:cubicBezTo>
                        <a:pt x="1252" y="0"/>
                        <a:pt x="940" y="0"/>
                        <a:pt x="732" y="403"/>
                      </a:cubicBezTo>
                      <a:cubicBezTo>
                        <a:pt x="432" y="908"/>
                        <a:pt x="196" y="2003"/>
                        <a:pt x="87" y="3393"/>
                      </a:cubicBezTo>
                      <a:cubicBezTo>
                        <a:pt x="0" y="4357"/>
                        <a:pt x="0" y="5804"/>
                        <a:pt x="0" y="8214"/>
                      </a:cubicBezTo>
                      <a:lnTo>
                        <a:pt x="0" y="13386"/>
                      </a:lnTo>
                      <a:cubicBezTo>
                        <a:pt x="0" y="15796"/>
                        <a:pt x="0" y="17243"/>
                        <a:pt x="87" y="18207"/>
                      </a:cubicBezTo>
                      <a:cubicBezTo>
                        <a:pt x="196" y="19597"/>
                        <a:pt x="432" y="20692"/>
                        <a:pt x="732" y="21197"/>
                      </a:cubicBezTo>
                      <a:cubicBezTo>
                        <a:pt x="940" y="21600"/>
                        <a:pt x="1252" y="21600"/>
                        <a:pt x="1771" y="21600"/>
                      </a:cubicBezTo>
                      <a:lnTo>
                        <a:pt x="19829" y="21600"/>
                      </a:lnTo>
                      <a:cubicBezTo>
                        <a:pt x="20348" y="21600"/>
                        <a:pt x="20660" y="21600"/>
                        <a:pt x="20868" y="21197"/>
                      </a:cubicBezTo>
                      <a:cubicBezTo>
                        <a:pt x="21168" y="20692"/>
                        <a:pt x="21404" y="19597"/>
                        <a:pt x="21513" y="18207"/>
                      </a:cubicBezTo>
                      <a:cubicBezTo>
                        <a:pt x="21600" y="17243"/>
                        <a:pt x="21600" y="15796"/>
                        <a:pt x="21600" y="13386"/>
                      </a:cubicBezTo>
                      <a:lnTo>
                        <a:pt x="21600" y="8214"/>
                      </a:lnTo>
                      <a:cubicBezTo>
                        <a:pt x="21600" y="5804"/>
                        <a:pt x="21600" y="4357"/>
                        <a:pt x="21513" y="3393"/>
                      </a:cubicBezTo>
                      <a:cubicBezTo>
                        <a:pt x="21404" y="2003"/>
                        <a:pt x="21168" y="908"/>
                        <a:pt x="20868" y="403"/>
                      </a:cubicBezTo>
                      <a:cubicBezTo>
                        <a:pt x="20660" y="0"/>
                        <a:pt x="20348" y="0"/>
                        <a:pt x="19829" y="0"/>
                      </a:cubicBezTo>
                      <a:close/>
                    </a:path>
                  </a:pathLst>
                </a:custGeom>
                <a:solidFill>
                  <a:schemeClr val="accent1">
                    <a:lumOff val="2401"/>
                  </a:schemeClr>
                </a:solidFill>
                <a:ln>
                  <a:noFill/>
                </a:ln>
                <a:effectLst/>
                <a:extLst>
                  <a:ext uri="{C572A759-6A51-4108-AA02-DFA0A04FC94B}">
                    <ma14:wrappingTextBoxFlag xmlns:ma14="http://schemas.microsoft.com/office/mac/drawingml/2011/main" val="1"/>
                  </a:ext>
                </a:extLst>
              </p:spPr>
              <p:txBody>
                <a:bodyPr wrap="square" lIns="19050" tIns="19050" rIns="19050" bIns="19050" numCol="1" anchor="ctr">
                  <a:noAutofit/>
                </a:bodyPr>
                <a:lstStyle>
                  <a:lvl1pPr algn="ctr" defTabSz="412750">
                    <a:defRPr sz="600">
                      <a:solidFill>
                        <a:srgbClr val="000000"/>
                      </a:solidFill>
                      <a:latin typeface="Helvetica Neue Medium"/>
                      <a:ea typeface="Helvetica Neue Medium"/>
                      <a:cs typeface="Helvetica Neue Medium"/>
                      <a:sym typeface="Helvetica Neue Medium"/>
                    </a:defRPr>
                  </a:lvl1pPr>
                </a:lstStyle>
                <a:p>
                  <a:pPr/>
                  <a:r>
                    <a:t>VAE</a:t>
                  </a:r>
                </a:p>
              </p:txBody>
            </p:sp>
            <p:pic>
              <p:nvPicPr>
                <p:cNvPr id="1586" name="VAE VAE" descr="VAE VAE"/>
                <p:cNvPicPr>
                  <a:picLocks noChangeAspect="0"/>
                </p:cNvPicPr>
                <p:nvPr/>
              </p:nvPicPr>
              <p:blipFill>
                <a:blip r:embed="rId5">
                  <a:extLst/>
                </a:blip>
                <a:stretch>
                  <a:fillRect/>
                </a:stretch>
              </p:blipFill>
              <p:spPr>
                <a:xfrm>
                  <a:off x="-1" y="0"/>
                  <a:ext cx="840743" cy="209487"/>
                </a:xfrm>
                <a:prstGeom prst="rect">
                  <a:avLst/>
                </a:prstGeom>
                <a:effectLst/>
              </p:spPr>
            </p:pic>
          </p:grpSp>
        </p:grpSp>
      </p:gr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9" name="Plan for Today"/>
          <p:cNvSpPr txBox="1"/>
          <p:nvPr>
            <p:ph type="title" idx="4294967295"/>
          </p:nvPr>
        </p:nvSpPr>
        <p:spPr>
          <a:xfrm>
            <a:off x="452437" y="754062"/>
            <a:ext cx="8239126" cy="538107"/>
          </a:xfrm>
          <a:prstGeom prst="rect">
            <a:avLst/>
          </a:prstGeom>
        </p:spPr>
        <p:txBody>
          <a:bodyPr lIns="19050" tIns="19050" rIns="19050" bIns="19050" anchor="t">
            <a:normAutofit fontScale="100000" lnSpcReduction="0"/>
          </a:bodyPr>
          <a:lstStyle>
            <a:lvl1pPr defTabSz="963143">
              <a:lnSpc>
                <a:spcPct val="80000"/>
              </a:lnSpc>
              <a:defRPr b="1" spc="-66" sz="3318">
                <a:solidFill>
                  <a:srgbClr val="000000"/>
                </a:solidFill>
                <a:latin typeface="Helvetica Neue"/>
                <a:ea typeface="Helvetica Neue"/>
                <a:cs typeface="Helvetica Neue"/>
                <a:sym typeface="Helvetica Neue"/>
              </a:defRPr>
            </a:lvl1pPr>
          </a:lstStyle>
          <a:p>
            <a:pPr/>
            <a:r>
              <a:t>Plan for Today</a:t>
            </a:r>
          </a:p>
        </p:txBody>
      </p:sp>
      <p:pic>
        <p:nvPicPr>
          <p:cNvPr id="330" name="Rounded Rectangle Rounded rectangle" descr="Rounded Rectangle Rounded rectangle"/>
          <p:cNvPicPr>
            <a:picLocks noChangeAspect="0"/>
          </p:cNvPicPr>
          <p:nvPr/>
        </p:nvPicPr>
        <p:blipFill>
          <a:blip r:embed="rId2">
            <a:extLst/>
          </a:blip>
          <a:stretch>
            <a:fillRect/>
          </a:stretch>
        </p:blipFill>
        <p:spPr>
          <a:xfrm>
            <a:off x="811969" y="2336092"/>
            <a:ext cx="2058702" cy="3479377"/>
          </a:xfrm>
          <a:prstGeom prst="rect">
            <a:avLst/>
          </a:prstGeom>
        </p:spPr>
      </p:pic>
      <p:grpSp>
        <p:nvGrpSpPr>
          <p:cNvPr id="334" name="Tasks and Models"/>
          <p:cNvGrpSpPr/>
          <p:nvPr/>
        </p:nvGrpSpPr>
        <p:grpSpPr>
          <a:xfrm>
            <a:off x="943542" y="2689580"/>
            <a:ext cx="1795556" cy="415400"/>
            <a:chOff x="0" y="0"/>
            <a:chExt cx="1795555" cy="415398"/>
          </a:xfrm>
        </p:grpSpPr>
        <p:sp>
          <p:nvSpPr>
            <p:cNvPr id="333" name="Tasks and Models"/>
            <p:cNvSpPr/>
            <p:nvPr/>
          </p:nvSpPr>
          <p:spPr>
            <a:xfrm>
              <a:off x="17960" y="17960"/>
              <a:ext cx="1759636" cy="37947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829" y="0"/>
                  </a:moveTo>
                  <a:lnTo>
                    <a:pt x="1771" y="0"/>
                  </a:lnTo>
                  <a:cubicBezTo>
                    <a:pt x="1252" y="0"/>
                    <a:pt x="940" y="0"/>
                    <a:pt x="732" y="403"/>
                  </a:cubicBezTo>
                  <a:cubicBezTo>
                    <a:pt x="432" y="908"/>
                    <a:pt x="196" y="2003"/>
                    <a:pt x="87" y="3393"/>
                  </a:cubicBezTo>
                  <a:cubicBezTo>
                    <a:pt x="0" y="4357"/>
                    <a:pt x="0" y="5804"/>
                    <a:pt x="0" y="8214"/>
                  </a:cubicBezTo>
                  <a:lnTo>
                    <a:pt x="0" y="13386"/>
                  </a:lnTo>
                  <a:cubicBezTo>
                    <a:pt x="0" y="15796"/>
                    <a:pt x="0" y="17243"/>
                    <a:pt x="87" y="18207"/>
                  </a:cubicBezTo>
                  <a:cubicBezTo>
                    <a:pt x="196" y="19597"/>
                    <a:pt x="432" y="20692"/>
                    <a:pt x="732" y="21197"/>
                  </a:cubicBezTo>
                  <a:cubicBezTo>
                    <a:pt x="940" y="21600"/>
                    <a:pt x="1252" y="21600"/>
                    <a:pt x="1771" y="21600"/>
                  </a:cubicBezTo>
                  <a:lnTo>
                    <a:pt x="19829" y="21600"/>
                  </a:lnTo>
                  <a:cubicBezTo>
                    <a:pt x="20348" y="21600"/>
                    <a:pt x="20660" y="21600"/>
                    <a:pt x="20868" y="21197"/>
                  </a:cubicBezTo>
                  <a:cubicBezTo>
                    <a:pt x="21168" y="20692"/>
                    <a:pt x="21404" y="19597"/>
                    <a:pt x="21513" y="18207"/>
                  </a:cubicBezTo>
                  <a:cubicBezTo>
                    <a:pt x="21600" y="17243"/>
                    <a:pt x="21600" y="15796"/>
                    <a:pt x="21600" y="13386"/>
                  </a:cubicBezTo>
                  <a:lnTo>
                    <a:pt x="21600" y="8214"/>
                  </a:lnTo>
                  <a:cubicBezTo>
                    <a:pt x="21600" y="5804"/>
                    <a:pt x="21600" y="4357"/>
                    <a:pt x="21513" y="3393"/>
                  </a:cubicBezTo>
                  <a:cubicBezTo>
                    <a:pt x="21404" y="2003"/>
                    <a:pt x="21168" y="908"/>
                    <a:pt x="20868" y="403"/>
                  </a:cubicBezTo>
                  <a:cubicBezTo>
                    <a:pt x="20660" y="0"/>
                    <a:pt x="20348" y="0"/>
                    <a:pt x="19829" y="0"/>
                  </a:cubicBezTo>
                  <a:close/>
                </a:path>
              </a:pathLst>
            </a:custGeom>
            <a:solidFill>
              <a:srgbClr val="D5D5D5"/>
            </a:solidFill>
            <a:ln>
              <a:noFill/>
            </a:ln>
            <a:effectLst/>
            <a:extLst>
              <a:ext uri="{C572A759-6A51-4108-AA02-DFA0A04FC94B}">
                <ma14:wrappingTextBoxFlag xmlns:ma14="http://schemas.microsoft.com/office/mac/drawingml/2011/main" val="1"/>
              </a:ext>
            </a:extLst>
          </p:spPr>
          <p:txBody>
            <a:bodyPr wrap="square" lIns="19050" tIns="19050" rIns="19050" bIns="19050" numCol="1" anchor="ctr">
              <a:noAutofit/>
            </a:bodyPr>
            <a:lstStyle>
              <a:lvl1pPr algn="ctr" defTabSz="412750">
                <a:defRPr>
                  <a:solidFill>
                    <a:srgbClr val="000000"/>
                  </a:solidFill>
                  <a:latin typeface="Helvetica Neue Medium"/>
                  <a:ea typeface="Helvetica Neue Medium"/>
                  <a:cs typeface="Helvetica Neue Medium"/>
                  <a:sym typeface="Helvetica Neue Medium"/>
                </a:defRPr>
              </a:lvl1pPr>
            </a:lstStyle>
            <a:p>
              <a:pPr/>
              <a:r>
                <a:t>Tasks and Models</a:t>
              </a:r>
            </a:p>
          </p:txBody>
        </p:sp>
        <p:pic>
          <p:nvPicPr>
            <p:cNvPr id="332" name="Tasks and Models Tasks and Models" descr="Tasks and Models Tasks and Models"/>
            <p:cNvPicPr>
              <a:picLocks noChangeAspect="0"/>
            </p:cNvPicPr>
            <p:nvPr/>
          </p:nvPicPr>
          <p:blipFill>
            <a:blip r:embed="rId3">
              <a:extLst/>
            </a:blip>
            <a:stretch>
              <a:fillRect/>
            </a:stretch>
          </p:blipFill>
          <p:spPr>
            <a:xfrm>
              <a:off x="-1" y="0"/>
              <a:ext cx="1795557" cy="415399"/>
            </a:xfrm>
            <a:prstGeom prst="rect">
              <a:avLst/>
            </a:prstGeom>
            <a:effectLst/>
          </p:spPr>
        </p:pic>
      </p:grpSp>
      <p:grpSp>
        <p:nvGrpSpPr>
          <p:cNvPr id="337" name="Intro to NN"/>
          <p:cNvGrpSpPr/>
          <p:nvPr/>
        </p:nvGrpSpPr>
        <p:grpSpPr>
          <a:xfrm>
            <a:off x="943542" y="3074634"/>
            <a:ext cx="1795556" cy="415400"/>
            <a:chOff x="0" y="0"/>
            <a:chExt cx="1795555" cy="415398"/>
          </a:xfrm>
        </p:grpSpPr>
        <p:sp>
          <p:nvSpPr>
            <p:cNvPr id="336" name="Intro to NN"/>
            <p:cNvSpPr/>
            <p:nvPr/>
          </p:nvSpPr>
          <p:spPr>
            <a:xfrm>
              <a:off x="17960" y="17960"/>
              <a:ext cx="1759636" cy="37947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829" y="0"/>
                  </a:moveTo>
                  <a:lnTo>
                    <a:pt x="1771" y="0"/>
                  </a:lnTo>
                  <a:cubicBezTo>
                    <a:pt x="1252" y="0"/>
                    <a:pt x="940" y="0"/>
                    <a:pt x="732" y="403"/>
                  </a:cubicBezTo>
                  <a:cubicBezTo>
                    <a:pt x="432" y="908"/>
                    <a:pt x="196" y="2003"/>
                    <a:pt x="87" y="3393"/>
                  </a:cubicBezTo>
                  <a:cubicBezTo>
                    <a:pt x="0" y="4357"/>
                    <a:pt x="0" y="5804"/>
                    <a:pt x="0" y="8214"/>
                  </a:cubicBezTo>
                  <a:lnTo>
                    <a:pt x="0" y="13386"/>
                  </a:lnTo>
                  <a:cubicBezTo>
                    <a:pt x="0" y="15796"/>
                    <a:pt x="0" y="17243"/>
                    <a:pt x="87" y="18207"/>
                  </a:cubicBezTo>
                  <a:cubicBezTo>
                    <a:pt x="196" y="19597"/>
                    <a:pt x="432" y="20692"/>
                    <a:pt x="732" y="21197"/>
                  </a:cubicBezTo>
                  <a:cubicBezTo>
                    <a:pt x="940" y="21600"/>
                    <a:pt x="1252" y="21600"/>
                    <a:pt x="1771" y="21600"/>
                  </a:cubicBezTo>
                  <a:lnTo>
                    <a:pt x="19829" y="21600"/>
                  </a:lnTo>
                  <a:cubicBezTo>
                    <a:pt x="20348" y="21600"/>
                    <a:pt x="20660" y="21600"/>
                    <a:pt x="20868" y="21197"/>
                  </a:cubicBezTo>
                  <a:cubicBezTo>
                    <a:pt x="21168" y="20692"/>
                    <a:pt x="21404" y="19597"/>
                    <a:pt x="21513" y="18207"/>
                  </a:cubicBezTo>
                  <a:cubicBezTo>
                    <a:pt x="21600" y="17243"/>
                    <a:pt x="21600" y="15796"/>
                    <a:pt x="21600" y="13386"/>
                  </a:cubicBezTo>
                  <a:lnTo>
                    <a:pt x="21600" y="8214"/>
                  </a:lnTo>
                  <a:cubicBezTo>
                    <a:pt x="21600" y="5804"/>
                    <a:pt x="21600" y="4357"/>
                    <a:pt x="21513" y="3393"/>
                  </a:cubicBezTo>
                  <a:cubicBezTo>
                    <a:pt x="21404" y="2003"/>
                    <a:pt x="21168" y="908"/>
                    <a:pt x="20868" y="403"/>
                  </a:cubicBezTo>
                  <a:cubicBezTo>
                    <a:pt x="20660" y="0"/>
                    <a:pt x="20348" y="0"/>
                    <a:pt x="19829" y="0"/>
                  </a:cubicBezTo>
                  <a:close/>
                </a:path>
              </a:pathLst>
            </a:custGeom>
            <a:solidFill>
              <a:srgbClr val="D5D5D5"/>
            </a:solidFill>
            <a:ln>
              <a:noFill/>
            </a:ln>
            <a:effectLst/>
            <a:extLst>
              <a:ext uri="{C572A759-6A51-4108-AA02-DFA0A04FC94B}">
                <ma14:wrappingTextBoxFlag xmlns:ma14="http://schemas.microsoft.com/office/mac/drawingml/2011/main" val="1"/>
              </a:ext>
            </a:extLst>
          </p:spPr>
          <p:txBody>
            <a:bodyPr wrap="square" lIns="19050" tIns="19050" rIns="19050" bIns="19050" numCol="1" anchor="ctr">
              <a:noAutofit/>
            </a:bodyPr>
            <a:lstStyle>
              <a:lvl1pPr algn="ctr" defTabSz="412750">
                <a:defRPr>
                  <a:solidFill>
                    <a:srgbClr val="000000"/>
                  </a:solidFill>
                  <a:latin typeface="Helvetica Neue Medium"/>
                  <a:ea typeface="Helvetica Neue Medium"/>
                  <a:cs typeface="Helvetica Neue Medium"/>
                  <a:sym typeface="Helvetica Neue Medium"/>
                </a:defRPr>
              </a:lvl1pPr>
            </a:lstStyle>
            <a:p>
              <a:pPr/>
              <a:r>
                <a:t>Intro to NN</a:t>
              </a:r>
            </a:p>
          </p:txBody>
        </p:sp>
        <p:pic>
          <p:nvPicPr>
            <p:cNvPr id="335" name="Intro to NN Intro to NN" descr="Intro to NN Intro to NN"/>
            <p:cNvPicPr>
              <a:picLocks noChangeAspect="0"/>
            </p:cNvPicPr>
            <p:nvPr/>
          </p:nvPicPr>
          <p:blipFill>
            <a:blip r:embed="rId3">
              <a:extLst/>
            </a:blip>
            <a:stretch>
              <a:fillRect/>
            </a:stretch>
          </p:blipFill>
          <p:spPr>
            <a:xfrm>
              <a:off x="-1" y="0"/>
              <a:ext cx="1795557" cy="415399"/>
            </a:xfrm>
            <a:prstGeom prst="rect">
              <a:avLst/>
            </a:prstGeom>
            <a:effectLst/>
          </p:spPr>
        </p:pic>
      </p:grpSp>
      <p:grpSp>
        <p:nvGrpSpPr>
          <p:cNvPr id="340" name="VAE"/>
          <p:cNvGrpSpPr/>
          <p:nvPr/>
        </p:nvGrpSpPr>
        <p:grpSpPr>
          <a:xfrm>
            <a:off x="943542" y="3469566"/>
            <a:ext cx="1795556" cy="415400"/>
            <a:chOff x="0" y="0"/>
            <a:chExt cx="1795555" cy="415398"/>
          </a:xfrm>
        </p:grpSpPr>
        <p:sp>
          <p:nvSpPr>
            <p:cNvPr id="339" name="VAE"/>
            <p:cNvSpPr/>
            <p:nvPr/>
          </p:nvSpPr>
          <p:spPr>
            <a:xfrm>
              <a:off x="17960" y="17960"/>
              <a:ext cx="1759636" cy="37947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829" y="0"/>
                  </a:moveTo>
                  <a:lnTo>
                    <a:pt x="1771" y="0"/>
                  </a:lnTo>
                  <a:cubicBezTo>
                    <a:pt x="1252" y="0"/>
                    <a:pt x="940" y="0"/>
                    <a:pt x="732" y="403"/>
                  </a:cubicBezTo>
                  <a:cubicBezTo>
                    <a:pt x="432" y="908"/>
                    <a:pt x="196" y="2003"/>
                    <a:pt x="87" y="3393"/>
                  </a:cubicBezTo>
                  <a:cubicBezTo>
                    <a:pt x="0" y="4357"/>
                    <a:pt x="0" y="5804"/>
                    <a:pt x="0" y="8214"/>
                  </a:cubicBezTo>
                  <a:lnTo>
                    <a:pt x="0" y="13386"/>
                  </a:lnTo>
                  <a:cubicBezTo>
                    <a:pt x="0" y="15796"/>
                    <a:pt x="0" y="17243"/>
                    <a:pt x="87" y="18207"/>
                  </a:cubicBezTo>
                  <a:cubicBezTo>
                    <a:pt x="196" y="19597"/>
                    <a:pt x="432" y="20692"/>
                    <a:pt x="732" y="21197"/>
                  </a:cubicBezTo>
                  <a:cubicBezTo>
                    <a:pt x="940" y="21600"/>
                    <a:pt x="1252" y="21600"/>
                    <a:pt x="1771" y="21600"/>
                  </a:cubicBezTo>
                  <a:lnTo>
                    <a:pt x="19829" y="21600"/>
                  </a:lnTo>
                  <a:cubicBezTo>
                    <a:pt x="20348" y="21600"/>
                    <a:pt x="20660" y="21600"/>
                    <a:pt x="20868" y="21197"/>
                  </a:cubicBezTo>
                  <a:cubicBezTo>
                    <a:pt x="21168" y="20692"/>
                    <a:pt x="21404" y="19597"/>
                    <a:pt x="21513" y="18207"/>
                  </a:cubicBezTo>
                  <a:cubicBezTo>
                    <a:pt x="21600" y="17243"/>
                    <a:pt x="21600" y="15796"/>
                    <a:pt x="21600" y="13386"/>
                  </a:cubicBezTo>
                  <a:lnTo>
                    <a:pt x="21600" y="8214"/>
                  </a:lnTo>
                  <a:cubicBezTo>
                    <a:pt x="21600" y="5804"/>
                    <a:pt x="21600" y="4357"/>
                    <a:pt x="21513" y="3393"/>
                  </a:cubicBezTo>
                  <a:cubicBezTo>
                    <a:pt x="21404" y="2003"/>
                    <a:pt x="21168" y="908"/>
                    <a:pt x="20868" y="403"/>
                  </a:cubicBezTo>
                  <a:cubicBezTo>
                    <a:pt x="20660" y="0"/>
                    <a:pt x="20348" y="0"/>
                    <a:pt x="19829" y="0"/>
                  </a:cubicBezTo>
                  <a:close/>
                </a:path>
              </a:pathLst>
            </a:custGeom>
            <a:solidFill>
              <a:srgbClr val="D5D5D5"/>
            </a:solidFill>
            <a:ln>
              <a:noFill/>
            </a:ln>
            <a:effectLst/>
            <a:extLst>
              <a:ext uri="{C572A759-6A51-4108-AA02-DFA0A04FC94B}">
                <ma14:wrappingTextBoxFlag xmlns:ma14="http://schemas.microsoft.com/office/mac/drawingml/2011/main" val="1"/>
              </a:ext>
            </a:extLst>
          </p:spPr>
          <p:txBody>
            <a:bodyPr wrap="square" lIns="19050" tIns="19050" rIns="19050" bIns="19050" numCol="1" anchor="ctr">
              <a:noAutofit/>
            </a:bodyPr>
            <a:lstStyle>
              <a:lvl1pPr algn="ctr" defTabSz="412750">
                <a:defRPr>
                  <a:solidFill>
                    <a:srgbClr val="000000"/>
                  </a:solidFill>
                  <a:latin typeface="Helvetica Neue Medium"/>
                  <a:ea typeface="Helvetica Neue Medium"/>
                  <a:cs typeface="Helvetica Neue Medium"/>
                  <a:sym typeface="Helvetica Neue Medium"/>
                </a:defRPr>
              </a:lvl1pPr>
            </a:lstStyle>
            <a:p>
              <a:pPr/>
              <a:r>
                <a:t>VAE</a:t>
              </a:r>
            </a:p>
          </p:txBody>
        </p:sp>
        <p:pic>
          <p:nvPicPr>
            <p:cNvPr id="338" name="VAE VAE" descr="VAE VAE"/>
            <p:cNvPicPr>
              <a:picLocks noChangeAspect="0"/>
            </p:cNvPicPr>
            <p:nvPr/>
          </p:nvPicPr>
          <p:blipFill>
            <a:blip r:embed="rId3">
              <a:extLst/>
            </a:blip>
            <a:stretch>
              <a:fillRect/>
            </a:stretch>
          </p:blipFill>
          <p:spPr>
            <a:xfrm>
              <a:off x="-1" y="0"/>
              <a:ext cx="1795557" cy="415399"/>
            </a:xfrm>
            <a:prstGeom prst="rect">
              <a:avLst/>
            </a:prstGeom>
            <a:effectLst/>
          </p:spPr>
        </p:pic>
      </p:grpSp>
      <p:sp>
        <p:nvSpPr>
          <p:cNvPr id="341" name="Google Shape;301;g9673cab863_0_39"/>
          <p:cNvSpPr txBox="1"/>
          <p:nvPr/>
        </p:nvSpPr>
        <p:spPr>
          <a:xfrm rot="16200000">
            <a:off x="-352772" y="3007808"/>
            <a:ext cx="1513332" cy="3606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defTabSz="457200">
              <a:defRPr sz="1200">
                <a:solidFill>
                  <a:srgbClr val="000000"/>
                </a:solidFill>
                <a:latin typeface="+mj-lt"/>
                <a:ea typeface="+mj-ea"/>
                <a:cs typeface="+mj-cs"/>
                <a:sym typeface="Helvetica"/>
              </a:defRPr>
            </a:lvl1pPr>
          </a:lstStyle>
          <a:p>
            <a:pPr/>
            <a:r>
              <a:t>Theory Session</a:t>
            </a:r>
          </a:p>
        </p:txBody>
      </p:sp>
      <p:sp>
        <p:nvSpPr>
          <p:cNvPr id="342" name="Google Shape;301;g9673cab863_0_39"/>
          <p:cNvSpPr txBox="1"/>
          <p:nvPr/>
        </p:nvSpPr>
        <p:spPr>
          <a:xfrm rot="16200000">
            <a:off x="-216956" y="4902679"/>
            <a:ext cx="1241701" cy="3225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lgn="ctr">
              <a:defRPr sz="1000">
                <a:solidFill>
                  <a:schemeClr val="accent4">
                    <a:lumOff val="-3294"/>
                  </a:schemeClr>
                </a:solidFill>
                <a:latin typeface="Gill Sans"/>
                <a:ea typeface="Gill Sans"/>
                <a:cs typeface="Gill Sans"/>
                <a:sym typeface="Gill Sans"/>
              </a:defRPr>
            </a:lvl1pPr>
          </a:lstStyle>
          <a:p>
            <a:pPr/>
            <a:r>
              <a:t>Lab Sessions</a:t>
            </a:r>
          </a:p>
        </p:txBody>
      </p:sp>
      <p:sp>
        <p:nvSpPr>
          <p:cNvPr id="343" name="Part 1"/>
          <p:cNvSpPr txBox="1"/>
          <p:nvPr/>
        </p:nvSpPr>
        <p:spPr>
          <a:xfrm>
            <a:off x="1596215" y="1892147"/>
            <a:ext cx="584912" cy="23540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ctr" defTabSz="412750">
              <a:lnSpc>
                <a:spcPct val="120000"/>
              </a:lnSpc>
              <a:defRPr b="1" sz="1600">
                <a:solidFill>
                  <a:srgbClr val="000000"/>
                </a:solidFill>
                <a:latin typeface="Helvetica Neue"/>
                <a:ea typeface="Helvetica Neue"/>
                <a:cs typeface="Helvetica Neue"/>
                <a:sym typeface="Helvetica Neue"/>
              </a:defRPr>
            </a:lvl1pPr>
          </a:lstStyle>
          <a:p>
            <a:pPr/>
            <a:r>
              <a:t>Part 1</a:t>
            </a:r>
          </a:p>
        </p:txBody>
      </p:sp>
      <p:grpSp>
        <p:nvGrpSpPr>
          <p:cNvPr id="346" name="Pd-Python Communication"/>
          <p:cNvGrpSpPr/>
          <p:nvPr/>
        </p:nvGrpSpPr>
        <p:grpSpPr>
          <a:xfrm>
            <a:off x="943542" y="4651650"/>
            <a:ext cx="1795556" cy="875765"/>
            <a:chOff x="0" y="0"/>
            <a:chExt cx="1795555" cy="875764"/>
          </a:xfrm>
        </p:grpSpPr>
        <p:sp>
          <p:nvSpPr>
            <p:cNvPr id="345" name="Pd-Python Communication"/>
            <p:cNvSpPr/>
            <p:nvPr/>
          </p:nvSpPr>
          <p:spPr>
            <a:xfrm>
              <a:off x="17960" y="17960"/>
              <a:ext cx="1759636" cy="8398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829" y="0"/>
                  </a:moveTo>
                  <a:lnTo>
                    <a:pt x="1771" y="0"/>
                  </a:lnTo>
                  <a:cubicBezTo>
                    <a:pt x="1252" y="0"/>
                    <a:pt x="940" y="0"/>
                    <a:pt x="732" y="182"/>
                  </a:cubicBezTo>
                  <a:cubicBezTo>
                    <a:pt x="432" y="410"/>
                    <a:pt x="196" y="905"/>
                    <a:pt x="87" y="1533"/>
                  </a:cubicBezTo>
                  <a:cubicBezTo>
                    <a:pt x="0" y="1969"/>
                    <a:pt x="0" y="2622"/>
                    <a:pt x="0" y="3712"/>
                  </a:cubicBezTo>
                  <a:lnTo>
                    <a:pt x="0" y="17888"/>
                  </a:lnTo>
                  <a:cubicBezTo>
                    <a:pt x="0" y="18978"/>
                    <a:pt x="0" y="19631"/>
                    <a:pt x="87" y="20067"/>
                  </a:cubicBezTo>
                  <a:cubicBezTo>
                    <a:pt x="196" y="20695"/>
                    <a:pt x="432" y="21190"/>
                    <a:pt x="732" y="21418"/>
                  </a:cubicBezTo>
                  <a:cubicBezTo>
                    <a:pt x="940" y="21600"/>
                    <a:pt x="1252" y="21600"/>
                    <a:pt x="1771" y="21600"/>
                  </a:cubicBezTo>
                  <a:lnTo>
                    <a:pt x="19829" y="21600"/>
                  </a:lnTo>
                  <a:cubicBezTo>
                    <a:pt x="20348" y="21600"/>
                    <a:pt x="20660" y="21600"/>
                    <a:pt x="20868" y="21418"/>
                  </a:cubicBezTo>
                  <a:cubicBezTo>
                    <a:pt x="21168" y="21190"/>
                    <a:pt x="21404" y="20695"/>
                    <a:pt x="21513" y="20067"/>
                  </a:cubicBezTo>
                  <a:cubicBezTo>
                    <a:pt x="21600" y="19631"/>
                    <a:pt x="21600" y="18978"/>
                    <a:pt x="21600" y="17888"/>
                  </a:cubicBezTo>
                  <a:lnTo>
                    <a:pt x="21600" y="3712"/>
                  </a:lnTo>
                  <a:cubicBezTo>
                    <a:pt x="21600" y="2622"/>
                    <a:pt x="21600" y="1969"/>
                    <a:pt x="21513" y="1533"/>
                  </a:cubicBezTo>
                  <a:cubicBezTo>
                    <a:pt x="21404" y="905"/>
                    <a:pt x="21168" y="410"/>
                    <a:pt x="20868" y="182"/>
                  </a:cubicBezTo>
                  <a:cubicBezTo>
                    <a:pt x="20660" y="0"/>
                    <a:pt x="20348" y="0"/>
                    <a:pt x="19829" y="0"/>
                  </a:cubicBezTo>
                  <a:close/>
                </a:path>
              </a:pathLst>
            </a:custGeom>
            <a:solidFill>
              <a:srgbClr val="D5D5D5"/>
            </a:solidFill>
            <a:ln>
              <a:noFill/>
            </a:ln>
            <a:effectLst/>
            <a:extLst>
              <a:ext uri="{C572A759-6A51-4108-AA02-DFA0A04FC94B}">
                <ma14:wrappingTextBoxFlag xmlns:ma14="http://schemas.microsoft.com/office/mac/drawingml/2011/main" val="1"/>
              </a:ext>
            </a:extLst>
          </p:spPr>
          <p:txBody>
            <a:bodyPr wrap="square" lIns="19050" tIns="19050" rIns="19050" bIns="19050" numCol="1" anchor="ctr">
              <a:noAutofit/>
            </a:bodyPr>
            <a:lstStyle>
              <a:lvl1pPr algn="ctr" defTabSz="412750">
                <a:defRPr sz="1000">
                  <a:solidFill>
                    <a:srgbClr val="000000"/>
                  </a:solidFill>
                  <a:latin typeface="Gill Sans"/>
                  <a:ea typeface="Gill Sans"/>
                  <a:cs typeface="Gill Sans"/>
                  <a:sym typeface="Gill Sans"/>
                </a:defRPr>
              </a:lvl1pPr>
            </a:lstStyle>
            <a:p>
              <a:pPr/>
              <a:r>
                <a:t>Pd-Python Communication</a:t>
              </a:r>
            </a:p>
          </p:txBody>
        </p:sp>
        <p:pic>
          <p:nvPicPr>
            <p:cNvPr id="344" name="Pd-Python Communication Pd-Python Communication" descr="Pd-Python Communication Pd-Python Communication"/>
            <p:cNvPicPr>
              <a:picLocks noChangeAspect="0"/>
            </p:cNvPicPr>
            <p:nvPr/>
          </p:nvPicPr>
          <p:blipFill>
            <a:blip r:embed="rId4">
              <a:extLst/>
            </a:blip>
            <a:stretch>
              <a:fillRect/>
            </a:stretch>
          </p:blipFill>
          <p:spPr>
            <a:xfrm>
              <a:off x="-1" y="-1"/>
              <a:ext cx="1795557" cy="875766"/>
            </a:xfrm>
            <a:prstGeom prst="rect">
              <a:avLst/>
            </a:prstGeom>
            <a:effectLst/>
          </p:spPr>
        </p:pic>
      </p:grpSp>
      <p:pic>
        <p:nvPicPr>
          <p:cNvPr id="347" name="Line Line" descr="Line Line"/>
          <p:cNvPicPr>
            <a:picLocks noChangeAspect="0"/>
          </p:cNvPicPr>
          <p:nvPr/>
        </p:nvPicPr>
        <p:blipFill>
          <a:blip r:embed="rId5">
            <a:extLst/>
          </a:blip>
          <a:stretch>
            <a:fillRect/>
          </a:stretch>
        </p:blipFill>
        <p:spPr>
          <a:xfrm>
            <a:off x="117812" y="4437114"/>
            <a:ext cx="572164" cy="50801"/>
          </a:xfrm>
          <a:prstGeom prst="rect">
            <a:avLst/>
          </a:prstGeom>
        </p:spPr>
      </p:pic>
      <p:pic>
        <p:nvPicPr>
          <p:cNvPr id="349" name="Line Line" descr="Line Line"/>
          <p:cNvPicPr>
            <a:picLocks noChangeAspect="0"/>
          </p:cNvPicPr>
          <p:nvPr/>
        </p:nvPicPr>
        <p:blipFill>
          <a:blip r:embed="rId6">
            <a:extLst/>
          </a:blip>
          <a:stretch>
            <a:fillRect/>
          </a:stretch>
        </p:blipFill>
        <p:spPr>
          <a:xfrm>
            <a:off x="943542" y="4437114"/>
            <a:ext cx="1790679" cy="50801"/>
          </a:xfrm>
          <a:prstGeom prst="rect">
            <a:avLst/>
          </a:prstGeom>
        </p:spPr>
      </p:pic>
      <p:pic>
        <p:nvPicPr>
          <p:cNvPr id="351" name="Line Line" descr="Line Line"/>
          <p:cNvPicPr>
            <a:picLocks noChangeAspect="0"/>
          </p:cNvPicPr>
          <p:nvPr/>
        </p:nvPicPr>
        <p:blipFill>
          <a:blip r:embed="rId7">
            <a:extLst/>
          </a:blip>
          <a:stretch>
            <a:fillRect/>
          </a:stretch>
        </p:blipFill>
        <p:spPr>
          <a:xfrm>
            <a:off x="2760993" y="2859179"/>
            <a:ext cx="1462991" cy="76201"/>
          </a:xfrm>
          <a:prstGeom prst="rect">
            <a:avLst/>
          </a:prstGeom>
        </p:spPr>
      </p:pic>
      <p:pic>
        <p:nvPicPr>
          <p:cNvPr id="353" name="Line Line" descr="Line Line"/>
          <p:cNvPicPr>
            <a:picLocks noChangeAspect="0"/>
          </p:cNvPicPr>
          <p:nvPr/>
        </p:nvPicPr>
        <p:blipFill>
          <a:blip r:embed="rId7">
            <a:extLst/>
          </a:blip>
          <a:stretch>
            <a:fillRect/>
          </a:stretch>
        </p:blipFill>
        <p:spPr>
          <a:xfrm>
            <a:off x="2760993" y="3247817"/>
            <a:ext cx="1462991" cy="76201"/>
          </a:xfrm>
          <a:prstGeom prst="rect">
            <a:avLst/>
          </a:prstGeom>
        </p:spPr>
      </p:pic>
      <p:pic>
        <p:nvPicPr>
          <p:cNvPr id="355" name="Line Line" descr="Line Line"/>
          <p:cNvPicPr>
            <a:picLocks noChangeAspect="0"/>
          </p:cNvPicPr>
          <p:nvPr/>
        </p:nvPicPr>
        <p:blipFill>
          <a:blip r:embed="rId7">
            <a:extLst/>
          </a:blip>
          <a:stretch>
            <a:fillRect/>
          </a:stretch>
        </p:blipFill>
        <p:spPr>
          <a:xfrm>
            <a:off x="2760993" y="3636455"/>
            <a:ext cx="1462991" cy="76201"/>
          </a:xfrm>
          <a:prstGeom prst="rect">
            <a:avLst/>
          </a:prstGeom>
        </p:spPr>
      </p:pic>
      <p:sp>
        <p:nvSpPr>
          <p:cNvPr id="357" name="1. We’ll go over some existing models, not in detail, just for reference"/>
          <p:cNvSpPr txBox="1"/>
          <p:nvPr/>
        </p:nvSpPr>
        <p:spPr>
          <a:xfrm>
            <a:off x="4310313" y="2823988"/>
            <a:ext cx="4311818" cy="14783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100"/>
            </a:lvl1pPr>
          </a:lstStyle>
          <a:p>
            <a:pPr/>
            <a:r>
              <a:t>1. We’ll go over some existing models, not in detail, just for reference </a:t>
            </a:r>
          </a:p>
        </p:txBody>
      </p:sp>
      <p:sp>
        <p:nvSpPr>
          <p:cNvPr id="358" name="2. We’ll talk about Neural Networks, cover some basic concepts"/>
          <p:cNvSpPr txBox="1"/>
          <p:nvPr/>
        </p:nvSpPr>
        <p:spPr>
          <a:xfrm>
            <a:off x="4310313" y="3212002"/>
            <a:ext cx="3946675" cy="14783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100"/>
            </a:lvl1pPr>
          </a:lstStyle>
          <a:p>
            <a:pPr/>
            <a:r>
              <a:t>2. We’ll talk about Neural Networks, cover some basic concepts</a:t>
            </a:r>
          </a:p>
        </p:txBody>
      </p:sp>
      <p:sp>
        <p:nvSpPr>
          <p:cNvPr id="359" name="3. We’ll talk about Auto-encoders and Variational Auto-encoders"/>
          <p:cNvSpPr txBox="1"/>
          <p:nvPr/>
        </p:nvSpPr>
        <p:spPr>
          <a:xfrm>
            <a:off x="4310313" y="3603350"/>
            <a:ext cx="3952609" cy="14783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100"/>
            </a:lvl1pPr>
          </a:lstStyle>
          <a:p>
            <a:pPr/>
            <a:r>
              <a:t>3. We’ll talk about Auto-encoders and Variational Auto-encoders</a:t>
            </a:r>
          </a:p>
        </p:txBody>
      </p:sp>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92" name="Music Generation Using Feedforward Networks"/>
          <p:cNvSpPr txBox="1"/>
          <p:nvPr>
            <p:ph type="title" idx="4294967295"/>
          </p:nvPr>
        </p:nvSpPr>
        <p:spPr>
          <a:xfrm>
            <a:off x="452437" y="754062"/>
            <a:ext cx="8239126" cy="538107"/>
          </a:xfrm>
          <a:prstGeom prst="rect">
            <a:avLst/>
          </a:prstGeom>
        </p:spPr>
        <p:txBody>
          <a:bodyPr lIns="19050" tIns="19050" rIns="19050" bIns="19050" anchor="t">
            <a:normAutofit fontScale="100000" lnSpcReduction="0"/>
          </a:bodyPr>
          <a:lstStyle>
            <a:lvl1pPr defTabSz="1219169">
              <a:lnSpc>
                <a:spcPct val="80000"/>
              </a:lnSpc>
              <a:defRPr b="1" spc="-45" sz="2300">
                <a:solidFill>
                  <a:srgbClr val="000000"/>
                </a:solidFill>
                <a:latin typeface="Helvetica Neue"/>
                <a:ea typeface="Helvetica Neue"/>
                <a:cs typeface="Helvetica Neue"/>
                <a:sym typeface="Helvetica Neue"/>
              </a:defRPr>
            </a:lvl1pPr>
          </a:lstStyle>
          <a:p>
            <a:pPr/>
            <a:r>
              <a:t>Music Generation Using Feedforward Networks</a:t>
            </a:r>
          </a:p>
        </p:txBody>
      </p:sp>
      <p:sp>
        <p:nvSpPr>
          <p:cNvPr id="1593" name="Example 1"/>
          <p:cNvSpPr txBox="1"/>
          <p:nvPr/>
        </p:nvSpPr>
        <p:spPr>
          <a:xfrm>
            <a:off x="452437" y="1112110"/>
            <a:ext cx="8239126" cy="350544"/>
          </a:xfrm>
          <a:prstGeom prst="rect">
            <a:avLst/>
          </a:prstGeom>
          <a:ln w="3175">
            <a:miter lim="400000"/>
          </a:ln>
          <a:extLst>
            <a:ext uri="{C572A759-6A51-4108-AA02-DFA0A04FC94B}">
              <ma14:wrappingTextBoxFlag xmlns:ma14="http://schemas.microsoft.com/office/mac/drawingml/2011/main" val="1"/>
            </a:ext>
          </a:extLst>
        </p:spPr>
        <p:txBody>
          <a:bodyPr lIns="17144" tIns="17144" rIns="17144" bIns="17144">
            <a:normAutofit fontScale="100000" lnSpcReduction="0"/>
          </a:bodyPr>
          <a:lstStyle>
            <a:lvl1pPr defTabSz="412750">
              <a:defRPr b="1" sz="1700">
                <a:solidFill>
                  <a:srgbClr val="000000"/>
                </a:solidFill>
                <a:latin typeface="Helvetica Neue"/>
                <a:ea typeface="Helvetica Neue"/>
                <a:cs typeface="Helvetica Neue"/>
                <a:sym typeface="Helvetica Neue"/>
              </a:defRPr>
            </a:lvl1pPr>
          </a:lstStyle>
          <a:p>
            <a:pPr/>
            <a:r>
              <a:t>Example 1</a:t>
            </a:r>
          </a:p>
        </p:txBody>
      </p:sp>
      <p:sp>
        <p:nvSpPr>
          <p:cNvPr id="1594" name="Given a 1 bar drum sequence, predict the events at the next time-step…"/>
          <p:cNvSpPr txBox="1"/>
          <p:nvPr/>
        </p:nvSpPr>
        <p:spPr>
          <a:xfrm>
            <a:off x="474075" y="1539081"/>
            <a:ext cx="5567041" cy="40058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r>
              <a:t>Given a 1 bar drum sequence, predict the events at the next time-step </a:t>
            </a:r>
          </a:p>
          <a:p>
            <a:pPr/>
            <a:r>
              <a:t>(16th note quantized, with uTiming, velocity and 4/4 meter)</a:t>
            </a:r>
          </a:p>
        </p:txBody>
      </p:sp>
      <p:sp>
        <p:nvSpPr>
          <p:cNvPr id="1595" name="Circle"/>
          <p:cNvSpPr/>
          <p:nvPr/>
        </p:nvSpPr>
        <p:spPr>
          <a:xfrm>
            <a:off x="2106530" y="2186577"/>
            <a:ext cx="135861" cy="135861"/>
          </a:xfrm>
          <a:prstGeom prst="ellipse">
            <a:avLst/>
          </a:prstGeom>
          <a:solidFill>
            <a:schemeClr val="accent4">
              <a:lumOff val="-3294"/>
            </a:schemeClr>
          </a:solidFill>
          <a:ln w="25400">
            <a:solidFill>
              <a:schemeClr val="accent4">
                <a:lumOff val="-3294"/>
              </a:schemeClr>
            </a:solidFill>
          </a:ln>
        </p:spPr>
        <p:txBody>
          <a:bodyPr lIns="0" tIns="0" rIns="0" bIns="0"/>
          <a:lstStyle/>
          <a:p>
            <a:pPr/>
          </a:p>
        </p:txBody>
      </p:sp>
      <p:sp>
        <p:nvSpPr>
          <p:cNvPr id="1596" name="Circle"/>
          <p:cNvSpPr/>
          <p:nvPr/>
        </p:nvSpPr>
        <p:spPr>
          <a:xfrm>
            <a:off x="2106530" y="2367784"/>
            <a:ext cx="135861" cy="135862"/>
          </a:xfrm>
          <a:prstGeom prst="ellipse">
            <a:avLst/>
          </a:prstGeom>
          <a:solidFill>
            <a:schemeClr val="accent4">
              <a:lumOff val="-3294"/>
              <a:alpha val="72085"/>
            </a:schemeClr>
          </a:solidFill>
          <a:ln w="25400">
            <a:solidFill>
              <a:schemeClr val="accent4">
                <a:lumOff val="-3294"/>
                <a:alpha val="72085"/>
              </a:schemeClr>
            </a:solidFill>
          </a:ln>
        </p:spPr>
        <p:txBody>
          <a:bodyPr lIns="0" tIns="0" rIns="0" bIns="0"/>
          <a:lstStyle/>
          <a:p>
            <a:pPr/>
          </a:p>
        </p:txBody>
      </p:sp>
      <p:sp>
        <p:nvSpPr>
          <p:cNvPr id="1597" name="Circle"/>
          <p:cNvSpPr/>
          <p:nvPr/>
        </p:nvSpPr>
        <p:spPr>
          <a:xfrm>
            <a:off x="2103049" y="2548992"/>
            <a:ext cx="135861" cy="135861"/>
          </a:xfrm>
          <a:prstGeom prst="ellipse">
            <a:avLst/>
          </a:prstGeom>
          <a:solidFill>
            <a:schemeClr val="accent4">
              <a:lumOff val="-3294"/>
              <a:alpha val="32761"/>
            </a:schemeClr>
          </a:solidFill>
          <a:ln w="25400">
            <a:solidFill>
              <a:schemeClr val="accent4">
                <a:lumOff val="-3294"/>
                <a:alpha val="32761"/>
              </a:schemeClr>
            </a:solidFill>
          </a:ln>
        </p:spPr>
        <p:txBody>
          <a:bodyPr lIns="0" tIns="0" rIns="0" bIns="0"/>
          <a:lstStyle/>
          <a:p>
            <a:pPr/>
          </a:p>
        </p:txBody>
      </p:sp>
      <p:sp>
        <p:nvSpPr>
          <p:cNvPr id="1598" name="Circle"/>
          <p:cNvSpPr/>
          <p:nvPr/>
        </p:nvSpPr>
        <p:spPr>
          <a:xfrm>
            <a:off x="2103778" y="2730199"/>
            <a:ext cx="135861" cy="135861"/>
          </a:xfrm>
          <a:prstGeom prst="ellipse">
            <a:avLst/>
          </a:prstGeom>
          <a:solidFill>
            <a:srgbClr val="D44EF4"/>
          </a:solidFill>
          <a:ln w="25400">
            <a:solidFill>
              <a:srgbClr val="D44EF4"/>
            </a:solidFill>
          </a:ln>
        </p:spPr>
        <p:txBody>
          <a:bodyPr lIns="0" tIns="0" rIns="0" bIns="0"/>
          <a:lstStyle/>
          <a:p>
            <a:pPr/>
          </a:p>
        </p:txBody>
      </p:sp>
      <p:sp>
        <p:nvSpPr>
          <p:cNvPr id="1599" name="Circle"/>
          <p:cNvSpPr/>
          <p:nvPr/>
        </p:nvSpPr>
        <p:spPr>
          <a:xfrm>
            <a:off x="2103778" y="2911406"/>
            <a:ext cx="135861" cy="135862"/>
          </a:xfrm>
          <a:prstGeom prst="ellipse">
            <a:avLst/>
          </a:prstGeom>
          <a:solidFill>
            <a:srgbClr val="D44EF4">
              <a:alpha val="72085"/>
            </a:srgbClr>
          </a:solidFill>
          <a:ln w="25400">
            <a:solidFill>
              <a:srgbClr val="D44EF4">
                <a:alpha val="72085"/>
              </a:srgbClr>
            </a:solidFill>
          </a:ln>
        </p:spPr>
        <p:txBody>
          <a:bodyPr lIns="0" tIns="0" rIns="0" bIns="0"/>
          <a:lstStyle/>
          <a:p>
            <a:pPr/>
          </a:p>
        </p:txBody>
      </p:sp>
      <p:sp>
        <p:nvSpPr>
          <p:cNvPr id="1600" name="Circle"/>
          <p:cNvSpPr/>
          <p:nvPr/>
        </p:nvSpPr>
        <p:spPr>
          <a:xfrm>
            <a:off x="2100296" y="3092613"/>
            <a:ext cx="135862" cy="135862"/>
          </a:xfrm>
          <a:prstGeom prst="ellipse">
            <a:avLst/>
          </a:prstGeom>
          <a:solidFill>
            <a:srgbClr val="D44EF4">
              <a:alpha val="32761"/>
            </a:srgbClr>
          </a:solidFill>
          <a:ln w="25400">
            <a:solidFill>
              <a:srgbClr val="D44EF4">
                <a:alpha val="32761"/>
              </a:srgbClr>
            </a:solidFill>
          </a:ln>
        </p:spPr>
        <p:txBody>
          <a:bodyPr lIns="0" tIns="0" rIns="0" bIns="0"/>
          <a:lstStyle/>
          <a:p>
            <a:pPr/>
          </a:p>
        </p:txBody>
      </p:sp>
      <p:sp>
        <p:nvSpPr>
          <p:cNvPr id="1601" name="Circle"/>
          <p:cNvSpPr/>
          <p:nvPr/>
        </p:nvSpPr>
        <p:spPr>
          <a:xfrm>
            <a:off x="2101026" y="3257375"/>
            <a:ext cx="135861" cy="135862"/>
          </a:xfrm>
          <a:prstGeom prst="ellipse">
            <a:avLst/>
          </a:prstGeom>
          <a:solidFill>
            <a:srgbClr val="4D80F4"/>
          </a:solidFill>
          <a:ln w="25400">
            <a:solidFill>
              <a:srgbClr val="4D7FF4"/>
            </a:solidFill>
          </a:ln>
        </p:spPr>
        <p:txBody>
          <a:bodyPr lIns="0" tIns="0" rIns="0" bIns="0"/>
          <a:lstStyle/>
          <a:p>
            <a:pPr/>
          </a:p>
        </p:txBody>
      </p:sp>
      <p:sp>
        <p:nvSpPr>
          <p:cNvPr id="1602" name="Circle"/>
          <p:cNvSpPr/>
          <p:nvPr/>
        </p:nvSpPr>
        <p:spPr>
          <a:xfrm>
            <a:off x="2101026" y="3438583"/>
            <a:ext cx="135861" cy="135861"/>
          </a:xfrm>
          <a:prstGeom prst="ellipse">
            <a:avLst/>
          </a:prstGeom>
          <a:solidFill>
            <a:srgbClr val="4D80F4">
              <a:alpha val="72085"/>
            </a:srgbClr>
          </a:solidFill>
          <a:ln w="25400">
            <a:solidFill>
              <a:srgbClr val="4D7FF4">
                <a:alpha val="72085"/>
              </a:srgbClr>
            </a:solidFill>
          </a:ln>
        </p:spPr>
        <p:txBody>
          <a:bodyPr lIns="0" tIns="0" rIns="0" bIns="0"/>
          <a:lstStyle/>
          <a:p>
            <a:pPr/>
          </a:p>
        </p:txBody>
      </p:sp>
      <p:sp>
        <p:nvSpPr>
          <p:cNvPr id="1603" name="Circle"/>
          <p:cNvSpPr/>
          <p:nvPr/>
        </p:nvSpPr>
        <p:spPr>
          <a:xfrm>
            <a:off x="2097544" y="3619790"/>
            <a:ext cx="135862" cy="135862"/>
          </a:xfrm>
          <a:prstGeom prst="ellipse">
            <a:avLst/>
          </a:prstGeom>
          <a:solidFill>
            <a:srgbClr val="4D80F4">
              <a:alpha val="32761"/>
            </a:srgbClr>
          </a:solidFill>
          <a:ln w="25400">
            <a:solidFill>
              <a:srgbClr val="4D7FF4">
                <a:alpha val="32761"/>
              </a:srgbClr>
            </a:solidFill>
          </a:ln>
        </p:spPr>
        <p:txBody>
          <a:bodyPr lIns="0" tIns="0" rIns="0" bIns="0"/>
          <a:lstStyle/>
          <a:p>
            <a:pPr/>
          </a:p>
        </p:txBody>
      </p:sp>
      <p:grpSp>
        <p:nvGrpSpPr>
          <p:cNvPr id="1613" name="Group"/>
          <p:cNvGrpSpPr/>
          <p:nvPr/>
        </p:nvGrpSpPr>
        <p:grpSpPr>
          <a:xfrm>
            <a:off x="1043054" y="2217943"/>
            <a:ext cx="978595" cy="1537082"/>
            <a:chOff x="0" y="0"/>
            <a:chExt cx="978593" cy="1537081"/>
          </a:xfrm>
        </p:grpSpPr>
        <p:sp>
          <p:nvSpPr>
            <p:cNvPr id="1604" name="Equation"/>
            <p:cNvSpPr txBox="1"/>
            <p:nvPr/>
          </p:nvSpPr>
          <p:spPr>
            <a:xfrm>
              <a:off x="0" y="0"/>
              <a:ext cx="924300" cy="77267"/>
            </a:xfrm>
            <a:prstGeom prst="rect">
              <a:avLst/>
            </a:prstGeom>
            <a:noFill/>
            <a:ln w="12700" cap="flat">
              <a:noFill/>
              <a:miter lim="400000"/>
            </a:ln>
            <a:effectLst/>
          </p:spPr>
          <p:txBody>
            <a:bodyPr wrap="none" lIns="0" tIns="0" rIns="0" bIns="0">
              <a:spAutoFit/>
            </a:bodyPr>
            <a:lstStyle/>
            <a:p>
              <a:pPr latinLnBrk="1">
                <a:defRPr sz="1800">
                  <a:solidFill>
                    <a:srgbClr val="000000"/>
                  </a:solidFill>
                </a:defRPr>
              </a:pPr>
              <a14:m>
                <m:oMathPara>
                  <m:oMathParaPr>
                    <m:jc m:val="centerGroup"/>
                  </m:oMathParaPr>
                  <m:oMath>
                    <m:r>
                      <a:rPr xmlns:a="http://schemas.openxmlformats.org/drawingml/2006/main" sz="600" i="1">
                        <a:solidFill>
                          <a:srgbClr val="333333"/>
                        </a:solidFill>
                        <a:latin typeface="Cambria Math" panose="02040503050406030204" pitchFamily="18" charset="0"/>
                      </a:rPr>
                      <m:t>K</m:t>
                    </m:r>
                    <m:r>
                      <a:rPr xmlns:a="http://schemas.openxmlformats.org/drawingml/2006/main" sz="600" i="1">
                        <a:solidFill>
                          <a:srgbClr val="333333"/>
                        </a:solidFill>
                        <a:latin typeface="Cambria Math" panose="02040503050406030204" pitchFamily="18" charset="0"/>
                      </a:rPr>
                      <m:t>i</m:t>
                    </m:r>
                    <m:r>
                      <a:rPr xmlns:a="http://schemas.openxmlformats.org/drawingml/2006/main" sz="600" i="1">
                        <a:solidFill>
                          <a:srgbClr val="333333"/>
                        </a:solidFill>
                        <a:latin typeface="Cambria Math" panose="02040503050406030204" pitchFamily="18" charset="0"/>
                      </a:rPr>
                      <m:t>c</m:t>
                    </m:r>
                    <m:sSub>
                      <m:e>
                        <m:r>
                          <a:rPr xmlns:a="http://schemas.openxmlformats.org/drawingml/2006/main" sz="600" i="1">
                            <a:solidFill>
                              <a:srgbClr val="333333"/>
                            </a:solidFill>
                            <a:latin typeface="Cambria Math" panose="02040503050406030204" pitchFamily="18" charset="0"/>
                          </a:rPr>
                          <m:t>k</m:t>
                        </m:r>
                      </m:e>
                      <m:sub>
                        <m:r>
                          <a:rPr xmlns:a="http://schemas.openxmlformats.org/drawingml/2006/main" sz="600" i="1">
                            <a:solidFill>
                              <a:srgbClr val="333333"/>
                            </a:solidFill>
                            <a:latin typeface="Cambria Math" panose="02040503050406030204" pitchFamily="18" charset="0"/>
                          </a:rPr>
                          <m:t>t</m:t>
                        </m:r>
                        <m:r>
                          <a:rPr xmlns:a="http://schemas.openxmlformats.org/drawingml/2006/main" sz="600" i="1">
                            <a:solidFill>
                              <a:srgbClr val="333333"/>
                            </a:solidFill>
                            <a:latin typeface="Cambria Math" panose="02040503050406030204" pitchFamily="18" charset="0"/>
                          </a:rPr>
                          <m:t>=</m:t>
                        </m:r>
                        <m:r>
                          <a:rPr xmlns:a="http://schemas.openxmlformats.org/drawingml/2006/main" sz="600" i="1">
                            <a:solidFill>
                              <a:srgbClr val="333333"/>
                            </a:solidFill>
                            <a:latin typeface="Cambria Math" panose="02040503050406030204" pitchFamily="18" charset="0"/>
                          </a:rPr>
                          <m:t>0</m:t>
                        </m:r>
                      </m:sub>
                    </m:sSub>
                    <m:r>
                      <a:rPr xmlns:a="http://schemas.openxmlformats.org/drawingml/2006/main" sz="600" i="1">
                        <a:solidFill>
                          <a:srgbClr val="333333"/>
                        </a:solidFill>
                        <a:latin typeface="Cambria Math" panose="02040503050406030204" pitchFamily="18" charset="0"/>
                      </a:rPr>
                      <m:t>A</m:t>
                    </m:r>
                    <m:r>
                      <a:rPr xmlns:a="http://schemas.openxmlformats.org/drawingml/2006/main" sz="600" i="1">
                        <a:solidFill>
                          <a:srgbClr val="333333"/>
                        </a:solidFill>
                        <a:latin typeface="Cambria Math" panose="02040503050406030204" pitchFamily="18" charset="0"/>
                      </a:rPr>
                      <m:t>c</m:t>
                    </m:r>
                    <m:r>
                      <a:rPr xmlns:a="http://schemas.openxmlformats.org/drawingml/2006/main" sz="600" i="1">
                        <a:solidFill>
                          <a:srgbClr val="333333"/>
                        </a:solidFill>
                        <a:latin typeface="Cambria Math" panose="02040503050406030204" pitchFamily="18" charset="0"/>
                      </a:rPr>
                      <m:t>t</m:t>
                    </m:r>
                    <m:r>
                      <a:rPr xmlns:a="http://schemas.openxmlformats.org/drawingml/2006/main" sz="600" i="1">
                        <a:solidFill>
                          <a:srgbClr val="333333"/>
                        </a:solidFill>
                        <a:latin typeface="Cambria Math" panose="02040503050406030204" pitchFamily="18" charset="0"/>
                      </a:rPr>
                      <m:t>i</m:t>
                    </m:r>
                    <m:r>
                      <a:rPr xmlns:a="http://schemas.openxmlformats.org/drawingml/2006/main" sz="600" i="1">
                        <a:solidFill>
                          <a:srgbClr val="333333"/>
                        </a:solidFill>
                        <a:latin typeface="Cambria Math" panose="02040503050406030204" pitchFamily="18" charset="0"/>
                      </a:rPr>
                      <m:t>v</m:t>
                    </m:r>
                    <m:r>
                      <a:rPr xmlns:a="http://schemas.openxmlformats.org/drawingml/2006/main" sz="600" i="1">
                        <a:solidFill>
                          <a:srgbClr val="333333"/>
                        </a:solidFill>
                        <a:latin typeface="Cambria Math" panose="02040503050406030204" pitchFamily="18" charset="0"/>
                      </a:rPr>
                      <m:t>e</m:t>
                    </m:r>
                    <m:r>
                      <a:rPr xmlns:a="http://schemas.openxmlformats.org/drawingml/2006/main" sz="600" i="1">
                        <a:solidFill>
                          <a:srgbClr val="333333"/>
                        </a:solidFill>
                        <a:latin typeface="Cambria Math" panose="02040503050406030204" pitchFamily="18" charset="0"/>
                      </a:rPr>
                      <m:t>∈</m:t>
                    </m:r>
                    <m:r>
                      <a:rPr xmlns:a="http://schemas.openxmlformats.org/drawingml/2006/main" sz="600" i="1">
                        <a:solidFill>
                          <a:srgbClr val="333333"/>
                        </a:solidFill>
                        <a:latin typeface="Cambria Math" panose="02040503050406030204" pitchFamily="18" charset="0"/>
                      </a:rPr>
                      <m:t>{</m:t>
                    </m:r>
                    <m:r>
                      <a:rPr xmlns:a="http://schemas.openxmlformats.org/drawingml/2006/main" sz="600" i="1">
                        <a:solidFill>
                          <a:srgbClr val="333333"/>
                        </a:solidFill>
                        <a:latin typeface="Cambria Math" panose="02040503050406030204" pitchFamily="18" charset="0"/>
                      </a:rPr>
                      <m:t>0,1</m:t>
                    </m:r>
                    <m:r>
                      <a:rPr xmlns:a="http://schemas.openxmlformats.org/drawingml/2006/main" sz="600" i="1">
                        <a:solidFill>
                          <a:srgbClr val="333333"/>
                        </a:solidFill>
                        <a:latin typeface="Cambria Math" panose="02040503050406030204" pitchFamily="18" charset="0"/>
                      </a:rPr>
                      <m:t>}</m:t>
                    </m:r>
                  </m:oMath>
                </m:oMathPara>
              </a14:m>
              <a:endParaRPr sz="600">
                <a:solidFill>
                  <a:srgbClr val="333333"/>
                </a:solidFill>
              </a:endParaRPr>
            </a:p>
          </p:txBody>
        </p:sp>
        <p:sp>
          <p:nvSpPr>
            <p:cNvPr id="1605" name="Equation"/>
            <p:cNvSpPr txBox="1"/>
            <p:nvPr/>
          </p:nvSpPr>
          <p:spPr>
            <a:xfrm>
              <a:off x="66167" y="181207"/>
              <a:ext cx="736971" cy="77267"/>
            </a:xfrm>
            <a:prstGeom prst="rect">
              <a:avLst/>
            </a:prstGeom>
            <a:noFill/>
            <a:ln w="12700" cap="flat">
              <a:noFill/>
              <a:miter lim="400000"/>
            </a:ln>
            <a:effectLst/>
          </p:spPr>
          <p:txBody>
            <a:bodyPr wrap="none" lIns="0" tIns="0" rIns="0" bIns="0">
              <a:spAutoFit/>
            </a:bodyPr>
            <a:lstStyle/>
            <a:p>
              <a:pPr latinLnBrk="1">
                <a:defRPr sz="1800">
                  <a:solidFill>
                    <a:srgbClr val="000000"/>
                  </a:solidFill>
                </a:defRPr>
              </a:pPr>
              <a14:m>
                <m:oMathPara>
                  <m:oMathParaPr>
                    <m:jc m:val="centerGroup"/>
                  </m:oMathParaPr>
                  <m:oMath>
                    <m:r>
                      <a:rPr xmlns:a="http://schemas.openxmlformats.org/drawingml/2006/main" sz="600" i="1">
                        <a:solidFill>
                          <a:srgbClr val="333333"/>
                        </a:solidFill>
                        <a:latin typeface="Cambria Math" panose="02040503050406030204" pitchFamily="18" charset="0"/>
                      </a:rPr>
                      <m:t>K</m:t>
                    </m:r>
                    <m:r>
                      <a:rPr xmlns:a="http://schemas.openxmlformats.org/drawingml/2006/main" sz="600" i="1">
                        <a:solidFill>
                          <a:srgbClr val="333333"/>
                        </a:solidFill>
                        <a:latin typeface="Cambria Math" panose="02040503050406030204" pitchFamily="18" charset="0"/>
                      </a:rPr>
                      <m:t>i</m:t>
                    </m:r>
                    <m:r>
                      <a:rPr xmlns:a="http://schemas.openxmlformats.org/drawingml/2006/main" sz="600" i="1">
                        <a:solidFill>
                          <a:srgbClr val="333333"/>
                        </a:solidFill>
                        <a:latin typeface="Cambria Math" panose="02040503050406030204" pitchFamily="18" charset="0"/>
                      </a:rPr>
                      <m:t>c</m:t>
                    </m:r>
                    <m:sSub>
                      <m:e>
                        <m:r>
                          <a:rPr xmlns:a="http://schemas.openxmlformats.org/drawingml/2006/main" sz="600" i="1">
                            <a:solidFill>
                              <a:srgbClr val="333333"/>
                            </a:solidFill>
                            <a:latin typeface="Cambria Math" panose="02040503050406030204" pitchFamily="18" charset="0"/>
                          </a:rPr>
                          <m:t>k</m:t>
                        </m:r>
                      </m:e>
                      <m:sub>
                        <m:r>
                          <a:rPr xmlns:a="http://schemas.openxmlformats.org/drawingml/2006/main" sz="600" i="1">
                            <a:solidFill>
                              <a:srgbClr val="333333"/>
                            </a:solidFill>
                            <a:latin typeface="Cambria Math" panose="02040503050406030204" pitchFamily="18" charset="0"/>
                          </a:rPr>
                          <m:t>t</m:t>
                        </m:r>
                        <m:r>
                          <a:rPr xmlns:a="http://schemas.openxmlformats.org/drawingml/2006/main" sz="600" i="1">
                            <a:solidFill>
                              <a:srgbClr val="333333"/>
                            </a:solidFill>
                            <a:latin typeface="Cambria Math" panose="02040503050406030204" pitchFamily="18" charset="0"/>
                          </a:rPr>
                          <m:t>=</m:t>
                        </m:r>
                        <m:r>
                          <a:rPr xmlns:a="http://schemas.openxmlformats.org/drawingml/2006/main" sz="600" i="1">
                            <a:solidFill>
                              <a:srgbClr val="333333"/>
                            </a:solidFill>
                            <a:latin typeface="Cambria Math" panose="02040503050406030204" pitchFamily="18" charset="0"/>
                          </a:rPr>
                          <m:t>0</m:t>
                        </m:r>
                      </m:sub>
                    </m:sSub>
                    <m:r>
                      <a:rPr xmlns:a="http://schemas.openxmlformats.org/drawingml/2006/main" sz="600" i="1">
                        <a:solidFill>
                          <a:srgbClr val="333333"/>
                        </a:solidFill>
                        <a:latin typeface="Cambria Math" panose="02040503050406030204" pitchFamily="18" charset="0"/>
                      </a:rPr>
                      <m:t>V</m:t>
                    </m:r>
                    <m:r>
                      <a:rPr xmlns:a="http://schemas.openxmlformats.org/drawingml/2006/main" sz="600" i="1">
                        <a:solidFill>
                          <a:srgbClr val="333333"/>
                        </a:solidFill>
                        <a:latin typeface="Cambria Math" panose="02040503050406030204" pitchFamily="18" charset="0"/>
                      </a:rPr>
                      <m:t>e</m:t>
                    </m:r>
                    <m:r>
                      <a:rPr xmlns:a="http://schemas.openxmlformats.org/drawingml/2006/main" sz="600" i="1">
                        <a:solidFill>
                          <a:srgbClr val="333333"/>
                        </a:solidFill>
                        <a:latin typeface="Cambria Math" panose="02040503050406030204" pitchFamily="18" charset="0"/>
                      </a:rPr>
                      <m:t>l</m:t>
                    </m:r>
                    <m:r>
                      <a:rPr xmlns:a="http://schemas.openxmlformats.org/drawingml/2006/main" sz="600" i="1">
                        <a:solidFill>
                          <a:srgbClr val="333333"/>
                        </a:solidFill>
                        <a:latin typeface="Cambria Math" panose="02040503050406030204" pitchFamily="18" charset="0"/>
                      </a:rPr>
                      <m:t>∈</m:t>
                    </m:r>
                    <m:r>
                      <a:rPr xmlns:a="http://schemas.openxmlformats.org/drawingml/2006/main" sz="600" i="1">
                        <a:solidFill>
                          <a:srgbClr val="333333"/>
                        </a:solidFill>
                        <a:latin typeface="Cambria Math" panose="02040503050406030204" pitchFamily="18" charset="0"/>
                      </a:rPr>
                      <m:t>[</m:t>
                    </m:r>
                    <m:r>
                      <a:rPr xmlns:a="http://schemas.openxmlformats.org/drawingml/2006/main" sz="600" i="1">
                        <a:solidFill>
                          <a:srgbClr val="333333"/>
                        </a:solidFill>
                        <a:latin typeface="Cambria Math" panose="02040503050406030204" pitchFamily="18" charset="0"/>
                      </a:rPr>
                      <m:t>0,1</m:t>
                    </m:r>
                    <m:r>
                      <a:rPr xmlns:a="http://schemas.openxmlformats.org/drawingml/2006/main" sz="600" i="1">
                        <a:solidFill>
                          <a:srgbClr val="333333"/>
                        </a:solidFill>
                        <a:latin typeface="Cambria Math" panose="02040503050406030204" pitchFamily="18" charset="0"/>
                      </a:rPr>
                      <m:t>]</m:t>
                    </m:r>
                  </m:oMath>
                </m:oMathPara>
              </a14:m>
              <a:endParaRPr sz="600">
                <a:solidFill>
                  <a:srgbClr val="333333"/>
                </a:solidFill>
              </a:endParaRPr>
            </a:p>
          </p:txBody>
        </p:sp>
        <p:sp>
          <p:nvSpPr>
            <p:cNvPr id="1606" name="Equation"/>
            <p:cNvSpPr txBox="1"/>
            <p:nvPr/>
          </p:nvSpPr>
          <p:spPr>
            <a:xfrm>
              <a:off x="13321" y="362414"/>
              <a:ext cx="897919" cy="77649"/>
            </a:xfrm>
            <a:prstGeom prst="rect">
              <a:avLst/>
            </a:prstGeom>
            <a:noFill/>
            <a:ln w="12700" cap="flat">
              <a:noFill/>
              <a:miter lim="400000"/>
            </a:ln>
            <a:effectLst/>
          </p:spPr>
          <p:txBody>
            <a:bodyPr wrap="none" lIns="0" tIns="0" rIns="0" bIns="0">
              <a:spAutoFit/>
            </a:bodyPr>
            <a:lstStyle/>
            <a:p>
              <a:pPr latinLnBrk="1">
                <a:defRPr sz="1800">
                  <a:solidFill>
                    <a:srgbClr val="000000"/>
                  </a:solidFill>
                </a:defRPr>
              </a:pPr>
              <a14:m>
                <m:oMathPara>
                  <m:oMathParaPr>
                    <m:jc m:val="centerGroup"/>
                  </m:oMathParaPr>
                  <m:oMath>
                    <m:r>
                      <a:rPr xmlns:a="http://schemas.openxmlformats.org/drawingml/2006/main" sz="600" i="1">
                        <a:solidFill>
                          <a:srgbClr val="333333"/>
                        </a:solidFill>
                        <a:latin typeface="Cambria Math" panose="02040503050406030204" pitchFamily="18" charset="0"/>
                      </a:rPr>
                      <m:t>K</m:t>
                    </m:r>
                    <m:r>
                      <a:rPr xmlns:a="http://schemas.openxmlformats.org/drawingml/2006/main" sz="600" i="1">
                        <a:solidFill>
                          <a:srgbClr val="333333"/>
                        </a:solidFill>
                        <a:latin typeface="Cambria Math" panose="02040503050406030204" pitchFamily="18" charset="0"/>
                      </a:rPr>
                      <m:t>i</m:t>
                    </m:r>
                    <m:r>
                      <a:rPr xmlns:a="http://schemas.openxmlformats.org/drawingml/2006/main" sz="600" i="1">
                        <a:solidFill>
                          <a:srgbClr val="333333"/>
                        </a:solidFill>
                        <a:latin typeface="Cambria Math" panose="02040503050406030204" pitchFamily="18" charset="0"/>
                      </a:rPr>
                      <m:t>c</m:t>
                    </m:r>
                    <m:sSub>
                      <m:e>
                        <m:r>
                          <a:rPr xmlns:a="http://schemas.openxmlformats.org/drawingml/2006/main" sz="600" i="1">
                            <a:solidFill>
                              <a:srgbClr val="333333"/>
                            </a:solidFill>
                            <a:latin typeface="Cambria Math" panose="02040503050406030204" pitchFamily="18" charset="0"/>
                          </a:rPr>
                          <m:t>k</m:t>
                        </m:r>
                      </m:e>
                      <m:sub>
                        <m:r>
                          <a:rPr xmlns:a="http://schemas.openxmlformats.org/drawingml/2006/main" sz="600" i="1">
                            <a:solidFill>
                              <a:srgbClr val="333333"/>
                            </a:solidFill>
                            <a:latin typeface="Cambria Math" panose="02040503050406030204" pitchFamily="18" charset="0"/>
                          </a:rPr>
                          <m:t>t</m:t>
                        </m:r>
                        <m:r>
                          <a:rPr xmlns:a="http://schemas.openxmlformats.org/drawingml/2006/main" sz="600" i="1">
                            <a:solidFill>
                              <a:srgbClr val="333333"/>
                            </a:solidFill>
                            <a:latin typeface="Cambria Math" panose="02040503050406030204" pitchFamily="18" charset="0"/>
                          </a:rPr>
                          <m:t>=</m:t>
                        </m:r>
                        <m:r>
                          <a:rPr xmlns:a="http://schemas.openxmlformats.org/drawingml/2006/main" sz="600" i="1">
                            <a:solidFill>
                              <a:srgbClr val="333333"/>
                            </a:solidFill>
                            <a:latin typeface="Cambria Math" panose="02040503050406030204" pitchFamily="18" charset="0"/>
                          </a:rPr>
                          <m:t>0</m:t>
                        </m:r>
                      </m:sub>
                    </m:sSub>
                    <m:r>
                      <a:rPr xmlns:a="http://schemas.openxmlformats.org/drawingml/2006/main" sz="600" i="1">
                        <a:solidFill>
                          <a:srgbClr val="333333"/>
                        </a:solidFill>
                        <a:latin typeface="Cambria Math" panose="02040503050406030204" pitchFamily="18" charset="0"/>
                      </a:rPr>
                      <m:t>μ</m:t>
                    </m:r>
                    <m:r>
                      <a:rPr xmlns:a="http://schemas.openxmlformats.org/drawingml/2006/main" sz="600" i="1">
                        <a:solidFill>
                          <a:srgbClr val="333333"/>
                        </a:solidFill>
                        <a:latin typeface="Cambria Math" panose="02040503050406030204" pitchFamily="18" charset="0"/>
                      </a:rPr>
                      <m:t>T</m:t>
                    </m:r>
                    <m:r>
                      <a:rPr xmlns:a="http://schemas.openxmlformats.org/drawingml/2006/main" sz="600" i="1">
                        <a:solidFill>
                          <a:srgbClr val="333333"/>
                        </a:solidFill>
                        <a:latin typeface="Cambria Math" panose="02040503050406030204" pitchFamily="18" charset="0"/>
                      </a:rPr>
                      <m:t>∈</m:t>
                    </m:r>
                    <m:r>
                      <a:rPr xmlns:a="http://schemas.openxmlformats.org/drawingml/2006/main" sz="600" i="1">
                        <a:solidFill>
                          <a:srgbClr val="333333"/>
                        </a:solidFill>
                        <a:latin typeface="Cambria Math" panose="02040503050406030204" pitchFamily="18" charset="0"/>
                      </a:rPr>
                      <m:t>[</m:t>
                    </m:r>
                    <m:r>
                      <a:rPr xmlns:a="http://schemas.openxmlformats.org/drawingml/2006/main" sz="600" i="1">
                        <a:solidFill>
                          <a:srgbClr val="333333"/>
                        </a:solidFill>
                        <a:latin typeface="Cambria Math" panose="02040503050406030204" pitchFamily="18" charset="0"/>
                      </a:rPr>
                      <m:t>-</m:t>
                    </m:r>
                    <m:r>
                      <a:rPr xmlns:a="http://schemas.openxmlformats.org/drawingml/2006/main" sz="600" i="1">
                        <a:solidFill>
                          <a:srgbClr val="333333"/>
                        </a:solidFill>
                        <a:latin typeface="Cambria Math" panose="02040503050406030204" pitchFamily="18" charset="0"/>
                      </a:rPr>
                      <m:t>0.5,0.5</m:t>
                    </m:r>
                    <m:r>
                      <a:rPr xmlns:a="http://schemas.openxmlformats.org/drawingml/2006/main" sz="600" i="1">
                        <a:solidFill>
                          <a:srgbClr val="333333"/>
                        </a:solidFill>
                        <a:latin typeface="Cambria Math" panose="02040503050406030204" pitchFamily="18" charset="0"/>
                      </a:rPr>
                      <m:t>]</m:t>
                    </m:r>
                  </m:oMath>
                </m:oMathPara>
              </a14:m>
              <a:endParaRPr sz="600">
                <a:solidFill>
                  <a:srgbClr val="333333"/>
                </a:solidFill>
              </a:endParaRPr>
            </a:p>
          </p:txBody>
        </p:sp>
        <p:sp>
          <p:nvSpPr>
            <p:cNvPr id="1607" name="Equation"/>
            <p:cNvSpPr txBox="1"/>
            <p:nvPr/>
          </p:nvSpPr>
          <p:spPr>
            <a:xfrm>
              <a:off x="0" y="543880"/>
              <a:ext cx="978594" cy="77039"/>
            </a:xfrm>
            <a:prstGeom prst="rect">
              <a:avLst/>
            </a:prstGeom>
            <a:noFill/>
            <a:ln w="12700" cap="flat">
              <a:noFill/>
              <a:miter lim="400000"/>
            </a:ln>
            <a:effectLst/>
          </p:spPr>
          <p:txBody>
            <a:bodyPr wrap="none" lIns="0" tIns="0" rIns="0" bIns="0">
              <a:spAutoFit/>
            </a:bodyPr>
            <a:lstStyle/>
            <a:p>
              <a:pPr latinLnBrk="1">
                <a:defRPr sz="1800">
                  <a:solidFill>
                    <a:srgbClr val="000000"/>
                  </a:solidFill>
                </a:defRPr>
              </a:pPr>
              <a14:m>
                <m:oMathPara>
                  <m:oMathParaPr>
                    <m:jc m:val="centerGroup"/>
                  </m:oMathParaPr>
                  <m:oMath>
                    <m:r>
                      <a:rPr xmlns:a="http://schemas.openxmlformats.org/drawingml/2006/main" sz="600" i="1">
                        <a:solidFill>
                          <a:srgbClr val="D34EF4"/>
                        </a:solidFill>
                        <a:latin typeface="Cambria Math" panose="02040503050406030204" pitchFamily="18" charset="0"/>
                      </a:rPr>
                      <m:t>S</m:t>
                    </m:r>
                    <m:r>
                      <a:rPr xmlns:a="http://schemas.openxmlformats.org/drawingml/2006/main" sz="600" i="1">
                        <a:solidFill>
                          <a:srgbClr val="D34EF4"/>
                        </a:solidFill>
                        <a:latin typeface="Cambria Math" panose="02040503050406030204" pitchFamily="18" charset="0"/>
                      </a:rPr>
                      <m:t>n</m:t>
                    </m:r>
                    <m:r>
                      <a:rPr xmlns:a="http://schemas.openxmlformats.org/drawingml/2006/main" sz="600" i="1">
                        <a:solidFill>
                          <a:srgbClr val="D34EF4"/>
                        </a:solidFill>
                        <a:latin typeface="Cambria Math" panose="02040503050406030204" pitchFamily="18" charset="0"/>
                      </a:rPr>
                      <m:t>a</m:t>
                    </m:r>
                    <m:r>
                      <a:rPr xmlns:a="http://schemas.openxmlformats.org/drawingml/2006/main" sz="600" i="1">
                        <a:solidFill>
                          <a:srgbClr val="D34EF4"/>
                        </a:solidFill>
                        <a:latin typeface="Cambria Math" panose="02040503050406030204" pitchFamily="18" charset="0"/>
                      </a:rPr>
                      <m:t>r</m:t>
                    </m:r>
                    <m:sSub>
                      <m:e>
                        <m:r>
                          <a:rPr xmlns:a="http://schemas.openxmlformats.org/drawingml/2006/main" sz="600" i="1">
                            <a:solidFill>
                              <a:srgbClr val="D34EF4"/>
                            </a:solidFill>
                            <a:latin typeface="Cambria Math" panose="02040503050406030204" pitchFamily="18" charset="0"/>
                          </a:rPr>
                          <m:t>e</m:t>
                        </m:r>
                      </m:e>
                      <m:sub>
                        <m:r>
                          <a:rPr xmlns:a="http://schemas.openxmlformats.org/drawingml/2006/main" sz="600" i="1">
                            <a:solidFill>
                              <a:srgbClr val="D34EF4"/>
                            </a:solidFill>
                            <a:latin typeface="Cambria Math" panose="02040503050406030204" pitchFamily="18" charset="0"/>
                          </a:rPr>
                          <m:t>t</m:t>
                        </m:r>
                        <m:r>
                          <a:rPr xmlns:a="http://schemas.openxmlformats.org/drawingml/2006/main" sz="600" i="1">
                            <a:solidFill>
                              <a:srgbClr val="D34EF4"/>
                            </a:solidFill>
                            <a:latin typeface="Cambria Math" panose="02040503050406030204" pitchFamily="18" charset="0"/>
                          </a:rPr>
                          <m:t>=</m:t>
                        </m:r>
                        <m:r>
                          <a:rPr xmlns:a="http://schemas.openxmlformats.org/drawingml/2006/main" sz="600" i="1">
                            <a:solidFill>
                              <a:srgbClr val="D34EF4"/>
                            </a:solidFill>
                            <a:latin typeface="Cambria Math" panose="02040503050406030204" pitchFamily="18" charset="0"/>
                          </a:rPr>
                          <m:t>0</m:t>
                        </m:r>
                      </m:sub>
                    </m:sSub>
                    <m:r>
                      <a:rPr xmlns:a="http://schemas.openxmlformats.org/drawingml/2006/main" sz="600" i="1">
                        <a:solidFill>
                          <a:srgbClr val="D34EF4"/>
                        </a:solidFill>
                        <a:latin typeface="Cambria Math" panose="02040503050406030204" pitchFamily="18" charset="0"/>
                      </a:rPr>
                      <m:t>A</m:t>
                    </m:r>
                    <m:r>
                      <a:rPr xmlns:a="http://schemas.openxmlformats.org/drawingml/2006/main" sz="600" i="1">
                        <a:solidFill>
                          <a:srgbClr val="D34EF4"/>
                        </a:solidFill>
                        <a:latin typeface="Cambria Math" panose="02040503050406030204" pitchFamily="18" charset="0"/>
                      </a:rPr>
                      <m:t>c</m:t>
                    </m:r>
                    <m:r>
                      <a:rPr xmlns:a="http://schemas.openxmlformats.org/drawingml/2006/main" sz="600" i="1">
                        <a:solidFill>
                          <a:srgbClr val="D34EF4"/>
                        </a:solidFill>
                        <a:latin typeface="Cambria Math" panose="02040503050406030204" pitchFamily="18" charset="0"/>
                      </a:rPr>
                      <m:t>t</m:t>
                    </m:r>
                    <m:r>
                      <a:rPr xmlns:a="http://schemas.openxmlformats.org/drawingml/2006/main" sz="600" i="1">
                        <a:solidFill>
                          <a:srgbClr val="D34EF4"/>
                        </a:solidFill>
                        <a:latin typeface="Cambria Math" panose="02040503050406030204" pitchFamily="18" charset="0"/>
                      </a:rPr>
                      <m:t>i</m:t>
                    </m:r>
                    <m:r>
                      <a:rPr xmlns:a="http://schemas.openxmlformats.org/drawingml/2006/main" sz="600" i="1">
                        <a:solidFill>
                          <a:srgbClr val="D34EF4"/>
                        </a:solidFill>
                        <a:latin typeface="Cambria Math" panose="02040503050406030204" pitchFamily="18" charset="0"/>
                      </a:rPr>
                      <m:t>v</m:t>
                    </m:r>
                    <m:r>
                      <a:rPr xmlns:a="http://schemas.openxmlformats.org/drawingml/2006/main" sz="600" i="1">
                        <a:solidFill>
                          <a:srgbClr val="D34EF4"/>
                        </a:solidFill>
                        <a:latin typeface="Cambria Math" panose="02040503050406030204" pitchFamily="18" charset="0"/>
                      </a:rPr>
                      <m:t>e</m:t>
                    </m:r>
                    <m:r>
                      <a:rPr xmlns:a="http://schemas.openxmlformats.org/drawingml/2006/main" sz="600" i="1">
                        <a:solidFill>
                          <a:srgbClr val="D34EF4"/>
                        </a:solidFill>
                        <a:latin typeface="Cambria Math" panose="02040503050406030204" pitchFamily="18" charset="0"/>
                      </a:rPr>
                      <m:t>∈</m:t>
                    </m:r>
                    <m:r>
                      <a:rPr xmlns:a="http://schemas.openxmlformats.org/drawingml/2006/main" sz="600" i="1">
                        <a:solidFill>
                          <a:srgbClr val="D34EF4"/>
                        </a:solidFill>
                        <a:latin typeface="Cambria Math" panose="02040503050406030204" pitchFamily="18" charset="0"/>
                      </a:rPr>
                      <m:t>{</m:t>
                    </m:r>
                    <m:r>
                      <a:rPr xmlns:a="http://schemas.openxmlformats.org/drawingml/2006/main" sz="600" i="1">
                        <a:solidFill>
                          <a:srgbClr val="D34EF4"/>
                        </a:solidFill>
                        <a:latin typeface="Cambria Math" panose="02040503050406030204" pitchFamily="18" charset="0"/>
                      </a:rPr>
                      <m:t>0,1</m:t>
                    </m:r>
                    <m:r>
                      <a:rPr xmlns:a="http://schemas.openxmlformats.org/drawingml/2006/main" sz="600" i="1">
                        <a:solidFill>
                          <a:srgbClr val="D34EF4"/>
                        </a:solidFill>
                        <a:latin typeface="Cambria Math" panose="02040503050406030204" pitchFamily="18" charset="0"/>
                      </a:rPr>
                      <m:t>}</m:t>
                    </m:r>
                  </m:oMath>
                </m:oMathPara>
              </a14:m>
              <a:endParaRPr sz="600">
                <a:solidFill>
                  <a:srgbClr val="D44EF4"/>
                </a:solidFill>
              </a:endParaRPr>
            </a:p>
          </p:txBody>
        </p:sp>
        <p:sp>
          <p:nvSpPr>
            <p:cNvPr id="1608" name="Equation"/>
            <p:cNvSpPr txBox="1"/>
            <p:nvPr/>
          </p:nvSpPr>
          <p:spPr>
            <a:xfrm>
              <a:off x="66167" y="725087"/>
              <a:ext cx="786109" cy="77268"/>
            </a:xfrm>
            <a:prstGeom prst="rect">
              <a:avLst/>
            </a:prstGeom>
            <a:noFill/>
            <a:ln w="12700" cap="flat">
              <a:noFill/>
              <a:miter lim="400000"/>
            </a:ln>
            <a:effectLst/>
          </p:spPr>
          <p:txBody>
            <a:bodyPr wrap="none" lIns="0" tIns="0" rIns="0" bIns="0">
              <a:spAutoFit/>
            </a:bodyPr>
            <a:lstStyle/>
            <a:p>
              <a:pPr latinLnBrk="1">
                <a:defRPr sz="1800">
                  <a:solidFill>
                    <a:srgbClr val="000000"/>
                  </a:solidFill>
                </a:defRPr>
              </a:pPr>
              <a14:m>
                <m:oMathPara>
                  <m:oMathParaPr>
                    <m:jc m:val="centerGroup"/>
                  </m:oMathParaPr>
                  <m:oMath>
                    <m:r>
                      <a:rPr xmlns:a="http://schemas.openxmlformats.org/drawingml/2006/main" sz="600" i="1">
                        <a:solidFill>
                          <a:srgbClr val="D34EF4"/>
                        </a:solidFill>
                        <a:latin typeface="Cambria Math" panose="02040503050406030204" pitchFamily="18" charset="0"/>
                      </a:rPr>
                      <m:t>S</m:t>
                    </m:r>
                    <m:r>
                      <a:rPr xmlns:a="http://schemas.openxmlformats.org/drawingml/2006/main" sz="600" i="1">
                        <a:solidFill>
                          <a:srgbClr val="D34EF4"/>
                        </a:solidFill>
                        <a:latin typeface="Cambria Math" panose="02040503050406030204" pitchFamily="18" charset="0"/>
                      </a:rPr>
                      <m:t>n</m:t>
                    </m:r>
                    <m:r>
                      <a:rPr xmlns:a="http://schemas.openxmlformats.org/drawingml/2006/main" sz="600" i="1">
                        <a:solidFill>
                          <a:srgbClr val="D34EF4"/>
                        </a:solidFill>
                        <a:latin typeface="Cambria Math" panose="02040503050406030204" pitchFamily="18" charset="0"/>
                      </a:rPr>
                      <m:t>a</m:t>
                    </m:r>
                    <m:r>
                      <a:rPr xmlns:a="http://schemas.openxmlformats.org/drawingml/2006/main" sz="600" i="1">
                        <a:solidFill>
                          <a:srgbClr val="D34EF4"/>
                        </a:solidFill>
                        <a:latin typeface="Cambria Math" panose="02040503050406030204" pitchFamily="18" charset="0"/>
                      </a:rPr>
                      <m:t>r</m:t>
                    </m:r>
                    <m:sSub>
                      <m:e>
                        <m:r>
                          <a:rPr xmlns:a="http://schemas.openxmlformats.org/drawingml/2006/main" sz="600" i="1">
                            <a:solidFill>
                              <a:srgbClr val="D34EF4"/>
                            </a:solidFill>
                            <a:latin typeface="Cambria Math" panose="02040503050406030204" pitchFamily="18" charset="0"/>
                          </a:rPr>
                          <m:t>e</m:t>
                        </m:r>
                      </m:e>
                      <m:sub>
                        <m:r>
                          <a:rPr xmlns:a="http://schemas.openxmlformats.org/drawingml/2006/main" sz="600" i="1">
                            <a:solidFill>
                              <a:srgbClr val="D34EF4"/>
                            </a:solidFill>
                            <a:latin typeface="Cambria Math" panose="02040503050406030204" pitchFamily="18" charset="0"/>
                          </a:rPr>
                          <m:t>t</m:t>
                        </m:r>
                        <m:r>
                          <a:rPr xmlns:a="http://schemas.openxmlformats.org/drawingml/2006/main" sz="600" i="1">
                            <a:solidFill>
                              <a:srgbClr val="D34EF4"/>
                            </a:solidFill>
                            <a:latin typeface="Cambria Math" panose="02040503050406030204" pitchFamily="18" charset="0"/>
                          </a:rPr>
                          <m:t>=</m:t>
                        </m:r>
                        <m:r>
                          <a:rPr xmlns:a="http://schemas.openxmlformats.org/drawingml/2006/main" sz="600" i="1">
                            <a:solidFill>
                              <a:srgbClr val="D34EF4"/>
                            </a:solidFill>
                            <a:latin typeface="Cambria Math" panose="02040503050406030204" pitchFamily="18" charset="0"/>
                          </a:rPr>
                          <m:t>0</m:t>
                        </m:r>
                      </m:sub>
                    </m:sSub>
                    <m:r>
                      <a:rPr xmlns:a="http://schemas.openxmlformats.org/drawingml/2006/main" sz="600" i="1">
                        <a:solidFill>
                          <a:srgbClr val="D34EF4"/>
                        </a:solidFill>
                        <a:latin typeface="Cambria Math" panose="02040503050406030204" pitchFamily="18" charset="0"/>
                      </a:rPr>
                      <m:t>V</m:t>
                    </m:r>
                    <m:r>
                      <a:rPr xmlns:a="http://schemas.openxmlformats.org/drawingml/2006/main" sz="600" i="1">
                        <a:solidFill>
                          <a:srgbClr val="D34EF4"/>
                        </a:solidFill>
                        <a:latin typeface="Cambria Math" panose="02040503050406030204" pitchFamily="18" charset="0"/>
                      </a:rPr>
                      <m:t>e</m:t>
                    </m:r>
                    <m:r>
                      <a:rPr xmlns:a="http://schemas.openxmlformats.org/drawingml/2006/main" sz="600" i="1">
                        <a:solidFill>
                          <a:srgbClr val="D34EF4"/>
                        </a:solidFill>
                        <a:latin typeface="Cambria Math" panose="02040503050406030204" pitchFamily="18" charset="0"/>
                      </a:rPr>
                      <m:t>l</m:t>
                    </m:r>
                    <m:r>
                      <a:rPr xmlns:a="http://schemas.openxmlformats.org/drawingml/2006/main" sz="600" i="1">
                        <a:solidFill>
                          <a:srgbClr val="D34EF4"/>
                        </a:solidFill>
                        <a:latin typeface="Cambria Math" panose="02040503050406030204" pitchFamily="18" charset="0"/>
                      </a:rPr>
                      <m:t>∈</m:t>
                    </m:r>
                    <m:r>
                      <a:rPr xmlns:a="http://schemas.openxmlformats.org/drawingml/2006/main" sz="600" i="1">
                        <a:solidFill>
                          <a:srgbClr val="D34EF4"/>
                        </a:solidFill>
                        <a:latin typeface="Cambria Math" panose="02040503050406030204" pitchFamily="18" charset="0"/>
                      </a:rPr>
                      <m:t>[</m:t>
                    </m:r>
                    <m:r>
                      <a:rPr xmlns:a="http://schemas.openxmlformats.org/drawingml/2006/main" sz="600" i="1">
                        <a:solidFill>
                          <a:srgbClr val="D34EF4"/>
                        </a:solidFill>
                        <a:latin typeface="Cambria Math" panose="02040503050406030204" pitchFamily="18" charset="0"/>
                      </a:rPr>
                      <m:t>0,1</m:t>
                    </m:r>
                    <m:r>
                      <a:rPr xmlns:a="http://schemas.openxmlformats.org/drawingml/2006/main" sz="600" i="1">
                        <a:solidFill>
                          <a:srgbClr val="D34EF4"/>
                        </a:solidFill>
                        <a:latin typeface="Cambria Math" panose="02040503050406030204" pitchFamily="18" charset="0"/>
                      </a:rPr>
                      <m:t>]</m:t>
                    </m:r>
                  </m:oMath>
                </m:oMathPara>
              </a14:m>
              <a:endParaRPr sz="600">
                <a:solidFill>
                  <a:srgbClr val="D44EF4"/>
                </a:solidFill>
              </a:endParaRPr>
            </a:p>
          </p:txBody>
        </p:sp>
        <p:sp>
          <p:nvSpPr>
            <p:cNvPr id="1609" name="Equation"/>
            <p:cNvSpPr txBox="1"/>
            <p:nvPr/>
          </p:nvSpPr>
          <p:spPr>
            <a:xfrm>
              <a:off x="13321" y="906294"/>
              <a:ext cx="952213" cy="77649"/>
            </a:xfrm>
            <a:prstGeom prst="rect">
              <a:avLst/>
            </a:prstGeom>
            <a:noFill/>
            <a:ln w="12700" cap="flat">
              <a:noFill/>
              <a:miter lim="400000"/>
            </a:ln>
            <a:effectLst/>
          </p:spPr>
          <p:txBody>
            <a:bodyPr wrap="none" lIns="0" tIns="0" rIns="0" bIns="0">
              <a:spAutoFit/>
            </a:bodyPr>
            <a:lstStyle/>
            <a:p>
              <a:pPr latinLnBrk="1">
                <a:defRPr sz="1800">
                  <a:solidFill>
                    <a:srgbClr val="000000"/>
                  </a:solidFill>
                </a:defRPr>
              </a:pPr>
              <a14:m>
                <m:oMathPara>
                  <m:oMathParaPr>
                    <m:jc m:val="centerGroup"/>
                  </m:oMathParaPr>
                  <m:oMath>
                    <m:r>
                      <a:rPr xmlns:a="http://schemas.openxmlformats.org/drawingml/2006/main" sz="600" i="1">
                        <a:solidFill>
                          <a:srgbClr val="D34EF4"/>
                        </a:solidFill>
                        <a:latin typeface="Cambria Math" panose="02040503050406030204" pitchFamily="18" charset="0"/>
                      </a:rPr>
                      <m:t>S</m:t>
                    </m:r>
                    <m:r>
                      <a:rPr xmlns:a="http://schemas.openxmlformats.org/drawingml/2006/main" sz="600" i="1">
                        <a:solidFill>
                          <a:srgbClr val="D34EF4"/>
                        </a:solidFill>
                        <a:latin typeface="Cambria Math" panose="02040503050406030204" pitchFamily="18" charset="0"/>
                      </a:rPr>
                      <m:t>n</m:t>
                    </m:r>
                    <m:r>
                      <a:rPr xmlns:a="http://schemas.openxmlformats.org/drawingml/2006/main" sz="600" i="1">
                        <a:solidFill>
                          <a:srgbClr val="D34EF4"/>
                        </a:solidFill>
                        <a:latin typeface="Cambria Math" panose="02040503050406030204" pitchFamily="18" charset="0"/>
                      </a:rPr>
                      <m:t>a</m:t>
                    </m:r>
                    <m:r>
                      <a:rPr xmlns:a="http://schemas.openxmlformats.org/drawingml/2006/main" sz="600" i="1">
                        <a:solidFill>
                          <a:srgbClr val="D34EF4"/>
                        </a:solidFill>
                        <a:latin typeface="Cambria Math" panose="02040503050406030204" pitchFamily="18" charset="0"/>
                      </a:rPr>
                      <m:t>r</m:t>
                    </m:r>
                    <m:sSub>
                      <m:e>
                        <m:r>
                          <a:rPr xmlns:a="http://schemas.openxmlformats.org/drawingml/2006/main" sz="600" i="1">
                            <a:solidFill>
                              <a:srgbClr val="D34EF4"/>
                            </a:solidFill>
                            <a:latin typeface="Cambria Math" panose="02040503050406030204" pitchFamily="18" charset="0"/>
                          </a:rPr>
                          <m:t>e</m:t>
                        </m:r>
                      </m:e>
                      <m:sub>
                        <m:r>
                          <a:rPr xmlns:a="http://schemas.openxmlformats.org/drawingml/2006/main" sz="600" i="1">
                            <a:solidFill>
                              <a:srgbClr val="D34EF4"/>
                            </a:solidFill>
                            <a:latin typeface="Cambria Math" panose="02040503050406030204" pitchFamily="18" charset="0"/>
                          </a:rPr>
                          <m:t>t</m:t>
                        </m:r>
                        <m:r>
                          <a:rPr xmlns:a="http://schemas.openxmlformats.org/drawingml/2006/main" sz="600" i="1">
                            <a:solidFill>
                              <a:srgbClr val="D34EF4"/>
                            </a:solidFill>
                            <a:latin typeface="Cambria Math" panose="02040503050406030204" pitchFamily="18" charset="0"/>
                          </a:rPr>
                          <m:t>=</m:t>
                        </m:r>
                        <m:r>
                          <a:rPr xmlns:a="http://schemas.openxmlformats.org/drawingml/2006/main" sz="600" i="1">
                            <a:solidFill>
                              <a:srgbClr val="D34EF4"/>
                            </a:solidFill>
                            <a:latin typeface="Cambria Math" panose="02040503050406030204" pitchFamily="18" charset="0"/>
                          </a:rPr>
                          <m:t>0</m:t>
                        </m:r>
                      </m:sub>
                    </m:sSub>
                    <m:r>
                      <a:rPr xmlns:a="http://schemas.openxmlformats.org/drawingml/2006/main" sz="600" i="1">
                        <a:solidFill>
                          <a:srgbClr val="D34EF4"/>
                        </a:solidFill>
                        <a:latin typeface="Cambria Math" panose="02040503050406030204" pitchFamily="18" charset="0"/>
                      </a:rPr>
                      <m:t>μ</m:t>
                    </m:r>
                    <m:r>
                      <a:rPr xmlns:a="http://schemas.openxmlformats.org/drawingml/2006/main" sz="600" i="1">
                        <a:solidFill>
                          <a:srgbClr val="D34EF4"/>
                        </a:solidFill>
                        <a:latin typeface="Cambria Math" panose="02040503050406030204" pitchFamily="18" charset="0"/>
                      </a:rPr>
                      <m:t>T</m:t>
                    </m:r>
                    <m:r>
                      <a:rPr xmlns:a="http://schemas.openxmlformats.org/drawingml/2006/main" sz="600" i="1">
                        <a:solidFill>
                          <a:srgbClr val="D34EF4"/>
                        </a:solidFill>
                        <a:latin typeface="Cambria Math" panose="02040503050406030204" pitchFamily="18" charset="0"/>
                      </a:rPr>
                      <m:t>∈</m:t>
                    </m:r>
                    <m:r>
                      <a:rPr xmlns:a="http://schemas.openxmlformats.org/drawingml/2006/main" sz="600" i="1">
                        <a:solidFill>
                          <a:srgbClr val="D34EF4"/>
                        </a:solidFill>
                        <a:latin typeface="Cambria Math" panose="02040503050406030204" pitchFamily="18" charset="0"/>
                      </a:rPr>
                      <m:t>[</m:t>
                    </m:r>
                    <m:r>
                      <a:rPr xmlns:a="http://schemas.openxmlformats.org/drawingml/2006/main" sz="600" i="1">
                        <a:solidFill>
                          <a:srgbClr val="D34EF4"/>
                        </a:solidFill>
                        <a:latin typeface="Cambria Math" panose="02040503050406030204" pitchFamily="18" charset="0"/>
                      </a:rPr>
                      <m:t>-</m:t>
                    </m:r>
                    <m:r>
                      <a:rPr xmlns:a="http://schemas.openxmlformats.org/drawingml/2006/main" sz="600" i="1">
                        <a:solidFill>
                          <a:srgbClr val="D34EF4"/>
                        </a:solidFill>
                        <a:latin typeface="Cambria Math" panose="02040503050406030204" pitchFamily="18" charset="0"/>
                      </a:rPr>
                      <m:t>0.5,0.5</m:t>
                    </m:r>
                    <m:r>
                      <a:rPr xmlns:a="http://schemas.openxmlformats.org/drawingml/2006/main" sz="600" i="1">
                        <a:solidFill>
                          <a:srgbClr val="D34EF4"/>
                        </a:solidFill>
                        <a:latin typeface="Cambria Math" panose="02040503050406030204" pitchFamily="18" charset="0"/>
                      </a:rPr>
                      <m:t>]</m:t>
                    </m:r>
                  </m:oMath>
                </m:oMathPara>
              </a14:m>
              <a:endParaRPr sz="600">
                <a:solidFill>
                  <a:srgbClr val="D44EF4"/>
                </a:solidFill>
              </a:endParaRPr>
            </a:p>
          </p:txBody>
        </p:sp>
        <p:sp>
          <p:nvSpPr>
            <p:cNvPr id="1610" name="Equation"/>
            <p:cNvSpPr txBox="1"/>
            <p:nvPr/>
          </p:nvSpPr>
          <p:spPr>
            <a:xfrm>
              <a:off x="37521" y="1097019"/>
              <a:ext cx="879325" cy="77039"/>
            </a:xfrm>
            <a:prstGeom prst="rect">
              <a:avLst/>
            </a:prstGeom>
            <a:noFill/>
            <a:ln w="12700" cap="flat">
              <a:noFill/>
              <a:miter lim="400000"/>
            </a:ln>
            <a:effectLst/>
          </p:spPr>
          <p:txBody>
            <a:bodyPr wrap="none" lIns="0" tIns="0" rIns="0" bIns="0">
              <a:spAutoFit/>
            </a:bodyPr>
            <a:lstStyle/>
            <a:p>
              <a:pPr latinLnBrk="1">
                <a:defRPr sz="1800">
                  <a:solidFill>
                    <a:srgbClr val="000000"/>
                  </a:solidFill>
                </a:defRPr>
              </a:pPr>
              <a14:m>
                <m:oMathPara>
                  <m:oMathParaPr>
                    <m:jc m:val="centerGroup"/>
                  </m:oMathParaPr>
                  <m:oMath>
                    <m:r>
                      <a:rPr xmlns:a="http://schemas.openxmlformats.org/drawingml/2006/main" sz="600" i="1">
                        <a:solidFill>
                          <a:srgbClr val="4D7FF4"/>
                        </a:solidFill>
                        <a:latin typeface="Cambria Math" panose="02040503050406030204" pitchFamily="18" charset="0"/>
                      </a:rPr>
                      <m:t>H</m:t>
                    </m:r>
                    <m:r>
                      <a:rPr xmlns:a="http://schemas.openxmlformats.org/drawingml/2006/main" sz="600" i="1">
                        <a:solidFill>
                          <a:srgbClr val="4D7FF4"/>
                        </a:solidFill>
                        <a:latin typeface="Cambria Math" panose="02040503050406030204" pitchFamily="18" charset="0"/>
                      </a:rPr>
                      <m:t>a</m:t>
                    </m:r>
                    <m:sSub>
                      <m:e>
                        <m:r>
                          <a:rPr xmlns:a="http://schemas.openxmlformats.org/drawingml/2006/main" sz="600" i="1">
                            <a:solidFill>
                              <a:srgbClr val="4D7FF4"/>
                            </a:solidFill>
                            <a:latin typeface="Cambria Math" panose="02040503050406030204" pitchFamily="18" charset="0"/>
                          </a:rPr>
                          <m:t>t</m:t>
                        </m:r>
                      </m:e>
                      <m:sub>
                        <m:r>
                          <a:rPr xmlns:a="http://schemas.openxmlformats.org/drawingml/2006/main" sz="600" i="1">
                            <a:solidFill>
                              <a:srgbClr val="4D7FF4"/>
                            </a:solidFill>
                            <a:latin typeface="Cambria Math" panose="02040503050406030204" pitchFamily="18" charset="0"/>
                          </a:rPr>
                          <m:t>t</m:t>
                        </m:r>
                        <m:r>
                          <a:rPr xmlns:a="http://schemas.openxmlformats.org/drawingml/2006/main" sz="600" i="1">
                            <a:solidFill>
                              <a:srgbClr val="4D7FF4"/>
                            </a:solidFill>
                            <a:latin typeface="Cambria Math" panose="02040503050406030204" pitchFamily="18" charset="0"/>
                          </a:rPr>
                          <m:t>=</m:t>
                        </m:r>
                        <m:r>
                          <a:rPr xmlns:a="http://schemas.openxmlformats.org/drawingml/2006/main" sz="600" i="1">
                            <a:solidFill>
                              <a:srgbClr val="4D7FF4"/>
                            </a:solidFill>
                            <a:latin typeface="Cambria Math" panose="02040503050406030204" pitchFamily="18" charset="0"/>
                          </a:rPr>
                          <m:t>0</m:t>
                        </m:r>
                      </m:sub>
                    </m:sSub>
                    <m:r>
                      <a:rPr xmlns:a="http://schemas.openxmlformats.org/drawingml/2006/main" sz="600" i="1">
                        <a:solidFill>
                          <a:srgbClr val="4D7FF4"/>
                        </a:solidFill>
                        <a:latin typeface="Cambria Math" panose="02040503050406030204" pitchFamily="18" charset="0"/>
                      </a:rPr>
                      <m:t>A</m:t>
                    </m:r>
                    <m:r>
                      <a:rPr xmlns:a="http://schemas.openxmlformats.org/drawingml/2006/main" sz="600" i="1">
                        <a:solidFill>
                          <a:srgbClr val="4D7FF4"/>
                        </a:solidFill>
                        <a:latin typeface="Cambria Math" panose="02040503050406030204" pitchFamily="18" charset="0"/>
                      </a:rPr>
                      <m:t>c</m:t>
                    </m:r>
                    <m:r>
                      <a:rPr xmlns:a="http://schemas.openxmlformats.org/drawingml/2006/main" sz="600" i="1">
                        <a:solidFill>
                          <a:srgbClr val="4D7FF4"/>
                        </a:solidFill>
                        <a:latin typeface="Cambria Math" panose="02040503050406030204" pitchFamily="18" charset="0"/>
                      </a:rPr>
                      <m:t>t</m:t>
                    </m:r>
                    <m:r>
                      <a:rPr xmlns:a="http://schemas.openxmlformats.org/drawingml/2006/main" sz="600" i="1">
                        <a:solidFill>
                          <a:srgbClr val="4D7FF4"/>
                        </a:solidFill>
                        <a:latin typeface="Cambria Math" panose="02040503050406030204" pitchFamily="18" charset="0"/>
                      </a:rPr>
                      <m:t>i</m:t>
                    </m:r>
                    <m:r>
                      <a:rPr xmlns:a="http://schemas.openxmlformats.org/drawingml/2006/main" sz="600" i="1">
                        <a:solidFill>
                          <a:srgbClr val="4D7FF4"/>
                        </a:solidFill>
                        <a:latin typeface="Cambria Math" panose="02040503050406030204" pitchFamily="18" charset="0"/>
                      </a:rPr>
                      <m:t>v</m:t>
                    </m:r>
                    <m:r>
                      <a:rPr xmlns:a="http://schemas.openxmlformats.org/drawingml/2006/main" sz="600" i="1">
                        <a:solidFill>
                          <a:srgbClr val="4D7FF4"/>
                        </a:solidFill>
                        <a:latin typeface="Cambria Math" panose="02040503050406030204" pitchFamily="18" charset="0"/>
                      </a:rPr>
                      <m:t>e</m:t>
                    </m:r>
                    <m:r>
                      <a:rPr xmlns:a="http://schemas.openxmlformats.org/drawingml/2006/main" sz="600" i="1">
                        <a:solidFill>
                          <a:srgbClr val="4D7FF4"/>
                        </a:solidFill>
                        <a:latin typeface="Cambria Math" panose="02040503050406030204" pitchFamily="18" charset="0"/>
                      </a:rPr>
                      <m:t>∈</m:t>
                    </m:r>
                    <m:r>
                      <a:rPr xmlns:a="http://schemas.openxmlformats.org/drawingml/2006/main" sz="600" i="1">
                        <a:solidFill>
                          <a:srgbClr val="4D7FF4"/>
                        </a:solidFill>
                        <a:latin typeface="Cambria Math" panose="02040503050406030204" pitchFamily="18" charset="0"/>
                      </a:rPr>
                      <m:t>{</m:t>
                    </m:r>
                    <m:r>
                      <a:rPr xmlns:a="http://schemas.openxmlformats.org/drawingml/2006/main" sz="600" i="1">
                        <a:solidFill>
                          <a:srgbClr val="4D7FF4"/>
                        </a:solidFill>
                        <a:latin typeface="Cambria Math" panose="02040503050406030204" pitchFamily="18" charset="0"/>
                      </a:rPr>
                      <m:t>0,1</m:t>
                    </m:r>
                    <m:r>
                      <a:rPr xmlns:a="http://schemas.openxmlformats.org/drawingml/2006/main" sz="600" i="1">
                        <a:solidFill>
                          <a:srgbClr val="4D7FF4"/>
                        </a:solidFill>
                        <a:latin typeface="Cambria Math" panose="02040503050406030204" pitchFamily="18" charset="0"/>
                      </a:rPr>
                      <m:t>}</m:t>
                    </m:r>
                  </m:oMath>
                </m:oMathPara>
              </a14:m>
              <a:endParaRPr sz="600">
                <a:solidFill>
                  <a:srgbClr val="4D80F4"/>
                </a:solidFill>
              </a:endParaRPr>
            </a:p>
          </p:txBody>
        </p:sp>
        <p:sp>
          <p:nvSpPr>
            <p:cNvPr id="1611" name="Equation"/>
            <p:cNvSpPr txBox="1"/>
            <p:nvPr/>
          </p:nvSpPr>
          <p:spPr>
            <a:xfrm>
              <a:off x="86667" y="1278226"/>
              <a:ext cx="690477" cy="77268"/>
            </a:xfrm>
            <a:prstGeom prst="rect">
              <a:avLst/>
            </a:prstGeom>
            <a:noFill/>
            <a:ln w="12700" cap="flat">
              <a:noFill/>
              <a:miter lim="400000"/>
            </a:ln>
            <a:effectLst/>
          </p:spPr>
          <p:txBody>
            <a:bodyPr wrap="none" lIns="0" tIns="0" rIns="0" bIns="0">
              <a:spAutoFit/>
            </a:bodyPr>
            <a:lstStyle/>
            <a:p>
              <a:pPr latinLnBrk="1">
                <a:defRPr sz="1800">
                  <a:solidFill>
                    <a:srgbClr val="000000"/>
                  </a:solidFill>
                </a:defRPr>
              </a:pPr>
              <a14:m>
                <m:oMathPara>
                  <m:oMathParaPr>
                    <m:jc m:val="centerGroup"/>
                  </m:oMathParaPr>
                  <m:oMath>
                    <m:r>
                      <a:rPr xmlns:a="http://schemas.openxmlformats.org/drawingml/2006/main" sz="600" i="1">
                        <a:solidFill>
                          <a:srgbClr val="4D7FF4"/>
                        </a:solidFill>
                        <a:latin typeface="Cambria Math" panose="02040503050406030204" pitchFamily="18" charset="0"/>
                      </a:rPr>
                      <m:t>H</m:t>
                    </m:r>
                    <m:r>
                      <a:rPr xmlns:a="http://schemas.openxmlformats.org/drawingml/2006/main" sz="600" i="1">
                        <a:solidFill>
                          <a:srgbClr val="4D7FF4"/>
                        </a:solidFill>
                        <a:latin typeface="Cambria Math" panose="02040503050406030204" pitchFamily="18" charset="0"/>
                      </a:rPr>
                      <m:t>a</m:t>
                    </m:r>
                    <m:sSub>
                      <m:e>
                        <m:r>
                          <a:rPr xmlns:a="http://schemas.openxmlformats.org/drawingml/2006/main" sz="600" i="1">
                            <a:solidFill>
                              <a:srgbClr val="4D7FF4"/>
                            </a:solidFill>
                            <a:latin typeface="Cambria Math" panose="02040503050406030204" pitchFamily="18" charset="0"/>
                          </a:rPr>
                          <m:t>t</m:t>
                        </m:r>
                      </m:e>
                      <m:sub>
                        <m:r>
                          <a:rPr xmlns:a="http://schemas.openxmlformats.org/drawingml/2006/main" sz="600" i="1">
                            <a:solidFill>
                              <a:srgbClr val="4D7FF4"/>
                            </a:solidFill>
                            <a:latin typeface="Cambria Math" panose="02040503050406030204" pitchFamily="18" charset="0"/>
                          </a:rPr>
                          <m:t>t</m:t>
                        </m:r>
                        <m:r>
                          <a:rPr xmlns:a="http://schemas.openxmlformats.org/drawingml/2006/main" sz="600" i="1">
                            <a:solidFill>
                              <a:srgbClr val="4D7FF4"/>
                            </a:solidFill>
                            <a:latin typeface="Cambria Math" panose="02040503050406030204" pitchFamily="18" charset="0"/>
                          </a:rPr>
                          <m:t>=</m:t>
                        </m:r>
                        <m:r>
                          <a:rPr xmlns:a="http://schemas.openxmlformats.org/drawingml/2006/main" sz="600" i="1">
                            <a:solidFill>
                              <a:srgbClr val="4D7FF4"/>
                            </a:solidFill>
                            <a:latin typeface="Cambria Math" panose="02040503050406030204" pitchFamily="18" charset="0"/>
                          </a:rPr>
                          <m:t>0</m:t>
                        </m:r>
                      </m:sub>
                    </m:sSub>
                    <m:r>
                      <a:rPr xmlns:a="http://schemas.openxmlformats.org/drawingml/2006/main" sz="600" i="1">
                        <a:solidFill>
                          <a:srgbClr val="4D7FF4"/>
                        </a:solidFill>
                        <a:latin typeface="Cambria Math" panose="02040503050406030204" pitchFamily="18" charset="0"/>
                      </a:rPr>
                      <m:t>V</m:t>
                    </m:r>
                    <m:r>
                      <a:rPr xmlns:a="http://schemas.openxmlformats.org/drawingml/2006/main" sz="600" i="1">
                        <a:solidFill>
                          <a:srgbClr val="4D7FF4"/>
                        </a:solidFill>
                        <a:latin typeface="Cambria Math" panose="02040503050406030204" pitchFamily="18" charset="0"/>
                      </a:rPr>
                      <m:t>e</m:t>
                    </m:r>
                    <m:r>
                      <a:rPr xmlns:a="http://schemas.openxmlformats.org/drawingml/2006/main" sz="600" i="1">
                        <a:solidFill>
                          <a:srgbClr val="4D7FF4"/>
                        </a:solidFill>
                        <a:latin typeface="Cambria Math" panose="02040503050406030204" pitchFamily="18" charset="0"/>
                      </a:rPr>
                      <m:t>l</m:t>
                    </m:r>
                    <m:r>
                      <a:rPr xmlns:a="http://schemas.openxmlformats.org/drawingml/2006/main" sz="600" i="1">
                        <a:solidFill>
                          <a:srgbClr val="4D7FF4"/>
                        </a:solidFill>
                        <a:latin typeface="Cambria Math" panose="02040503050406030204" pitchFamily="18" charset="0"/>
                      </a:rPr>
                      <m:t>∈</m:t>
                    </m:r>
                    <m:r>
                      <a:rPr xmlns:a="http://schemas.openxmlformats.org/drawingml/2006/main" sz="600" i="1">
                        <a:solidFill>
                          <a:srgbClr val="4D7FF4"/>
                        </a:solidFill>
                        <a:latin typeface="Cambria Math" panose="02040503050406030204" pitchFamily="18" charset="0"/>
                      </a:rPr>
                      <m:t>[</m:t>
                    </m:r>
                    <m:r>
                      <a:rPr xmlns:a="http://schemas.openxmlformats.org/drawingml/2006/main" sz="600" i="1">
                        <a:solidFill>
                          <a:srgbClr val="4D7FF4"/>
                        </a:solidFill>
                        <a:latin typeface="Cambria Math" panose="02040503050406030204" pitchFamily="18" charset="0"/>
                      </a:rPr>
                      <m:t>0,1</m:t>
                    </m:r>
                    <m:r>
                      <a:rPr xmlns:a="http://schemas.openxmlformats.org/drawingml/2006/main" sz="600" i="1">
                        <a:solidFill>
                          <a:srgbClr val="4D7FF4"/>
                        </a:solidFill>
                        <a:latin typeface="Cambria Math" panose="02040503050406030204" pitchFamily="18" charset="0"/>
                      </a:rPr>
                      <m:t>]</m:t>
                    </m:r>
                  </m:oMath>
                </m:oMathPara>
              </a14:m>
              <a:endParaRPr sz="600">
                <a:solidFill>
                  <a:srgbClr val="4D80F4"/>
                </a:solidFill>
              </a:endParaRPr>
            </a:p>
          </p:txBody>
        </p:sp>
        <p:sp>
          <p:nvSpPr>
            <p:cNvPr id="1612" name="Equation"/>
            <p:cNvSpPr txBox="1"/>
            <p:nvPr/>
          </p:nvSpPr>
          <p:spPr>
            <a:xfrm>
              <a:off x="50843" y="1459433"/>
              <a:ext cx="852943" cy="77649"/>
            </a:xfrm>
            <a:prstGeom prst="rect">
              <a:avLst/>
            </a:prstGeom>
            <a:noFill/>
            <a:ln w="12700" cap="flat">
              <a:noFill/>
              <a:miter lim="400000"/>
            </a:ln>
            <a:effectLst/>
          </p:spPr>
          <p:txBody>
            <a:bodyPr wrap="none" lIns="0" tIns="0" rIns="0" bIns="0">
              <a:spAutoFit/>
            </a:bodyPr>
            <a:lstStyle/>
            <a:p>
              <a:pPr latinLnBrk="1">
                <a:defRPr sz="1800">
                  <a:solidFill>
                    <a:srgbClr val="000000"/>
                  </a:solidFill>
                </a:defRPr>
              </a:pPr>
              <a14:m>
                <m:oMathPara>
                  <m:oMathParaPr>
                    <m:jc m:val="centerGroup"/>
                  </m:oMathParaPr>
                  <m:oMath>
                    <m:r>
                      <a:rPr xmlns:a="http://schemas.openxmlformats.org/drawingml/2006/main" sz="600" i="1">
                        <a:solidFill>
                          <a:srgbClr val="4D7FF4"/>
                        </a:solidFill>
                        <a:latin typeface="Cambria Math" panose="02040503050406030204" pitchFamily="18" charset="0"/>
                      </a:rPr>
                      <m:t>H</m:t>
                    </m:r>
                    <m:r>
                      <a:rPr xmlns:a="http://schemas.openxmlformats.org/drawingml/2006/main" sz="600" i="1">
                        <a:solidFill>
                          <a:srgbClr val="4D7FF4"/>
                        </a:solidFill>
                        <a:latin typeface="Cambria Math" panose="02040503050406030204" pitchFamily="18" charset="0"/>
                      </a:rPr>
                      <m:t>a</m:t>
                    </m:r>
                    <m:sSub>
                      <m:e>
                        <m:r>
                          <a:rPr xmlns:a="http://schemas.openxmlformats.org/drawingml/2006/main" sz="600" i="1">
                            <a:solidFill>
                              <a:srgbClr val="4D7FF4"/>
                            </a:solidFill>
                            <a:latin typeface="Cambria Math" panose="02040503050406030204" pitchFamily="18" charset="0"/>
                          </a:rPr>
                          <m:t>t</m:t>
                        </m:r>
                      </m:e>
                      <m:sub>
                        <m:r>
                          <a:rPr xmlns:a="http://schemas.openxmlformats.org/drawingml/2006/main" sz="600" i="1">
                            <a:solidFill>
                              <a:srgbClr val="4D7FF4"/>
                            </a:solidFill>
                            <a:latin typeface="Cambria Math" panose="02040503050406030204" pitchFamily="18" charset="0"/>
                          </a:rPr>
                          <m:t>t</m:t>
                        </m:r>
                        <m:r>
                          <a:rPr xmlns:a="http://schemas.openxmlformats.org/drawingml/2006/main" sz="600" i="1">
                            <a:solidFill>
                              <a:srgbClr val="4D7FF4"/>
                            </a:solidFill>
                            <a:latin typeface="Cambria Math" panose="02040503050406030204" pitchFamily="18" charset="0"/>
                          </a:rPr>
                          <m:t>=</m:t>
                        </m:r>
                        <m:r>
                          <a:rPr xmlns:a="http://schemas.openxmlformats.org/drawingml/2006/main" sz="600" i="1">
                            <a:solidFill>
                              <a:srgbClr val="4D7FF4"/>
                            </a:solidFill>
                            <a:latin typeface="Cambria Math" panose="02040503050406030204" pitchFamily="18" charset="0"/>
                          </a:rPr>
                          <m:t>0</m:t>
                        </m:r>
                      </m:sub>
                    </m:sSub>
                    <m:r>
                      <a:rPr xmlns:a="http://schemas.openxmlformats.org/drawingml/2006/main" sz="600" i="1">
                        <a:solidFill>
                          <a:srgbClr val="4D7FF4"/>
                        </a:solidFill>
                        <a:latin typeface="Cambria Math" panose="02040503050406030204" pitchFamily="18" charset="0"/>
                      </a:rPr>
                      <m:t>μ</m:t>
                    </m:r>
                    <m:r>
                      <a:rPr xmlns:a="http://schemas.openxmlformats.org/drawingml/2006/main" sz="600" i="1">
                        <a:solidFill>
                          <a:srgbClr val="4D7FF4"/>
                        </a:solidFill>
                        <a:latin typeface="Cambria Math" panose="02040503050406030204" pitchFamily="18" charset="0"/>
                      </a:rPr>
                      <m:t>T</m:t>
                    </m:r>
                    <m:r>
                      <a:rPr xmlns:a="http://schemas.openxmlformats.org/drawingml/2006/main" sz="600" i="1">
                        <a:solidFill>
                          <a:srgbClr val="4D7FF4"/>
                        </a:solidFill>
                        <a:latin typeface="Cambria Math" panose="02040503050406030204" pitchFamily="18" charset="0"/>
                      </a:rPr>
                      <m:t>∈</m:t>
                    </m:r>
                    <m:r>
                      <a:rPr xmlns:a="http://schemas.openxmlformats.org/drawingml/2006/main" sz="600" i="1">
                        <a:solidFill>
                          <a:srgbClr val="4D7FF4"/>
                        </a:solidFill>
                        <a:latin typeface="Cambria Math" panose="02040503050406030204" pitchFamily="18" charset="0"/>
                      </a:rPr>
                      <m:t>[</m:t>
                    </m:r>
                    <m:r>
                      <a:rPr xmlns:a="http://schemas.openxmlformats.org/drawingml/2006/main" sz="600" i="1">
                        <a:solidFill>
                          <a:srgbClr val="4D7FF4"/>
                        </a:solidFill>
                        <a:latin typeface="Cambria Math" panose="02040503050406030204" pitchFamily="18" charset="0"/>
                      </a:rPr>
                      <m:t>-</m:t>
                    </m:r>
                    <m:r>
                      <a:rPr xmlns:a="http://schemas.openxmlformats.org/drawingml/2006/main" sz="600" i="1">
                        <a:solidFill>
                          <a:srgbClr val="4D7FF4"/>
                        </a:solidFill>
                        <a:latin typeface="Cambria Math" panose="02040503050406030204" pitchFamily="18" charset="0"/>
                      </a:rPr>
                      <m:t>0.5,0.5</m:t>
                    </m:r>
                    <m:r>
                      <a:rPr xmlns:a="http://schemas.openxmlformats.org/drawingml/2006/main" sz="600" i="1">
                        <a:solidFill>
                          <a:srgbClr val="4D7FF4"/>
                        </a:solidFill>
                        <a:latin typeface="Cambria Math" panose="02040503050406030204" pitchFamily="18" charset="0"/>
                      </a:rPr>
                      <m:t>]</m:t>
                    </m:r>
                  </m:oMath>
                </m:oMathPara>
              </a14:m>
              <a:endParaRPr sz="600">
                <a:solidFill>
                  <a:srgbClr val="4D80F4"/>
                </a:solidFill>
              </a:endParaRPr>
            </a:p>
          </p:txBody>
        </p:sp>
      </p:grpSp>
      <p:sp>
        <p:nvSpPr>
          <p:cNvPr id="1614" name="Circle"/>
          <p:cNvSpPr/>
          <p:nvPr/>
        </p:nvSpPr>
        <p:spPr>
          <a:xfrm>
            <a:off x="2106530" y="4479575"/>
            <a:ext cx="135861" cy="135861"/>
          </a:xfrm>
          <a:prstGeom prst="ellipse">
            <a:avLst/>
          </a:prstGeom>
          <a:solidFill>
            <a:schemeClr val="accent4">
              <a:lumOff val="-3294"/>
            </a:schemeClr>
          </a:solidFill>
          <a:ln w="25400">
            <a:solidFill>
              <a:schemeClr val="accent4">
                <a:lumOff val="-3294"/>
              </a:schemeClr>
            </a:solidFill>
          </a:ln>
        </p:spPr>
        <p:txBody>
          <a:bodyPr lIns="0" tIns="0" rIns="0" bIns="0"/>
          <a:lstStyle/>
          <a:p>
            <a:pPr/>
          </a:p>
        </p:txBody>
      </p:sp>
      <p:sp>
        <p:nvSpPr>
          <p:cNvPr id="1615" name="Circle"/>
          <p:cNvSpPr/>
          <p:nvPr/>
        </p:nvSpPr>
        <p:spPr>
          <a:xfrm>
            <a:off x="2106530" y="4660782"/>
            <a:ext cx="135861" cy="135861"/>
          </a:xfrm>
          <a:prstGeom prst="ellipse">
            <a:avLst/>
          </a:prstGeom>
          <a:solidFill>
            <a:schemeClr val="accent4">
              <a:lumOff val="-3294"/>
              <a:alpha val="72085"/>
            </a:schemeClr>
          </a:solidFill>
          <a:ln w="25400">
            <a:solidFill>
              <a:schemeClr val="accent4">
                <a:lumOff val="-3294"/>
                <a:alpha val="72085"/>
              </a:schemeClr>
            </a:solidFill>
          </a:ln>
        </p:spPr>
        <p:txBody>
          <a:bodyPr lIns="0" tIns="0" rIns="0" bIns="0"/>
          <a:lstStyle/>
          <a:p>
            <a:pPr/>
          </a:p>
        </p:txBody>
      </p:sp>
      <p:sp>
        <p:nvSpPr>
          <p:cNvPr id="1616" name="Circle"/>
          <p:cNvSpPr/>
          <p:nvPr/>
        </p:nvSpPr>
        <p:spPr>
          <a:xfrm>
            <a:off x="2103049" y="4841990"/>
            <a:ext cx="135861" cy="135861"/>
          </a:xfrm>
          <a:prstGeom prst="ellipse">
            <a:avLst/>
          </a:prstGeom>
          <a:solidFill>
            <a:schemeClr val="accent4">
              <a:lumOff val="-3294"/>
              <a:alpha val="32761"/>
            </a:schemeClr>
          </a:solidFill>
          <a:ln w="25400">
            <a:solidFill>
              <a:schemeClr val="accent4">
                <a:lumOff val="-3294"/>
                <a:alpha val="32761"/>
              </a:schemeClr>
            </a:solidFill>
          </a:ln>
        </p:spPr>
        <p:txBody>
          <a:bodyPr lIns="0" tIns="0" rIns="0" bIns="0"/>
          <a:lstStyle/>
          <a:p>
            <a:pPr/>
          </a:p>
        </p:txBody>
      </p:sp>
      <p:sp>
        <p:nvSpPr>
          <p:cNvPr id="1617" name="Circle"/>
          <p:cNvSpPr/>
          <p:nvPr/>
        </p:nvSpPr>
        <p:spPr>
          <a:xfrm>
            <a:off x="2103778" y="5023197"/>
            <a:ext cx="135861" cy="135861"/>
          </a:xfrm>
          <a:prstGeom prst="ellipse">
            <a:avLst/>
          </a:prstGeom>
          <a:solidFill>
            <a:srgbClr val="D44EF4"/>
          </a:solidFill>
          <a:ln w="25400">
            <a:solidFill>
              <a:srgbClr val="D44EF4"/>
            </a:solidFill>
          </a:ln>
        </p:spPr>
        <p:txBody>
          <a:bodyPr lIns="0" tIns="0" rIns="0" bIns="0"/>
          <a:lstStyle/>
          <a:p>
            <a:pPr/>
          </a:p>
        </p:txBody>
      </p:sp>
      <p:sp>
        <p:nvSpPr>
          <p:cNvPr id="1618" name="Circle"/>
          <p:cNvSpPr/>
          <p:nvPr/>
        </p:nvSpPr>
        <p:spPr>
          <a:xfrm>
            <a:off x="2103778" y="5204404"/>
            <a:ext cx="135861" cy="135862"/>
          </a:xfrm>
          <a:prstGeom prst="ellipse">
            <a:avLst/>
          </a:prstGeom>
          <a:solidFill>
            <a:srgbClr val="D44EF4">
              <a:alpha val="72085"/>
            </a:srgbClr>
          </a:solidFill>
          <a:ln w="25400">
            <a:solidFill>
              <a:srgbClr val="D44EF4">
                <a:alpha val="72085"/>
              </a:srgbClr>
            </a:solidFill>
          </a:ln>
        </p:spPr>
        <p:txBody>
          <a:bodyPr lIns="0" tIns="0" rIns="0" bIns="0"/>
          <a:lstStyle/>
          <a:p>
            <a:pPr/>
          </a:p>
        </p:txBody>
      </p:sp>
      <p:sp>
        <p:nvSpPr>
          <p:cNvPr id="1619" name="Circle"/>
          <p:cNvSpPr/>
          <p:nvPr/>
        </p:nvSpPr>
        <p:spPr>
          <a:xfrm>
            <a:off x="2100296" y="5385611"/>
            <a:ext cx="135862" cy="135862"/>
          </a:xfrm>
          <a:prstGeom prst="ellipse">
            <a:avLst/>
          </a:prstGeom>
          <a:solidFill>
            <a:srgbClr val="D44EF4">
              <a:alpha val="32761"/>
            </a:srgbClr>
          </a:solidFill>
          <a:ln w="25400">
            <a:solidFill>
              <a:srgbClr val="D44EF4">
                <a:alpha val="32761"/>
              </a:srgbClr>
            </a:solidFill>
          </a:ln>
        </p:spPr>
        <p:txBody>
          <a:bodyPr lIns="0" tIns="0" rIns="0" bIns="0"/>
          <a:lstStyle/>
          <a:p>
            <a:pPr/>
          </a:p>
        </p:txBody>
      </p:sp>
      <p:sp>
        <p:nvSpPr>
          <p:cNvPr id="1620" name="Circle"/>
          <p:cNvSpPr/>
          <p:nvPr/>
        </p:nvSpPr>
        <p:spPr>
          <a:xfrm>
            <a:off x="2101026" y="5550373"/>
            <a:ext cx="135861" cy="135862"/>
          </a:xfrm>
          <a:prstGeom prst="ellipse">
            <a:avLst/>
          </a:prstGeom>
          <a:solidFill>
            <a:srgbClr val="4D80F4"/>
          </a:solidFill>
          <a:ln w="25400">
            <a:solidFill>
              <a:srgbClr val="4D7FF4"/>
            </a:solidFill>
          </a:ln>
        </p:spPr>
        <p:txBody>
          <a:bodyPr lIns="0" tIns="0" rIns="0" bIns="0"/>
          <a:lstStyle/>
          <a:p>
            <a:pPr/>
          </a:p>
        </p:txBody>
      </p:sp>
      <p:sp>
        <p:nvSpPr>
          <p:cNvPr id="1621" name="Circle"/>
          <p:cNvSpPr/>
          <p:nvPr/>
        </p:nvSpPr>
        <p:spPr>
          <a:xfrm>
            <a:off x="2101026" y="5731581"/>
            <a:ext cx="135861" cy="135861"/>
          </a:xfrm>
          <a:prstGeom prst="ellipse">
            <a:avLst/>
          </a:prstGeom>
          <a:solidFill>
            <a:srgbClr val="4D80F4">
              <a:alpha val="72085"/>
            </a:srgbClr>
          </a:solidFill>
          <a:ln w="25400">
            <a:solidFill>
              <a:srgbClr val="4D7FF4">
                <a:alpha val="72085"/>
              </a:srgbClr>
            </a:solidFill>
          </a:ln>
        </p:spPr>
        <p:txBody>
          <a:bodyPr lIns="0" tIns="0" rIns="0" bIns="0"/>
          <a:lstStyle/>
          <a:p>
            <a:pPr/>
          </a:p>
        </p:txBody>
      </p:sp>
      <p:sp>
        <p:nvSpPr>
          <p:cNvPr id="1622" name="Circle"/>
          <p:cNvSpPr/>
          <p:nvPr/>
        </p:nvSpPr>
        <p:spPr>
          <a:xfrm>
            <a:off x="2097544" y="5912787"/>
            <a:ext cx="135862" cy="135862"/>
          </a:xfrm>
          <a:prstGeom prst="ellipse">
            <a:avLst/>
          </a:prstGeom>
          <a:solidFill>
            <a:srgbClr val="4D80F4">
              <a:alpha val="32761"/>
            </a:srgbClr>
          </a:solidFill>
          <a:ln w="25400">
            <a:solidFill>
              <a:srgbClr val="4D7FF4">
                <a:alpha val="32761"/>
              </a:srgbClr>
            </a:solidFill>
          </a:ln>
        </p:spPr>
        <p:txBody>
          <a:bodyPr lIns="0" tIns="0" rIns="0" bIns="0"/>
          <a:lstStyle/>
          <a:p>
            <a:pPr/>
          </a:p>
        </p:txBody>
      </p:sp>
      <p:grpSp>
        <p:nvGrpSpPr>
          <p:cNvPr id="1632" name="Group"/>
          <p:cNvGrpSpPr/>
          <p:nvPr/>
        </p:nvGrpSpPr>
        <p:grpSpPr>
          <a:xfrm>
            <a:off x="1029123" y="4499800"/>
            <a:ext cx="1006457" cy="1537997"/>
            <a:chOff x="0" y="0"/>
            <a:chExt cx="1006455" cy="1537995"/>
          </a:xfrm>
        </p:grpSpPr>
        <p:sp>
          <p:nvSpPr>
            <p:cNvPr id="1623" name="Equation"/>
            <p:cNvSpPr txBox="1"/>
            <p:nvPr/>
          </p:nvSpPr>
          <p:spPr>
            <a:xfrm>
              <a:off x="0" y="0"/>
              <a:ext cx="952291" cy="78182"/>
            </a:xfrm>
            <a:prstGeom prst="rect">
              <a:avLst/>
            </a:prstGeom>
            <a:noFill/>
            <a:ln w="12700" cap="flat">
              <a:noFill/>
              <a:miter lim="400000"/>
            </a:ln>
            <a:effectLst/>
          </p:spPr>
          <p:txBody>
            <a:bodyPr wrap="none" lIns="0" tIns="0" rIns="0" bIns="0">
              <a:spAutoFit/>
            </a:bodyPr>
            <a:lstStyle/>
            <a:p>
              <a:pPr latinLnBrk="1">
                <a:defRPr sz="1800">
                  <a:solidFill>
                    <a:srgbClr val="000000"/>
                  </a:solidFill>
                </a:defRPr>
              </a:pPr>
              <a14:m>
                <m:oMathPara>
                  <m:oMathParaPr>
                    <m:jc m:val="centerGroup"/>
                  </m:oMathParaPr>
                  <m:oMath>
                    <m:r>
                      <a:rPr xmlns:a="http://schemas.openxmlformats.org/drawingml/2006/main" sz="600" i="1">
                        <a:solidFill>
                          <a:srgbClr val="333333"/>
                        </a:solidFill>
                        <a:latin typeface="Cambria Math" panose="02040503050406030204" pitchFamily="18" charset="0"/>
                      </a:rPr>
                      <m:t>K</m:t>
                    </m:r>
                    <m:r>
                      <a:rPr xmlns:a="http://schemas.openxmlformats.org/drawingml/2006/main" sz="600" i="1">
                        <a:solidFill>
                          <a:srgbClr val="333333"/>
                        </a:solidFill>
                        <a:latin typeface="Cambria Math" panose="02040503050406030204" pitchFamily="18" charset="0"/>
                      </a:rPr>
                      <m:t>i</m:t>
                    </m:r>
                    <m:r>
                      <a:rPr xmlns:a="http://schemas.openxmlformats.org/drawingml/2006/main" sz="600" i="1">
                        <a:solidFill>
                          <a:srgbClr val="333333"/>
                        </a:solidFill>
                        <a:latin typeface="Cambria Math" panose="02040503050406030204" pitchFamily="18" charset="0"/>
                      </a:rPr>
                      <m:t>c</m:t>
                    </m:r>
                    <m:sSub>
                      <m:e>
                        <m:r>
                          <a:rPr xmlns:a="http://schemas.openxmlformats.org/drawingml/2006/main" sz="600" i="1">
                            <a:solidFill>
                              <a:srgbClr val="333333"/>
                            </a:solidFill>
                            <a:latin typeface="Cambria Math" panose="02040503050406030204" pitchFamily="18" charset="0"/>
                          </a:rPr>
                          <m:t>k</m:t>
                        </m:r>
                      </m:e>
                      <m:sub>
                        <m:r>
                          <a:rPr xmlns:a="http://schemas.openxmlformats.org/drawingml/2006/main" sz="600" i="1">
                            <a:solidFill>
                              <a:srgbClr val="333333"/>
                            </a:solidFill>
                            <a:latin typeface="Cambria Math" panose="02040503050406030204" pitchFamily="18" charset="0"/>
                          </a:rPr>
                          <m:t>t</m:t>
                        </m:r>
                        <m:r>
                          <a:rPr xmlns:a="http://schemas.openxmlformats.org/drawingml/2006/main" sz="600" i="1">
                            <a:solidFill>
                              <a:srgbClr val="333333"/>
                            </a:solidFill>
                            <a:latin typeface="Cambria Math" panose="02040503050406030204" pitchFamily="18" charset="0"/>
                          </a:rPr>
                          <m:t>=</m:t>
                        </m:r>
                        <m:r>
                          <a:rPr xmlns:a="http://schemas.openxmlformats.org/drawingml/2006/main" sz="600" i="1">
                            <a:solidFill>
                              <a:srgbClr val="333333"/>
                            </a:solidFill>
                            <a:latin typeface="Cambria Math" panose="02040503050406030204" pitchFamily="18" charset="0"/>
                          </a:rPr>
                          <m:t>15</m:t>
                        </m:r>
                      </m:sub>
                    </m:sSub>
                    <m:r>
                      <a:rPr xmlns:a="http://schemas.openxmlformats.org/drawingml/2006/main" sz="600" i="1">
                        <a:solidFill>
                          <a:srgbClr val="333333"/>
                        </a:solidFill>
                        <a:latin typeface="Cambria Math" panose="02040503050406030204" pitchFamily="18" charset="0"/>
                      </a:rPr>
                      <m:t>A</m:t>
                    </m:r>
                    <m:r>
                      <a:rPr xmlns:a="http://schemas.openxmlformats.org/drawingml/2006/main" sz="600" i="1">
                        <a:solidFill>
                          <a:srgbClr val="333333"/>
                        </a:solidFill>
                        <a:latin typeface="Cambria Math" panose="02040503050406030204" pitchFamily="18" charset="0"/>
                      </a:rPr>
                      <m:t>c</m:t>
                    </m:r>
                    <m:r>
                      <a:rPr xmlns:a="http://schemas.openxmlformats.org/drawingml/2006/main" sz="600" i="1">
                        <a:solidFill>
                          <a:srgbClr val="333333"/>
                        </a:solidFill>
                        <a:latin typeface="Cambria Math" panose="02040503050406030204" pitchFamily="18" charset="0"/>
                      </a:rPr>
                      <m:t>t</m:t>
                    </m:r>
                    <m:r>
                      <a:rPr xmlns:a="http://schemas.openxmlformats.org/drawingml/2006/main" sz="600" i="1">
                        <a:solidFill>
                          <a:srgbClr val="333333"/>
                        </a:solidFill>
                        <a:latin typeface="Cambria Math" panose="02040503050406030204" pitchFamily="18" charset="0"/>
                      </a:rPr>
                      <m:t>i</m:t>
                    </m:r>
                    <m:r>
                      <a:rPr xmlns:a="http://schemas.openxmlformats.org/drawingml/2006/main" sz="600" i="1">
                        <a:solidFill>
                          <a:srgbClr val="333333"/>
                        </a:solidFill>
                        <a:latin typeface="Cambria Math" panose="02040503050406030204" pitchFamily="18" charset="0"/>
                      </a:rPr>
                      <m:t>v</m:t>
                    </m:r>
                    <m:r>
                      <a:rPr xmlns:a="http://schemas.openxmlformats.org/drawingml/2006/main" sz="600" i="1">
                        <a:solidFill>
                          <a:srgbClr val="333333"/>
                        </a:solidFill>
                        <a:latin typeface="Cambria Math" panose="02040503050406030204" pitchFamily="18" charset="0"/>
                      </a:rPr>
                      <m:t>e</m:t>
                    </m:r>
                    <m:r>
                      <a:rPr xmlns:a="http://schemas.openxmlformats.org/drawingml/2006/main" sz="600" i="1">
                        <a:solidFill>
                          <a:srgbClr val="333333"/>
                        </a:solidFill>
                        <a:latin typeface="Cambria Math" panose="02040503050406030204" pitchFamily="18" charset="0"/>
                      </a:rPr>
                      <m:t>∈</m:t>
                    </m:r>
                    <m:r>
                      <a:rPr xmlns:a="http://schemas.openxmlformats.org/drawingml/2006/main" sz="600" i="1">
                        <a:solidFill>
                          <a:srgbClr val="333333"/>
                        </a:solidFill>
                        <a:latin typeface="Cambria Math" panose="02040503050406030204" pitchFamily="18" charset="0"/>
                      </a:rPr>
                      <m:t>{</m:t>
                    </m:r>
                    <m:r>
                      <a:rPr xmlns:a="http://schemas.openxmlformats.org/drawingml/2006/main" sz="600" i="1">
                        <a:solidFill>
                          <a:srgbClr val="333333"/>
                        </a:solidFill>
                        <a:latin typeface="Cambria Math" panose="02040503050406030204" pitchFamily="18" charset="0"/>
                      </a:rPr>
                      <m:t>0,1</m:t>
                    </m:r>
                    <m:r>
                      <a:rPr xmlns:a="http://schemas.openxmlformats.org/drawingml/2006/main" sz="600" i="1">
                        <a:solidFill>
                          <a:srgbClr val="333333"/>
                        </a:solidFill>
                        <a:latin typeface="Cambria Math" panose="02040503050406030204" pitchFamily="18" charset="0"/>
                      </a:rPr>
                      <m:t>}</m:t>
                    </m:r>
                  </m:oMath>
                </m:oMathPara>
              </a14:m>
              <a:endParaRPr sz="600">
                <a:solidFill>
                  <a:srgbClr val="333333"/>
                </a:solidFill>
              </a:endParaRPr>
            </a:p>
          </p:txBody>
        </p:sp>
        <p:sp>
          <p:nvSpPr>
            <p:cNvPr id="1624" name="Equation"/>
            <p:cNvSpPr txBox="1"/>
            <p:nvPr/>
          </p:nvSpPr>
          <p:spPr>
            <a:xfrm>
              <a:off x="66167" y="181207"/>
              <a:ext cx="764962" cy="78182"/>
            </a:xfrm>
            <a:prstGeom prst="rect">
              <a:avLst/>
            </a:prstGeom>
            <a:noFill/>
            <a:ln w="12700" cap="flat">
              <a:noFill/>
              <a:miter lim="400000"/>
            </a:ln>
            <a:effectLst/>
          </p:spPr>
          <p:txBody>
            <a:bodyPr wrap="none" lIns="0" tIns="0" rIns="0" bIns="0">
              <a:spAutoFit/>
            </a:bodyPr>
            <a:lstStyle/>
            <a:p>
              <a:pPr latinLnBrk="1">
                <a:defRPr sz="1800">
                  <a:solidFill>
                    <a:srgbClr val="000000"/>
                  </a:solidFill>
                </a:defRPr>
              </a:pPr>
              <a14:m>
                <m:oMathPara>
                  <m:oMathParaPr>
                    <m:jc m:val="centerGroup"/>
                  </m:oMathParaPr>
                  <m:oMath>
                    <m:r>
                      <a:rPr xmlns:a="http://schemas.openxmlformats.org/drawingml/2006/main" sz="600" i="1">
                        <a:solidFill>
                          <a:srgbClr val="333333"/>
                        </a:solidFill>
                        <a:latin typeface="Cambria Math" panose="02040503050406030204" pitchFamily="18" charset="0"/>
                      </a:rPr>
                      <m:t>K</m:t>
                    </m:r>
                    <m:r>
                      <a:rPr xmlns:a="http://schemas.openxmlformats.org/drawingml/2006/main" sz="600" i="1">
                        <a:solidFill>
                          <a:srgbClr val="333333"/>
                        </a:solidFill>
                        <a:latin typeface="Cambria Math" panose="02040503050406030204" pitchFamily="18" charset="0"/>
                      </a:rPr>
                      <m:t>i</m:t>
                    </m:r>
                    <m:r>
                      <a:rPr xmlns:a="http://schemas.openxmlformats.org/drawingml/2006/main" sz="600" i="1">
                        <a:solidFill>
                          <a:srgbClr val="333333"/>
                        </a:solidFill>
                        <a:latin typeface="Cambria Math" panose="02040503050406030204" pitchFamily="18" charset="0"/>
                      </a:rPr>
                      <m:t>c</m:t>
                    </m:r>
                    <m:sSub>
                      <m:e>
                        <m:r>
                          <a:rPr xmlns:a="http://schemas.openxmlformats.org/drawingml/2006/main" sz="600" i="1">
                            <a:solidFill>
                              <a:srgbClr val="333333"/>
                            </a:solidFill>
                            <a:latin typeface="Cambria Math" panose="02040503050406030204" pitchFamily="18" charset="0"/>
                          </a:rPr>
                          <m:t>k</m:t>
                        </m:r>
                      </m:e>
                      <m:sub>
                        <m:r>
                          <a:rPr xmlns:a="http://schemas.openxmlformats.org/drawingml/2006/main" sz="600" i="1">
                            <a:solidFill>
                              <a:srgbClr val="333333"/>
                            </a:solidFill>
                            <a:latin typeface="Cambria Math" panose="02040503050406030204" pitchFamily="18" charset="0"/>
                          </a:rPr>
                          <m:t>t</m:t>
                        </m:r>
                        <m:r>
                          <a:rPr xmlns:a="http://schemas.openxmlformats.org/drawingml/2006/main" sz="600" i="1">
                            <a:solidFill>
                              <a:srgbClr val="333333"/>
                            </a:solidFill>
                            <a:latin typeface="Cambria Math" panose="02040503050406030204" pitchFamily="18" charset="0"/>
                          </a:rPr>
                          <m:t>=</m:t>
                        </m:r>
                        <m:r>
                          <a:rPr xmlns:a="http://schemas.openxmlformats.org/drawingml/2006/main" sz="600" i="1">
                            <a:solidFill>
                              <a:srgbClr val="333333"/>
                            </a:solidFill>
                            <a:latin typeface="Cambria Math" panose="02040503050406030204" pitchFamily="18" charset="0"/>
                          </a:rPr>
                          <m:t>15</m:t>
                        </m:r>
                      </m:sub>
                    </m:sSub>
                    <m:r>
                      <a:rPr xmlns:a="http://schemas.openxmlformats.org/drawingml/2006/main" sz="600" i="1">
                        <a:solidFill>
                          <a:srgbClr val="333333"/>
                        </a:solidFill>
                        <a:latin typeface="Cambria Math" panose="02040503050406030204" pitchFamily="18" charset="0"/>
                      </a:rPr>
                      <m:t>V</m:t>
                    </m:r>
                    <m:r>
                      <a:rPr xmlns:a="http://schemas.openxmlformats.org/drawingml/2006/main" sz="600" i="1">
                        <a:solidFill>
                          <a:srgbClr val="333333"/>
                        </a:solidFill>
                        <a:latin typeface="Cambria Math" panose="02040503050406030204" pitchFamily="18" charset="0"/>
                      </a:rPr>
                      <m:t>e</m:t>
                    </m:r>
                    <m:r>
                      <a:rPr xmlns:a="http://schemas.openxmlformats.org/drawingml/2006/main" sz="600" i="1">
                        <a:solidFill>
                          <a:srgbClr val="333333"/>
                        </a:solidFill>
                        <a:latin typeface="Cambria Math" panose="02040503050406030204" pitchFamily="18" charset="0"/>
                      </a:rPr>
                      <m:t>l</m:t>
                    </m:r>
                    <m:r>
                      <a:rPr xmlns:a="http://schemas.openxmlformats.org/drawingml/2006/main" sz="600" i="1">
                        <a:solidFill>
                          <a:srgbClr val="333333"/>
                        </a:solidFill>
                        <a:latin typeface="Cambria Math" panose="02040503050406030204" pitchFamily="18" charset="0"/>
                      </a:rPr>
                      <m:t>∈</m:t>
                    </m:r>
                    <m:r>
                      <a:rPr xmlns:a="http://schemas.openxmlformats.org/drawingml/2006/main" sz="600" i="1">
                        <a:solidFill>
                          <a:srgbClr val="333333"/>
                        </a:solidFill>
                        <a:latin typeface="Cambria Math" panose="02040503050406030204" pitchFamily="18" charset="0"/>
                      </a:rPr>
                      <m:t>[</m:t>
                    </m:r>
                    <m:r>
                      <a:rPr xmlns:a="http://schemas.openxmlformats.org/drawingml/2006/main" sz="600" i="1">
                        <a:solidFill>
                          <a:srgbClr val="333333"/>
                        </a:solidFill>
                        <a:latin typeface="Cambria Math" panose="02040503050406030204" pitchFamily="18" charset="0"/>
                      </a:rPr>
                      <m:t>0,1</m:t>
                    </m:r>
                    <m:r>
                      <a:rPr xmlns:a="http://schemas.openxmlformats.org/drawingml/2006/main" sz="600" i="1">
                        <a:solidFill>
                          <a:srgbClr val="333333"/>
                        </a:solidFill>
                        <a:latin typeface="Cambria Math" panose="02040503050406030204" pitchFamily="18" charset="0"/>
                      </a:rPr>
                      <m:t>]</m:t>
                    </m:r>
                  </m:oMath>
                </m:oMathPara>
              </a14:m>
              <a:endParaRPr sz="600">
                <a:solidFill>
                  <a:srgbClr val="333333"/>
                </a:solidFill>
              </a:endParaRPr>
            </a:p>
          </p:txBody>
        </p:sp>
        <p:sp>
          <p:nvSpPr>
            <p:cNvPr id="1625" name="Equation"/>
            <p:cNvSpPr txBox="1"/>
            <p:nvPr/>
          </p:nvSpPr>
          <p:spPr>
            <a:xfrm>
              <a:off x="13321" y="362414"/>
              <a:ext cx="925910" cy="78563"/>
            </a:xfrm>
            <a:prstGeom prst="rect">
              <a:avLst/>
            </a:prstGeom>
            <a:noFill/>
            <a:ln w="12700" cap="flat">
              <a:noFill/>
              <a:miter lim="400000"/>
            </a:ln>
            <a:effectLst/>
          </p:spPr>
          <p:txBody>
            <a:bodyPr wrap="none" lIns="0" tIns="0" rIns="0" bIns="0">
              <a:spAutoFit/>
            </a:bodyPr>
            <a:lstStyle/>
            <a:p>
              <a:pPr latinLnBrk="1">
                <a:defRPr sz="1800">
                  <a:solidFill>
                    <a:srgbClr val="000000"/>
                  </a:solidFill>
                </a:defRPr>
              </a:pPr>
              <a14:m>
                <m:oMathPara>
                  <m:oMathParaPr>
                    <m:jc m:val="centerGroup"/>
                  </m:oMathParaPr>
                  <m:oMath>
                    <m:r>
                      <a:rPr xmlns:a="http://schemas.openxmlformats.org/drawingml/2006/main" sz="600" i="1">
                        <a:solidFill>
                          <a:srgbClr val="333333"/>
                        </a:solidFill>
                        <a:latin typeface="Cambria Math" panose="02040503050406030204" pitchFamily="18" charset="0"/>
                      </a:rPr>
                      <m:t>K</m:t>
                    </m:r>
                    <m:r>
                      <a:rPr xmlns:a="http://schemas.openxmlformats.org/drawingml/2006/main" sz="600" i="1">
                        <a:solidFill>
                          <a:srgbClr val="333333"/>
                        </a:solidFill>
                        <a:latin typeface="Cambria Math" panose="02040503050406030204" pitchFamily="18" charset="0"/>
                      </a:rPr>
                      <m:t>i</m:t>
                    </m:r>
                    <m:r>
                      <a:rPr xmlns:a="http://schemas.openxmlformats.org/drawingml/2006/main" sz="600" i="1">
                        <a:solidFill>
                          <a:srgbClr val="333333"/>
                        </a:solidFill>
                        <a:latin typeface="Cambria Math" panose="02040503050406030204" pitchFamily="18" charset="0"/>
                      </a:rPr>
                      <m:t>c</m:t>
                    </m:r>
                    <m:sSub>
                      <m:e>
                        <m:r>
                          <a:rPr xmlns:a="http://schemas.openxmlformats.org/drawingml/2006/main" sz="600" i="1">
                            <a:solidFill>
                              <a:srgbClr val="333333"/>
                            </a:solidFill>
                            <a:latin typeface="Cambria Math" panose="02040503050406030204" pitchFamily="18" charset="0"/>
                          </a:rPr>
                          <m:t>k</m:t>
                        </m:r>
                      </m:e>
                      <m:sub>
                        <m:r>
                          <a:rPr xmlns:a="http://schemas.openxmlformats.org/drawingml/2006/main" sz="600" i="1">
                            <a:solidFill>
                              <a:srgbClr val="333333"/>
                            </a:solidFill>
                            <a:latin typeface="Cambria Math" panose="02040503050406030204" pitchFamily="18" charset="0"/>
                          </a:rPr>
                          <m:t>t</m:t>
                        </m:r>
                        <m:r>
                          <a:rPr xmlns:a="http://schemas.openxmlformats.org/drawingml/2006/main" sz="600" i="1">
                            <a:solidFill>
                              <a:srgbClr val="333333"/>
                            </a:solidFill>
                            <a:latin typeface="Cambria Math" panose="02040503050406030204" pitchFamily="18" charset="0"/>
                          </a:rPr>
                          <m:t>=</m:t>
                        </m:r>
                        <m:r>
                          <a:rPr xmlns:a="http://schemas.openxmlformats.org/drawingml/2006/main" sz="600" i="1">
                            <a:solidFill>
                              <a:srgbClr val="333333"/>
                            </a:solidFill>
                            <a:latin typeface="Cambria Math" panose="02040503050406030204" pitchFamily="18" charset="0"/>
                          </a:rPr>
                          <m:t>15</m:t>
                        </m:r>
                      </m:sub>
                    </m:sSub>
                    <m:r>
                      <a:rPr xmlns:a="http://schemas.openxmlformats.org/drawingml/2006/main" sz="600" i="1">
                        <a:solidFill>
                          <a:srgbClr val="333333"/>
                        </a:solidFill>
                        <a:latin typeface="Cambria Math" panose="02040503050406030204" pitchFamily="18" charset="0"/>
                      </a:rPr>
                      <m:t>μ</m:t>
                    </m:r>
                    <m:r>
                      <a:rPr xmlns:a="http://schemas.openxmlformats.org/drawingml/2006/main" sz="600" i="1">
                        <a:solidFill>
                          <a:srgbClr val="333333"/>
                        </a:solidFill>
                        <a:latin typeface="Cambria Math" panose="02040503050406030204" pitchFamily="18" charset="0"/>
                      </a:rPr>
                      <m:t>T</m:t>
                    </m:r>
                    <m:r>
                      <a:rPr xmlns:a="http://schemas.openxmlformats.org/drawingml/2006/main" sz="600" i="1">
                        <a:solidFill>
                          <a:srgbClr val="333333"/>
                        </a:solidFill>
                        <a:latin typeface="Cambria Math" panose="02040503050406030204" pitchFamily="18" charset="0"/>
                      </a:rPr>
                      <m:t>∈</m:t>
                    </m:r>
                    <m:r>
                      <a:rPr xmlns:a="http://schemas.openxmlformats.org/drawingml/2006/main" sz="600" i="1">
                        <a:solidFill>
                          <a:srgbClr val="333333"/>
                        </a:solidFill>
                        <a:latin typeface="Cambria Math" panose="02040503050406030204" pitchFamily="18" charset="0"/>
                      </a:rPr>
                      <m:t>[</m:t>
                    </m:r>
                    <m:r>
                      <a:rPr xmlns:a="http://schemas.openxmlformats.org/drawingml/2006/main" sz="600" i="1">
                        <a:solidFill>
                          <a:srgbClr val="333333"/>
                        </a:solidFill>
                        <a:latin typeface="Cambria Math" panose="02040503050406030204" pitchFamily="18" charset="0"/>
                      </a:rPr>
                      <m:t>-</m:t>
                    </m:r>
                    <m:r>
                      <a:rPr xmlns:a="http://schemas.openxmlformats.org/drawingml/2006/main" sz="600" i="1">
                        <a:solidFill>
                          <a:srgbClr val="333333"/>
                        </a:solidFill>
                        <a:latin typeface="Cambria Math" panose="02040503050406030204" pitchFamily="18" charset="0"/>
                      </a:rPr>
                      <m:t>0.5,0.5</m:t>
                    </m:r>
                    <m:r>
                      <a:rPr xmlns:a="http://schemas.openxmlformats.org/drawingml/2006/main" sz="600" i="1">
                        <a:solidFill>
                          <a:srgbClr val="333333"/>
                        </a:solidFill>
                        <a:latin typeface="Cambria Math" panose="02040503050406030204" pitchFamily="18" charset="0"/>
                      </a:rPr>
                      <m:t>]</m:t>
                    </m:r>
                  </m:oMath>
                </m:oMathPara>
              </a14:m>
              <a:endParaRPr sz="600">
                <a:solidFill>
                  <a:srgbClr val="333333"/>
                </a:solidFill>
              </a:endParaRPr>
            </a:p>
          </p:txBody>
        </p:sp>
        <p:sp>
          <p:nvSpPr>
            <p:cNvPr id="1626" name="Equation"/>
            <p:cNvSpPr txBox="1"/>
            <p:nvPr/>
          </p:nvSpPr>
          <p:spPr>
            <a:xfrm>
              <a:off x="0" y="543879"/>
              <a:ext cx="1006456" cy="77954"/>
            </a:xfrm>
            <a:prstGeom prst="rect">
              <a:avLst/>
            </a:prstGeom>
            <a:noFill/>
            <a:ln w="12700" cap="flat">
              <a:noFill/>
              <a:miter lim="400000"/>
            </a:ln>
            <a:effectLst/>
          </p:spPr>
          <p:txBody>
            <a:bodyPr wrap="none" lIns="0" tIns="0" rIns="0" bIns="0">
              <a:spAutoFit/>
            </a:bodyPr>
            <a:lstStyle/>
            <a:p>
              <a:pPr latinLnBrk="1">
                <a:defRPr sz="1800">
                  <a:solidFill>
                    <a:srgbClr val="000000"/>
                  </a:solidFill>
                </a:defRPr>
              </a:pPr>
              <a14:m>
                <m:oMathPara>
                  <m:oMathParaPr>
                    <m:jc m:val="centerGroup"/>
                  </m:oMathParaPr>
                  <m:oMath>
                    <m:r>
                      <a:rPr xmlns:a="http://schemas.openxmlformats.org/drawingml/2006/main" sz="600" i="1">
                        <a:solidFill>
                          <a:srgbClr val="D34EF4"/>
                        </a:solidFill>
                        <a:latin typeface="Cambria Math" panose="02040503050406030204" pitchFamily="18" charset="0"/>
                      </a:rPr>
                      <m:t>S</m:t>
                    </m:r>
                    <m:r>
                      <a:rPr xmlns:a="http://schemas.openxmlformats.org/drawingml/2006/main" sz="600" i="1">
                        <a:solidFill>
                          <a:srgbClr val="D34EF4"/>
                        </a:solidFill>
                        <a:latin typeface="Cambria Math" panose="02040503050406030204" pitchFamily="18" charset="0"/>
                      </a:rPr>
                      <m:t>n</m:t>
                    </m:r>
                    <m:r>
                      <a:rPr xmlns:a="http://schemas.openxmlformats.org/drawingml/2006/main" sz="600" i="1">
                        <a:solidFill>
                          <a:srgbClr val="D34EF4"/>
                        </a:solidFill>
                        <a:latin typeface="Cambria Math" panose="02040503050406030204" pitchFamily="18" charset="0"/>
                      </a:rPr>
                      <m:t>a</m:t>
                    </m:r>
                    <m:r>
                      <a:rPr xmlns:a="http://schemas.openxmlformats.org/drawingml/2006/main" sz="600" i="1">
                        <a:solidFill>
                          <a:srgbClr val="D34EF4"/>
                        </a:solidFill>
                        <a:latin typeface="Cambria Math" panose="02040503050406030204" pitchFamily="18" charset="0"/>
                      </a:rPr>
                      <m:t>r</m:t>
                    </m:r>
                    <m:sSub>
                      <m:e>
                        <m:r>
                          <a:rPr xmlns:a="http://schemas.openxmlformats.org/drawingml/2006/main" sz="600" i="1">
                            <a:solidFill>
                              <a:srgbClr val="D34EF4"/>
                            </a:solidFill>
                            <a:latin typeface="Cambria Math" panose="02040503050406030204" pitchFamily="18" charset="0"/>
                          </a:rPr>
                          <m:t>e</m:t>
                        </m:r>
                      </m:e>
                      <m:sub>
                        <m:r>
                          <a:rPr xmlns:a="http://schemas.openxmlformats.org/drawingml/2006/main" sz="600" i="1">
                            <a:solidFill>
                              <a:srgbClr val="D34EF4"/>
                            </a:solidFill>
                            <a:latin typeface="Cambria Math" panose="02040503050406030204" pitchFamily="18" charset="0"/>
                          </a:rPr>
                          <m:t>t</m:t>
                        </m:r>
                        <m:r>
                          <a:rPr xmlns:a="http://schemas.openxmlformats.org/drawingml/2006/main" sz="600" i="1">
                            <a:solidFill>
                              <a:srgbClr val="D34EF4"/>
                            </a:solidFill>
                            <a:latin typeface="Cambria Math" panose="02040503050406030204" pitchFamily="18" charset="0"/>
                          </a:rPr>
                          <m:t>=</m:t>
                        </m:r>
                        <m:r>
                          <a:rPr xmlns:a="http://schemas.openxmlformats.org/drawingml/2006/main" sz="600" i="1">
                            <a:solidFill>
                              <a:srgbClr val="D34EF4"/>
                            </a:solidFill>
                            <a:latin typeface="Cambria Math" panose="02040503050406030204" pitchFamily="18" charset="0"/>
                          </a:rPr>
                          <m:t>15</m:t>
                        </m:r>
                      </m:sub>
                    </m:sSub>
                    <m:r>
                      <a:rPr xmlns:a="http://schemas.openxmlformats.org/drawingml/2006/main" sz="600" i="1">
                        <a:solidFill>
                          <a:srgbClr val="D34EF4"/>
                        </a:solidFill>
                        <a:latin typeface="Cambria Math" panose="02040503050406030204" pitchFamily="18" charset="0"/>
                      </a:rPr>
                      <m:t>A</m:t>
                    </m:r>
                    <m:r>
                      <a:rPr xmlns:a="http://schemas.openxmlformats.org/drawingml/2006/main" sz="600" i="1">
                        <a:solidFill>
                          <a:srgbClr val="D34EF4"/>
                        </a:solidFill>
                        <a:latin typeface="Cambria Math" panose="02040503050406030204" pitchFamily="18" charset="0"/>
                      </a:rPr>
                      <m:t>c</m:t>
                    </m:r>
                    <m:r>
                      <a:rPr xmlns:a="http://schemas.openxmlformats.org/drawingml/2006/main" sz="600" i="1">
                        <a:solidFill>
                          <a:srgbClr val="D34EF4"/>
                        </a:solidFill>
                        <a:latin typeface="Cambria Math" panose="02040503050406030204" pitchFamily="18" charset="0"/>
                      </a:rPr>
                      <m:t>t</m:t>
                    </m:r>
                    <m:r>
                      <a:rPr xmlns:a="http://schemas.openxmlformats.org/drawingml/2006/main" sz="600" i="1">
                        <a:solidFill>
                          <a:srgbClr val="D34EF4"/>
                        </a:solidFill>
                        <a:latin typeface="Cambria Math" panose="02040503050406030204" pitchFamily="18" charset="0"/>
                      </a:rPr>
                      <m:t>i</m:t>
                    </m:r>
                    <m:r>
                      <a:rPr xmlns:a="http://schemas.openxmlformats.org/drawingml/2006/main" sz="600" i="1">
                        <a:solidFill>
                          <a:srgbClr val="D34EF4"/>
                        </a:solidFill>
                        <a:latin typeface="Cambria Math" panose="02040503050406030204" pitchFamily="18" charset="0"/>
                      </a:rPr>
                      <m:t>v</m:t>
                    </m:r>
                    <m:r>
                      <a:rPr xmlns:a="http://schemas.openxmlformats.org/drawingml/2006/main" sz="600" i="1">
                        <a:solidFill>
                          <a:srgbClr val="D34EF4"/>
                        </a:solidFill>
                        <a:latin typeface="Cambria Math" panose="02040503050406030204" pitchFamily="18" charset="0"/>
                      </a:rPr>
                      <m:t>e</m:t>
                    </m:r>
                    <m:r>
                      <a:rPr xmlns:a="http://schemas.openxmlformats.org/drawingml/2006/main" sz="600" i="1">
                        <a:solidFill>
                          <a:srgbClr val="D34EF4"/>
                        </a:solidFill>
                        <a:latin typeface="Cambria Math" panose="02040503050406030204" pitchFamily="18" charset="0"/>
                      </a:rPr>
                      <m:t>∈</m:t>
                    </m:r>
                    <m:r>
                      <a:rPr xmlns:a="http://schemas.openxmlformats.org/drawingml/2006/main" sz="600" i="1">
                        <a:solidFill>
                          <a:srgbClr val="D34EF4"/>
                        </a:solidFill>
                        <a:latin typeface="Cambria Math" panose="02040503050406030204" pitchFamily="18" charset="0"/>
                      </a:rPr>
                      <m:t>{</m:t>
                    </m:r>
                    <m:r>
                      <a:rPr xmlns:a="http://schemas.openxmlformats.org/drawingml/2006/main" sz="600" i="1">
                        <a:solidFill>
                          <a:srgbClr val="D34EF4"/>
                        </a:solidFill>
                        <a:latin typeface="Cambria Math" panose="02040503050406030204" pitchFamily="18" charset="0"/>
                      </a:rPr>
                      <m:t>0,1</m:t>
                    </m:r>
                    <m:r>
                      <a:rPr xmlns:a="http://schemas.openxmlformats.org/drawingml/2006/main" sz="600" i="1">
                        <a:solidFill>
                          <a:srgbClr val="D34EF4"/>
                        </a:solidFill>
                        <a:latin typeface="Cambria Math" panose="02040503050406030204" pitchFamily="18" charset="0"/>
                      </a:rPr>
                      <m:t>}</m:t>
                    </m:r>
                  </m:oMath>
                </m:oMathPara>
              </a14:m>
              <a:endParaRPr sz="600">
                <a:solidFill>
                  <a:srgbClr val="D44EF4"/>
                </a:solidFill>
              </a:endParaRPr>
            </a:p>
          </p:txBody>
        </p:sp>
        <p:sp>
          <p:nvSpPr>
            <p:cNvPr id="1627" name="Equation"/>
            <p:cNvSpPr txBox="1"/>
            <p:nvPr/>
          </p:nvSpPr>
          <p:spPr>
            <a:xfrm>
              <a:off x="66167" y="725087"/>
              <a:ext cx="816867" cy="78182"/>
            </a:xfrm>
            <a:prstGeom prst="rect">
              <a:avLst/>
            </a:prstGeom>
            <a:noFill/>
            <a:ln w="12700" cap="flat">
              <a:noFill/>
              <a:miter lim="400000"/>
            </a:ln>
            <a:effectLst/>
          </p:spPr>
          <p:txBody>
            <a:bodyPr wrap="none" lIns="0" tIns="0" rIns="0" bIns="0">
              <a:spAutoFit/>
            </a:bodyPr>
            <a:lstStyle/>
            <a:p>
              <a:pPr latinLnBrk="1">
                <a:defRPr sz="1800">
                  <a:solidFill>
                    <a:srgbClr val="000000"/>
                  </a:solidFill>
                </a:defRPr>
              </a:pPr>
              <a14:m>
                <m:oMathPara>
                  <m:oMathParaPr>
                    <m:jc m:val="centerGroup"/>
                  </m:oMathParaPr>
                  <m:oMath>
                    <m:r>
                      <a:rPr xmlns:a="http://schemas.openxmlformats.org/drawingml/2006/main" sz="600" i="1">
                        <a:solidFill>
                          <a:srgbClr val="D34EF4"/>
                        </a:solidFill>
                        <a:latin typeface="Cambria Math" panose="02040503050406030204" pitchFamily="18" charset="0"/>
                      </a:rPr>
                      <m:t>S</m:t>
                    </m:r>
                    <m:r>
                      <a:rPr xmlns:a="http://schemas.openxmlformats.org/drawingml/2006/main" sz="600" i="1">
                        <a:solidFill>
                          <a:srgbClr val="D34EF4"/>
                        </a:solidFill>
                        <a:latin typeface="Cambria Math" panose="02040503050406030204" pitchFamily="18" charset="0"/>
                      </a:rPr>
                      <m:t>n</m:t>
                    </m:r>
                    <m:r>
                      <a:rPr xmlns:a="http://schemas.openxmlformats.org/drawingml/2006/main" sz="600" i="1">
                        <a:solidFill>
                          <a:srgbClr val="D34EF4"/>
                        </a:solidFill>
                        <a:latin typeface="Cambria Math" panose="02040503050406030204" pitchFamily="18" charset="0"/>
                      </a:rPr>
                      <m:t>a</m:t>
                    </m:r>
                    <m:r>
                      <a:rPr xmlns:a="http://schemas.openxmlformats.org/drawingml/2006/main" sz="600" i="1">
                        <a:solidFill>
                          <a:srgbClr val="D34EF4"/>
                        </a:solidFill>
                        <a:latin typeface="Cambria Math" panose="02040503050406030204" pitchFamily="18" charset="0"/>
                      </a:rPr>
                      <m:t>r</m:t>
                    </m:r>
                    <m:sSub>
                      <m:e>
                        <m:r>
                          <a:rPr xmlns:a="http://schemas.openxmlformats.org/drawingml/2006/main" sz="600" i="1">
                            <a:solidFill>
                              <a:srgbClr val="D34EF4"/>
                            </a:solidFill>
                            <a:latin typeface="Cambria Math" panose="02040503050406030204" pitchFamily="18" charset="0"/>
                          </a:rPr>
                          <m:t>e</m:t>
                        </m:r>
                      </m:e>
                      <m:sub>
                        <m:r>
                          <a:rPr xmlns:a="http://schemas.openxmlformats.org/drawingml/2006/main" sz="600" i="1">
                            <a:solidFill>
                              <a:srgbClr val="D34EF4"/>
                            </a:solidFill>
                            <a:latin typeface="Cambria Math" panose="02040503050406030204" pitchFamily="18" charset="0"/>
                          </a:rPr>
                          <m:t>t</m:t>
                        </m:r>
                        <m:r>
                          <a:rPr xmlns:a="http://schemas.openxmlformats.org/drawingml/2006/main" sz="600" i="1">
                            <a:solidFill>
                              <a:srgbClr val="D34EF4"/>
                            </a:solidFill>
                            <a:latin typeface="Cambria Math" panose="02040503050406030204" pitchFamily="18" charset="0"/>
                          </a:rPr>
                          <m:t>=</m:t>
                        </m:r>
                        <m:r>
                          <a:rPr xmlns:a="http://schemas.openxmlformats.org/drawingml/2006/main" sz="600" i="1">
                            <a:solidFill>
                              <a:srgbClr val="D34EF4"/>
                            </a:solidFill>
                            <a:latin typeface="Cambria Math" panose="02040503050406030204" pitchFamily="18" charset="0"/>
                          </a:rPr>
                          <m:t>15</m:t>
                        </m:r>
                      </m:sub>
                    </m:sSub>
                    <m:r>
                      <a:rPr xmlns:a="http://schemas.openxmlformats.org/drawingml/2006/main" sz="600" i="1">
                        <a:solidFill>
                          <a:srgbClr val="D34EF4"/>
                        </a:solidFill>
                        <a:latin typeface="Cambria Math" panose="02040503050406030204" pitchFamily="18" charset="0"/>
                      </a:rPr>
                      <m:t>V</m:t>
                    </m:r>
                    <m:r>
                      <a:rPr xmlns:a="http://schemas.openxmlformats.org/drawingml/2006/main" sz="600" i="1">
                        <a:solidFill>
                          <a:srgbClr val="D34EF4"/>
                        </a:solidFill>
                        <a:latin typeface="Cambria Math" panose="02040503050406030204" pitchFamily="18" charset="0"/>
                      </a:rPr>
                      <m:t>e</m:t>
                    </m:r>
                    <m:r>
                      <a:rPr xmlns:a="http://schemas.openxmlformats.org/drawingml/2006/main" sz="600" i="1">
                        <a:solidFill>
                          <a:srgbClr val="D34EF4"/>
                        </a:solidFill>
                        <a:latin typeface="Cambria Math" panose="02040503050406030204" pitchFamily="18" charset="0"/>
                      </a:rPr>
                      <m:t>l</m:t>
                    </m:r>
                    <m:r>
                      <a:rPr xmlns:a="http://schemas.openxmlformats.org/drawingml/2006/main" sz="600" i="1">
                        <a:solidFill>
                          <a:srgbClr val="D34EF4"/>
                        </a:solidFill>
                        <a:latin typeface="Cambria Math" panose="02040503050406030204" pitchFamily="18" charset="0"/>
                      </a:rPr>
                      <m:t>∈</m:t>
                    </m:r>
                    <m:r>
                      <a:rPr xmlns:a="http://schemas.openxmlformats.org/drawingml/2006/main" sz="600" i="1">
                        <a:solidFill>
                          <a:srgbClr val="D34EF4"/>
                        </a:solidFill>
                        <a:latin typeface="Cambria Math" panose="02040503050406030204" pitchFamily="18" charset="0"/>
                      </a:rPr>
                      <m:t>[</m:t>
                    </m:r>
                    <m:r>
                      <a:rPr xmlns:a="http://schemas.openxmlformats.org/drawingml/2006/main" sz="600" i="1">
                        <a:solidFill>
                          <a:srgbClr val="D34EF4"/>
                        </a:solidFill>
                        <a:latin typeface="Cambria Math" panose="02040503050406030204" pitchFamily="18" charset="0"/>
                      </a:rPr>
                      <m:t>0,1</m:t>
                    </m:r>
                    <m:r>
                      <a:rPr xmlns:a="http://schemas.openxmlformats.org/drawingml/2006/main" sz="600" i="1">
                        <a:solidFill>
                          <a:srgbClr val="D34EF4"/>
                        </a:solidFill>
                        <a:latin typeface="Cambria Math" panose="02040503050406030204" pitchFamily="18" charset="0"/>
                      </a:rPr>
                      <m:t>]</m:t>
                    </m:r>
                  </m:oMath>
                </m:oMathPara>
              </a14:m>
              <a:endParaRPr sz="600">
                <a:solidFill>
                  <a:srgbClr val="D44EF4"/>
                </a:solidFill>
              </a:endParaRPr>
            </a:p>
          </p:txBody>
        </p:sp>
        <p:sp>
          <p:nvSpPr>
            <p:cNvPr id="1628" name="Equation"/>
            <p:cNvSpPr txBox="1"/>
            <p:nvPr/>
          </p:nvSpPr>
          <p:spPr>
            <a:xfrm>
              <a:off x="13321" y="906294"/>
              <a:ext cx="980075" cy="78563"/>
            </a:xfrm>
            <a:prstGeom prst="rect">
              <a:avLst/>
            </a:prstGeom>
            <a:noFill/>
            <a:ln w="12700" cap="flat">
              <a:noFill/>
              <a:miter lim="400000"/>
            </a:ln>
            <a:effectLst/>
          </p:spPr>
          <p:txBody>
            <a:bodyPr wrap="none" lIns="0" tIns="0" rIns="0" bIns="0">
              <a:spAutoFit/>
            </a:bodyPr>
            <a:lstStyle/>
            <a:p>
              <a:pPr latinLnBrk="1">
                <a:defRPr sz="1800">
                  <a:solidFill>
                    <a:srgbClr val="000000"/>
                  </a:solidFill>
                </a:defRPr>
              </a:pPr>
              <a14:m>
                <m:oMathPara>
                  <m:oMathParaPr>
                    <m:jc m:val="centerGroup"/>
                  </m:oMathParaPr>
                  <m:oMath>
                    <m:r>
                      <a:rPr xmlns:a="http://schemas.openxmlformats.org/drawingml/2006/main" sz="600" i="1">
                        <a:solidFill>
                          <a:srgbClr val="D34EF4"/>
                        </a:solidFill>
                        <a:latin typeface="Cambria Math" panose="02040503050406030204" pitchFamily="18" charset="0"/>
                      </a:rPr>
                      <m:t>S</m:t>
                    </m:r>
                    <m:r>
                      <a:rPr xmlns:a="http://schemas.openxmlformats.org/drawingml/2006/main" sz="600" i="1">
                        <a:solidFill>
                          <a:srgbClr val="D34EF4"/>
                        </a:solidFill>
                        <a:latin typeface="Cambria Math" panose="02040503050406030204" pitchFamily="18" charset="0"/>
                      </a:rPr>
                      <m:t>n</m:t>
                    </m:r>
                    <m:r>
                      <a:rPr xmlns:a="http://schemas.openxmlformats.org/drawingml/2006/main" sz="600" i="1">
                        <a:solidFill>
                          <a:srgbClr val="D34EF4"/>
                        </a:solidFill>
                        <a:latin typeface="Cambria Math" panose="02040503050406030204" pitchFamily="18" charset="0"/>
                      </a:rPr>
                      <m:t>a</m:t>
                    </m:r>
                    <m:r>
                      <a:rPr xmlns:a="http://schemas.openxmlformats.org/drawingml/2006/main" sz="600" i="1">
                        <a:solidFill>
                          <a:srgbClr val="D34EF4"/>
                        </a:solidFill>
                        <a:latin typeface="Cambria Math" panose="02040503050406030204" pitchFamily="18" charset="0"/>
                      </a:rPr>
                      <m:t>r</m:t>
                    </m:r>
                    <m:sSub>
                      <m:e>
                        <m:r>
                          <a:rPr xmlns:a="http://schemas.openxmlformats.org/drawingml/2006/main" sz="600" i="1">
                            <a:solidFill>
                              <a:srgbClr val="D34EF4"/>
                            </a:solidFill>
                            <a:latin typeface="Cambria Math" panose="02040503050406030204" pitchFamily="18" charset="0"/>
                          </a:rPr>
                          <m:t>e</m:t>
                        </m:r>
                      </m:e>
                      <m:sub>
                        <m:r>
                          <a:rPr xmlns:a="http://schemas.openxmlformats.org/drawingml/2006/main" sz="600" i="1">
                            <a:solidFill>
                              <a:srgbClr val="D34EF4"/>
                            </a:solidFill>
                            <a:latin typeface="Cambria Math" panose="02040503050406030204" pitchFamily="18" charset="0"/>
                          </a:rPr>
                          <m:t>t</m:t>
                        </m:r>
                        <m:r>
                          <a:rPr xmlns:a="http://schemas.openxmlformats.org/drawingml/2006/main" sz="600" i="1">
                            <a:solidFill>
                              <a:srgbClr val="D34EF4"/>
                            </a:solidFill>
                            <a:latin typeface="Cambria Math" panose="02040503050406030204" pitchFamily="18" charset="0"/>
                          </a:rPr>
                          <m:t>=</m:t>
                        </m:r>
                        <m:r>
                          <a:rPr xmlns:a="http://schemas.openxmlformats.org/drawingml/2006/main" sz="600" i="1">
                            <a:solidFill>
                              <a:srgbClr val="D34EF4"/>
                            </a:solidFill>
                            <a:latin typeface="Cambria Math" panose="02040503050406030204" pitchFamily="18" charset="0"/>
                          </a:rPr>
                          <m:t>15</m:t>
                        </m:r>
                      </m:sub>
                    </m:sSub>
                    <m:r>
                      <a:rPr xmlns:a="http://schemas.openxmlformats.org/drawingml/2006/main" sz="600" i="1">
                        <a:solidFill>
                          <a:srgbClr val="D34EF4"/>
                        </a:solidFill>
                        <a:latin typeface="Cambria Math" panose="02040503050406030204" pitchFamily="18" charset="0"/>
                      </a:rPr>
                      <m:t>μ</m:t>
                    </m:r>
                    <m:r>
                      <a:rPr xmlns:a="http://schemas.openxmlformats.org/drawingml/2006/main" sz="600" i="1">
                        <a:solidFill>
                          <a:srgbClr val="D34EF4"/>
                        </a:solidFill>
                        <a:latin typeface="Cambria Math" panose="02040503050406030204" pitchFamily="18" charset="0"/>
                      </a:rPr>
                      <m:t>T</m:t>
                    </m:r>
                    <m:r>
                      <a:rPr xmlns:a="http://schemas.openxmlformats.org/drawingml/2006/main" sz="600" i="1">
                        <a:solidFill>
                          <a:srgbClr val="D34EF4"/>
                        </a:solidFill>
                        <a:latin typeface="Cambria Math" panose="02040503050406030204" pitchFamily="18" charset="0"/>
                      </a:rPr>
                      <m:t>∈</m:t>
                    </m:r>
                    <m:r>
                      <a:rPr xmlns:a="http://schemas.openxmlformats.org/drawingml/2006/main" sz="600" i="1">
                        <a:solidFill>
                          <a:srgbClr val="D34EF4"/>
                        </a:solidFill>
                        <a:latin typeface="Cambria Math" panose="02040503050406030204" pitchFamily="18" charset="0"/>
                      </a:rPr>
                      <m:t>[</m:t>
                    </m:r>
                    <m:r>
                      <a:rPr xmlns:a="http://schemas.openxmlformats.org/drawingml/2006/main" sz="600" i="1">
                        <a:solidFill>
                          <a:srgbClr val="D34EF4"/>
                        </a:solidFill>
                        <a:latin typeface="Cambria Math" panose="02040503050406030204" pitchFamily="18" charset="0"/>
                      </a:rPr>
                      <m:t>-</m:t>
                    </m:r>
                    <m:r>
                      <a:rPr xmlns:a="http://schemas.openxmlformats.org/drawingml/2006/main" sz="600" i="1">
                        <a:solidFill>
                          <a:srgbClr val="D34EF4"/>
                        </a:solidFill>
                        <a:latin typeface="Cambria Math" panose="02040503050406030204" pitchFamily="18" charset="0"/>
                      </a:rPr>
                      <m:t>0.5,0.5</m:t>
                    </m:r>
                    <m:r>
                      <a:rPr xmlns:a="http://schemas.openxmlformats.org/drawingml/2006/main" sz="600" i="1">
                        <a:solidFill>
                          <a:srgbClr val="D34EF4"/>
                        </a:solidFill>
                        <a:latin typeface="Cambria Math" panose="02040503050406030204" pitchFamily="18" charset="0"/>
                      </a:rPr>
                      <m:t>]</m:t>
                    </m:r>
                  </m:oMath>
                </m:oMathPara>
              </a14:m>
              <a:endParaRPr sz="600">
                <a:solidFill>
                  <a:srgbClr val="D44EF4"/>
                </a:solidFill>
              </a:endParaRPr>
            </a:p>
          </p:txBody>
        </p:sp>
        <p:sp>
          <p:nvSpPr>
            <p:cNvPr id="1629" name="Equation"/>
            <p:cNvSpPr txBox="1"/>
            <p:nvPr/>
          </p:nvSpPr>
          <p:spPr>
            <a:xfrm>
              <a:off x="37521" y="1097019"/>
              <a:ext cx="907263" cy="77953"/>
            </a:xfrm>
            <a:prstGeom prst="rect">
              <a:avLst/>
            </a:prstGeom>
            <a:noFill/>
            <a:ln w="12700" cap="flat">
              <a:noFill/>
              <a:miter lim="400000"/>
            </a:ln>
            <a:effectLst/>
          </p:spPr>
          <p:txBody>
            <a:bodyPr wrap="none" lIns="0" tIns="0" rIns="0" bIns="0">
              <a:spAutoFit/>
            </a:bodyPr>
            <a:lstStyle/>
            <a:p>
              <a:pPr latinLnBrk="1">
                <a:defRPr sz="1800">
                  <a:solidFill>
                    <a:srgbClr val="000000"/>
                  </a:solidFill>
                </a:defRPr>
              </a:pPr>
              <a14:m>
                <m:oMathPara>
                  <m:oMathParaPr>
                    <m:jc m:val="centerGroup"/>
                  </m:oMathParaPr>
                  <m:oMath>
                    <m:r>
                      <a:rPr xmlns:a="http://schemas.openxmlformats.org/drawingml/2006/main" sz="600" i="1">
                        <a:solidFill>
                          <a:srgbClr val="4D7FF4"/>
                        </a:solidFill>
                        <a:latin typeface="Cambria Math" panose="02040503050406030204" pitchFamily="18" charset="0"/>
                      </a:rPr>
                      <m:t>H</m:t>
                    </m:r>
                    <m:r>
                      <a:rPr xmlns:a="http://schemas.openxmlformats.org/drawingml/2006/main" sz="600" i="1">
                        <a:solidFill>
                          <a:srgbClr val="4D7FF4"/>
                        </a:solidFill>
                        <a:latin typeface="Cambria Math" panose="02040503050406030204" pitchFamily="18" charset="0"/>
                      </a:rPr>
                      <m:t>a</m:t>
                    </m:r>
                    <m:sSub>
                      <m:e>
                        <m:r>
                          <a:rPr xmlns:a="http://schemas.openxmlformats.org/drawingml/2006/main" sz="600" i="1">
                            <a:solidFill>
                              <a:srgbClr val="4D7FF4"/>
                            </a:solidFill>
                            <a:latin typeface="Cambria Math" panose="02040503050406030204" pitchFamily="18" charset="0"/>
                          </a:rPr>
                          <m:t>t</m:t>
                        </m:r>
                      </m:e>
                      <m:sub>
                        <m:r>
                          <a:rPr xmlns:a="http://schemas.openxmlformats.org/drawingml/2006/main" sz="600" i="1">
                            <a:solidFill>
                              <a:srgbClr val="4D7FF4"/>
                            </a:solidFill>
                            <a:latin typeface="Cambria Math" panose="02040503050406030204" pitchFamily="18" charset="0"/>
                          </a:rPr>
                          <m:t>t</m:t>
                        </m:r>
                        <m:r>
                          <a:rPr xmlns:a="http://schemas.openxmlformats.org/drawingml/2006/main" sz="600" i="1">
                            <a:solidFill>
                              <a:srgbClr val="4D7FF4"/>
                            </a:solidFill>
                            <a:latin typeface="Cambria Math" panose="02040503050406030204" pitchFamily="18" charset="0"/>
                          </a:rPr>
                          <m:t>=</m:t>
                        </m:r>
                        <m:r>
                          <a:rPr xmlns:a="http://schemas.openxmlformats.org/drawingml/2006/main" sz="600" i="1">
                            <a:solidFill>
                              <a:srgbClr val="4D7FF4"/>
                            </a:solidFill>
                            <a:latin typeface="Cambria Math" panose="02040503050406030204" pitchFamily="18" charset="0"/>
                          </a:rPr>
                          <m:t>15</m:t>
                        </m:r>
                      </m:sub>
                    </m:sSub>
                    <m:r>
                      <a:rPr xmlns:a="http://schemas.openxmlformats.org/drawingml/2006/main" sz="600" i="1">
                        <a:solidFill>
                          <a:srgbClr val="4D7FF4"/>
                        </a:solidFill>
                        <a:latin typeface="Cambria Math" panose="02040503050406030204" pitchFamily="18" charset="0"/>
                      </a:rPr>
                      <m:t>A</m:t>
                    </m:r>
                    <m:r>
                      <a:rPr xmlns:a="http://schemas.openxmlformats.org/drawingml/2006/main" sz="600" i="1">
                        <a:solidFill>
                          <a:srgbClr val="4D7FF4"/>
                        </a:solidFill>
                        <a:latin typeface="Cambria Math" panose="02040503050406030204" pitchFamily="18" charset="0"/>
                      </a:rPr>
                      <m:t>c</m:t>
                    </m:r>
                    <m:r>
                      <a:rPr xmlns:a="http://schemas.openxmlformats.org/drawingml/2006/main" sz="600" i="1">
                        <a:solidFill>
                          <a:srgbClr val="4D7FF4"/>
                        </a:solidFill>
                        <a:latin typeface="Cambria Math" panose="02040503050406030204" pitchFamily="18" charset="0"/>
                      </a:rPr>
                      <m:t>t</m:t>
                    </m:r>
                    <m:r>
                      <a:rPr xmlns:a="http://schemas.openxmlformats.org/drawingml/2006/main" sz="600" i="1">
                        <a:solidFill>
                          <a:srgbClr val="4D7FF4"/>
                        </a:solidFill>
                        <a:latin typeface="Cambria Math" panose="02040503050406030204" pitchFamily="18" charset="0"/>
                      </a:rPr>
                      <m:t>i</m:t>
                    </m:r>
                    <m:r>
                      <a:rPr xmlns:a="http://schemas.openxmlformats.org/drawingml/2006/main" sz="600" i="1">
                        <a:solidFill>
                          <a:srgbClr val="4D7FF4"/>
                        </a:solidFill>
                        <a:latin typeface="Cambria Math" panose="02040503050406030204" pitchFamily="18" charset="0"/>
                      </a:rPr>
                      <m:t>v</m:t>
                    </m:r>
                    <m:r>
                      <a:rPr xmlns:a="http://schemas.openxmlformats.org/drawingml/2006/main" sz="600" i="1">
                        <a:solidFill>
                          <a:srgbClr val="4D7FF4"/>
                        </a:solidFill>
                        <a:latin typeface="Cambria Math" panose="02040503050406030204" pitchFamily="18" charset="0"/>
                      </a:rPr>
                      <m:t>e</m:t>
                    </m:r>
                    <m:r>
                      <a:rPr xmlns:a="http://schemas.openxmlformats.org/drawingml/2006/main" sz="600" i="1">
                        <a:solidFill>
                          <a:srgbClr val="4D7FF4"/>
                        </a:solidFill>
                        <a:latin typeface="Cambria Math" panose="02040503050406030204" pitchFamily="18" charset="0"/>
                      </a:rPr>
                      <m:t>∈</m:t>
                    </m:r>
                    <m:r>
                      <a:rPr xmlns:a="http://schemas.openxmlformats.org/drawingml/2006/main" sz="600" i="1">
                        <a:solidFill>
                          <a:srgbClr val="4D7FF4"/>
                        </a:solidFill>
                        <a:latin typeface="Cambria Math" panose="02040503050406030204" pitchFamily="18" charset="0"/>
                      </a:rPr>
                      <m:t>{</m:t>
                    </m:r>
                    <m:r>
                      <a:rPr xmlns:a="http://schemas.openxmlformats.org/drawingml/2006/main" sz="600" i="1">
                        <a:solidFill>
                          <a:srgbClr val="4D7FF4"/>
                        </a:solidFill>
                        <a:latin typeface="Cambria Math" panose="02040503050406030204" pitchFamily="18" charset="0"/>
                      </a:rPr>
                      <m:t>0,1</m:t>
                    </m:r>
                    <m:r>
                      <a:rPr xmlns:a="http://schemas.openxmlformats.org/drawingml/2006/main" sz="600" i="1">
                        <a:solidFill>
                          <a:srgbClr val="4D7FF4"/>
                        </a:solidFill>
                        <a:latin typeface="Cambria Math" panose="02040503050406030204" pitchFamily="18" charset="0"/>
                      </a:rPr>
                      <m:t>}</m:t>
                    </m:r>
                  </m:oMath>
                </m:oMathPara>
              </a14:m>
              <a:endParaRPr sz="600">
                <a:solidFill>
                  <a:srgbClr val="4D80F4"/>
                </a:solidFill>
              </a:endParaRPr>
            </a:p>
          </p:txBody>
        </p:sp>
        <p:sp>
          <p:nvSpPr>
            <p:cNvPr id="1630" name="Equation"/>
            <p:cNvSpPr txBox="1"/>
            <p:nvPr/>
          </p:nvSpPr>
          <p:spPr>
            <a:xfrm>
              <a:off x="86667" y="1278226"/>
              <a:ext cx="718416" cy="78182"/>
            </a:xfrm>
            <a:prstGeom prst="rect">
              <a:avLst/>
            </a:prstGeom>
            <a:noFill/>
            <a:ln w="12700" cap="flat">
              <a:noFill/>
              <a:miter lim="400000"/>
            </a:ln>
            <a:effectLst/>
          </p:spPr>
          <p:txBody>
            <a:bodyPr wrap="none" lIns="0" tIns="0" rIns="0" bIns="0">
              <a:spAutoFit/>
            </a:bodyPr>
            <a:lstStyle/>
            <a:p>
              <a:pPr latinLnBrk="1">
                <a:defRPr sz="1800">
                  <a:solidFill>
                    <a:srgbClr val="000000"/>
                  </a:solidFill>
                </a:defRPr>
              </a:pPr>
              <a14:m>
                <m:oMathPara>
                  <m:oMathParaPr>
                    <m:jc m:val="centerGroup"/>
                  </m:oMathParaPr>
                  <m:oMath>
                    <m:r>
                      <a:rPr xmlns:a="http://schemas.openxmlformats.org/drawingml/2006/main" sz="600" i="1">
                        <a:solidFill>
                          <a:srgbClr val="4D7FF4"/>
                        </a:solidFill>
                        <a:latin typeface="Cambria Math" panose="02040503050406030204" pitchFamily="18" charset="0"/>
                      </a:rPr>
                      <m:t>H</m:t>
                    </m:r>
                    <m:r>
                      <a:rPr xmlns:a="http://schemas.openxmlformats.org/drawingml/2006/main" sz="600" i="1">
                        <a:solidFill>
                          <a:srgbClr val="4D7FF4"/>
                        </a:solidFill>
                        <a:latin typeface="Cambria Math" panose="02040503050406030204" pitchFamily="18" charset="0"/>
                      </a:rPr>
                      <m:t>a</m:t>
                    </m:r>
                    <m:sSub>
                      <m:e>
                        <m:r>
                          <a:rPr xmlns:a="http://schemas.openxmlformats.org/drawingml/2006/main" sz="600" i="1">
                            <a:solidFill>
                              <a:srgbClr val="4D7FF4"/>
                            </a:solidFill>
                            <a:latin typeface="Cambria Math" panose="02040503050406030204" pitchFamily="18" charset="0"/>
                          </a:rPr>
                          <m:t>t</m:t>
                        </m:r>
                      </m:e>
                      <m:sub>
                        <m:r>
                          <a:rPr xmlns:a="http://schemas.openxmlformats.org/drawingml/2006/main" sz="600" i="1">
                            <a:solidFill>
                              <a:srgbClr val="4D7FF4"/>
                            </a:solidFill>
                            <a:latin typeface="Cambria Math" panose="02040503050406030204" pitchFamily="18" charset="0"/>
                          </a:rPr>
                          <m:t>t</m:t>
                        </m:r>
                        <m:r>
                          <a:rPr xmlns:a="http://schemas.openxmlformats.org/drawingml/2006/main" sz="600" i="1">
                            <a:solidFill>
                              <a:srgbClr val="4D7FF4"/>
                            </a:solidFill>
                            <a:latin typeface="Cambria Math" panose="02040503050406030204" pitchFamily="18" charset="0"/>
                          </a:rPr>
                          <m:t>=</m:t>
                        </m:r>
                        <m:r>
                          <a:rPr xmlns:a="http://schemas.openxmlformats.org/drawingml/2006/main" sz="600" i="1">
                            <a:solidFill>
                              <a:srgbClr val="4D7FF4"/>
                            </a:solidFill>
                            <a:latin typeface="Cambria Math" panose="02040503050406030204" pitchFamily="18" charset="0"/>
                          </a:rPr>
                          <m:t>15</m:t>
                        </m:r>
                      </m:sub>
                    </m:sSub>
                    <m:r>
                      <a:rPr xmlns:a="http://schemas.openxmlformats.org/drawingml/2006/main" sz="600" i="1">
                        <a:solidFill>
                          <a:srgbClr val="4D7FF4"/>
                        </a:solidFill>
                        <a:latin typeface="Cambria Math" panose="02040503050406030204" pitchFamily="18" charset="0"/>
                      </a:rPr>
                      <m:t>V</m:t>
                    </m:r>
                    <m:r>
                      <a:rPr xmlns:a="http://schemas.openxmlformats.org/drawingml/2006/main" sz="600" i="1">
                        <a:solidFill>
                          <a:srgbClr val="4D7FF4"/>
                        </a:solidFill>
                        <a:latin typeface="Cambria Math" panose="02040503050406030204" pitchFamily="18" charset="0"/>
                      </a:rPr>
                      <m:t>e</m:t>
                    </m:r>
                    <m:r>
                      <a:rPr xmlns:a="http://schemas.openxmlformats.org/drawingml/2006/main" sz="600" i="1">
                        <a:solidFill>
                          <a:srgbClr val="4D7FF4"/>
                        </a:solidFill>
                        <a:latin typeface="Cambria Math" panose="02040503050406030204" pitchFamily="18" charset="0"/>
                      </a:rPr>
                      <m:t>l</m:t>
                    </m:r>
                    <m:r>
                      <a:rPr xmlns:a="http://schemas.openxmlformats.org/drawingml/2006/main" sz="600" i="1">
                        <a:solidFill>
                          <a:srgbClr val="4D7FF4"/>
                        </a:solidFill>
                        <a:latin typeface="Cambria Math" panose="02040503050406030204" pitchFamily="18" charset="0"/>
                      </a:rPr>
                      <m:t>∈</m:t>
                    </m:r>
                    <m:r>
                      <a:rPr xmlns:a="http://schemas.openxmlformats.org/drawingml/2006/main" sz="600" i="1">
                        <a:solidFill>
                          <a:srgbClr val="4D7FF4"/>
                        </a:solidFill>
                        <a:latin typeface="Cambria Math" panose="02040503050406030204" pitchFamily="18" charset="0"/>
                      </a:rPr>
                      <m:t>[</m:t>
                    </m:r>
                    <m:r>
                      <a:rPr xmlns:a="http://schemas.openxmlformats.org/drawingml/2006/main" sz="600" i="1">
                        <a:solidFill>
                          <a:srgbClr val="4D7FF4"/>
                        </a:solidFill>
                        <a:latin typeface="Cambria Math" panose="02040503050406030204" pitchFamily="18" charset="0"/>
                      </a:rPr>
                      <m:t>0,1</m:t>
                    </m:r>
                    <m:r>
                      <a:rPr xmlns:a="http://schemas.openxmlformats.org/drawingml/2006/main" sz="600" i="1">
                        <a:solidFill>
                          <a:srgbClr val="4D7FF4"/>
                        </a:solidFill>
                        <a:latin typeface="Cambria Math" panose="02040503050406030204" pitchFamily="18" charset="0"/>
                      </a:rPr>
                      <m:t>]</m:t>
                    </m:r>
                  </m:oMath>
                </m:oMathPara>
              </a14:m>
              <a:endParaRPr sz="600">
                <a:solidFill>
                  <a:srgbClr val="4D80F4"/>
                </a:solidFill>
              </a:endParaRPr>
            </a:p>
          </p:txBody>
        </p:sp>
        <p:sp>
          <p:nvSpPr>
            <p:cNvPr id="1631" name="Equation"/>
            <p:cNvSpPr txBox="1"/>
            <p:nvPr/>
          </p:nvSpPr>
          <p:spPr>
            <a:xfrm>
              <a:off x="50843" y="1459433"/>
              <a:ext cx="880881" cy="78563"/>
            </a:xfrm>
            <a:prstGeom prst="rect">
              <a:avLst/>
            </a:prstGeom>
            <a:noFill/>
            <a:ln w="12700" cap="flat">
              <a:noFill/>
              <a:miter lim="400000"/>
            </a:ln>
            <a:effectLst/>
          </p:spPr>
          <p:txBody>
            <a:bodyPr wrap="none" lIns="0" tIns="0" rIns="0" bIns="0">
              <a:spAutoFit/>
            </a:bodyPr>
            <a:lstStyle/>
            <a:p>
              <a:pPr latinLnBrk="1">
                <a:defRPr sz="1800">
                  <a:solidFill>
                    <a:srgbClr val="000000"/>
                  </a:solidFill>
                </a:defRPr>
              </a:pPr>
              <a14:m>
                <m:oMathPara>
                  <m:oMathParaPr>
                    <m:jc m:val="centerGroup"/>
                  </m:oMathParaPr>
                  <m:oMath>
                    <m:r>
                      <a:rPr xmlns:a="http://schemas.openxmlformats.org/drawingml/2006/main" sz="600" i="1">
                        <a:solidFill>
                          <a:srgbClr val="4D7FF4"/>
                        </a:solidFill>
                        <a:latin typeface="Cambria Math" panose="02040503050406030204" pitchFamily="18" charset="0"/>
                      </a:rPr>
                      <m:t>H</m:t>
                    </m:r>
                    <m:r>
                      <a:rPr xmlns:a="http://schemas.openxmlformats.org/drawingml/2006/main" sz="600" i="1">
                        <a:solidFill>
                          <a:srgbClr val="4D7FF4"/>
                        </a:solidFill>
                        <a:latin typeface="Cambria Math" panose="02040503050406030204" pitchFamily="18" charset="0"/>
                      </a:rPr>
                      <m:t>a</m:t>
                    </m:r>
                    <m:sSub>
                      <m:e>
                        <m:r>
                          <a:rPr xmlns:a="http://schemas.openxmlformats.org/drawingml/2006/main" sz="600" i="1">
                            <a:solidFill>
                              <a:srgbClr val="4D7FF4"/>
                            </a:solidFill>
                            <a:latin typeface="Cambria Math" panose="02040503050406030204" pitchFamily="18" charset="0"/>
                          </a:rPr>
                          <m:t>t</m:t>
                        </m:r>
                      </m:e>
                      <m:sub>
                        <m:r>
                          <a:rPr xmlns:a="http://schemas.openxmlformats.org/drawingml/2006/main" sz="600" i="1">
                            <a:solidFill>
                              <a:srgbClr val="4D7FF4"/>
                            </a:solidFill>
                            <a:latin typeface="Cambria Math" panose="02040503050406030204" pitchFamily="18" charset="0"/>
                          </a:rPr>
                          <m:t>t</m:t>
                        </m:r>
                        <m:r>
                          <a:rPr xmlns:a="http://schemas.openxmlformats.org/drawingml/2006/main" sz="600" i="1">
                            <a:solidFill>
                              <a:srgbClr val="4D7FF4"/>
                            </a:solidFill>
                            <a:latin typeface="Cambria Math" panose="02040503050406030204" pitchFamily="18" charset="0"/>
                          </a:rPr>
                          <m:t>=</m:t>
                        </m:r>
                        <m:r>
                          <a:rPr xmlns:a="http://schemas.openxmlformats.org/drawingml/2006/main" sz="600" i="1">
                            <a:solidFill>
                              <a:srgbClr val="4D7FF4"/>
                            </a:solidFill>
                            <a:latin typeface="Cambria Math" panose="02040503050406030204" pitchFamily="18" charset="0"/>
                          </a:rPr>
                          <m:t>15</m:t>
                        </m:r>
                      </m:sub>
                    </m:sSub>
                    <m:r>
                      <a:rPr xmlns:a="http://schemas.openxmlformats.org/drawingml/2006/main" sz="600" i="1">
                        <a:solidFill>
                          <a:srgbClr val="4D7FF4"/>
                        </a:solidFill>
                        <a:latin typeface="Cambria Math" panose="02040503050406030204" pitchFamily="18" charset="0"/>
                      </a:rPr>
                      <m:t>μ</m:t>
                    </m:r>
                    <m:r>
                      <a:rPr xmlns:a="http://schemas.openxmlformats.org/drawingml/2006/main" sz="600" i="1">
                        <a:solidFill>
                          <a:srgbClr val="4D7FF4"/>
                        </a:solidFill>
                        <a:latin typeface="Cambria Math" panose="02040503050406030204" pitchFamily="18" charset="0"/>
                      </a:rPr>
                      <m:t>T</m:t>
                    </m:r>
                    <m:r>
                      <a:rPr xmlns:a="http://schemas.openxmlformats.org/drawingml/2006/main" sz="600" i="1">
                        <a:solidFill>
                          <a:srgbClr val="4D7FF4"/>
                        </a:solidFill>
                        <a:latin typeface="Cambria Math" panose="02040503050406030204" pitchFamily="18" charset="0"/>
                      </a:rPr>
                      <m:t>∈</m:t>
                    </m:r>
                    <m:r>
                      <a:rPr xmlns:a="http://schemas.openxmlformats.org/drawingml/2006/main" sz="600" i="1">
                        <a:solidFill>
                          <a:srgbClr val="4D7FF4"/>
                        </a:solidFill>
                        <a:latin typeface="Cambria Math" panose="02040503050406030204" pitchFamily="18" charset="0"/>
                      </a:rPr>
                      <m:t>[</m:t>
                    </m:r>
                    <m:r>
                      <a:rPr xmlns:a="http://schemas.openxmlformats.org/drawingml/2006/main" sz="600" i="1">
                        <a:solidFill>
                          <a:srgbClr val="4D7FF4"/>
                        </a:solidFill>
                        <a:latin typeface="Cambria Math" panose="02040503050406030204" pitchFamily="18" charset="0"/>
                      </a:rPr>
                      <m:t>-</m:t>
                    </m:r>
                    <m:r>
                      <a:rPr xmlns:a="http://schemas.openxmlformats.org/drawingml/2006/main" sz="600" i="1">
                        <a:solidFill>
                          <a:srgbClr val="4D7FF4"/>
                        </a:solidFill>
                        <a:latin typeface="Cambria Math" panose="02040503050406030204" pitchFamily="18" charset="0"/>
                      </a:rPr>
                      <m:t>0.5,0.5</m:t>
                    </m:r>
                    <m:r>
                      <a:rPr xmlns:a="http://schemas.openxmlformats.org/drawingml/2006/main" sz="600" i="1">
                        <a:solidFill>
                          <a:srgbClr val="4D7FF4"/>
                        </a:solidFill>
                        <a:latin typeface="Cambria Math" panose="02040503050406030204" pitchFamily="18" charset="0"/>
                      </a:rPr>
                      <m:t>]</m:t>
                    </m:r>
                  </m:oMath>
                </m:oMathPara>
              </a14:m>
              <a:endParaRPr sz="600">
                <a:solidFill>
                  <a:srgbClr val="4D80F4"/>
                </a:solidFill>
              </a:endParaRPr>
            </a:p>
          </p:txBody>
        </p:sp>
      </p:grpSp>
      <p:sp>
        <p:nvSpPr>
          <p:cNvPr id="1633" name="Line"/>
          <p:cNvSpPr/>
          <p:nvPr/>
        </p:nvSpPr>
        <p:spPr>
          <a:xfrm flipV="1">
            <a:off x="2170979" y="3944628"/>
            <a:ext cx="1" cy="321094"/>
          </a:xfrm>
          <a:prstGeom prst="line">
            <a:avLst/>
          </a:prstGeom>
          <a:ln w="25400" cap="rnd">
            <a:solidFill>
              <a:schemeClr val="accent4">
                <a:lumOff val="-3294"/>
              </a:schemeClr>
            </a:solidFill>
            <a:custDash>
              <a:ds d="100000" sp="200000"/>
            </a:custDash>
          </a:ln>
          <a:effectLst>
            <a:outerShdw sx="100000" sy="100000" kx="0" ky="0" algn="b" rotWithShape="0" blurRad="38100" dist="20000" dir="5400000">
              <a:srgbClr val="000000">
                <a:alpha val="38000"/>
              </a:srgbClr>
            </a:outerShdw>
          </a:effectLst>
        </p:spPr>
        <p:txBody>
          <a:bodyPr lIns="0" tIns="0" rIns="0" bIns="0"/>
          <a:lstStyle/>
          <a:p>
            <a:pPr/>
          </a:p>
        </p:txBody>
      </p:sp>
      <p:sp>
        <p:nvSpPr>
          <p:cNvPr id="1634" name="Circle"/>
          <p:cNvSpPr/>
          <p:nvPr/>
        </p:nvSpPr>
        <p:spPr>
          <a:xfrm>
            <a:off x="3729883" y="3187629"/>
            <a:ext cx="254543" cy="254543"/>
          </a:xfrm>
          <a:prstGeom prst="ellipse">
            <a:avLst/>
          </a:prstGeom>
          <a:solidFill>
            <a:srgbClr val="BAB9A0"/>
          </a:solidFill>
          <a:ln w="25400">
            <a:solidFill>
              <a:schemeClr val="accent1"/>
            </a:solidFill>
          </a:ln>
        </p:spPr>
        <p:txBody>
          <a:bodyPr lIns="0" tIns="0" rIns="0" bIns="0"/>
          <a:lstStyle/>
          <a:p>
            <a:pPr/>
          </a:p>
        </p:txBody>
      </p:sp>
      <p:sp>
        <p:nvSpPr>
          <p:cNvPr id="1635" name="Circle"/>
          <p:cNvSpPr/>
          <p:nvPr/>
        </p:nvSpPr>
        <p:spPr>
          <a:xfrm>
            <a:off x="3729883" y="3657443"/>
            <a:ext cx="254543" cy="254542"/>
          </a:xfrm>
          <a:prstGeom prst="ellipse">
            <a:avLst/>
          </a:prstGeom>
          <a:solidFill>
            <a:srgbClr val="BAB9A0"/>
          </a:solidFill>
          <a:ln w="25400">
            <a:solidFill>
              <a:schemeClr val="accent1"/>
            </a:solidFill>
          </a:ln>
        </p:spPr>
        <p:txBody>
          <a:bodyPr lIns="0" tIns="0" rIns="0" bIns="0"/>
          <a:lstStyle/>
          <a:p>
            <a:pPr/>
          </a:p>
        </p:txBody>
      </p:sp>
      <p:sp>
        <p:nvSpPr>
          <p:cNvPr id="1636" name="Circle"/>
          <p:cNvSpPr/>
          <p:nvPr/>
        </p:nvSpPr>
        <p:spPr>
          <a:xfrm>
            <a:off x="3729883" y="4077220"/>
            <a:ext cx="254543" cy="254543"/>
          </a:xfrm>
          <a:prstGeom prst="ellipse">
            <a:avLst/>
          </a:prstGeom>
          <a:solidFill>
            <a:srgbClr val="BAB9A0"/>
          </a:solidFill>
          <a:ln w="25400">
            <a:solidFill>
              <a:schemeClr val="accent1"/>
            </a:solidFill>
          </a:ln>
        </p:spPr>
        <p:txBody>
          <a:bodyPr lIns="0" tIns="0" rIns="0" bIns="0"/>
          <a:lstStyle/>
          <a:p>
            <a:pPr/>
          </a:p>
        </p:txBody>
      </p:sp>
      <p:sp>
        <p:nvSpPr>
          <p:cNvPr id="1637" name="Line"/>
          <p:cNvSpPr/>
          <p:nvPr/>
        </p:nvSpPr>
        <p:spPr>
          <a:xfrm>
            <a:off x="2203676" y="2269644"/>
            <a:ext cx="1521749" cy="1042353"/>
          </a:xfrm>
          <a:prstGeom prst="line">
            <a:avLst/>
          </a:prstGeom>
          <a:ln>
            <a:solidFill>
              <a:schemeClr val="accent4">
                <a:lumOff val="-3294"/>
              </a:schemeClr>
            </a:solidFill>
          </a:ln>
        </p:spPr>
        <p:txBody>
          <a:bodyPr lIns="0" tIns="0" rIns="0" bIns="0"/>
          <a:lstStyle/>
          <a:p>
            <a:pPr/>
          </a:p>
        </p:txBody>
      </p:sp>
      <p:sp>
        <p:nvSpPr>
          <p:cNvPr id="1638" name="Line"/>
          <p:cNvSpPr/>
          <p:nvPr/>
        </p:nvSpPr>
        <p:spPr>
          <a:xfrm flipV="1">
            <a:off x="2237902" y="3309642"/>
            <a:ext cx="1485865" cy="1214326"/>
          </a:xfrm>
          <a:prstGeom prst="line">
            <a:avLst/>
          </a:prstGeom>
          <a:ln>
            <a:solidFill>
              <a:schemeClr val="accent4">
                <a:lumOff val="-3294"/>
              </a:schemeClr>
            </a:solidFill>
          </a:ln>
        </p:spPr>
        <p:txBody>
          <a:bodyPr lIns="0" tIns="0" rIns="0" bIns="0"/>
          <a:lstStyle/>
          <a:p>
            <a:pPr/>
          </a:p>
        </p:txBody>
      </p:sp>
      <p:sp>
        <p:nvSpPr>
          <p:cNvPr id="1639" name="Line"/>
          <p:cNvSpPr/>
          <p:nvPr/>
        </p:nvSpPr>
        <p:spPr>
          <a:xfrm>
            <a:off x="2207976" y="2277230"/>
            <a:ext cx="1526775" cy="1502460"/>
          </a:xfrm>
          <a:prstGeom prst="line">
            <a:avLst/>
          </a:prstGeom>
          <a:ln>
            <a:solidFill>
              <a:schemeClr val="accent4">
                <a:lumOff val="-3294"/>
              </a:schemeClr>
            </a:solidFill>
          </a:ln>
        </p:spPr>
        <p:txBody>
          <a:bodyPr lIns="0" tIns="0" rIns="0" bIns="0"/>
          <a:lstStyle/>
          <a:p>
            <a:pPr/>
          </a:p>
        </p:txBody>
      </p:sp>
      <p:sp>
        <p:nvSpPr>
          <p:cNvPr id="1640" name="Line"/>
          <p:cNvSpPr/>
          <p:nvPr/>
        </p:nvSpPr>
        <p:spPr>
          <a:xfrm flipV="1">
            <a:off x="2233768" y="3783775"/>
            <a:ext cx="1515399" cy="728717"/>
          </a:xfrm>
          <a:prstGeom prst="line">
            <a:avLst/>
          </a:prstGeom>
          <a:ln>
            <a:solidFill>
              <a:schemeClr val="accent4">
                <a:lumOff val="-3294"/>
              </a:schemeClr>
            </a:solidFill>
          </a:ln>
        </p:spPr>
        <p:txBody>
          <a:bodyPr lIns="0" tIns="0" rIns="0" bIns="0"/>
          <a:lstStyle/>
          <a:p>
            <a:pPr/>
          </a:p>
        </p:txBody>
      </p:sp>
      <p:sp>
        <p:nvSpPr>
          <p:cNvPr id="1641" name="Line"/>
          <p:cNvSpPr/>
          <p:nvPr/>
        </p:nvSpPr>
        <p:spPr>
          <a:xfrm>
            <a:off x="2239262" y="2312552"/>
            <a:ext cx="1491057" cy="1878367"/>
          </a:xfrm>
          <a:prstGeom prst="line">
            <a:avLst/>
          </a:prstGeom>
          <a:ln>
            <a:solidFill>
              <a:schemeClr val="accent4">
                <a:lumOff val="-3294"/>
              </a:schemeClr>
            </a:solidFill>
          </a:ln>
        </p:spPr>
        <p:txBody>
          <a:bodyPr lIns="0" tIns="0" rIns="0" bIns="0"/>
          <a:lstStyle/>
          <a:p>
            <a:pPr/>
          </a:p>
        </p:txBody>
      </p:sp>
      <p:sp>
        <p:nvSpPr>
          <p:cNvPr id="1642" name="Line"/>
          <p:cNvSpPr/>
          <p:nvPr/>
        </p:nvSpPr>
        <p:spPr>
          <a:xfrm flipV="1">
            <a:off x="2239688" y="4180551"/>
            <a:ext cx="1474455" cy="327013"/>
          </a:xfrm>
          <a:prstGeom prst="line">
            <a:avLst/>
          </a:prstGeom>
          <a:ln>
            <a:solidFill>
              <a:schemeClr val="accent4">
                <a:lumOff val="-3294"/>
              </a:schemeClr>
            </a:solidFill>
          </a:ln>
        </p:spPr>
        <p:txBody>
          <a:bodyPr lIns="0" tIns="0" rIns="0" bIns="0"/>
          <a:lstStyle/>
          <a:p>
            <a:pPr/>
          </a:p>
        </p:txBody>
      </p:sp>
      <p:sp>
        <p:nvSpPr>
          <p:cNvPr id="1643" name="Line"/>
          <p:cNvSpPr/>
          <p:nvPr/>
        </p:nvSpPr>
        <p:spPr>
          <a:xfrm>
            <a:off x="2221866" y="2786210"/>
            <a:ext cx="1482326" cy="500420"/>
          </a:xfrm>
          <a:prstGeom prst="line">
            <a:avLst/>
          </a:prstGeom>
          <a:ln>
            <a:solidFill>
              <a:srgbClr val="D44EF4"/>
            </a:solidFill>
          </a:ln>
        </p:spPr>
        <p:txBody>
          <a:bodyPr lIns="0" tIns="0" rIns="0" bIns="0"/>
          <a:lstStyle/>
          <a:p>
            <a:pPr/>
          </a:p>
        </p:txBody>
      </p:sp>
      <p:sp>
        <p:nvSpPr>
          <p:cNvPr id="1644" name="Line"/>
          <p:cNvSpPr/>
          <p:nvPr/>
        </p:nvSpPr>
        <p:spPr>
          <a:xfrm>
            <a:off x="2260937" y="3310388"/>
            <a:ext cx="1461060" cy="1"/>
          </a:xfrm>
          <a:prstGeom prst="line">
            <a:avLst/>
          </a:prstGeom>
          <a:ln>
            <a:solidFill>
              <a:srgbClr val="4D80F4"/>
            </a:solidFill>
          </a:ln>
        </p:spPr>
        <p:txBody>
          <a:bodyPr lIns="0" tIns="0" rIns="0" bIns="0"/>
          <a:lstStyle/>
          <a:p>
            <a:pPr/>
          </a:p>
        </p:txBody>
      </p:sp>
      <p:sp>
        <p:nvSpPr>
          <p:cNvPr id="1645" name="Line"/>
          <p:cNvSpPr/>
          <p:nvPr/>
        </p:nvSpPr>
        <p:spPr>
          <a:xfrm>
            <a:off x="2213759" y="2786210"/>
            <a:ext cx="1534151" cy="978129"/>
          </a:xfrm>
          <a:prstGeom prst="line">
            <a:avLst/>
          </a:prstGeom>
          <a:ln>
            <a:solidFill>
              <a:srgbClr val="D44EF4"/>
            </a:solidFill>
          </a:ln>
        </p:spPr>
        <p:txBody>
          <a:bodyPr lIns="0" tIns="0" rIns="0" bIns="0"/>
          <a:lstStyle/>
          <a:p>
            <a:pPr/>
          </a:p>
        </p:txBody>
      </p:sp>
      <p:sp>
        <p:nvSpPr>
          <p:cNvPr id="1646" name="Line"/>
          <p:cNvSpPr/>
          <p:nvPr/>
        </p:nvSpPr>
        <p:spPr>
          <a:xfrm>
            <a:off x="2252830" y="3310387"/>
            <a:ext cx="1477275" cy="469790"/>
          </a:xfrm>
          <a:prstGeom prst="line">
            <a:avLst/>
          </a:prstGeom>
          <a:ln>
            <a:solidFill>
              <a:srgbClr val="4D80F4"/>
            </a:solidFill>
          </a:ln>
        </p:spPr>
        <p:txBody>
          <a:bodyPr lIns="0" tIns="0" rIns="0" bIns="0"/>
          <a:lstStyle/>
          <a:p>
            <a:pPr/>
          </a:p>
        </p:txBody>
      </p:sp>
      <p:sp>
        <p:nvSpPr>
          <p:cNvPr id="1647" name="Line"/>
          <p:cNvSpPr/>
          <p:nvPr/>
        </p:nvSpPr>
        <p:spPr>
          <a:xfrm>
            <a:off x="2227021" y="2790808"/>
            <a:ext cx="1502798" cy="1390614"/>
          </a:xfrm>
          <a:prstGeom prst="line">
            <a:avLst/>
          </a:prstGeom>
          <a:ln>
            <a:solidFill>
              <a:srgbClr val="D44EF4"/>
            </a:solidFill>
          </a:ln>
        </p:spPr>
        <p:txBody>
          <a:bodyPr lIns="0" tIns="0" rIns="0" bIns="0"/>
          <a:lstStyle/>
          <a:p>
            <a:pPr/>
          </a:p>
        </p:txBody>
      </p:sp>
      <p:sp>
        <p:nvSpPr>
          <p:cNvPr id="1648" name="Line"/>
          <p:cNvSpPr/>
          <p:nvPr/>
        </p:nvSpPr>
        <p:spPr>
          <a:xfrm>
            <a:off x="2255443" y="3314786"/>
            <a:ext cx="1448005" cy="858033"/>
          </a:xfrm>
          <a:prstGeom prst="line">
            <a:avLst/>
          </a:prstGeom>
          <a:ln>
            <a:solidFill>
              <a:srgbClr val="4D80F4"/>
            </a:solidFill>
          </a:ln>
        </p:spPr>
        <p:txBody>
          <a:bodyPr lIns="0" tIns="0" rIns="0" bIns="0"/>
          <a:lstStyle/>
          <a:p>
            <a:pPr/>
          </a:p>
        </p:txBody>
      </p:sp>
      <p:sp>
        <p:nvSpPr>
          <p:cNvPr id="1649" name="Line"/>
          <p:cNvSpPr/>
          <p:nvPr/>
        </p:nvSpPr>
        <p:spPr>
          <a:xfrm flipV="1">
            <a:off x="2237443" y="3305778"/>
            <a:ext cx="1478721" cy="1758794"/>
          </a:xfrm>
          <a:prstGeom prst="line">
            <a:avLst/>
          </a:prstGeom>
          <a:ln>
            <a:solidFill>
              <a:srgbClr val="D44EF4"/>
            </a:solidFill>
          </a:ln>
        </p:spPr>
        <p:txBody>
          <a:bodyPr lIns="0" tIns="0" rIns="0" bIns="0"/>
          <a:lstStyle/>
          <a:p>
            <a:pPr/>
          </a:p>
        </p:txBody>
      </p:sp>
      <p:sp>
        <p:nvSpPr>
          <p:cNvPr id="1650" name="Line"/>
          <p:cNvSpPr/>
          <p:nvPr/>
        </p:nvSpPr>
        <p:spPr>
          <a:xfrm flipV="1">
            <a:off x="2230234" y="3771610"/>
            <a:ext cx="1514803" cy="1294781"/>
          </a:xfrm>
          <a:prstGeom prst="line">
            <a:avLst/>
          </a:prstGeom>
          <a:ln>
            <a:solidFill>
              <a:srgbClr val="D44EF4"/>
            </a:solidFill>
          </a:ln>
        </p:spPr>
        <p:txBody>
          <a:bodyPr lIns="0" tIns="0" rIns="0" bIns="0"/>
          <a:lstStyle/>
          <a:p>
            <a:pPr/>
          </a:p>
        </p:txBody>
      </p:sp>
      <p:sp>
        <p:nvSpPr>
          <p:cNvPr id="1651" name="Line"/>
          <p:cNvSpPr/>
          <p:nvPr/>
        </p:nvSpPr>
        <p:spPr>
          <a:xfrm flipV="1">
            <a:off x="2233144" y="4194017"/>
            <a:ext cx="1475380" cy="859310"/>
          </a:xfrm>
          <a:prstGeom prst="line">
            <a:avLst/>
          </a:prstGeom>
          <a:ln>
            <a:solidFill>
              <a:srgbClr val="D44EF4"/>
            </a:solidFill>
          </a:ln>
        </p:spPr>
        <p:txBody>
          <a:bodyPr lIns="0" tIns="0" rIns="0" bIns="0"/>
          <a:lstStyle/>
          <a:p>
            <a:pPr/>
          </a:p>
        </p:txBody>
      </p:sp>
      <p:sp>
        <p:nvSpPr>
          <p:cNvPr id="1652" name="Line"/>
          <p:cNvSpPr/>
          <p:nvPr/>
        </p:nvSpPr>
        <p:spPr>
          <a:xfrm flipV="1">
            <a:off x="2234020" y="3305548"/>
            <a:ext cx="1486427" cy="2312757"/>
          </a:xfrm>
          <a:prstGeom prst="line">
            <a:avLst/>
          </a:prstGeom>
          <a:ln>
            <a:solidFill>
              <a:srgbClr val="4D80F4"/>
            </a:solidFill>
          </a:ln>
        </p:spPr>
        <p:txBody>
          <a:bodyPr lIns="0" tIns="0" rIns="0" bIns="0"/>
          <a:lstStyle/>
          <a:p>
            <a:pPr/>
          </a:p>
        </p:txBody>
      </p:sp>
      <p:sp>
        <p:nvSpPr>
          <p:cNvPr id="1653" name="Line"/>
          <p:cNvSpPr/>
          <p:nvPr/>
        </p:nvSpPr>
        <p:spPr>
          <a:xfrm flipV="1">
            <a:off x="2224529" y="3771512"/>
            <a:ext cx="1514968" cy="1834853"/>
          </a:xfrm>
          <a:prstGeom prst="line">
            <a:avLst/>
          </a:prstGeom>
          <a:ln>
            <a:solidFill>
              <a:srgbClr val="4D80F4"/>
            </a:solidFill>
          </a:ln>
        </p:spPr>
        <p:txBody>
          <a:bodyPr lIns="0" tIns="0" rIns="0" bIns="0"/>
          <a:lstStyle/>
          <a:p>
            <a:pPr/>
          </a:p>
        </p:txBody>
      </p:sp>
      <p:sp>
        <p:nvSpPr>
          <p:cNvPr id="1654" name="Line"/>
          <p:cNvSpPr/>
          <p:nvPr/>
        </p:nvSpPr>
        <p:spPr>
          <a:xfrm flipV="1">
            <a:off x="2233983" y="4200946"/>
            <a:ext cx="1481168" cy="1399945"/>
          </a:xfrm>
          <a:prstGeom prst="line">
            <a:avLst/>
          </a:prstGeom>
          <a:ln>
            <a:solidFill>
              <a:srgbClr val="4D80F4"/>
            </a:solidFill>
          </a:ln>
        </p:spPr>
        <p:txBody>
          <a:bodyPr lIns="0" tIns="0" rIns="0" bIns="0"/>
          <a:lstStyle/>
          <a:p>
            <a:pPr/>
          </a:p>
        </p:txBody>
      </p:sp>
      <p:sp>
        <p:nvSpPr>
          <p:cNvPr id="1655" name="Circle"/>
          <p:cNvSpPr/>
          <p:nvPr/>
        </p:nvSpPr>
        <p:spPr>
          <a:xfrm>
            <a:off x="3729883" y="4966812"/>
            <a:ext cx="254543" cy="254543"/>
          </a:xfrm>
          <a:prstGeom prst="ellipse">
            <a:avLst/>
          </a:prstGeom>
          <a:solidFill>
            <a:srgbClr val="BAB9A0"/>
          </a:solidFill>
          <a:ln w="25400">
            <a:solidFill>
              <a:schemeClr val="accent1"/>
            </a:solidFill>
          </a:ln>
        </p:spPr>
        <p:txBody>
          <a:bodyPr lIns="0" tIns="0" rIns="0" bIns="0"/>
          <a:lstStyle/>
          <a:p>
            <a:pPr/>
          </a:p>
        </p:txBody>
      </p:sp>
      <p:sp>
        <p:nvSpPr>
          <p:cNvPr id="1656" name="Line"/>
          <p:cNvSpPr/>
          <p:nvPr/>
        </p:nvSpPr>
        <p:spPr>
          <a:xfrm flipV="1">
            <a:off x="2233983" y="4200946"/>
            <a:ext cx="1481168" cy="1399945"/>
          </a:xfrm>
          <a:prstGeom prst="line">
            <a:avLst/>
          </a:prstGeom>
          <a:ln>
            <a:solidFill>
              <a:srgbClr val="4D80F4"/>
            </a:solidFill>
          </a:ln>
        </p:spPr>
        <p:txBody>
          <a:bodyPr lIns="0" tIns="0" rIns="0" bIns="0"/>
          <a:lstStyle/>
          <a:p>
            <a:pPr/>
          </a:p>
        </p:txBody>
      </p:sp>
      <p:sp>
        <p:nvSpPr>
          <p:cNvPr id="1657" name="Circle"/>
          <p:cNvSpPr/>
          <p:nvPr/>
        </p:nvSpPr>
        <p:spPr>
          <a:xfrm>
            <a:off x="4999883" y="3789533"/>
            <a:ext cx="254543" cy="254543"/>
          </a:xfrm>
          <a:prstGeom prst="ellipse">
            <a:avLst/>
          </a:prstGeom>
          <a:solidFill>
            <a:srgbClr val="BAB9A0"/>
          </a:solidFill>
          <a:ln w="25400">
            <a:solidFill>
              <a:schemeClr val="accent1"/>
            </a:solidFill>
          </a:ln>
        </p:spPr>
        <p:txBody>
          <a:bodyPr lIns="0" tIns="0" rIns="0" bIns="0"/>
          <a:lstStyle/>
          <a:p>
            <a:pPr/>
          </a:p>
        </p:txBody>
      </p:sp>
      <p:sp>
        <p:nvSpPr>
          <p:cNvPr id="1658" name="Line"/>
          <p:cNvSpPr/>
          <p:nvPr/>
        </p:nvSpPr>
        <p:spPr>
          <a:xfrm flipV="1">
            <a:off x="5127154" y="4258454"/>
            <a:ext cx="1" cy="321093"/>
          </a:xfrm>
          <a:prstGeom prst="line">
            <a:avLst/>
          </a:prstGeom>
          <a:ln w="25400" cap="rnd">
            <a:solidFill>
              <a:srgbClr val="BAB9A0"/>
            </a:solidFill>
            <a:custDash>
              <a:ds d="100000" sp="200000"/>
            </a:custDash>
          </a:ln>
          <a:effectLst>
            <a:outerShdw sx="100000" sy="100000" kx="0" ky="0" algn="b" rotWithShape="0" blurRad="38100" dist="20000" dir="5400000">
              <a:srgbClr val="000000">
                <a:alpha val="38000"/>
              </a:srgbClr>
            </a:outerShdw>
          </a:effectLst>
        </p:spPr>
        <p:txBody>
          <a:bodyPr lIns="0" tIns="0" rIns="0" bIns="0"/>
          <a:lstStyle/>
          <a:p>
            <a:pPr/>
          </a:p>
        </p:txBody>
      </p:sp>
      <p:sp>
        <p:nvSpPr>
          <p:cNvPr id="1659" name="Circle"/>
          <p:cNvSpPr/>
          <p:nvPr/>
        </p:nvSpPr>
        <p:spPr>
          <a:xfrm>
            <a:off x="4999883" y="4782649"/>
            <a:ext cx="254543" cy="254543"/>
          </a:xfrm>
          <a:prstGeom prst="ellipse">
            <a:avLst/>
          </a:prstGeom>
          <a:solidFill>
            <a:srgbClr val="BAB9A0"/>
          </a:solidFill>
          <a:ln w="25400">
            <a:solidFill>
              <a:schemeClr val="accent1"/>
            </a:solidFill>
          </a:ln>
        </p:spPr>
        <p:txBody>
          <a:bodyPr lIns="0" tIns="0" rIns="0" bIns="0"/>
          <a:lstStyle/>
          <a:p>
            <a:pPr/>
          </a:p>
        </p:txBody>
      </p:sp>
      <p:sp>
        <p:nvSpPr>
          <p:cNvPr id="1660" name="Line"/>
          <p:cNvSpPr/>
          <p:nvPr/>
        </p:nvSpPr>
        <p:spPr>
          <a:xfrm>
            <a:off x="3992664" y="3357363"/>
            <a:ext cx="996488" cy="548152"/>
          </a:xfrm>
          <a:prstGeom prst="line">
            <a:avLst/>
          </a:prstGeom>
          <a:ln w="12700">
            <a:solidFill>
              <a:schemeClr val="accent1">
                <a:satOff val="-39804"/>
                <a:lumOff val="-18078"/>
              </a:schemeClr>
            </a:solidFill>
          </a:ln>
        </p:spPr>
        <p:txBody>
          <a:bodyPr lIns="0" tIns="0" rIns="0" bIns="0"/>
          <a:lstStyle/>
          <a:p>
            <a:pPr/>
          </a:p>
        </p:txBody>
      </p:sp>
      <p:sp>
        <p:nvSpPr>
          <p:cNvPr id="1661" name="Line"/>
          <p:cNvSpPr/>
          <p:nvPr/>
        </p:nvSpPr>
        <p:spPr>
          <a:xfrm>
            <a:off x="3995244" y="3807584"/>
            <a:ext cx="985739" cy="93565"/>
          </a:xfrm>
          <a:prstGeom prst="line">
            <a:avLst/>
          </a:prstGeom>
          <a:ln w="12700">
            <a:solidFill>
              <a:schemeClr val="accent1">
                <a:satOff val="-39804"/>
                <a:lumOff val="-18078"/>
              </a:schemeClr>
            </a:solidFill>
          </a:ln>
        </p:spPr>
        <p:txBody>
          <a:bodyPr lIns="0" tIns="0" rIns="0" bIns="0"/>
          <a:lstStyle/>
          <a:p>
            <a:pPr/>
          </a:p>
        </p:txBody>
      </p:sp>
      <p:sp>
        <p:nvSpPr>
          <p:cNvPr id="1662" name="Line"/>
          <p:cNvSpPr/>
          <p:nvPr/>
        </p:nvSpPr>
        <p:spPr>
          <a:xfrm flipV="1">
            <a:off x="3996005" y="3904389"/>
            <a:ext cx="970558" cy="278739"/>
          </a:xfrm>
          <a:prstGeom prst="line">
            <a:avLst/>
          </a:prstGeom>
          <a:ln w="12700">
            <a:solidFill>
              <a:schemeClr val="accent1">
                <a:satOff val="-39804"/>
                <a:lumOff val="-18078"/>
              </a:schemeClr>
            </a:solidFill>
          </a:ln>
        </p:spPr>
        <p:txBody>
          <a:bodyPr lIns="0" tIns="0" rIns="0" bIns="0"/>
          <a:lstStyle/>
          <a:p>
            <a:pPr/>
          </a:p>
        </p:txBody>
      </p:sp>
      <p:sp>
        <p:nvSpPr>
          <p:cNvPr id="1663" name="Line"/>
          <p:cNvSpPr/>
          <p:nvPr/>
        </p:nvSpPr>
        <p:spPr>
          <a:xfrm flipV="1">
            <a:off x="3995980" y="3907019"/>
            <a:ext cx="984796" cy="737154"/>
          </a:xfrm>
          <a:prstGeom prst="line">
            <a:avLst/>
          </a:prstGeom>
          <a:ln w="12700">
            <a:solidFill>
              <a:schemeClr val="accent1">
                <a:satOff val="-39804"/>
                <a:lumOff val="-18078"/>
              </a:schemeClr>
            </a:solidFill>
          </a:ln>
        </p:spPr>
        <p:txBody>
          <a:bodyPr lIns="0" tIns="0" rIns="0" bIns="0"/>
          <a:lstStyle/>
          <a:p>
            <a:pPr/>
          </a:p>
        </p:txBody>
      </p:sp>
      <p:sp>
        <p:nvSpPr>
          <p:cNvPr id="1664" name="Line"/>
          <p:cNvSpPr/>
          <p:nvPr/>
        </p:nvSpPr>
        <p:spPr>
          <a:xfrm flipV="1">
            <a:off x="3994218" y="3911955"/>
            <a:ext cx="982664" cy="1119741"/>
          </a:xfrm>
          <a:prstGeom prst="line">
            <a:avLst/>
          </a:prstGeom>
          <a:ln w="12700">
            <a:solidFill>
              <a:schemeClr val="accent1">
                <a:satOff val="-39804"/>
                <a:lumOff val="-18078"/>
              </a:schemeClr>
            </a:solidFill>
          </a:ln>
        </p:spPr>
        <p:txBody>
          <a:bodyPr lIns="0" tIns="0" rIns="0" bIns="0"/>
          <a:lstStyle/>
          <a:p>
            <a:pPr/>
          </a:p>
        </p:txBody>
      </p:sp>
      <p:sp>
        <p:nvSpPr>
          <p:cNvPr id="1665" name="Line"/>
          <p:cNvSpPr/>
          <p:nvPr/>
        </p:nvSpPr>
        <p:spPr>
          <a:xfrm>
            <a:off x="3998880" y="3373822"/>
            <a:ext cx="984056" cy="1487582"/>
          </a:xfrm>
          <a:prstGeom prst="line">
            <a:avLst/>
          </a:prstGeom>
          <a:ln w="12700">
            <a:solidFill>
              <a:schemeClr val="accent1">
                <a:satOff val="-39804"/>
                <a:lumOff val="-18078"/>
              </a:schemeClr>
            </a:solidFill>
          </a:ln>
        </p:spPr>
        <p:txBody>
          <a:bodyPr lIns="0" tIns="0" rIns="0" bIns="0"/>
          <a:lstStyle/>
          <a:p>
            <a:pPr/>
          </a:p>
        </p:txBody>
      </p:sp>
      <p:sp>
        <p:nvSpPr>
          <p:cNvPr id="1666" name="Line"/>
          <p:cNvSpPr/>
          <p:nvPr/>
        </p:nvSpPr>
        <p:spPr>
          <a:xfrm>
            <a:off x="3994872" y="3802271"/>
            <a:ext cx="982619" cy="1044918"/>
          </a:xfrm>
          <a:prstGeom prst="line">
            <a:avLst/>
          </a:prstGeom>
          <a:ln w="12700">
            <a:solidFill>
              <a:schemeClr val="accent1">
                <a:satOff val="-39804"/>
                <a:lumOff val="-18078"/>
              </a:schemeClr>
            </a:solidFill>
          </a:ln>
        </p:spPr>
        <p:txBody>
          <a:bodyPr lIns="0" tIns="0" rIns="0" bIns="0"/>
          <a:lstStyle/>
          <a:p>
            <a:pPr/>
          </a:p>
        </p:txBody>
      </p:sp>
      <p:sp>
        <p:nvSpPr>
          <p:cNvPr id="1667" name="Line"/>
          <p:cNvSpPr/>
          <p:nvPr/>
        </p:nvSpPr>
        <p:spPr>
          <a:xfrm>
            <a:off x="4001490" y="4184632"/>
            <a:ext cx="986064" cy="679806"/>
          </a:xfrm>
          <a:prstGeom prst="line">
            <a:avLst/>
          </a:prstGeom>
          <a:ln w="12700">
            <a:solidFill>
              <a:schemeClr val="accent1">
                <a:satOff val="-39804"/>
                <a:lumOff val="-18078"/>
              </a:schemeClr>
            </a:solidFill>
          </a:ln>
        </p:spPr>
        <p:txBody>
          <a:bodyPr lIns="0" tIns="0" rIns="0" bIns="0"/>
          <a:lstStyle/>
          <a:p>
            <a:pPr/>
          </a:p>
        </p:txBody>
      </p:sp>
      <p:sp>
        <p:nvSpPr>
          <p:cNvPr id="1668" name="Line"/>
          <p:cNvSpPr/>
          <p:nvPr/>
        </p:nvSpPr>
        <p:spPr>
          <a:xfrm>
            <a:off x="3996665" y="4618910"/>
            <a:ext cx="982033" cy="240280"/>
          </a:xfrm>
          <a:prstGeom prst="line">
            <a:avLst/>
          </a:prstGeom>
          <a:ln w="12700">
            <a:solidFill>
              <a:schemeClr val="accent1">
                <a:satOff val="-39804"/>
                <a:lumOff val="-18078"/>
              </a:schemeClr>
            </a:solidFill>
          </a:ln>
        </p:spPr>
        <p:txBody>
          <a:bodyPr lIns="0" tIns="0" rIns="0" bIns="0"/>
          <a:lstStyle/>
          <a:p>
            <a:pPr/>
          </a:p>
        </p:txBody>
      </p:sp>
      <p:sp>
        <p:nvSpPr>
          <p:cNvPr id="1669" name="Line"/>
          <p:cNvSpPr/>
          <p:nvPr/>
        </p:nvSpPr>
        <p:spPr>
          <a:xfrm flipV="1">
            <a:off x="3999609" y="4866652"/>
            <a:ext cx="963211" cy="146746"/>
          </a:xfrm>
          <a:prstGeom prst="line">
            <a:avLst/>
          </a:prstGeom>
          <a:ln w="12700">
            <a:solidFill>
              <a:schemeClr val="accent1">
                <a:satOff val="-39804"/>
                <a:lumOff val="-18078"/>
              </a:schemeClr>
            </a:solidFill>
          </a:ln>
        </p:spPr>
        <p:txBody>
          <a:bodyPr lIns="0" tIns="0" rIns="0" bIns="0"/>
          <a:lstStyle/>
          <a:p>
            <a:pPr/>
          </a:p>
        </p:txBody>
      </p:sp>
      <p:sp>
        <p:nvSpPr>
          <p:cNvPr id="1670" name="Circle"/>
          <p:cNvSpPr/>
          <p:nvPr/>
        </p:nvSpPr>
        <p:spPr>
          <a:xfrm>
            <a:off x="6420237" y="3132830"/>
            <a:ext cx="216119" cy="216119"/>
          </a:xfrm>
          <a:prstGeom prst="ellipse">
            <a:avLst/>
          </a:prstGeom>
          <a:solidFill>
            <a:schemeClr val="accent4">
              <a:lumOff val="-3294"/>
            </a:schemeClr>
          </a:solidFill>
          <a:ln w="25400">
            <a:solidFill>
              <a:schemeClr val="accent4">
                <a:lumOff val="-3294"/>
              </a:schemeClr>
            </a:solidFill>
            <a:prstDash val="sysDot"/>
            <a:miter lim="400000"/>
          </a:ln>
        </p:spPr>
        <p:txBody>
          <a:bodyPr lIns="0" tIns="0" rIns="0" bIns="0"/>
          <a:lstStyle/>
          <a:p>
            <a:pPr/>
          </a:p>
        </p:txBody>
      </p:sp>
      <p:sp>
        <p:nvSpPr>
          <p:cNvPr id="1671" name="Circle"/>
          <p:cNvSpPr/>
          <p:nvPr/>
        </p:nvSpPr>
        <p:spPr>
          <a:xfrm>
            <a:off x="6420237" y="3421083"/>
            <a:ext cx="216119" cy="216119"/>
          </a:xfrm>
          <a:prstGeom prst="ellipse">
            <a:avLst/>
          </a:prstGeom>
          <a:solidFill>
            <a:schemeClr val="accent4">
              <a:lumOff val="-3294"/>
              <a:alpha val="72085"/>
            </a:schemeClr>
          </a:solidFill>
          <a:ln w="25400">
            <a:solidFill>
              <a:schemeClr val="accent4">
                <a:lumOff val="-3294"/>
                <a:alpha val="72085"/>
              </a:schemeClr>
            </a:solidFill>
            <a:prstDash val="sysDot"/>
            <a:miter lim="400000"/>
          </a:ln>
        </p:spPr>
        <p:txBody>
          <a:bodyPr lIns="0" tIns="0" rIns="0" bIns="0"/>
          <a:lstStyle/>
          <a:p>
            <a:pPr/>
          </a:p>
        </p:txBody>
      </p:sp>
      <p:sp>
        <p:nvSpPr>
          <p:cNvPr id="1672" name="Circle"/>
          <p:cNvSpPr/>
          <p:nvPr/>
        </p:nvSpPr>
        <p:spPr>
          <a:xfrm>
            <a:off x="6414697" y="3709336"/>
            <a:ext cx="216120" cy="216119"/>
          </a:xfrm>
          <a:prstGeom prst="ellipse">
            <a:avLst/>
          </a:prstGeom>
          <a:solidFill>
            <a:schemeClr val="accent4">
              <a:lumOff val="-3294"/>
              <a:alpha val="32761"/>
            </a:schemeClr>
          </a:solidFill>
          <a:ln w="25400">
            <a:solidFill>
              <a:schemeClr val="accent4">
                <a:lumOff val="-3294"/>
                <a:alpha val="32761"/>
              </a:schemeClr>
            </a:solidFill>
            <a:prstDash val="sysDot"/>
            <a:miter lim="400000"/>
          </a:ln>
        </p:spPr>
        <p:txBody>
          <a:bodyPr lIns="0" tIns="0" rIns="0" bIns="0"/>
          <a:lstStyle/>
          <a:p>
            <a:pPr/>
          </a:p>
        </p:txBody>
      </p:sp>
      <p:sp>
        <p:nvSpPr>
          <p:cNvPr id="1673" name="Circle"/>
          <p:cNvSpPr/>
          <p:nvPr/>
        </p:nvSpPr>
        <p:spPr>
          <a:xfrm>
            <a:off x="6415858" y="3997588"/>
            <a:ext cx="216119" cy="216119"/>
          </a:xfrm>
          <a:prstGeom prst="ellipse">
            <a:avLst/>
          </a:prstGeom>
          <a:solidFill>
            <a:srgbClr val="D44EF4"/>
          </a:solidFill>
          <a:ln w="25400">
            <a:solidFill>
              <a:srgbClr val="D44EF4"/>
            </a:solidFill>
            <a:prstDash val="sysDot"/>
            <a:miter lim="400000"/>
          </a:ln>
        </p:spPr>
        <p:txBody>
          <a:bodyPr lIns="0" tIns="0" rIns="0" bIns="0"/>
          <a:lstStyle/>
          <a:p>
            <a:pPr/>
          </a:p>
        </p:txBody>
      </p:sp>
      <p:sp>
        <p:nvSpPr>
          <p:cNvPr id="1674" name="Circle"/>
          <p:cNvSpPr/>
          <p:nvPr/>
        </p:nvSpPr>
        <p:spPr>
          <a:xfrm>
            <a:off x="6415858" y="4285841"/>
            <a:ext cx="216119" cy="216119"/>
          </a:xfrm>
          <a:prstGeom prst="ellipse">
            <a:avLst/>
          </a:prstGeom>
          <a:solidFill>
            <a:srgbClr val="D44EF4">
              <a:alpha val="72085"/>
            </a:srgbClr>
          </a:solidFill>
          <a:ln w="25400">
            <a:solidFill>
              <a:srgbClr val="D44EF4">
                <a:alpha val="72085"/>
              </a:srgbClr>
            </a:solidFill>
            <a:prstDash val="sysDot"/>
            <a:miter lim="400000"/>
          </a:ln>
        </p:spPr>
        <p:txBody>
          <a:bodyPr lIns="0" tIns="0" rIns="0" bIns="0"/>
          <a:lstStyle/>
          <a:p>
            <a:pPr/>
          </a:p>
        </p:txBody>
      </p:sp>
      <p:sp>
        <p:nvSpPr>
          <p:cNvPr id="1675" name="Circle"/>
          <p:cNvSpPr/>
          <p:nvPr/>
        </p:nvSpPr>
        <p:spPr>
          <a:xfrm>
            <a:off x="6410320" y="4574094"/>
            <a:ext cx="216119" cy="216119"/>
          </a:xfrm>
          <a:prstGeom prst="ellipse">
            <a:avLst/>
          </a:prstGeom>
          <a:solidFill>
            <a:srgbClr val="D44EF4">
              <a:alpha val="32761"/>
            </a:srgbClr>
          </a:solidFill>
          <a:ln w="25400">
            <a:solidFill>
              <a:srgbClr val="D44EF4">
                <a:alpha val="32761"/>
              </a:srgbClr>
            </a:solidFill>
            <a:prstDash val="sysDot"/>
            <a:miter lim="400000"/>
          </a:ln>
        </p:spPr>
        <p:txBody>
          <a:bodyPr lIns="0" tIns="0" rIns="0" bIns="0"/>
          <a:lstStyle/>
          <a:p>
            <a:pPr/>
          </a:p>
        </p:txBody>
      </p:sp>
      <p:sp>
        <p:nvSpPr>
          <p:cNvPr id="1676" name="Circle"/>
          <p:cNvSpPr/>
          <p:nvPr/>
        </p:nvSpPr>
        <p:spPr>
          <a:xfrm>
            <a:off x="6411480" y="4836187"/>
            <a:ext cx="216119" cy="216119"/>
          </a:xfrm>
          <a:prstGeom prst="ellipse">
            <a:avLst/>
          </a:prstGeom>
          <a:solidFill>
            <a:srgbClr val="4D80F4"/>
          </a:solidFill>
          <a:ln w="25400">
            <a:solidFill>
              <a:srgbClr val="4D7FF4"/>
            </a:solidFill>
            <a:prstDash val="sysDot"/>
            <a:miter lim="400000"/>
          </a:ln>
        </p:spPr>
        <p:txBody>
          <a:bodyPr lIns="0" tIns="0" rIns="0" bIns="0"/>
          <a:lstStyle/>
          <a:p>
            <a:pPr/>
          </a:p>
        </p:txBody>
      </p:sp>
      <p:sp>
        <p:nvSpPr>
          <p:cNvPr id="1677" name="Circle"/>
          <p:cNvSpPr/>
          <p:nvPr/>
        </p:nvSpPr>
        <p:spPr>
          <a:xfrm>
            <a:off x="6411480" y="5124440"/>
            <a:ext cx="216119" cy="216119"/>
          </a:xfrm>
          <a:prstGeom prst="ellipse">
            <a:avLst/>
          </a:prstGeom>
          <a:solidFill>
            <a:srgbClr val="4D80F4">
              <a:alpha val="72085"/>
            </a:srgbClr>
          </a:solidFill>
          <a:ln w="25400">
            <a:solidFill>
              <a:srgbClr val="4D7FF4">
                <a:alpha val="72085"/>
              </a:srgbClr>
            </a:solidFill>
            <a:prstDash val="sysDot"/>
            <a:miter lim="400000"/>
          </a:ln>
        </p:spPr>
        <p:txBody>
          <a:bodyPr lIns="0" tIns="0" rIns="0" bIns="0"/>
          <a:lstStyle/>
          <a:p>
            <a:pPr/>
          </a:p>
        </p:txBody>
      </p:sp>
      <p:sp>
        <p:nvSpPr>
          <p:cNvPr id="1678" name="Circle"/>
          <p:cNvSpPr/>
          <p:nvPr/>
        </p:nvSpPr>
        <p:spPr>
          <a:xfrm>
            <a:off x="6405942" y="5412693"/>
            <a:ext cx="216119" cy="216119"/>
          </a:xfrm>
          <a:prstGeom prst="ellipse">
            <a:avLst/>
          </a:prstGeom>
          <a:solidFill>
            <a:srgbClr val="4D80F4">
              <a:alpha val="32761"/>
            </a:srgbClr>
          </a:solidFill>
          <a:ln w="25400">
            <a:solidFill>
              <a:srgbClr val="4D7FF4">
                <a:alpha val="32761"/>
              </a:srgbClr>
            </a:solidFill>
            <a:prstDash val="sysDot"/>
            <a:miter lim="400000"/>
          </a:ln>
        </p:spPr>
        <p:txBody>
          <a:bodyPr lIns="0" tIns="0" rIns="0" bIns="0"/>
          <a:lstStyle/>
          <a:p>
            <a:pPr/>
          </a:p>
        </p:txBody>
      </p:sp>
      <p:grpSp>
        <p:nvGrpSpPr>
          <p:cNvPr id="1688" name="Group"/>
          <p:cNvGrpSpPr/>
          <p:nvPr/>
        </p:nvGrpSpPr>
        <p:grpSpPr>
          <a:xfrm>
            <a:off x="6816433" y="3182724"/>
            <a:ext cx="2303519" cy="2442224"/>
            <a:chOff x="0" y="0"/>
            <a:chExt cx="2303517" cy="2442223"/>
          </a:xfrm>
        </p:grpSpPr>
        <p:sp>
          <p:nvSpPr>
            <p:cNvPr id="1679" name="Equation"/>
            <p:cNvSpPr txBox="1"/>
            <p:nvPr/>
          </p:nvSpPr>
          <p:spPr>
            <a:xfrm>
              <a:off x="0" y="0"/>
              <a:ext cx="2222406" cy="120015"/>
            </a:xfrm>
            <a:prstGeom prst="rect">
              <a:avLst/>
            </a:prstGeom>
            <a:noFill/>
            <a:ln w="12700" cap="flat">
              <a:noFill/>
              <a:miter lim="400000"/>
            </a:ln>
            <a:effectLst/>
          </p:spPr>
          <p:txBody>
            <a:bodyPr wrap="none" lIns="0" tIns="0" rIns="0" bIns="0">
              <a:spAutoFit/>
            </a:bodyPr>
            <a:lstStyle/>
            <a:p>
              <a:pPr latinLnBrk="1">
                <a:defRPr sz="1800">
                  <a:solidFill>
                    <a:srgbClr val="000000"/>
                  </a:solidFill>
                </a:defRPr>
              </a:pPr>
              <a14:m>
                <m:oMathPara>
                  <m:oMathParaPr>
                    <m:jc m:val="centerGroup"/>
                  </m:oMathParaPr>
                  <m:oMath>
                    <m:r>
                      <a:rPr xmlns:a="http://schemas.openxmlformats.org/drawingml/2006/main" sz="1000" i="1">
                        <a:solidFill>
                          <a:srgbClr val="333333"/>
                        </a:solidFill>
                        <a:latin typeface="Cambria Math" panose="02040503050406030204" pitchFamily="18" charset="0"/>
                      </a:rPr>
                      <m:t>K</m:t>
                    </m:r>
                    <m:r>
                      <a:rPr xmlns:a="http://schemas.openxmlformats.org/drawingml/2006/main" sz="1000" i="1">
                        <a:solidFill>
                          <a:srgbClr val="333333"/>
                        </a:solidFill>
                        <a:latin typeface="Cambria Math" panose="02040503050406030204" pitchFamily="18" charset="0"/>
                      </a:rPr>
                      <m:t>i</m:t>
                    </m:r>
                    <m:r>
                      <a:rPr xmlns:a="http://schemas.openxmlformats.org/drawingml/2006/main" sz="1000" i="1">
                        <a:solidFill>
                          <a:srgbClr val="333333"/>
                        </a:solidFill>
                        <a:latin typeface="Cambria Math" panose="02040503050406030204" pitchFamily="18" charset="0"/>
                      </a:rPr>
                      <m:t>c</m:t>
                    </m:r>
                    <m:sSub>
                      <m:e>
                        <m:r>
                          <a:rPr xmlns:a="http://schemas.openxmlformats.org/drawingml/2006/main" sz="1000" i="1">
                            <a:solidFill>
                              <a:srgbClr val="333333"/>
                            </a:solidFill>
                            <a:latin typeface="Cambria Math" panose="02040503050406030204" pitchFamily="18" charset="0"/>
                          </a:rPr>
                          <m:t>k</m:t>
                        </m:r>
                      </m:e>
                      <m:sub>
                        <m:r>
                          <a:rPr xmlns:a="http://schemas.openxmlformats.org/drawingml/2006/main" sz="1000" i="1">
                            <a:solidFill>
                              <a:srgbClr val="333333"/>
                            </a:solidFill>
                            <a:latin typeface="Cambria Math" panose="02040503050406030204" pitchFamily="18" charset="0"/>
                          </a:rPr>
                          <m:t>t</m:t>
                        </m:r>
                        <m:r>
                          <a:rPr xmlns:a="http://schemas.openxmlformats.org/drawingml/2006/main" sz="1000" i="1">
                            <a:solidFill>
                              <a:srgbClr val="333333"/>
                            </a:solidFill>
                            <a:latin typeface="Cambria Math" panose="02040503050406030204" pitchFamily="18" charset="0"/>
                          </a:rPr>
                          <m:t>=</m:t>
                        </m:r>
                        <m:r>
                          <a:rPr xmlns:a="http://schemas.openxmlformats.org/drawingml/2006/main" sz="1000" i="1">
                            <a:solidFill>
                              <a:srgbClr val="333333"/>
                            </a:solidFill>
                            <a:latin typeface="Cambria Math" panose="02040503050406030204" pitchFamily="18" charset="0"/>
                          </a:rPr>
                          <m:t>0</m:t>
                        </m:r>
                      </m:sub>
                    </m:sSub>
                    <m:r>
                      <a:rPr xmlns:a="http://schemas.openxmlformats.org/drawingml/2006/main" sz="1000" i="1">
                        <a:solidFill>
                          <a:srgbClr val="333333"/>
                        </a:solidFill>
                        <a:latin typeface="Cambria Math" panose="02040503050406030204" pitchFamily="18" charset="0"/>
                      </a:rPr>
                      <m:t>P</m:t>
                    </m:r>
                    <m:r>
                      <a:rPr xmlns:a="http://schemas.openxmlformats.org/drawingml/2006/main" sz="1000" i="1">
                        <a:solidFill>
                          <a:srgbClr val="333333"/>
                        </a:solidFill>
                        <a:latin typeface="Cambria Math" panose="02040503050406030204" pitchFamily="18" charset="0"/>
                      </a:rPr>
                      <m:t>r</m:t>
                    </m:r>
                    <m:r>
                      <a:rPr xmlns:a="http://schemas.openxmlformats.org/drawingml/2006/main" sz="1000" i="1">
                        <a:solidFill>
                          <a:srgbClr val="333333"/>
                        </a:solidFill>
                        <a:latin typeface="Cambria Math" panose="02040503050406030204" pitchFamily="18" charset="0"/>
                      </a:rPr>
                      <m:t>o</m:t>
                    </m:r>
                    <m:r>
                      <a:rPr xmlns:a="http://schemas.openxmlformats.org/drawingml/2006/main" sz="1000" i="1">
                        <a:solidFill>
                          <a:srgbClr val="333333"/>
                        </a:solidFill>
                        <a:latin typeface="Cambria Math" panose="02040503050406030204" pitchFamily="18" charset="0"/>
                      </a:rPr>
                      <m:t>b</m:t>
                    </m:r>
                    <m:r>
                      <a:rPr xmlns:a="http://schemas.openxmlformats.org/drawingml/2006/main" sz="1000" i="1">
                        <a:solidFill>
                          <a:srgbClr val="333333"/>
                        </a:solidFill>
                        <a:latin typeface="Cambria Math" panose="02040503050406030204" pitchFamily="18" charset="0"/>
                      </a:rPr>
                      <m:t>a</m:t>
                    </m:r>
                    <m:r>
                      <a:rPr xmlns:a="http://schemas.openxmlformats.org/drawingml/2006/main" sz="1000" i="1">
                        <a:solidFill>
                          <a:srgbClr val="333333"/>
                        </a:solidFill>
                        <a:latin typeface="Cambria Math" panose="02040503050406030204" pitchFamily="18" charset="0"/>
                      </a:rPr>
                      <m:t>b</m:t>
                    </m:r>
                    <m:r>
                      <a:rPr xmlns:a="http://schemas.openxmlformats.org/drawingml/2006/main" sz="1000" i="1">
                        <a:solidFill>
                          <a:srgbClr val="333333"/>
                        </a:solidFill>
                        <a:latin typeface="Cambria Math" panose="02040503050406030204" pitchFamily="18" charset="0"/>
                      </a:rPr>
                      <m:t>i</m:t>
                    </m:r>
                    <m:r>
                      <a:rPr xmlns:a="http://schemas.openxmlformats.org/drawingml/2006/main" sz="1000" i="1">
                        <a:solidFill>
                          <a:srgbClr val="333333"/>
                        </a:solidFill>
                        <a:latin typeface="Cambria Math" panose="02040503050406030204" pitchFamily="18" charset="0"/>
                      </a:rPr>
                      <m:t>l</m:t>
                    </m:r>
                    <m:r>
                      <a:rPr xmlns:a="http://schemas.openxmlformats.org/drawingml/2006/main" sz="1000" i="1">
                        <a:solidFill>
                          <a:srgbClr val="333333"/>
                        </a:solidFill>
                        <a:latin typeface="Cambria Math" panose="02040503050406030204" pitchFamily="18" charset="0"/>
                      </a:rPr>
                      <m:t>i</m:t>
                    </m:r>
                    <m:r>
                      <a:rPr xmlns:a="http://schemas.openxmlformats.org/drawingml/2006/main" sz="1000" i="1">
                        <a:solidFill>
                          <a:srgbClr val="333333"/>
                        </a:solidFill>
                        <a:latin typeface="Cambria Math" panose="02040503050406030204" pitchFamily="18" charset="0"/>
                      </a:rPr>
                      <m:t>t</m:t>
                    </m:r>
                    <m:r>
                      <a:rPr xmlns:a="http://schemas.openxmlformats.org/drawingml/2006/main" sz="1000" i="1">
                        <a:solidFill>
                          <a:srgbClr val="333333"/>
                        </a:solidFill>
                        <a:latin typeface="Cambria Math" panose="02040503050406030204" pitchFamily="18" charset="0"/>
                      </a:rPr>
                      <m:t>y</m:t>
                    </m:r>
                    <m:r>
                      <a:rPr xmlns:a="http://schemas.openxmlformats.org/drawingml/2006/main" sz="1000" i="1">
                        <a:solidFill>
                          <a:srgbClr val="333333"/>
                        </a:solidFill>
                        <a:latin typeface="Cambria Math" panose="02040503050406030204" pitchFamily="18" charset="0"/>
                      </a:rPr>
                      <m:t>o</m:t>
                    </m:r>
                    <m:r>
                      <a:rPr xmlns:a="http://schemas.openxmlformats.org/drawingml/2006/main" sz="1000" i="1">
                        <a:solidFill>
                          <a:srgbClr val="333333"/>
                        </a:solidFill>
                        <a:latin typeface="Cambria Math" panose="02040503050406030204" pitchFamily="18" charset="0"/>
                      </a:rPr>
                      <m:t>f</m:t>
                    </m:r>
                    <m:r>
                      <a:rPr xmlns:a="http://schemas.openxmlformats.org/drawingml/2006/main" sz="1000" i="1">
                        <a:solidFill>
                          <a:srgbClr val="333333"/>
                        </a:solidFill>
                        <a:latin typeface="Cambria Math" panose="02040503050406030204" pitchFamily="18" charset="0"/>
                      </a:rPr>
                      <m:t>A</m:t>
                    </m:r>
                    <m:r>
                      <a:rPr xmlns:a="http://schemas.openxmlformats.org/drawingml/2006/main" sz="1000" i="1">
                        <a:solidFill>
                          <a:srgbClr val="333333"/>
                        </a:solidFill>
                        <a:latin typeface="Cambria Math" panose="02040503050406030204" pitchFamily="18" charset="0"/>
                      </a:rPr>
                      <m:t>c</m:t>
                    </m:r>
                    <m:r>
                      <a:rPr xmlns:a="http://schemas.openxmlformats.org/drawingml/2006/main" sz="1000" i="1">
                        <a:solidFill>
                          <a:srgbClr val="333333"/>
                        </a:solidFill>
                        <a:latin typeface="Cambria Math" panose="02040503050406030204" pitchFamily="18" charset="0"/>
                      </a:rPr>
                      <m:t>t</m:t>
                    </m:r>
                    <m:r>
                      <a:rPr xmlns:a="http://schemas.openxmlformats.org/drawingml/2006/main" sz="1000" i="1">
                        <a:solidFill>
                          <a:srgbClr val="333333"/>
                        </a:solidFill>
                        <a:latin typeface="Cambria Math" panose="02040503050406030204" pitchFamily="18" charset="0"/>
                      </a:rPr>
                      <m:t>i</m:t>
                    </m:r>
                    <m:r>
                      <a:rPr xmlns:a="http://schemas.openxmlformats.org/drawingml/2006/main" sz="1000" i="1">
                        <a:solidFill>
                          <a:srgbClr val="333333"/>
                        </a:solidFill>
                        <a:latin typeface="Cambria Math" panose="02040503050406030204" pitchFamily="18" charset="0"/>
                      </a:rPr>
                      <m:t>v</m:t>
                    </m:r>
                    <m:r>
                      <a:rPr xmlns:a="http://schemas.openxmlformats.org/drawingml/2006/main" sz="1000" i="1">
                        <a:solidFill>
                          <a:srgbClr val="333333"/>
                        </a:solidFill>
                        <a:latin typeface="Cambria Math" panose="02040503050406030204" pitchFamily="18" charset="0"/>
                      </a:rPr>
                      <m:t>e</m:t>
                    </m:r>
                    <m:r>
                      <a:rPr xmlns:a="http://schemas.openxmlformats.org/drawingml/2006/main" sz="1000" i="1">
                        <a:solidFill>
                          <a:srgbClr val="333333"/>
                        </a:solidFill>
                        <a:latin typeface="Cambria Math" panose="02040503050406030204" pitchFamily="18" charset="0"/>
                      </a:rPr>
                      <m:t>∈</m:t>
                    </m:r>
                    <m:r>
                      <a:rPr xmlns:a="http://schemas.openxmlformats.org/drawingml/2006/main" sz="1000" i="1">
                        <a:solidFill>
                          <a:srgbClr val="333333"/>
                        </a:solidFill>
                        <a:latin typeface="Cambria Math" panose="02040503050406030204" pitchFamily="18" charset="0"/>
                      </a:rPr>
                      <m:t>(</m:t>
                    </m:r>
                    <m:r>
                      <a:rPr xmlns:a="http://schemas.openxmlformats.org/drawingml/2006/main" sz="1000" i="1">
                        <a:solidFill>
                          <a:srgbClr val="333333"/>
                        </a:solidFill>
                        <a:latin typeface="Cambria Math" panose="02040503050406030204" pitchFamily="18" charset="0"/>
                      </a:rPr>
                      <m:t>0,1</m:t>
                    </m:r>
                    <m:r>
                      <a:rPr xmlns:a="http://schemas.openxmlformats.org/drawingml/2006/main" sz="1000" i="1">
                        <a:solidFill>
                          <a:srgbClr val="333333"/>
                        </a:solidFill>
                        <a:latin typeface="Cambria Math" panose="02040503050406030204" pitchFamily="18" charset="0"/>
                      </a:rPr>
                      <m:t>)</m:t>
                    </m:r>
                  </m:oMath>
                </m:oMathPara>
              </a14:m>
              <a:endParaRPr sz="1000">
                <a:solidFill>
                  <a:srgbClr val="333333"/>
                </a:solidFill>
              </a:endParaRPr>
            </a:p>
          </p:txBody>
        </p:sp>
        <p:sp>
          <p:nvSpPr>
            <p:cNvPr id="1680" name="Equation"/>
            <p:cNvSpPr txBox="1"/>
            <p:nvPr/>
          </p:nvSpPr>
          <p:spPr>
            <a:xfrm>
              <a:off x="105255" y="288252"/>
              <a:ext cx="1047565" cy="120016"/>
            </a:xfrm>
            <a:prstGeom prst="rect">
              <a:avLst/>
            </a:prstGeom>
            <a:noFill/>
            <a:ln w="12700" cap="flat">
              <a:noFill/>
              <a:miter lim="400000"/>
            </a:ln>
            <a:effectLst/>
          </p:spPr>
          <p:txBody>
            <a:bodyPr wrap="none" lIns="0" tIns="0" rIns="0" bIns="0">
              <a:spAutoFit/>
            </a:bodyPr>
            <a:lstStyle/>
            <a:p>
              <a:pPr latinLnBrk="1">
                <a:defRPr sz="1800">
                  <a:solidFill>
                    <a:srgbClr val="000000"/>
                  </a:solidFill>
                </a:defRPr>
              </a:pPr>
              <a14:m>
                <m:oMathPara>
                  <m:oMathParaPr>
                    <m:jc m:val="centerGroup"/>
                  </m:oMathParaPr>
                  <m:oMath>
                    <m:r>
                      <a:rPr xmlns:a="http://schemas.openxmlformats.org/drawingml/2006/main" sz="1000" i="1">
                        <a:solidFill>
                          <a:srgbClr val="333333"/>
                        </a:solidFill>
                        <a:latin typeface="Cambria Math" panose="02040503050406030204" pitchFamily="18" charset="0"/>
                      </a:rPr>
                      <m:t>K</m:t>
                    </m:r>
                    <m:r>
                      <a:rPr xmlns:a="http://schemas.openxmlformats.org/drawingml/2006/main" sz="1000" i="1">
                        <a:solidFill>
                          <a:srgbClr val="333333"/>
                        </a:solidFill>
                        <a:latin typeface="Cambria Math" panose="02040503050406030204" pitchFamily="18" charset="0"/>
                      </a:rPr>
                      <m:t>i</m:t>
                    </m:r>
                    <m:r>
                      <a:rPr xmlns:a="http://schemas.openxmlformats.org/drawingml/2006/main" sz="1000" i="1">
                        <a:solidFill>
                          <a:srgbClr val="333333"/>
                        </a:solidFill>
                        <a:latin typeface="Cambria Math" panose="02040503050406030204" pitchFamily="18" charset="0"/>
                      </a:rPr>
                      <m:t>c</m:t>
                    </m:r>
                    <m:sSub>
                      <m:e>
                        <m:r>
                          <a:rPr xmlns:a="http://schemas.openxmlformats.org/drawingml/2006/main" sz="1000" i="1">
                            <a:solidFill>
                              <a:srgbClr val="333333"/>
                            </a:solidFill>
                            <a:latin typeface="Cambria Math" panose="02040503050406030204" pitchFamily="18" charset="0"/>
                          </a:rPr>
                          <m:t>k</m:t>
                        </m:r>
                      </m:e>
                      <m:sub>
                        <m:r>
                          <a:rPr xmlns:a="http://schemas.openxmlformats.org/drawingml/2006/main" sz="1000" i="1">
                            <a:solidFill>
                              <a:srgbClr val="333333"/>
                            </a:solidFill>
                            <a:latin typeface="Cambria Math" panose="02040503050406030204" pitchFamily="18" charset="0"/>
                          </a:rPr>
                          <m:t>t</m:t>
                        </m:r>
                        <m:r>
                          <a:rPr xmlns:a="http://schemas.openxmlformats.org/drawingml/2006/main" sz="1000" i="1">
                            <a:solidFill>
                              <a:srgbClr val="333333"/>
                            </a:solidFill>
                            <a:latin typeface="Cambria Math" panose="02040503050406030204" pitchFamily="18" charset="0"/>
                          </a:rPr>
                          <m:t>=</m:t>
                        </m:r>
                        <m:r>
                          <a:rPr xmlns:a="http://schemas.openxmlformats.org/drawingml/2006/main" sz="1000" i="1">
                            <a:solidFill>
                              <a:srgbClr val="333333"/>
                            </a:solidFill>
                            <a:latin typeface="Cambria Math" panose="02040503050406030204" pitchFamily="18" charset="0"/>
                          </a:rPr>
                          <m:t>0</m:t>
                        </m:r>
                      </m:sub>
                    </m:sSub>
                    <m:r>
                      <a:rPr xmlns:a="http://schemas.openxmlformats.org/drawingml/2006/main" sz="1000" i="1">
                        <a:solidFill>
                          <a:srgbClr val="333333"/>
                        </a:solidFill>
                        <a:latin typeface="Cambria Math" panose="02040503050406030204" pitchFamily="18" charset="0"/>
                      </a:rPr>
                      <m:t>V</m:t>
                    </m:r>
                    <m:r>
                      <a:rPr xmlns:a="http://schemas.openxmlformats.org/drawingml/2006/main" sz="1000" i="1">
                        <a:solidFill>
                          <a:srgbClr val="333333"/>
                        </a:solidFill>
                        <a:latin typeface="Cambria Math" panose="02040503050406030204" pitchFamily="18" charset="0"/>
                      </a:rPr>
                      <m:t>e</m:t>
                    </m:r>
                    <m:r>
                      <a:rPr xmlns:a="http://schemas.openxmlformats.org/drawingml/2006/main" sz="1000" i="1">
                        <a:solidFill>
                          <a:srgbClr val="333333"/>
                        </a:solidFill>
                        <a:latin typeface="Cambria Math" panose="02040503050406030204" pitchFamily="18" charset="0"/>
                      </a:rPr>
                      <m:t>l</m:t>
                    </m:r>
                    <m:r>
                      <a:rPr xmlns:a="http://schemas.openxmlformats.org/drawingml/2006/main" sz="1000" i="1">
                        <a:solidFill>
                          <a:srgbClr val="333333"/>
                        </a:solidFill>
                        <a:latin typeface="Cambria Math" panose="02040503050406030204" pitchFamily="18" charset="0"/>
                      </a:rPr>
                      <m:t>∈</m:t>
                    </m:r>
                    <m:r>
                      <a:rPr xmlns:a="http://schemas.openxmlformats.org/drawingml/2006/main" sz="1000" i="1">
                        <a:solidFill>
                          <a:srgbClr val="333333"/>
                        </a:solidFill>
                        <a:latin typeface="Cambria Math" panose="02040503050406030204" pitchFamily="18" charset="0"/>
                      </a:rPr>
                      <m:t>[</m:t>
                    </m:r>
                    <m:r>
                      <a:rPr xmlns:a="http://schemas.openxmlformats.org/drawingml/2006/main" sz="1000" i="1">
                        <a:solidFill>
                          <a:srgbClr val="333333"/>
                        </a:solidFill>
                        <a:latin typeface="Cambria Math" panose="02040503050406030204" pitchFamily="18" charset="0"/>
                      </a:rPr>
                      <m:t>0,1</m:t>
                    </m:r>
                    <m:r>
                      <a:rPr xmlns:a="http://schemas.openxmlformats.org/drawingml/2006/main" sz="1000" i="1">
                        <a:solidFill>
                          <a:srgbClr val="333333"/>
                        </a:solidFill>
                        <a:latin typeface="Cambria Math" panose="02040503050406030204" pitchFamily="18" charset="0"/>
                      </a:rPr>
                      <m:t>]</m:t>
                    </m:r>
                  </m:oMath>
                </m:oMathPara>
              </a14:m>
              <a:endParaRPr sz="1000">
                <a:solidFill>
                  <a:srgbClr val="333333"/>
                </a:solidFill>
              </a:endParaRPr>
            </a:p>
          </p:txBody>
        </p:sp>
        <p:sp>
          <p:nvSpPr>
            <p:cNvPr id="1681" name="Equation"/>
            <p:cNvSpPr txBox="1"/>
            <p:nvPr/>
          </p:nvSpPr>
          <p:spPr>
            <a:xfrm>
              <a:off x="21190" y="576505"/>
              <a:ext cx="1323141" cy="120651"/>
            </a:xfrm>
            <a:prstGeom prst="rect">
              <a:avLst/>
            </a:prstGeom>
            <a:noFill/>
            <a:ln w="12700" cap="flat">
              <a:noFill/>
              <a:miter lim="400000"/>
            </a:ln>
            <a:effectLst/>
          </p:spPr>
          <p:txBody>
            <a:bodyPr wrap="none" lIns="0" tIns="0" rIns="0" bIns="0">
              <a:spAutoFit/>
            </a:bodyPr>
            <a:lstStyle/>
            <a:p>
              <a:pPr latinLnBrk="1">
                <a:defRPr sz="1800">
                  <a:solidFill>
                    <a:srgbClr val="000000"/>
                  </a:solidFill>
                </a:defRPr>
              </a:pPr>
              <a14:m>
                <m:oMathPara>
                  <m:oMathParaPr>
                    <m:jc m:val="centerGroup"/>
                  </m:oMathParaPr>
                  <m:oMath>
                    <m:r>
                      <a:rPr xmlns:a="http://schemas.openxmlformats.org/drawingml/2006/main" sz="1000" i="1">
                        <a:solidFill>
                          <a:srgbClr val="333333"/>
                        </a:solidFill>
                        <a:latin typeface="Cambria Math" panose="02040503050406030204" pitchFamily="18" charset="0"/>
                      </a:rPr>
                      <m:t>K</m:t>
                    </m:r>
                    <m:r>
                      <a:rPr xmlns:a="http://schemas.openxmlformats.org/drawingml/2006/main" sz="1000" i="1">
                        <a:solidFill>
                          <a:srgbClr val="333333"/>
                        </a:solidFill>
                        <a:latin typeface="Cambria Math" panose="02040503050406030204" pitchFamily="18" charset="0"/>
                      </a:rPr>
                      <m:t>i</m:t>
                    </m:r>
                    <m:r>
                      <a:rPr xmlns:a="http://schemas.openxmlformats.org/drawingml/2006/main" sz="1000" i="1">
                        <a:solidFill>
                          <a:srgbClr val="333333"/>
                        </a:solidFill>
                        <a:latin typeface="Cambria Math" panose="02040503050406030204" pitchFamily="18" charset="0"/>
                      </a:rPr>
                      <m:t>c</m:t>
                    </m:r>
                    <m:sSub>
                      <m:e>
                        <m:r>
                          <a:rPr xmlns:a="http://schemas.openxmlformats.org/drawingml/2006/main" sz="1000" i="1">
                            <a:solidFill>
                              <a:srgbClr val="333333"/>
                            </a:solidFill>
                            <a:latin typeface="Cambria Math" panose="02040503050406030204" pitchFamily="18" charset="0"/>
                          </a:rPr>
                          <m:t>k</m:t>
                        </m:r>
                      </m:e>
                      <m:sub>
                        <m:r>
                          <a:rPr xmlns:a="http://schemas.openxmlformats.org/drawingml/2006/main" sz="1000" i="1">
                            <a:solidFill>
                              <a:srgbClr val="333333"/>
                            </a:solidFill>
                            <a:latin typeface="Cambria Math" panose="02040503050406030204" pitchFamily="18" charset="0"/>
                          </a:rPr>
                          <m:t>t</m:t>
                        </m:r>
                        <m:r>
                          <a:rPr xmlns:a="http://schemas.openxmlformats.org/drawingml/2006/main" sz="1000" i="1">
                            <a:solidFill>
                              <a:srgbClr val="333333"/>
                            </a:solidFill>
                            <a:latin typeface="Cambria Math" panose="02040503050406030204" pitchFamily="18" charset="0"/>
                          </a:rPr>
                          <m:t>=</m:t>
                        </m:r>
                        <m:r>
                          <a:rPr xmlns:a="http://schemas.openxmlformats.org/drawingml/2006/main" sz="1000" i="1">
                            <a:solidFill>
                              <a:srgbClr val="333333"/>
                            </a:solidFill>
                            <a:latin typeface="Cambria Math" panose="02040503050406030204" pitchFamily="18" charset="0"/>
                          </a:rPr>
                          <m:t>0</m:t>
                        </m:r>
                      </m:sub>
                    </m:sSub>
                    <m:r>
                      <a:rPr xmlns:a="http://schemas.openxmlformats.org/drawingml/2006/main" sz="1000" i="1">
                        <a:solidFill>
                          <a:srgbClr val="333333"/>
                        </a:solidFill>
                        <a:latin typeface="Cambria Math" panose="02040503050406030204" pitchFamily="18" charset="0"/>
                      </a:rPr>
                      <m:t>μ</m:t>
                    </m:r>
                    <m:r>
                      <a:rPr xmlns:a="http://schemas.openxmlformats.org/drawingml/2006/main" sz="1000" i="1">
                        <a:solidFill>
                          <a:srgbClr val="333333"/>
                        </a:solidFill>
                        <a:latin typeface="Cambria Math" panose="02040503050406030204" pitchFamily="18" charset="0"/>
                      </a:rPr>
                      <m:t>T</m:t>
                    </m:r>
                    <m:r>
                      <a:rPr xmlns:a="http://schemas.openxmlformats.org/drawingml/2006/main" sz="1000" i="1">
                        <a:solidFill>
                          <a:srgbClr val="333333"/>
                        </a:solidFill>
                        <a:latin typeface="Cambria Math" panose="02040503050406030204" pitchFamily="18" charset="0"/>
                      </a:rPr>
                      <m:t>∈</m:t>
                    </m:r>
                    <m:r>
                      <a:rPr xmlns:a="http://schemas.openxmlformats.org/drawingml/2006/main" sz="1000" i="1">
                        <a:solidFill>
                          <a:srgbClr val="333333"/>
                        </a:solidFill>
                        <a:latin typeface="Cambria Math" panose="02040503050406030204" pitchFamily="18" charset="0"/>
                      </a:rPr>
                      <m:t>[</m:t>
                    </m:r>
                    <m:r>
                      <a:rPr xmlns:a="http://schemas.openxmlformats.org/drawingml/2006/main" sz="1000" i="1">
                        <a:solidFill>
                          <a:srgbClr val="333333"/>
                        </a:solidFill>
                        <a:latin typeface="Cambria Math" panose="02040503050406030204" pitchFamily="18" charset="0"/>
                      </a:rPr>
                      <m:t>-</m:t>
                    </m:r>
                    <m:r>
                      <a:rPr xmlns:a="http://schemas.openxmlformats.org/drawingml/2006/main" sz="1000" i="1">
                        <a:solidFill>
                          <a:srgbClr val="333333"/>
                        </a:solidFill>
                        <a:latin typeface="Cambria Math" panose="02040503050406030204" pitchFamily="18" charset="0"/>
                      </a:rPr>
                      <m:t>0.5,0.5</m:t>
                    </m:r>
                    <m:r>
                      <a:rPr xmlns:a="http://schemas.openxmlformats.org/drawingml/2006/main" sz="1000" i="1">
                        <a:solidFill>
                          <a:srgbClr val="333333"/>
                        </a:solidFill>
                        <a:latin typeface="Cambria Math" panose="02040503050406030204" pitchFamily="18" charset="0"/>
                      </a:rPr>
                      <m:t>]</m:t>
                    </m:r>
                  </m:oMath>
                </m:oMathPara>
              </a14:m>
              <a:endParaRPr sz="1000">
                <a:solidFill>
                  <a:srgbClr val="333333"/>
                </a:solidFill>
              </a:endParaRPr>
            </a:p>
          </p:txBody>
        </p:sp>
        <p:sp>
          <p:nvSpPr>
            <p:cNvPr id="1682" name="Equation"/>
            <p:cNvSpPr txBox="1"/>
            <p:nvPr/>
          </p:nvSpPr>
          <p:spPr>
            <a:xfrm>
              <a:off x="0" y="865169"/>
              <a:ext cx="2303518" cy="120016"/>
            </a:xfrm>
            <a:prstGeom prst="rect">
              <a:avLst/>
            </a:prstGeom>
            <a:noFill/>
            <a:ln w="12700" cap="flat">
              <a:noFill/>
              <a:miter lim="400000"/>
            </a:ln>
            <a:effectLst/>
          </p:spPr>
          <p:txBody>
            <a:bodyPr wrap="none" lIns="0" tIns="0" rIns="0" bIns="0">
              <a:spAutoFit/>
            </a:bodyPr>
            <a:lstStyle/>
            <a:p>
              <a:pPr latinLnBrk="1">
                <a:defRPr sz="1800">
                  <a:solidFill>
                    <a:srgbClr val="000000"/>
                  </a:solidFill>
                </a:defRPr>
              </a:pPr>
              <a14:m>
                <m:oMathPara>
                  <m:oMathParaPr>
                    <m:jc m:val="centerGroup"/>
                  </m:oMathParaPr>
                  <m:oMath>
                    <m:r>
                      <a:rPr xmlns:a="http://schemas.openxmlformats.org/drawingml/2006/main" sz="1000" i="1">
                        <a:solidFill>
                          <a:srgbClr val="D34EF4"/>
                        </a:solidFill>
                        <a:latin typeface="Cambria Math" panose="02040503050406030204" pitchFamily="18" charset="0"/>
                      </a:rPr>
                      <m:t>S</m:t>
                    </m:r>
                    <m:r>
                      <a:rPr xmlns:a="http://schemas.openxmlformats.org/drawingml/2006/main" sz="1000" i="1">
                        <a:solidFill>
                          <a:srgbClr val="D34EF4"/>
                        </a:solidFill>
                        <a:latin typeface="Cambria Math" panose="02040503050406030204" pitchFamily="18" charset="0"/>
                      </a:rPr>
                      <m:t>n</m:t>
                    </m:r>
                    <m:r>
                      <a:rPr xmlns:a="http://schemas.openxmlformats.org/drawingml/2006/main" sz="1000" i="1">
                        <a:solidFill>
                          <a:srgbClr val="D34EF4"/>
                        </a:solidFill>
                        <a:latin typeface="Cambria Math" panose="02040503050406030204" pitchFamily="18" charset="0"/>
                      </a:rPr>
                      <m:t>a</m:t>
                    </m:r>
                    <m:r>
                      <a:rPr xmlns:a="http://schemas.openxmlformats.org/drawingml/2006/main" sz="1000" i="1">
                        <a:solidFill>
                          <a:srgbClr val="D34EF4"/>
                        </a:solidFill>
                        <a:latin typeface="Cambria Math" panose="02040503050406030204" pitchFamily="18" charset="0"/>
                      </a:rPr>
                      <m:t>r</m:t>
                    </m:r>
                    <m:sSub>
                      <m:e>
                        <m:r>
                          <a:rPr xmlns:a="http://schemas.openxmlformats.org/drawingml/2006/main" sz="1000" i="1">
                            <a:solidFill>
                              <a:srgbClr val="D34EF4"/>
                            </a:solidFill>
                            <a:latin typeface="Cambria Math" panose="02040503050406030204" pitchFamily="18" charset="0"/>
                          </a:rPr>
                          <m:t>e</m:t>
                        </m:r>
                      </m:e>
                      <m:sub>
                        <m:r>
                          <a:rPr xmlns:a="http://schemas.openxmlformats.org/drawingml/2006/main" sz="1000" i="1">
                            <a:solidFill>
                              <a:srgbClr val="D34EF4"/>
                            </a:solidFill>
                            <a:latin typeface="Cambria Math" panose="02040503050406030204" pitchFamily="18" charset="0"/>
                          </a:rPr>
                          <m:t>t</m:t>
                        </m:r>
                        <m:r>
                          <a:rPr xmlns:a="http://schemas.openxmlformats.org/drawingml/2006/main" sz="1000" i="1">
                            <a:solidFill>
                              <a:srgbClr val="D34EF4"/>
                            </a:solidFill>
                            <a:latin typeface="Cambria Math" panose="02040503050406030204" pitchFamily="18" charset="0"/>
                          </a:rPr>
                          <m:t>=</m:t>
                        </m:r>
                        <m:r>
                          <a:rPr xmlns:a="http://schemas.openxmlformats.org/drawingml/2006/main" sz="1000" i="1">
                            <a:solidFill>
                              <a:srgbClr val="D34EF4"/>
                            </a:solidFill>
                            <a:latin typeface="Cambria Math" panose="02040503050406030204" pitchFamily="18" charset="0"/>
                          </a:rPr>
                          <m:t>0</m:t>
                        </m:r>
                      </m:sub>
                    </m:sSub>
                    <m:r>
                      <a:rPr xmlns:a="http://schemas.openxmlformats.org/drawingml/2006/main" sz="1000" i="1">
                        <a:solidFill>
                          <a:srgbClr val="D34EF4"/>
                        </a:solidFill>
                        <a:latin typeface="Cambria Math" panose="02040503050406030204" pitchFamily="18" charset="0"/>
                      </a:rPr>
                      <m:t>P</m:t>
                    </m:r>
                    <m:r>
                      <a:rPr xmlns:a="http://schemas.openxmlformats.org/drawingml/2006/main" sz="1000" i="1">
                        <a:solidFill>
                          <a:srgbClr val="D34EF4"/>
                        </a:solidFill>
                        <a:latin typeface="Cambria Math" panose="02040503050406030204" pitchFamily="18" charset="0"/>
                      </a:rPr>
                      <m:t>r</m:t>
                    </m:r>
                    <m:r>
                      <a:rPr xmlns:a="http://schemas.openxmlformats.org/drawingml/2006/main" sz="1000" i="1">
                        <a:solidFill>
                          <a:srgbClr val="D34EF4"/>
                        </a:solidFill>
                        <a:latin typeface="Cambria Math" panose="02040503050406030204" pitchFamily="18" charset="0"/>
                      </a:rPr>
                      <m:t>o</m:t>
                    </m:r>
                    <m:r>
                      <a:rPr xmlns:a="http://schemas.openxmlformats.org/drawingml/2006/main" sz="1000" i="1">
                        <a:solidFill>
                          <a:srgbClr val="D34EF4"/>
                        </a:solidFill>
                        <a:latin typeface="Cambria Math" panose="02040503050406030204" pitchFamily="18" charset="0"/>
                      </a:rPr>
                      <m:t>b</m:t>
                    </m:r>
                    <m:r>
                      <a:rPr xmlns:a="http://schemas.openxmlformats.org/drawingml/2006/main" sz="1000" i="1">
                        <a:solidFill>
                          <a:srgbClr val="D34EF4"/>
                        </a:solidFill>
                        <a:latin typeface="Cambria Math" panose="02040503050406030204" pitchFamily="18" charset="0"/>
                      </a:rPr>
                      <m:t>a</m:t>
                    </m:r>
                    <m:r>
                      <a:rPr xmlns:a="http://schemas.openxmlformats.org/drawingml/2006/main" sz="1000" i="1">
                        <a:solidFill>
                          <a:srgbClr val="D34EF4"/>
                        </a:solidFill>
                        <a:latin typeface="Cambria Math" panose="02040503050406030204" pitchFamily="18" charset="0"/>
                      </a:rPr>
                      <m:t>b</m:t>
                    </m:r>
                    <m:r>
                      <a:rPr xmlns:a="http://schemas.openxmlformats.org/drawingml/2006/main" sz="1000" i="1">
                        <a:solidFill>
                          <a:srgbClr val="D34EF4"/>
                        </a:solidFill>
                        <a:latin typeface="Cambria Math" panose="02040503050406030204" pitchFamily="18" charset="0"/>
                      </a:rPr>
                      <m:t>i</m:t>
                    </m:r>
                    <m:r>
                      <a:rPr xmlns:a="http://schemas.openxmlformats.org/drawingml/2006/main" sz="1000" i="1">
                        <a:solidFill>
                          <a:srgbClr val="D34EF4"/>
                        </a:solidFill>
                        <a:latin typeface="Cambria Math" panose="02040503050406030204" pitchFamily="18" charset="0"/>
                      </a:rPr>
                      <m:t>l</m:t>
                    </m:r>
                    <m:r>
                      <a:rPr xmlns:a="http://schemas.openxmlformats.org/drawingml/2006/main" sz="1000" i="1">
                        <a:solidFill>
                          <a:srgbClr val="D34EF4"/>
                        </a:solidFill>
                        <a:latin typeface="Cambria Math" panose="02040503050406030204" pitchFamily="18" charset="0"/>
                      </a:rPr>
                      <m:t>i</m:t>
                    </m:r>
                    <m:r>
                      <a:rPr xmlns:a="http://schemas.openxmlformats.org/drawingml/2006/main" sz="1000" i="1">
                        <a:solidFill>
                          <a:srgbClr val="D34EF4"/>
                        </a:solidFill>
                        <a:latin typeface="Cambria Math" panose="02040503050406030204" pitchFamily="18" charset="0"/>
                      </a:rPr>
                      <m:t>t</m:t>
                    </m:r>
                    <m:r>
                      <a:rPr xmlns:a="http://schemas.openxmlformats.org/drawingml/2006/main" sz="1000" i="1">
                        <a:solidFill>
                          <a:srgbClr val="D34EF4"/>
                        </a:solidFill>
                        <a:latin typeface="Cambria Math" panose="02040503050406030204" pitchFamily="18" charset="0"/>
                      </a:rPr>
                      <m:t>y</m:t>
                    </m:r>
                    <m:r>
                      <a:rPr xmlns:a="http://schemas.openxmlformats.org/drawingml/2006/main" sz="1000" i="1">
                        <a:solidFill>
                          <a:srgbClr val="D34EF4"/>
                        </a:solidFill>
                        <a:latin typeface="Cambria Math" panose="02040503050406030204" pitchFamily="18" charset="0"/>
                      </a:rPr>
                      <m:t>o</m:t>
                    </m:r>
                    <m:r>
                      <a:rPr xmlns:a="http://schemas.openxmlformats.org/drawingml/2006/main" sz="1000" i="1">
                        <a:solidFill>
                          <a:srgbClr val="D34EF4"/>
                        </a:solidFill>
                        <a:latin typeface="Cambria Math" panose="02040503050406030204" pitchFamily="18" charset="0"/>
                      </a:rPr>
                      <m:t>f</m:t>
                    </m:r>
                    <m:r>
                      <a:rPr xmlns:a="http://schemas.openxmlformats.org/drawingml/2006/main" sz="1000" i="1">
                        <a:solidFill>
                          <a:srgbClr val="D34EF4"/>
                        </a:solidFill>
                        <a:latin typeface="Cambria Math" panose="02040503050406030204" pitchFamily="18" charset="0"/>
                      </a:rPr>
                      <m:t>A</m:t>
                    </m:r>
                    <m:r>
                      <a:rPr xmlns:a="http://schemas.openxmlformats.org/drawingml/2006/main" sz="1000" i="1">
                        <a:solidFill>
                          <a:srgbClr val="D34EF4"/>
                        </a:solidFill>
                        <a:latin typeface="Cambria Math" panose="02040503050406030204" pitchFamily="18" charset="0"/>
                      </a:rPr>
                      <m:t>c</m:t>
                    </m:r>
                    <m:r>
                      <a:rPr xmlns:a="http://schemas.openxmlformats.org/drawingml/2006/main" sz="1000" i="1">
                        <a:solidFill>
                          <a:srgbClr val="D34EF4"/>
                        </a:solidFill>
                        <a:latin typeface="Cambria Math" panose="02040503050406030204" pitchFamily="18" charset="0"/>
                      </a:rPr>
                      <m:t>t</m:t>
                    </m:r>
                    <m:r>
                      <a:rPr xmlns:a="http://schemas.openxmlformats.org/drawingml/2006/main" sz="1000" i="1">
                        <a:solidFill>
                          <a:srgbClr val="D34EF4"/>
                        </a:solidFill>
                        <a:latin typeface="Cambria Math" panose="02040503050406030204" pitchFamily="18" charset="0"/>
                      </a:rPr>
                      <m:t>i</m:t>
                    </m:r>
                    <m:r>
                      <a:rPr xmlns:a="http://schemas.openxmlformats.org/drawingml/2006/main" sz="1000" i="1">
                        <a:solidFill>
                          <a:srgbClr val="D34EF4"/>
                        </a:solidFill>
                        <a:latin typeface="Cambria Math" panose="02040503050406030204" pitchFamily="18" charset="0"/>
                      </a:rPr>
                      <m:t>v</m:t>
                    </m:r>
                    <m:r>
                      <a:rPr xmlns:a="http://schemas.openxmlformats.org/drawingml/2006/main" sz="1000" i="1">
                        <a:solidFill>
                          <a:srgbClr val="D34EF4"/>
                        </a:solidFill>
                        <a:latin typeface="Cambria Math" panose="02040503050406030204" pitchFamily="18" charset="0"/>
                      </a:rPr>
                      <m:t>e</m:t>
                    </m:r>
                    <m:r>
                      <a:rPr xmlns:a="http://schemas.openxmlformats.org/drawingml/2006/main" sz="1000" i="1">
                        <a:solidFill>
                          <a:srgbClr val="D34EF4"/>
                        </a:solidFill>
                        <a:latin typeface="Cambria Math" panose="02040503050406030204" pitchFamily="18" charset="0"/>
                      </a:rPr>
                      <m:t>∈</m:t>
                    </m:r>
                    <m:r>
                      <a:rPr xmlns:a="http://schemas.openxmlformats.org/drawingml/2006/main" sz="1000" i="1">
                        <a:solidFill>
                          <a:srgbClr val="D34EF4"/>
                        </a:solidFill>
                        <a:latin typeface="Cambria Math" panose="02040503050406030204" pitchFamily="18" charset="0"/>
                      </a:rPr>
                      <m:t>(</m:t>
                    </m:r>
                    <m:r>
                      <a:rPr xmlns:a="http://schemas.openxmlformats.org/drawingml/2006/main" sz="1000" i="1">
                        <a:solidFill>
                          <a:srgbClr val="D34EF4"/>
                        </a:solidFill>
                        <a:latin typeface="Cambria Math" panose="02040503050406030204" pitchFamily="18" charset="0"/>
                      </a:rPr>
                      <m:t>0,1</m:t>
                    </m:r>
                    <m:r>
                      <a:rPr xmlns:a="http://schemas.openxmlformats.org/drawingml/2006/main" sz="1000" i="1">
                        <a:solidFill>
                          <a:srgbClr val="D34EF4"/>
                        </a:solidFill>
                        <a:latin typeface="Cambria Math" panose="02040503050406030204" pitchFamily="18" charset="0"/>
                      </a:rPr>
                      <m:t>)</m:t>
                    </m:r>
                  </m:oMath>
                </m:oMathPara>
              </a14:m>
              <a:endParaRPr sz="1000">
                <a:solidFill>
                  <a:srgbClr val="D44EF4"/>
                </a:solidFill>
              </a:endParaRPr>
            </a:p>
          </p:txBody>
        </p:sp>
        <p:sp>
          <p:nvSpPr>
            <p:cNvPr id="1683" name="Equation"/>
            <p:cNvSpPr txBox="1"/>
            <p:nvPr/>
          </p:nvSpPr>
          <p:spPr>
            <a:xfrm>
              <a:off x="105255" y="1153422"/>
              <a:ext cx="1127966" cy="120016"/>
            </a:xfrm>
            <a:prstGeom prst="rect">
              <a:avLst/>
            </a:prstGeom>
            <a:noFill/>
            <a:ln w="12700" cap="flat">
              <a:noFill/>
              <a:miter lim="400000"/>
            </a:ln>
            <a:effectLst/>
          </p:spPr>
          <p:txBody>
            <a:bodyPr wrap="none" lIns="0" tIns="0" rIns="0" bIns="0">
              <a:spAutoFit/>
            </a:bodyPr>
            <a:lstStyle/>
            <a:p>
              <a:pPr latinLnBrk="1">
                <a:defRPr sz="1800">
                  <a:solidFill>
                    <a:srgbClr val="000000"/>
                  </a:solidFill>
                </a:defRPr>
              </a:pPr>
              <a14:m>
                <m:oMathPara>
                  <m:oMathParaPr>
                    <m:jc m:val="centerGroup"/>
                  </m:oMathParaPr>
                  <m:oMath>
                    <m:r>
                      <a:rPr xmlns:a="http://schemas.openxmlformats.org/drawingml/2006/main" sz="1000" i="1">
                        <a:solidFill>
                          <a:srgbClr val="D34EF4"/>
                        </a:solidFill>
                        <a:latin typeface="Cambria Math" panose="02040503050406030204" pitchFamily="18" charset="0"/>
                      </a:rPr>
                      <m:t>S</m:t>
                    </m:r>
                    <m:r>
                      <a:rPr xmlns:a="http://schemas.openxmlformats.org/drawingml/2006/main" sz="1000" i="1">
                        <a:solidFill>
                          <a:srgbClr val="D34EF4"/>
                        </a:solidFill>
                        <a:latin typeface="Cambria Math" panose="02040503050406030204" pitchFamily="18" charset="0"/>
                      </a:rPr>
                      <m:t>n</m:t>
                    </m:r>
                    <m:r>
                      <a:rPr xmlns:a="http://schemas.openxmlformats.org/drawingml/2006/main" sz="1000" i="1">
                        <a:solidFill>
                          <a:srgbClr val="D34EF4"/>
                        </a:solidFill>
                        <a:latin typeface="Cambria Math" panose="02040503050406030204" pitchFamily="18" charset="0"/>
                      </a:rPr>
                      <m:t>a</m:t>
                    </m:r>
                    <m:r>
                      <a:rPr xmlns:a="http://schemas.openxmlformats.org/drawingml/2006/main" sz="1000" i="1">
                        <a:solidFill>
                          <a:srgbClr val="D34EF4"/>
                        </a:solidFill>
                        <a:latin typeface="Cambria Math" panose="02040503050406030204" pitchFamily="18" charset="0"/>
                      </a:rPr>
                      <m:t>r</m:t>
                    </m:r>
                    <m:sSub>
                      <m:e>
                        <m:r>
                          <a:rPr xmlns:a="http://schemas.openxmlformats.org/drawingml/2006/main" sz="1000" i="1">
                            <a:solidFill>
                              <a:srgbClr val="D34EF4"/>
                            </a:solidFill>
                            <a:latin typeface="Cambria Math" panose="02040503050406030204" pitchFamily="18" charset="0"/>
                          </a:rPr>
                          <m:t>e</m:t>
                        </m:r>
                      </m:e>
                      <m:sub>
                        <m:r>
                          <a:rPr xmlns:a="http://schemas.openxmlformats.org/drawingml/2006/main" sz="1000" i="1">
                            <a:solidFill>
                              <a:srgbClr val="D34EF4"/>
                            </a:solidFill>
                            <a:latin typeface="Cambria Math" panose="02040503050406030204" pitchFamily="18" charset="0"/>
                          </a:rPr>
                          <m:t>t</m:t>
                        </m:r>
                        <m:r>
                          <a:rPr xmlns:a="http://schemas.openxmlformats.org/drawingml/2006/main" sz="1000" i="1">
                            <a:solidFill>
                              <a:srgbClr val="D34EF4"/>
                            </a:solidFill>
                            <a:latin typeface="Cambria Math" panose="02040503050406030204" pitchFamily="18" charset="0"/>
                          </a:rPr>
                          <m:t>=</m:t>
                        </m:r>
                        <m:r>
                          <a:rPr xmlns:a="http://schemas.openxmlformats.org/drawingml/2006/main" sz="1000" i="1">
                            <a:solidFill>
                              <a:srgbClr val="D34EF4"/>
                            </a:solidFill>
                            <a:latin typeface="Cambria Math" panose="02040503050406030204" pitchFamily="18" charset="0"/>
                          </a:rPr>
                          <m:t>0</m:t>
                        </m:r>
                      </m:sub>
                    </m:sSub>
                    <m:r>
                      <a:rPr xmlns:a="http://schemas.openxmlformats.org/drawingml/2006/main" sz="1000" i="1">
                        <a:solidFill>
                          <a:srgbClr val="D34EF4"/>
                        </a:solidFill>
                        <a:latin typeface="Cambria Math" panose="02040503050406030204" pitchFamily="18" charset="0"/>
                      </a:rPr>
                      <m:t>V</m:t>
                    </m:r>
                    <m:r>
                      <a:rPr xmlns:a="http://schemas.openxmlformats.org/drawingml/2006/main" sz="1000" i="1">
                        <a:solidFill>
                          <a:srgbClr val="D34EF4"/>
                        </a:solidFill>
                        <a:latin typeface="Cambria Math" panose="02040503050406030204" pitchFamily="18" charset="0"/>
                      </a:rPr>
                      <m:t>e</m:t>
                    </m:r>
                    <m:r>
                      <a:rPr xmlns:a="http://schemas.openxmlformats.org/drawingml/2006/main" sz="1000" i="1">
                        <a:solidFill>
                          <a:srgbClr val="D34EF4"/>
                        </a:solidFill>
                        <a:latin typeface="Cambria Math" panose="02040503050406030204" pitchFamily="18" charset="0"/>
                      </a:rPr>
                      <m:t>l</m:t>
                    </m:r>
                    <m:r>
                      <a:rPr xmlns:a="http://schemas.openxmlformats.org/drawingml/2006/main" sz="1000" i="1">
                        <a:solidFill>
                          <a:srgbClr val="D34EF4"/>
                        </a:solidFill>
                        <a:latin typeface="Cambria Math" panose="02040503050406030204" pitchFamily="18" charset="0"/>
                      </a:rPr>
                      <m:t>∈</m:t>
                    </m:r>
                    <m:r>
                      <a:rPr xmlns:a="http://schemas.openxmlformats.org/drawingml/2006/main" sz="1000" i="1">
                        <a:solidFill>
                          <a:srgbClr val="D34EF4"/>
                        </a:solidFill>
                        <a:latin typeface="Cambria Math" panose="02040503050406030204" pitchFamily="18" charset="0"/>
                      </a:rPr>
                      <m:t>[</m:t>
                    </m:r>
                    <m:r>
                      <a:rPr xmlns:a="http://schemas.openxmlformats.org/drawingml/2006/main" sz="1000" i="1">
                        <a:solidFill>
                          <a:srgbClr val="D34EF4"/>
                        </a:solidFill>
                        <a:latin typeface="Cambria Math" panose="02040503050406030204" pitchFamily="18" charset="0"/>
                      </a:rPr>
                      <m:t>0,1</m:t>
                    </m:r>
                    <m:r>
                      <a:rPr xmlns:a="http://schemas.openxmlformats.org/drawingml/2006/main" sz="1000" i="1">
                        <a:solidFill>
                          <a:srgbClr val="D34EF4"/>
                        </a:solidFill>
                        <a:latin typeface="Cambria Math" panose="02040503050406030204" pitchFamily="18" charset="0"/>
                      </a:rPr>
                      <m:t>]</m:t>
                    </m:r>
                  </m:oMath>
                </m:oMathPara>
              </a14:m>
              <a:endParaRPr sz="1000">
                <a:solidFill>
                  <a:srgbClr val="D44EF4"/>
                </a:solidFill>
              </a:endParaRPr>
            </a:p>
          </p:txBody>
        </p:sp>
        <p:sp>
          <p:nvSpPr>
            <p:cNvPr id="1684" name="Equation"/>
            <p:cNvSpPr txBox="1"/>
            <p:nvPr/>
          </p:nvSpPr>
          <p:spPr>
            <a:xfrm>
              <a:off x="21190" y="1441675"/>
              <a:ext cx="1404253" cy="120651"/>
            </a:xfrm>
            <a:prstGeom prst="rect">
              <a:avLst/>
            </a:prstGeom>
            <a:noFill/>
            <a:ln w="12700" cap="flat">
              <a:noFill/>
              <a:miter lim="400000"/>
            </a:ln>
            <a:effectLst/>
          </p:spPr>
          <p:txBody>
            <a:bodyPr wrap="none" lIns="0" tIns="0" rIns="0" bIns="0">
              <a:spAutoFit/>
            </a:bodyPr>
            <a:lstStyle/>
            <a:p>
              <a:pPr latinLnBrk="1">
                <a:defRPr sz="1800">
                  <a:solidFill>
                    <a:srgbClr val="000000"/>
                  </a:solidFill>
                </a:defRPr>
              </a:pPr>
              <a14:m>
                <m:oMathPara>
                  <m:oMathParaPr>
                    <m:jc m:val="centerGroup"/>
                  </m:oMathParaPr>
                  <m:oMath>
                    <m:r>
                      <a:rPr xmlns:a="http://schemas.openxmlformats.org/drawingml/2006/main" sz="1000" i="1">
                        <a:solidFill>
                          <a:srgbClr val="D34EF4"/>
                        </a:solidFill>
                        <a:latin typeface="Cambria Math" panose="02040503050406030204" pitchFamily="18" charset="0"/>
                      </a:rPr>
                      <m:t>S</m:t>
                    </m:r>
                    <m:r>
                      <a:rPr xmlns:a="http://schemas.openxmlformats.org/drawingml/2006/main" sz="1000" i="1">
                        <a:solidFill>
                          <a:srgbClr val="D34EF4"/>
                        </a:solidFill>
                        <a:latin typeface="Cambria Math" panose="02040503050406030204" pitchFamily="18" charset="0"/>
                      </a:rPr>
                      <m:t>n</m:t>
                    </m:r>
                    <m:r>
                      <a:rPr xmlns:a="http://schemas.openxmlformats.org/drawingml/2006/main" sz="1000" i="1">
                        <a:solidFill>
                          <a:srgbClr val="D34EF4"/>
                        </a:solidFill>
                        <a:latin typeface="Cambria Math" panose="02040503050406030204" pitchFamily="18" charset="0"/>
                      </a:rPr>
                      <m:t>a</m:t>
                    </m:r>
                    <m:r>
                      <a:rPr xmlns:a="http://schemas.openxmlformats.org/drawingml/2006/main" sz="1000" i="1">
                        <a:solidFill>
                          <a:srgbClr val="D34EF4"/>
                        </a:solidFill>
                        <a:latin typeface="Cambria Math" panose="02040503050406030204" pitchFamily="18" charset="0"/>
                      </a:rPr>
                      <m:t>r</m:t>
                    </m:r>
                    <m:sSub>
                      <m:e>
                        <m:r>
                          <a:rPr xmlns:a="http://schemas.openxmlformats.org/drawingml/2006/main" sz="1000" i="1">
                            <a:solidFill>
                              <a:srgbClr val="D34EF4"/>
                            </a:solidFill>
                            <a:latin typeface="Cambria Math" panose="02040503050406030204" pitchFamily="18" charset="0"/>
                          </a:rPr>
                          <m:t>e</m:t>
                        </m:r>
                      </m:e>
                      <m:sub>
                        <m:r>
                          <a:rPr xmlns:a="http://schemas.openxmlformats.org/drawingml/2006/main" sz="1000" i="1">
                            <a:solidFill>
                              <a:srgbClr val="D34EF4"/>
                            </a:solidFill>
                            <a:latin typeface="Cambria Math" panose="02040503050406030204" pitchFamily="18" charset="0"/>
                          </a:rPr>
                          <m:t>t</m:t>
                        </m:r>
                        <m:r>
                          <a:rPr xmlns:a="http://schemas.openxmlformats.org/drawingml/2006/main" sz="1000" i="1">
                            <a:solidFill>
                              <a:srgbClr val="D34EF4"/>
                            </a:solidFill>
                            <a:latin typeface="Cambria Math" panose="02040503050406030204" pitchFamily="18" charset="0"/>
                          </a:rPr>
                          <m:t>=</m:t>
                        </m:r>
                        <m:r>
                          <a:rPr xmlns:a="http://schemas.openxmlformats.org/drawingml/2006/main" sz="1000" i="1">
                            <a:solidFill>
                              <a:srgbClr val="D34EF4"/>
                            </a:solidFill>
                            <a:latin typeface="Cambria Math" panose="02040503050406030204" pitchFamily="18" charset="0"/>
                          </a:rPr>
                          <m:t>0</m:t>
                        </m:r>
                      </m:sub>
                    </m:sSub>
                    <m:r>
                      <a:rPr xmlns:a="http://schemas.openxmlformats.org/drawingml/2006/main" sz="1000" i="1">
                        <a:solidFill>
                          <a:srgbClr val="D34EF4"/>
                        </a:solidFill>
                        <a:latin typeface="Cambria Math" panose="02040503050406030204" pitchFamily="18" charset="0"/>
                      </a:rPr>
                      <m:t>μ</m:t>
                    </m:r>
                    <m:r>
                      <a:rPr xmlns:a="http://schemas.openxmlformats.org/drawingml/2006/main" sz="1000" i="1">
                        <a:solidFill>
                          <a:srgbClr val="D34EF4"/>
                        </a:solidFill>
                        <a:latin typeface="Cambria Math" panose="02040503050406030204" pitchFamily="18" charset="0"/>
                      </a:rPr>
                      <m:t>T</m:t>
                    </m:r>
                    <m:r>
                      <a:rPr xmlns:a="http://schemas.openxmlformats.org/drawingml/2006/main" sz="1000" i="1">
                        <a:solidFill>
                          <a:srgbClr val="D34EF4"/>
                        </a:solidFill>
                        <a:latin typeface="Cambria Math" panose="02040503050406030204" pitchFamily="18" charset="0"/>
                      </a:rPr>
                      <m:t>∈</m:t>
                    </m:r>
                    <m:r>
                      <a:rPr xmlns:a="http://schemas.openxmlformats.org/drawingml/2006/main" sz="1000" i="1">
                        <a:solidFill>
                          <a:srgbClr val="D34EF4"/>
                        </a:solidFill>
                        <a:latin typeface="Cambria Math" panose="02040503050406030204" pitchFamily="18" charset="0"/>
                      </a:rPr>
                      <m:t>[</m:t>
                    </m:r>
                    <m:r>
                      <a:rPr xmlns:a="http://schemas.openxmlformats.org/drawingml/2006/main" sz="1000" i="1">
                        <a:solidFill>
                          <a:srgbClr val="D34EF4"/>
                        </a:solidFill>
                        <a:latin typeface="Cambria Math" panose="02040503050406030204" pitchFamily="18" charset="0"/>
                      </a:rPr>
                      <m:t>-</m:t>
                    </m:r>
                    <m:r>
                      <a:rPr xmlns:a="http://schemas.openxmlformats.org/drawingml/2006/main" sz="1000" i="1">
                        <a:solidFill>
                          <a:srgbClr val="D34EF4"/>
                        </a:solidFill>
                        <a:latin typeface="Cambria Math" panose="02040503050406030204" pitchFamily="18" charset="0"/>
                      </a:rPr>
                      <m:t>0.5,0.5</m:t>
                    </m:r>
                    <m:r>
                      <a:rPr xmlns:a="http://schemas.openxmlformats.org/drawingml/2006/main" sz="1000" i="1">
                        <a:solidFill>
                          <a:srgbClr val="D34EF4"/>
                        </a:solidFill>
                        <a:latin typeface="Cambria Math" panose="02040503050406030204" pitchFamily="18" charset="0"/>
                      </a:rPr>
                      <m:t>]</m:t>
                    </m:r>
                  </m:oMath>
                </m:oMathPara>
              </a14:m>
              <a:endParaRPr sz="1000">
                <a:solidFill>
                  <a:srgbClr val="D44EF4"/>
                </a:solidFill>
              </a:endParaRPr>
            </a:p>
          </p:txBody>
        </p:sp>
        <p:sp>
          <p:nvSpPr>
            <p:cNvPr id="1685" name="Equation"/>
            <p:cNvSpPr txBox="1"/>
            <p:nvPr/>
          </p:nvSpPr>
          <p:spPr>
            <a:xfrm>
              <a:off x="59687" y="1745067"/>
              <a:ext cx="2164794" cy="120016"/>
            </a:xfrm>
            <a:prstGeom prst="rect">
              <a:avLst/>
            </a:prstGeom>
            <a:noFill/>
            <a:ln w="12700" cap="flat">
              <a:noFill/>
              <a:miter lim="400000"/>
            </a:ln>
            <a:effectLst/>
          </p:spPr>
          <p:txBody>
            <a:bodyPr wrap="none" lIns="0" tIns="0" rIns="0" bIns="0">
              <a:spAutoFit/>
            </a:bodyPr>
            <a:lstStyle/>
            <a:p>
              <a:pPr latinLnBrk="1">
                <a:defRPr sz="1800">
                  <a:solidFill>
                    <a:srgbClr val="000000"/>
                  </a:solidFill>
                </a:defRPr>
              </a:pPr>
              <a14:m>
                <m:oMathPara>
                  <m:oMathParaPr>
                    <m:jc m:val="centerGroup"/>
                  </m:oMathParaPr>
                  <m:oMath>
                    <m:r>
                      <a:rPr xmlns:a="http://schemas.openxmlformats.org/drawingml/2006/main" sz="1000" i="1">
                        <a:solidFill>
                          <a:srgbClr val="4D7FF4"/>
                        </a:solidFill>
                        <a:latin typeface="Cambria Math" panose="02040503050406030204" pitchFamily="18" charset="0"/>
                      </a:rPr>
                      <m:t>H</m:t>
                    </m:r>
                    <m:r>
                      <a:rPr xmlns:a="http://schemas.openxmlformats.org/drawingml/2006/main" sz="1000" i="1">
                        <a:solidFill>
                          <a:srgbClr val="4D7FF4"/>
                        </a:solidFill>
                        <a:latin typeface="Cambria Math" panose="02040503050406030204" pitchFamily="18" charset="0"/>
                      </a:rPr>
                      <m:t>a</m:t>
                    </m:r>
                    <m:sSub>
                      <m:e>
                        <m:r>
                          <a:rPr xmlns:a="http://schemas.openxmlformats.org/drawingml/2006/main" sz="1000" i="1">
                            <a:solidFill>
                              <a:srgbClr val="4D7FF4"/>
                            </a:solidFill>
                            <a:latin typeface="Cambria Math" panose="02040503050406030204" pitchFamily="18" charset="0"/>
                          </a:rPr>
                          <m:t>t</m:t>
                        </m:r>
                      </m:e>
                      <m:sub>
                        <m:r>
                          <a:rPr xmlns:a="http://schemas.openxmlformats.org/drawingml/2006/main" sz="1000" i="1">
                            <a:solidFill>
                              <a:srgbClr val="4D7FF4"/>
                            </a:solidFill>
                            <a:latin typeface="Cambria Math" panose="02040503050406030204" pitchFamily="18" charset="0"/>
                          </a:rPr>
                          <m:t>t</m:t>
                        </m:r>
                        <m:r>
                          <a:rPr xmlns:a="http://schemas.openxmlformats.org/drawingml/2006/main" sz="1000" i="1">
                            <a:solidFill>
                              <a:srgbClr val="4D7FF4"/>
                            </a:solidFill>
                            <a:latin typeface="Cambria Math" panose="02040503050406030204" pitchFamily="18" charset="0"/>
                          </a:rPr>
                          <m:t>=</m:t>
                        </m:r>
                        <m:r>
                          <a:rPr xmlns:a="http://schemas.openxmlformats.org/drawingml/2006/main" sz="1000" i="1">
                            <a:solidFill>
                              <a:srgbClr val="4D7FF4"/>
                            </a:solidFill>
                            <a:latin typeface="Cambria Math" panose="02040503050406030204" pitchFamily="18" charset="0"/>
                          </a:rPr>
                          <m:t>0</m:t>
                        </m:r>
                      </m:sub>
                    </m:sSub>
                    <m:r>
                      <a:rPr xmlns:a="http://schemas.openxmlformats.org/drawingml/2006/main" sz="1000" i="1">
                        <a:solidFill>
                          <a:srgbClr val="4D7FF4"/>
                        </a:solidFill>
                        <a:latin typeface="Cambria Math" panose="02040503050406030204" pitchFamily="18" charset="0"/>
                      </a:rPr>
                      <m:t>P</m:t>
                    </m:r>
                    <m:r>
                      <a:rPr xmlns:a="http://schemas.openxmlformats.org/drawingml/2006/main" sz="1000" i="1">
                        <a:solidFill>
                          <a:srgbClr val="4D7FF4"/>
                        </a:solidFill>
                        <a:latin typeface="Cambria Math" panose="02040503050406030204" pitchFamily="18" charset="0"/>
                      </a:rPr>
                      <m:t>r</m:t>
                    </m:r>
                    <m:r>
                      <a:rPr xmlns:a="http://schemas.openxmlformats.org/drawingml/2006/main" sz="1000" i="1">
                        <a:solidFill>
                          <a:srgbClr val="4D7FF4"/>
                        </a:solidFill>
                        <a:latin typeface="Cambria Math" panose="02040503050406030204" pitchFamily="18" charset="0"/>
                      </a:rPr>
                      <m:t>o</m:t>
                    </m:r>
                    <m:r>
                      <a:rPr xmlns:a="http://schemas.openxmlformats.org/drawingml/2006/main" sz="1000" i="1">
                        <a:solidFill>
                          <a:srgbClr val="4D7FF4"/>
                        </a:solidFill>
                        <a:latin typeface="Cambria Math" panose="02040503050406030204" pitchFamily="18" charset="0"/>
                      </a:rPr>
                      <m:t>b</m:t>
                    </m:r>
                    <m:r>
                      <a:rPr xmlns:a="http://schemas.openxmlformats.org/drawingml/2006/main" sz="1000" i="1">
                        <a:solidFill>
                          <a:srgbClr val="4D7FF4"/>
                        </a:solidFill>
                        <a:latin typeface="Cambria Math" panose="02040503050406030204" pitchFamily="18" charset="0"/>
                      </a:rPr>
                      <m:t>a</m:t>
                    </m:r>
                    <m:r>
                      <a:rPr xmlns:a="http://schemas.openxmlformats.org/drawingml/2006/main" sz="1000" i="1">
                        <a:solidFill>
                          <a:srgbClr val="4D7FF4"/>
                        </a:solidFill>
                        <a:latin typeface="Cambria Math" panose="02040503050406030204" pitchFamily="18" charset="0"/>
                      </a:rPr>
                      <m:t>b</m:t>
                    </m:r>
                    <m:r>
                      <a:rPr xmlns:a="http://schemas.openxmlformats.org/drawingml/2006/main" sz="1000" i="1">
                        <a:solidFill>
                          <a:srgbClr val="4D7FF4"/>
                        </a:solidFill>
                        <a:latin typeface="Cambria Math" panose="02040503050406030204" pitchFamily="18" charset="0"/>
                      </a:rPr>
                      <m:t>i</m:t>
                    </m:r>
                    <m:r>
                      <a:rPr xmlns:a="http://schemas.openxmlformats.org/drawingml/2006/main" sz="1000" i="1">
                        <a:solidFill>
                          <a:srgbClr val="4D7FF4"/>
                        </a:solidFill>
                        <a:latin typeface="Cambria Math" panose="02040503050406030204" pitchFamily="18" charset="0"/>
                      </a:rPr>
                      <m:t>l</m:t>
                    </m:r>
                    <m:r>
                      <a:rPr xmlns:a="http://schemas.openxmlformats.org/drawingml/2006/main" sz="1000" i="1">
                        <a:solidFill>
                          <a:srgbClr val="4D7FF4"/>
                        </a:solidFill>
                        <a:latin typeface="Cambria Math" panose="02040503050406030204" pitchFamily="18" charset="0"/>
                      </a:rPr>
                      <m:t>i</m:t>
                    </m:r>
                    <m:r>
                      <a:rPr xmlns:a="http://schemas.openxmlformats.org/drawingml/2006/main" sz="1000" i="1">
                        <a:solidFill>
                          <a:srgbClr val="4D7FF4"/>
                        </a:solidFill>
                        <a:latin typeface="Cambria Math" panose="02040503050406030204" pitchFamily="18" charset="0"/>
                      </a:rPr>
                      <m:t>t</m:t>
                    </m:r>
                    <m:r>
                      <a:rPr xmlns:a="http://schemas.openxmlformats.org/drawingml/2006/main" sz="1000" i="1">
                        <a:solidFill>
                          <a:srgbClr val="4D7FF4"/>
                        </a:solidFill>
                        <a:latin typeface="Cambria Math" panose="02040503050406030204" pitchFamily="18" charset="0"/>
                      </a:rPr>
                      <m:t>y</m:t>
                    </m:r>
                    <m:r>
                      <a:rPr xmlns:a="http://schemas.openxmlformats.org/drawingml/2006/main" sz="1000" i="1">
                        <a:solidFill>
                          <a:srgbClr val="4D7FF4"/>
                        </a:solidFill>
                        <a:latin typeface="Cambria Math" panose="02040503050406030204" pitchFamily="18" charset="0"/>
                      </a:rPr>
                      <m:t>o</m:t>
                    </m:r>
                    <m:r>
                      <a:rPr xmlns:a="http://schemas.openxmlformats.org/drawingml/2006/main" sz="1000" i="1">
                        <a:solidFill>
                          <a:srgbClr val="4D7FF4"/>
                        </a:solidFill>
                        <a:latin typeface="Cambria Math" panose="02040503050406030204" pitchFamily="18" charset="0"/>
                      </a:rPr>
                      <m:t>f</m:t>
                    </m:r>
                    <m:r>
                      <a:rPr xmlns:a="http://schemas.openxmlformats.org/drawingml/2006/main" sz="1000" i="1">
                        <a:solidFill>
                          <a:srgbClr val="4D7FF4"/>
                        </a:solidFill>
                        <a:latin typeface="Cambria Math" panose="02040503050406030204" pitchFamily="18" charset="0"/>
                      </a:rPr>
                      <m:t>A</m:t>
                    </m:r>
                    <m:r>
                      <a:rPr xmlns:a="http://schemas.openxmlformats.org/drawingml/2006/main" sz="1000" i="1">
                        <a:solidFill>
                          <a:srgbClr val="4D7FF4"/>
                        </a:solidFill>
                        <a:latin typeface="Cambria Math" panose="02040503050406030204" pitchFamily="18" charset="0"/>
                      </a:rPr>
                      <m:t>c</m:t>
                    </m:r>
                    <m:r>
                      <a:rPr xmlns:a="http://schemas.openxmlformats.org/drawingml/2006/main" sz="1000" i="1">
                        <a:solidFill>
                          <a:srgbClr val="4D7FF4"/>
                        </a:solidFill>
                        <a:latin typeface="Cambria Math" panose="02040503050406030204" pitchFamily="18" charset="0"/>
                      </a:rPr>
                      <m:t>t</m:t>
                    </m:r>
                    <m:r>
                      <a:rPr xmlns:a="http://schemas.openxmlformats.org/drawingml/2006/main" sz="1000" i="1">
                        <a:solidFill>
                          <a:srgbClr val="4D7FF4"/>
                        </a:solidFill>
                        <a:latin typeface="Cambria Math" panose="02040503050406030204" pitchFamily="18" charset="0"/>
                      </a:rPr>
                      <m:t>i</m:t>
                    </m:r>
                    <m:r>
                      <a:rPr xmlns:a="http://schemas.openxmlformats.org/drawingml/2006/main" sz="1000" i="1">
                        <a:solidFill>
                          <a:srgbClr val="4D7FF4"/>
                        </a:solidFill>
                        <a:latin typeface="Cambria Math" panose="02040503050406030204" pitchFamily="18" charset="0"/>
                      </a:rPr>
                      <m:t>v</m:t>
                    </m:r>
                    <m:r>
                      <a:rPr xmlns:a="http://schemas.openxmlformats.org/drawingml/2006/main" sz="1000" i="1">
                        <a:solidFill>
                          <a:srgbClr val="4D7FF4"/>
                        </a:solidFill>
                        <a:latin typeface="Cambria Math" panose="02040503050406030204" pitchFamily="18" charset="0"/>
                      </a:rPr>
                      <m:t>e</m:t>
                    </m:r>
                    <m:r>
                      <a:rPr xmlns:a="http://schemas.openxmlformats.org/drawingml/2006/main" sz="1000" i="1">
                        <a:solidFill>
                          <a:srgbClr val="4D7FF4"/>
                        </a:solidFill>
                        <a:latin typeface="Cambria Math" panose="02040503050406030204" pitchFamily="18" charset="0"/>
                      </a:rPr>
                      <m:t>∈</m:t>
                    </m:r>
                    <m:r>
                      <a:rPr xmlns:a="http://schemas.openxmlformats.org/drawingml/2006/main" sz="1000" i="1">
                        <a:solidFill>
                          <a:srgbClr val="4D7FF4"/>
                        </a:solidFill>
                        <a:latin typeface="Cambria Math" panose="02040503050406030204" pitchFamily="18" charset="0"/>
                      </a:rPr>
                      <m:t>(</m:t>
                    </m:r>
                    <m:r>
                      <a:rPr xmlns:a="http://schemas.openxmlformats.org/drawingml/2006/main" sz="1000" i="1">
                        <a:solidFill>
                          <a:srgbClr val="4D7FF4"/>
                        </a:solidFill>
                        <a:latin typeface="Cambria Math" panose="02040503050406030204" pitchFamily="18" charset="0"/>
                      </a:rPr>
                      <m:t>0,1</m:t>
                    </m:r>
                    <m:r>
                      <a:rPr xmlns:a="http://schemas.openxmlformats.org/drawingml/2006/main" sz="1000" i="1">
                        <a:solidFill>
                          <a:srgbClr val="4D7FF4"/>
                        </a:solidFill>
                        <a:latin typeface="Cambria Math" panose="02040503050406030204" pitchFamily="18" charset="0"/>
                      </a:rPr>
                      <m:t>)</m:t>
                    </m:r>
                  </m:oMath>
                </m:oMathPara>
              </a14:m>
              <a:endParaRPr sz="1000">
                <a:solidFill>
                  <a:srgbClr val="4D80F4"/>
                </a:solidFill>
              </a:endParaRPr>
            </a:p>
          </p:txBody>
        </p:sp>
        <p:sp>
          <p:nvSpPr>
            <p:cNvPr id="1686" name="Equation"/>
            <p:cNvSpPr txBox="1"/>
            <p:nvPr/>
          </p:nvSpPr>
          <p:spPr>
            <a:xfrm>
              <a:off x="137864" y="2033320"/>
              <a:ext cx="989242" cy="120016"/>
            </a:xfrm>
            <a:prstGeom prst="rect">
              <a:avLst/>
            </a:prstGeom>
            <a:noFill/>
            <a:ln w="12700" cap="flat">
              <a:noFill/>
              <a:miter lim="400000"/>
            </a:ln>
            <a:effectLst/>
          </p:spPr>
          <p:txBody>
            <a:bodyPr wrap="none" lIns="0" tIns="0" rIns="0" bIns="0">
              <a:spAutoFit/>
            </a:bodyPr>
            <a:lstStyle/>
            <a:p>
              <a:pPr latinLnBrk="1">
                <a:defRPr sz="1800">
                  <a:solidFill>
                    <a:srgbClr val="000000"/>
                  </a:solidFill>
                </a:defRPr>
              </a:pPr>
              <a14:m>
                <m:oMathPara>
                  <m:oMathParaPr>
                    <m:jc m:val="centerGroup"/>
                  </m:oMathParaPr>
                  <m:oMath>
                    <m:r>
                      <a:rPr xmlns:a="http://schemas.openxmlformats.org/drawingml/2006/main" sz="1000" i="1">
                        <a:solidFill>
                          <a:srgbClr val="4D7FF4"/>
                        </a:solidFill>
                        <a:latin typeface="Cambria Math" panose="02040503050406030204" pitchFamily="18" charset="0"/>
                      </a:rPr>
                      <m:t>H</m:t>
                    </m:r>
                    <m:r>
                      <a:rPr xmlns:a="http://schemas.openxmlformats.org/drawingml/2006/main" sz="1000" i="1">
                        <a:solidFill>
                          <a:srgbClr val="4D7FF4"/>
                        </a:solidFill>
                        <a:latin typeface="Cambria Math" panose="02040503050406030204" pitchFamily="18" charset="0"/>
                      </a:rPr>
                      <m:t>a</m:t>
                    </m:r>
                    <m:sSub>
                      <m:e>
                        <m:r>
                          <a:rPr xmlns:a="http://schemas.openxmlformats.org/drawingml/2006/main" sz="1000" i="1">
                            <a:solidFill>
                              <a:srgbClr val="4D7FF4"/>
                            </a:solidFill>
                            <a:latin typeface="Cambria Math" panose="02040503050406030204" pitchFamily="18" charset="0"/>
                          </a:rPr>
                          <m:t>t</m:t>
                        </m:r>
                      </m:e>
                      <m:sub>
                        <m:r>
                          <a:rPr xmlns:a="http://schemas.openxmlformats.org/drawingml/2006/main" sz="1000" i="1">
                            <a:solidFill>
                              <a:srgbClr val="4D7FF4"/>
                            </a:solidFill>
                            <a:latin typeface="Cambria Math" panose="02040503050406030204" pitchFamily="18" charset="0"/>
                          </a:rPr>
                          <m:t>t</m:t>
                        </m:r>
                        <m:r>
                          <a:rPr xmlns:a="http://schemas.openxmlformats.org/drawingml/2006/main" sz="1000" i="1">
                            <a:solidFill>
                              <a:srgbClr val="4D7FF4"/>
                            </a:solidFill>
                            <a:latin typeface="Cambria Math" panose="02040503050406030204" pitchFamily="18" charset="0"/>
                          </a:rPr>
                          <m:t>=</m:t>
                        </m:r>
                        <m:r>
                          <a:rPr xmlns:a="http://schemas.openxmlformats.org/drawingml/2006/main" sz="1000" i="1">
                            <a:solidFill>
                              <a:srgbClr val="4D7FF4"/>
                            </a:solidFill>
                            <a:latin typeface="Cambria Math" panose="02040503050406030204" pitchFamily="18" charset="0"/>
                          </a:rPr>
                          <m:t>0</m:t>
                        </m:r>
                      </m:sub>
                    </m:sSub>
                    <m:r>
                      <a:rPr xmlns:a="http://schemas.openxmlformats.org/drawingml/2006/main" sz="1000" i="1">
                        <a:solidFill>
                          <a:srgbClr val="4D7FF4"/>
                        </a:solidFill>
                        <a:latin typeface="Cambria Math" panose="02040503050406030204" pitchFamily="18" charset="0"/>
                      </a:rPr>
                      <m:t>V</m:t>
                    </m:r>
                    <m:r>
                      <a:rPr xmlns:a="http://schemas.openxmlformats.org/drawingml/2006/main" sz="1000" i="1">
                        <a:solidFill>
                          <a:srgbClr val="4D7FF4"/>
                        </a:solidFill>
                        <a:latin typeface="Cambria Math" panose="02040503050406030204" pitchFamily="18" charset="0"/>
                      </a:rPr>
                      <m:t>e</m:t>
                    </m:r>
                    <m:r>
                      <a:rPr xmlns:a="http://schemas.openxmlformats.org/drawingml/2006/main" sz="1000" i="1">
                        <a:solidFill>
                          <a:srgbClr val="4D7FF4"/>
                        </a:solidFill>
                        <a:latin typeface="Cambria Math" panose="02040503050406030204" pitchFamily="18" charset="0"/>
                      </a:rPr>
                      <m:t>l</m:t>
                    </m:r>
                    <m:r>
                      <a:rPr xmlns:a="http://schemas.openxmlformats.org/drawingml/2006/main" sz="1000" i="1">
                        <a:solidFill>
                          <a:srgbClr val="4D7FF4"/>
                        </a:solidFill>
                        <a:latin typeface="Cambria Math" panose="02040503050406030204" pitchFamily="18" charset="0"/>
                      </a:rPr>
                      <m:t>∈</m:t>
                    </m:r>
                    <m:r>
                      <a:rPr xmlns:a="http://schemas.openxmlformats.org/drawingml/2006/main" sz="1000" i="1">
                        <a:solidFill>
                          <a:srgbClr val="4D7FF4"/>
                        </a:solidFill>
                        <a:latin typeface="Cambria Math" panose="02040503050406030204" pitchFamily="18" charset="0"/>
                      </a:rPr>
                      <m:t>[</m:t>
                    </m:r>
                    <m:r>
                      <a:rPr xmlns:a="http://schemas.openxmlformats.org/drawingml/2006/main" sz="1000" i="1">
                        <a:solidFill>
                          <a:srgbClr val="4D7FF4"/>
                        </a:solidFill>
                        <a:latin typeface="Cambria Math" panose="02040503050406030204" pitchFamily="18" charset="0"/>
                      </a:rPr>
                      <m:t>0,1</m:t>
                    </m:r>
                    <m:r>
                      <a:rPr xmlns:a="http://schemas.openxmlformats.org/drawingml/2006/main" sz="1000" i="1">
                        <a:solidFill>
                          <a:srgbClr val="4D7FF4"/>
                        </a:solidFill>
                        <a:latin typeface="Cambria Math" panose="02040503050406030204" pitchFamily="18" charset="0"/>
                      </a:rPr>
                      <m:t>]</m:t>
                    </m:r>
                  </m:oMath>
                </m:oMathPara>
              </a14:m>
              <a:endParaRPr sz="1000">
                <a:solidFill>
                  <a:srgbClr val="4D80F4"/>
                </a:solidFill>
              </a:endParaRPr>
            </a:p>
          </p:txBody>
        </p:sp>
        <p:sp>
          <p:nvSpPr>
            <p:cNvPr id="1687" name="Equation"/>
            <p:cNvSpPr txBox="1"/>
            <p:nvPr/>
          </p:nvSpPr>
          <p:spPr>
            <a:xfrm>
              <a:off x="80877" y="2321573"/>
              <a:ext cx="1265529" cy="120651"/>
            </a:xfrm>
            <a:prstGeom prst="rect">
              <a:avLst/>
            </a:prstGeom>
            <a:noFill/>
            <a:ln w="12700" cap="flat">
              <a:noFill/>
              <a:miter lim="400000"/>
            </a:ln>
            <a:effectLst/>
          </p:spPr>
          <p:txBody>
            <a:bodyPr wrap="none" lIns="0" tIns="0" rIns="0" bIns="0">
              <a:spAutoFit/>
            </a:bodyPr>
            <a:lstStyle/>
            <a:p>
              <a:pPr latinLnBrk="1">
                <a:defRPr sz="1800">
                  <a:solidFill>
                    <a:srgbClr val="000000"/>
                  </a:solidFill>
                </a:defRPr>
              </a:pPr>
              <a14:m>
                <m:oMathPara>
                  <m:oMathParaPr>
                    <m:jc m:val="centerGroup"/>
                  </m:oMathParaPr>
                  <m:oMath>
                    <m:r>
                      <a:rPr xmlns:a="http://schemas.openxmlformats.org/drawingml/2006/main" sz="1000" i="1">
                        <a:solidFill>
                          <a:srgbClr val="4D7FF4"/>
                        </a:solidFill>
                        <a:latin typeface="Cambria Math" panose="02040503050406030204" pitchFamily="18" charset="0"/>
                      </a:rPr>
                      <m:t>H</m:t>
                    </m:r>
                    <m:r>
                      <a:rPr xmlns:a="http://schemas.openxmlformats.org/drawingml/2006/main" sz="1000" i="1">
                        <a:solidFill>
                          <a:srgbClr val="4D7FF4"/>
                        </a:solidFill>
                        <a:latin typeface="Cambria Math" panose="02040503050406030204" pitchFamily="18" charset="0"/>
                      </a:rPr>
                      <m:t>a</m:t>
                    </m:r>
                    <m:sSub>
                      <m:e>
                        <m:r>
                          <a:rPr xmlns:a="http://schemas.openxmlformats.org/drawingml/2006/main" sz="1000" i="1">
                            <a:solidFill>
                              <a:srgbClr val="4D7FF4"/>
                            </a:solidFill>
                            <a:latin typeface="Cambria Math" panose="02040503050406030204" pitchFamily="18" charset="0"/>
                          </a:rPr>
                          <m:t>t</m:t>
                        </m:r>
                      </m:e>
                      <m:sub>
                        <m:r>
                          <a:rPr xmlns:a="http://schemas.openxmlformats.org/drawingml/2006/main" sz="1000" i="1">
                            <a:solidFill>
                              <a:srgbClr val="4D7FF4"/>
                            </a:solidFill>
                            <a:latin typeface="Cambria Math" panose="02040503050406030204" pitchFamily="18" charset="0"/>
                          </a:rPr>
                          <m:t>t</m:t>
                        </m:r>
                        <m:r>
                          <a:rPr xmlns:a="http://schemas.openxmlformats.org/drawingml/2006/main" sz="1000" i="1">
                            <a:solidFill>
                              <a:srgbClr val="4D7FF4"/>
                            </a:solidFill>
                            <a:latin typeface="Cambria Math" panose="02040503050406030204" pitchFamily="18" charset="0"/>
                          </a:rPr>
                          <m:t>=</m:t>
                        </m:r>
                        <m:r>
                          <a:rPr xmlns:a="http://schemas.openxmlformats.org/drawingml/2006/main" sz="1000" i="1">
                            <a:solidFill>
                              <a:srgbClr val="4D7FF4"/>
                            </a:solidFill>
                            <a:latin typeface="Cambria Math" panose="02040503050406030204" pitchFamily="18" charset="0"/>
                          </a:rPr>
                          <m:t>0</m:t>
                        </m:r>
                      </m:sub>
                    </m:sSub>
                    <m:r>
                      <a:rPr xmlns:a="http://schemas.openxmlformats.org/drawingml/2006/main" sz="1000" i="1">
                        <a:solidFill>
                          <a:srgbClr val="4D7FF4"/>
                        </a:solidFill>
                        <a:latin typeface="Cambria Math" panose="02040503050406030204" pitchFamily="18" charset="0"/>
                      </a:rPr>
                      <m:t>μ</m:t>
                    </m:r>
                    <m:r>
                      <a:rPr xmlns:a="http://schemas.openxmlformats.org/drawingml/2006/main" sz="1000" i="1">
                        <a:solidFill>
                          <a:srgbClr val="4D7FF4"/>
                        </a:solidFill>
                        <a:latin typeface="Cambria Math" panose="02040503050406030204" pitchFamily="18" charset="0"/>
                      </a:rPr>
                      <m:t>T</m:t>
                    </m:r>
                    <m:r>
                      <a:rPr xmlns:a="http://schemas.openxmlformats.org/drawingml/2006/main" sz="1000" i="1">
                        <a:solidFill>
                          <a:srgbClr val="4D7FF4"/>
                        </a:solidFill>
                        <a:latin typeface="Cambria Math" panose="02040503050406030204" pitchFamily="18" charset="0"/>
                      </a:rPr>
                      <m:t>∈</m:t>
                    </m:r>
                    <m:r>
                      <a:rPr xmlns:a="http://schemas.openxmlformats.org/drawingml/2006/main" sz="1000" i="1">
                        <a:solidFill>
                          <a:srgbClr val="4D7FF4"/>
                        </a:solidFill>
                        <a:latin typeface="Cambria Math" panose="02040503050406030204" pitchFamily="18" charset="0"/>
                      </a:rPr>
                      <m:t>[</m:t>
                    </m:r>
                    <m:r>
                      <a:rPr xmlns:a="http://schemas.openxmlformats.org/drawingml/2006/main" sz="1000" i="1">
                        <a:solidFill>
                          <a:srgbClr val="4D7FF4"/>
                        </a:solidFill>
                        <a:latin typeface="Cambria Math" panose="02040503050406030204" pitchFamily="18" charset="0"/>
                      </a:rPr>
                      <m:t>-</m:t>
                    </m:r>
                    <m:r>
                      <a:rPr xmlns:a="http://schemas.openxmlformats.org/drawingml/2006/main" sz="1000" i="1">
                        <a:solidFill>
                          <a:srgbClr val="4D7FF4"/>
                        </a:solidFill>
                        <a:latin typeface="Cambria Math" panose="02040503050406030204" pitchFamily="18" charset="0"/>
                      </a:rPr>
                      <m:t>0.5,0.5</m:t>
                    </m:r>
                    <m:r>
                      <a:rPr xmlns:a="http://schemas.openxmlformats.org/drawingml/2006/main" sz="1000" i="1">
                        <a:solidFill>
                          <a:srgbClr val="4D7FF4"/>
                        </a:solidFill>
                        <a:latin typeface="Cambria Math" panose="02040503050406030204" pitchFamily="18" charset="0"/>
                      </a:rPr>
                      <m:t>]</m:t>
                    </m:r>
                  </m:oMath>
                </m:oMathPara>
              </a14:m>
              <a:endParaRPr sz="1000">
                <a:solidFill>
                  <a:srgbClr val="4D80F4"/>
                </a:solidFill>
              </a:endParaRPr>
            </a:p>
          </p:txBody>
        </p:sp>
      </p:grpSp>
      <p:sp>
        <p:nvSpPr>
          <p:cNvPr id="1689" name="Line"/>
          <p:cNvSpPr/>
          <p:nvPr/>
        </p:nvSpPr>
        <p:spPr>
          <a:xfrm flipV="1">
            <a:off x="5250566" y="3250196"/>
            <a:ext cx="1166964" cy="641349"/>
          </a:xfrm>
          <a:prstGeom prst="line">
            <a:avLst/>
          </a:prstGeom>
          <a:ln>
            <a:solidFill>
              <a:schemeClr val="accent4">
                <a:lumOff val="41764"/>
              </a:schemeClr>
            </a:solidFill>
          </a:ln>
        </p:spPr>
        <p:txBody>
          <a:bodyPr lIns="0" tIns="0" rIns="0" bIns="0"/>
          <a:lstStyle/>
          <a:p>
            <a:pPr/>
          </a:p>
        </p:txBody>
      </p:sp>
      <p:sp>
        <p:nvSpPr>
          <p:cNvPr id="1690" name="Line"/>
          <p:cNvSpPr/>
          <p:nvPr/>
        </p:nvSpPr>
        <p:spPr>
          <a:xfrm flipV="1">
            <a:off x="5263846" y="3538792"/>
            <a:ext cx="1154787" cy="365855"/>
          </a:xfrm>
          <a:prstGeom prst="line">
            <a:avLst/>
          </a:prstGeom>
          <a:ln>
            <a:solidFill>
              <a:schemeClr val="accent4">
                <a:lumOff val="41764"/>
              </a:schemeClr>
            </a:solidFill>
          </a:ln>
        </p:spPr>
        <p:txBody>
          <a:bodyPr lIns="0" tIns="0" rIns="0" bIns="0"/>
          <a:lstStyle/>
          <a:p>
            <a:pPr/>
          </a:p>
        </p:txBody>
      </p:sp>
      <p:sp>
        <p:nvSpPr>
          <p:cNvPr id="1691" name="Line"/>
          <p:cNvSpPr/>
          <p:nvPr/>
        </p:nvSpPr>
        <p:spPr>
          <a:xfrm flipV="1">
            <a:off x="5257669" y="3825631"/>
            <a:ext cx="1132809" cy="58464"/>
          </a:xfrm>
          <a:prstGeom prst="line">
            <a:avLst/>
          </a:prstGeom>
          <a:ln>
            <a:solidFill>
              <a:schemeClr val="accent4">
                <a:lumOff val="41764"/>
              </a:schemeClr>
            </a:solidFill>
          </a:ln>
        </p:spPr>
        <p:txBody>
          <a:bodyPr lIns="0" tIns="0" rIns="0" bIns="0"/>
          <a:lstStyle/>
          <a:p>
            <a:pPr/>
          </a:p>
        </p:txBody>
      </p:sp>
      <p:sp>
        <p:nvSpPr>
          <p:cNvPr id="1692" name="Line"/>
          <p:cNvSpPr/>
          <p:nvPr/>
        </p:nvSpPr>
        <p:spPr>
          <a:xfrm>
            <a:off x="5268751" y="3880000"/>
            <a:ext cx="1130552" cy="216616"/>
          </a:xfrm>
          <a:prstGeom prst="line">
            <a:avLst/>
          </a:prstGeom>
          <a:ln>
            <a:solidFill>
              <a:schemeClr val="accent4">
                <a:lumOff val="41764"/>
              </a:schemeClr>
            </a:solidFill>
          </a:ln>
        </p:spPr>
        <p:txBody>
          <a:bodyPr lIns="0" tIns="0" rIns="0" bIns="0"/>
          <a:lstStyle/>
          <a:p>
            <a:pPr/>
          </a:p>
        </p:txBody>
      </p:sp>
      <p:sp>
        <p:nvSpPr>
          <p:cNvPr id="1693" name="Line"/>
          <p:cNvSpPr/>
          <p:nvPr/>
        </p:nvSpPr>
        <p:spPr>
          <a:xfrm>
            <a:off x="5282997" y="3884074"/>
            <a:ext cx="1102102" cy="511664"/>
          </a:xfrm>
          <a:prstGeom prst="line">
            <a:avLst/>
          </a:prstGeom>
          <a:ln>
            <a:solidFill>
              <a:schemeClr val="accent4">
                <a:lumOff val="41764"/>
              </a:schemeClr>
            </a:solidFill>
          </a:ln>
        </p:spPr>
        <p:txBody>
          <a:bodyPr lIns="0" tIns="0" rIns="0" bIns="0"/>
          <a:lstStyle/>
          <a:p>
            <a:pPr/>
          </a:p>
        </p:txBody>
      </p:sp>
      <p:sp>
        <p:nvSpPr>
          <p:cNvPr id="1694" name="Line"/>
          <p:cNvSpPr/>
          <p:nvPr/>
        </p:nvSpPr>
        <p:spPr>
          <a:xfrm>
            <a:off x="5266964" y="3896790"/>
            <a:ext cx="1135662" cy="758171"/>
          </a:xfrm>
          <a:prstGeom prst="line">
            <a:avLst/>
          </a:prstGeom>
          <a:ln>
            <a:solidFill>
              <a:schemeClr val="accent4">
                <a:lumOff val="41764"/>
              </a:schemeClr>
            </a:solidFill>
          </a:ln>
        </p:spPr>
        <p:txBody>
          <a:bodyPr lIns="0" tIns="0" rIns="0" bIns="0"/>
          <a:lstStyle/>
          <a:p>
            <a:pPr/>
          </a:p>
        </p:txBody>
      </p:sp>
      <p:sp>
        <p:nvSpPr>
          <p:cNvPr id="1695" name="Line"/>
          <p:cNvSpPr/>
          <p:nvPr/>
        </p:nvSpPr>
        <p:spPr>
          <a:xfrm>
            <a:off x="5276799" y="3892547"/>
            <a:ext cx="1120842" cy="1028586"/>
          </a:xfrm>
          <a:prstGeom prst="line">
            <a:avLst/>
          </a:prstGeom>
          <a:ln>
            <a:solidFill>
              <a:schemeClr val="accent4">
                <a:lumOff val="41764"/>
              </a:schemeClr>
            </a:solidFill>
          </a:ln>
        </p:spPr>
        <p:txBody>
          <a:bodyPr lIns="0" tIns="0" rIns="0" bIns="0"/>
          <a:lstStyle/>
          <a:p>
            <a:pPr/>
          </a:p>
        </p:txBody>
      </p:sp>
      <p:sp>
        <p:nvSpPr>
          <p:cNvPr id="1696" name="Line"/>
          <p:cNvSpPr/>
          <p:nvPr/>
        </p:nvSpPr>
        <p:spPr>
          <a:xfrm>
            <a:off x="5262252" y="3898255"/>
            <a:ext cx="1120842" cy="1310762"/>
          </a:xfrm>
          <a:prstGeom prst="line">
            <a:avLst/>
          </a:prstGeom>
          <a:ln>
            <a:solidFill>
              <a:schemeClr val="accent4">
                <a:lumOff val="41764"/>
              </a:schemeClr>
            </a:solidFill>
          </a:ln>
        </p:spPr>
        <p:txBody>
          <a:bodyPr lIns="0" tIns="0" rIns="0" bIns="0"/>
          <a:lstStyle/>
          <a:p>
            <a:pPr/>
          </a:p>
        </p:txBody>
      </p:sp>
      <p:sp>
        <p:nvSpPr>
          <p:cNvPr id="1697" name="Line"/>
          <p:cNvSpPr/>
          <p:nvPr/>
        </p:nvSpPr>
        <p:spPr>
          <a:xfrm>
            <a:off x="5252078" y="3895435"/>
            <a:ext cx="1163937" cy="1642299"/>
          </a:xfrm>
          <a:prstGeom prst="line">
            <a:avLst/>
          </a:prstGeom>
          <a:ln>
            <a:solidFill>
              <a:schemeClr val="accent4">
                <a:lumOff val="41764"/>
              </a:schemeClr>
            </a:solidFill>
          </a:ln>
        </p:spPr>
        <p:txBody>
          <a:bodyPr lIns="0" tIns="0" rIns="0" bIns="0"/>
          <a:lstStyle/>
          <a:p>
            <a:pPr/>
          </a:p>
        </p:txBody>
      </p:sp>
      <p:sp>
        <p:nvSpPr>
          <p:cNvPr id="1698" name="Line"/>
          <p:cNvSpPr/>
          <p:nvPr/>
        </p:nvSpPr>
        <p:spPr>
          <a:xfrm>
            <a:off x="5250566" y="4906256"/>
            <a:ext cx="1166964" cy="641349"/>
          </a:xfrm>
          <a:prstGeom prst="line">
            <a:avLst/>
          </a:prstGeom>
          <a:ln>
            <a:solidFill>
              <a:schemeClr val="accent4">
                <a:lumOff val="41764"/>
              </a:schemeClr>
            </a:solidFill>
          </a:ln>
        </p:spPr>
        <p:txBody>
          <a:bodyPr lIns="0" tIns="0" rIns="0" bIns="0"/>
          <a:lstStyle/>
          <a:p>
            <a:pPr/>
          </a:p>
        </p:txBody>
      </p:sp>
      <p:sp>
        <p:nvSpPr>
          <p:cNvPr id="1699" name="Line"/>
          <p:cNvSpPr/>
          <p:nvPr/>
        </p:nvSpPr>
        <p:spPr>
          <a:xfrm>
            <a:off x="5263846" y="4893153"/>
            <a:ext cx="1154787" cy="365856"/>
          </a:xfrm>
          <a:prstGeom prst="line">
            <a:avLst/>
          </a:prstGeom>
          <a:ln>
            <a:solidFill>
              <a:schemeClr val="accent4">
                <a:lumOff val="41764"/>
              </a:schemeClr>
            </a:solidFill>
          </a:ln>
        </p:spPr>
        <p:txBody>
          <a:bodyPr lIns="0" tIns="0" rIns="0" bIns="0"/>
          <a:lstStyle/>
          <a:p>
            <a:pPr/>
          </a:p>
        </p:txBody>
      </p:sp>
      <p:sp>
        <p:nvSpPr>
          <p:cNvPr id="1700" name="Line"/>
          <p:cNvSpPr/>
          <p:nvPr/>
        </p:nvSpPr>
        <p:spPr>
          <a:xfrm>
            <a:off x="5257669" y="4913706"/>
            <a:ext cx="1132809" cy="58464"/>
          </a:xfrm>
          <a:prstGeom prst="line">
            <a:avLst/>
          </a:prstGeom>
          <a:ln>
            <a:solidFill>
              <a:schemeClr val="accent4">
                <a:lumOff val="41764"/>
              </a:schemeClr>
            </a:solidFill>
          </a:ln>
        </p:spPr>
        <p:txBody>
          <a:bodyPr lIns="0" tIns="0" rIns="0" bIns="0"/>
          <a:lstStyle/>
          <a:p>
            <a:pPr/>
          </a:p>
        </p:txBody>
      </p:sp>
      <p:sp>
        <p:nvSpPr>
          <p:cNvPr id="1701" name="Line"/>
          <p:cNvSpPr/>
          <p:nvPr/>
        </p:nvSpPr>
        <p:spPr>
          <a:xfrm flipV="1">
            <a:off x="5268751" y="4701185"/>
            <a:ext cx="1130552" cy="216616"/>
          </a:xfrm>
          <a:prstGeom prst="line">
            <a:avLst/>
          </a:prstGeom>
          <a:ln>
            <a:solidFill>
              <a:schemeClr val="accent4">
                <a:lumOff val="41764"/>
              </a:schemeClr>
            </a:solidFill>
          </a:ln>
        </p:spPr>
        <p:txBody>
          <a:bodyPr lIns="0" tIns="0" rIns="0" bIns="0"/>
          <a:lstStyle/>
          <a:p>
            <a:pPr/>
          </a:p>
        </p:txBody>
      </p:sp>
      <p:sp>
        <p:nvSpPr>
          <p:cNvPr id="1702" name="Line"/>
          <p:cNvSpPr/>
          <p:nvPr/>
        </p:nvSpPr>
        <p:spPr>
          <a:xfrm flipV="1">
            <a:off x="5282997" y="4402063"/>
            <a:ext cx="1102102" cy="511664"/>
          </a:xfrm>
          <a:prstGeom prst="line">
            <a:avLst/>
          </a:prstGeom>
          <a:ln>
            <a:solidFill>
              <a:schemeClr val="accent4">
                <a:lumOff val="41764"/>
              </a:schemeClr>
            </a:solidFill>
          </a:ln>
        </p:spPr>
        <p:txBody>
          <a:bodyPr lIns="0" tIns="0" rIns="0" bIns="0"/>
          <a:lstStyle/>
          <a:p>
            <a:pPr/>
          </a:p>
        </p:txBody>
      </p:sp>
      <p:sp>
        <p:nvSpPr>
          <p:cNvPr id="1703" name="Line"/>
          <p:cNvSpPr/>
          <p:nvPr/>
        </p:nvSpPr>
        <p:spPr>
          <a:xfrm flipV="1">
            <a:off x="5266964" y="4142840"/>
            <a:ext cx="1135662" cy="758171"/>
          </a:xfrm>
          <a:prstGeom prst="line">
            <a:avLst/>
          </a:prstGeom>
          <a:ln>
            <a:solidFill>
              <a:schemeClr val="accent4">
                <a:lumOff val="41764"/>
              </a:schemeClr>
            </a:solidFill>
          </a:ln>
        </p:spPr>
        <p:txBody>
          <a:bodyPr lIns="0" tIns="0" rIns="0" bIns="0"/>
          <a:lstStyle/>
          <a:p>
            <a:pPr/>
          </a:p>
        </p:txBody>
      </p:sp>
      <p:sp>
        <p:nvSpPr>
          <p:cNvPr id="1704" name="Line"/>
          <p:cNvSpPr/>
          <p:nvPr/>
        </p:nvSpPr>
        <p:spPr>
          <a:xfrm flipV="1">
            <a:off x="5276799" y="3876668"/>
            <a:ext cx="1120842" cy="1028586"/>
          </a:xfrm>
          <a:prstGeom prst="line">
            <a:avLst/>
          </a:prstGeom>
          <a:ln>
            <a:solidFill>
              <a:schemeClr val="accent4">
                <a:lumOff val="41764"/>
              </a:schemeClr>
            </a:solidFill>
          </a:ln>
        </p:spPr>
        <p:txBody>
          <a:bodyPr lIns="0" tIns="0" rIns="0" bIns="0"/>
          <a:lstStyle/>
          <a:p>
            <a:pPr/>
          </a:p>
        </p:txBody>
      </p:sp>
      <p:sp>
        <p:nvSpPr>
          <p:cNvPr id="1705" name="Line"/>
          <p:cNvSpPr/>
          <p:nvPr/>
        </p:nvSpPr>
        <p:spPr>
          <a:xfrm flipV="1">
            <a:off x="5262252" y="3588784"/>
            <a:ext cx="1120842" cy="1310762"/>
          </a:xfrm>
          <a:prstGeom prst="line">
            <a:avLst/>
          </a:prstGeom>
          <a:ln>
            <a:solidFill>
              <a:schemeClr val="accent4">
                <a:lumOff val="41764"/>
              </a:schemeClr>
            </a:solidFill>
          </a:ln>
        </p:spPr>
        <p:txBody>
          <a:bodyPr lIns="0" tIns="0" rIns="0" bIns="0"/>
          <a:lstStyle/>
          <a:p>
            <a:pPr/>
          </a:p>
        </p:txBody>
      </p:sp>
      <p:sp>
        <p:nvSpPr>
          <p:cNvPr id="1706" name="Line"/>
          <p:cNvSpPr/>
          <p:nvPr/>
        </p:nvSpPr>
        <p:spPr>
          <a:xfrm flipV="1">
            <a:off x="5252078" y="3260067"/>
            <a:ext cx="1163937" cy="1642299"/>
          </a:xfrm>
          <a:prstGeom prst="line">
            <a:avLst/>
          </a:prstGeom>
          <a:ln>
            <a:solidFill>
              <a:schemeClr val="accent4">
                <a:lumOff val="41764"/>
              </a:schemeClr>
            </a:solidFill>
          </a:ln>
        </p:spPr>
        <p:txBody>
          <a:bodyPr lIns="0" tIns="0" rIns="0" bIns="0"/>
          <a:lstStyle/>
          <a:p>
            <a:pPr/>
          </a:p>
        </p:txBody>
      </p:sp>
      <p:sp>
        <p:nvSpPr>
          <p:cNvPr id="1707" name="Line"/>
          <p:cNvSpPr/>
          <p:nvPr/>
        </p:nvSpPr>
        <p:spPr>
          <a:xfrm flipV="1">
            <a:off x="3845756" y="4478769"/>
            <a:ext cx="1" cy="321094"/>
          </a:xfrm>
          <a:prstGeom prst="line">
            <a:avLst/>
          </a:prstGeom>
          <a:ln w="25400" cap="rnd">
            <a:solidFill>
              <a:srgbClr val="BAB9A0"/>
            </a:solidFill>
            <a:custDash>
              <a:ds d="100000" sp="200000"/>
            </a:custDash>
          </a:ln>
          <a:effectLst>
            <a:outerShdw sx="100000" sy="100000" kx="0" ky="0" algn="b" rotWithShape="0" blurRad="38100" dist="20000" dir="5400000">
              <a:srgbClr val="000000">
                <a:alpha val="38000"/>
              </a:srgbClr>
            </a:outerShdw>
          </a:effectLst>
        </p:spPr>
        <p:txBody>
          <a:bodyPr lIns="0" tIns="0" rIns="0" bIns="0"/>
          <a:lstStyle/>
          <a:p>
            <a:pPr/>
          </a:p>
        </p:txBody>
      </p:sp>
      <p:sp>
        <p:nvSpPr>
          <p:cNvPr id="1708" name="Line"/>
          <p:cNvSpPr/>
          <p:nvPr/>
        </p:nvSpPr>
        <p:spPr>
          <a:xfrm flipV="1">
            <a:off x="2258708" y="5107805"/>
            <a:ext cx="1468905" cy="869522"/>
          </a:xfrm>
          <a:prstGeom prst="line">
            <a:avLst/>
          </a:prstGeom>
          <a:ln>
            <a:solidFill>
              <a:srgbClr val="BFCFF4"/>
            </a:solidFill>
          </a:ln>
        </p:spPr>
        <p:txBody>
          <a:bodyPr lIns="0" tIns="0" rIns="0" bIns="0"/>
          <a:lstStyle/>
          <a:p>
            <a:pPr/>
          </a:p>
        </p:txBody>
      </p:sp>
      <p:sp>
        <p:nvSpPr>
          <p:cNvPr id="1709" name="Line"/>
          <p:cNvSpPr/>
          <p:nvPr/>
        </p:nvSpPr>
        <p:spPr>
          <a:xfrm>
            <a:off x="2212314" y="3664814"/>
            <a:ext cx="1505377" cy="1436285"/>
          </a:xfrm>
          <a:prstGeom prst="line">
            <a:avLst/>
          </a:prstGeom>
          <a:ln>
            <a:solidFill>
              <a:srgbClr val="BFCFF4"/>
            </a:solidFill>
          </a:ln>
        </p:spPr>
        <p:txBody>
          <a:bodyPr lIns="0" tIns="0" rIns="0" bIns="0"/>
          <a:lstStyle/>
          <a:p>
            <a:pPr/>
          </a:p>
        </p:txBody>
      </p:sp>
      <p:sp>
        <p:nvSpPr>
          <p:cNvPr id="1710" name="Line"/>
          <p:cNvSpPr/>
          <p:nvPr/>
        </p:nvSpPr>
        <p:spPr>
          <a:xfrm>
            <a:off x="2253888" y="4498207"/>
            <a:ext cx="1442693" cy="606409"/>
          </a:xfrm>
          <a:prstGeom prst="line">
            <a:avLst/>
          </a:prstGeom>
          <a:ln>
            <a:solidFill>
              <a:schemeClr val="accent4">
                <a:lumOff val="-3294"/>
              </a:schemeClr>
            </a:solidFill>
          </a:ln>
        </p:spPr>
        <p:txBody>
          <a:bodyPr lIns="0" tIns="0" rIns="0" bIns="0"/>
          <a:lstStyle/>
          <a:p>
            <a:pPr/>
          </a:p>
        </p:txBody>
      </p:sp>
      <p:sp>
        <p:nvSpPr>
          <p:cNvPr id="1711" name="Line"/>
          <p:cNvSpPr/>
          <p:nvPr/>
        </p:nvSpPr>
        <p:spPr>
          <a:xfrm>
            <a:off x="2236227" y="2278604"/>
            <a:ext cx="1481825" cy="2823908"/>
          </a:xfrm>
          <a:prstGeom prst="line">
            <a:avLst/>
          </a:prstGeom>
          <a:ln>
            <a:solidFill>
              <a:schemeClr val="accent4">
                <a:lumOff val="-3294"/>
              </a:schemeClr>
            </a:solidFill>
          </a:ln>
        </p:spPr>
        <p:txBody>
          <a:bodyPr lIns="0" tIns="0" rIns="0" bIns="0"/>
          <a:lstStyle/>
          <a:p>
            <a:pPr/>
          </a:p>
        </p:txBody>
      </p:sp>
      <p:sp>
        <p:nvSpPr>
          <p:cNvPr id="1712" name="Line"/>
          <p:cNvSpPr/>
          <p:nvPr/>
        </p:nvSpPr>
        <p:spPr>
          <a:xfrm>
            <a:off x="2241346" y="2810383"/>
            <a:ext cx="1454538" cy="2280130"/>
          </a:xfrm>
          <a:prstGeom prst="line">
            <a:avLst/>
          </a:prstGeom>
          <a:ln>
            <a:solidFill>
              <a:srgbClr val="D44EF4"/>
            </a:solidFill>
          </a:ln>
        </p:spPr>
        <p:txBody>
          <a:bodyPr lIns="0" tIns="0" rIns="0" bIns="0"/>
          <a:lstStyle/>
          <a:p>
            <a:pPr/>
          </a:p>
        </p:txBody>
      </p:sp>
      <p:sp>
        <p:nvSpPr>
          <p:cNvPr id="1713" name="Line"/>
          <p:cNvSpPr/>
          <p:nvPr/>
        </p:nvSpPr>
        <p:spPr>
          <a:xfrm>
            <a:off x="2234304" y="5052996"/>
            <a:ext cx="1465351" cy="54225"/>
          </a:xfrm>
          <a:prstGeom prst="line">
            <a:avLst/>
          </a:prstGeom>
          <a:ln>
            <a:solidFill>
              <a:srgbClr val="D44EF4"/>
            </a:solidFill>
          </a:ln>
        </p:spPr>
        <p:txBody>
          <a:bodyPr lIns="0" tIns="0" rIns="0" bIns="0"/>
          <a:lstStyle/>
          <a:p>
            <a:pPr/>
          </a:p>
        </p:txBody>
      </p:sp>
      <p:sp>
        <p:nvSpPr>
          <p:cNvPr id="1714" name="Line"/>
          <p:cNvSpPr/>
          <p:nvPr/>
        </p:nvSpPr>
        <p:spPr>
          <a:xfrm flipV="1">
            <a:off x="2257716" y="5118323"/>
            <a:ext cx="1418423" cy="466693"/>
          </a:xfrm>
          <a:prstGeom prst="line">
            <a:avLst/>
          </a:prstGeom>
          <a:ln>
            <a:solidFill>
              <a:srgbClr val="4D80F4"/>
            </a:solidFill>
          </a:ln>
        </p:spPr>
        <p:txBody>
          <a:bodyPr lIns="0" tIns="0" rIns="0" bIns="0"/>
          <a:lstStyle/>
          <a:p>
            <a:pPr/>
          </a:p>
        </p:txBody>
      </p:sp>
      <p:grpSp>
        <p:nvGrpSpPr>
          <p:cNvPr id="1756" name="Group"/>
          <p:cNvGrpSpPr/>
          <p:nvPr/>
        </p:nvGrpSpPr>
        <p:grpSpPr>
          <a:xfrm>
            <a:off x="2375206" y="6155813"/>
            <a:ext cx="6692160" cy="563306"/>
            <a:chOff x="0" y="0"/>
            <a:chExt cx="6692158" cy="563305"/>
          </a:xfrm>
        </p:grpSpPr>
        <p:grpSp>
          <p:nvGrpSpPr>
            <p:cNvPr id="1730" name="Group"/>
            <p:cNvGrpSpPr/>
            <p:nvPr/>
          </p:nvGrpSpPr>
          <p:grpSpPr>
            <a:xfrm>
              <a:off x="2441302" y="22081"/>
              <a:ext cx="1770063" cy="541225"/>
              <a:chOff x="0" y="0"/>
              <a:chExt cx="1770061" cy="541224"/>
            </a:xfrm>
          </p:grpSpPr>
          <p:grpSp>
            <p:nvGrpSpPr>
              <p:cNvPr id="1718" name="Group"/>
              <p:cNvGrpSpPr/>
              <p:nvPr/>
            </p:nvGrpSpPr>
            <p:grpSpPr>
              <a:xfrm>
                <a:off x="241164" y="3118"/>
                <a:ext cx="142838" cy="538107"/>
                <a:chOff x="0" y="0"/>
                <a:chExt cx="142837" cy="538105"/>
              </a:xfrm>
            </p:grpSpPr>
            <p:sp>
              <p:nvSpPr>
                <p:cNvPr id="1715" name="Circle"/>
                <p:cNvSpPr/>
                <p:nvPr/>
              </p:nvSpPr>
              <p:spPr>
                <a:xfrm>
                  <a:off x="0" y="0"/>
                  <a:ext cx="142838" cy="142838"/>
                </a:xfrm>
                <a:prstGeom prst="ellipse">
                  <a:avLst/>
                </a:prstGeom>
                <a:solidFill>
                  <a:schemeClr val="accent4">
                    <a:lumOff val="-3294"/>
                  </a:schemeClr>
                </a:solidFill>
                <a:ln w="25400" cap="flat">
                  <a:solidFill>
                    <a:schemeClr val="accent4">
                      <a:lumOff val="-3294"/>
                    </a:schemeClr>
                  </a:solidFill>
                  <a:prstDash val="sysDot"/>
                  <a:miter lim="400000"/>
                </a:ln>
                <a:effectLst/>
              </p:spPr>
              <p:txBody>
                <a:bodyPr wrap="square" lIns="0" tIns="0" rIns="0" bIns="0" numCol="1" anchor="t">
                  <a:noAutofit/>
                </a:bodyPr>
                <a:lstStyle/>
                <a:p>
                  <a:pPr/>
                </a:p>
              </p:txBody>
            </p:sp>
            <p:sp>
              <p:nvSpPr>
                <p:cNvPr id="1716" name="Circle"/>
                <p:cNvSpPr/>
                <p:nvPr/>
              </p:nvSpPr>
              <p:spPr>
                <a:xfrm>
                  <a:off x="0" y="197634"/>
                  <a:ext cx="142838" cy="142838"/>
                </a:xfrm>
                <a:prstGeom prst="ellipse">
                  <a:avLst/>
                </a:prstGeom>
                <a:solidFill>
                  <a:srgbClr val="D44EF4"/>
                </a:solidFill>
                <a:ln w="25400" cap="flat">
                  <a:solidFill>
                    <a:srgbClr val="D44EF4"/>
                  </a:solidFill>
                  <a:prstDash val="sysDot"/>
                  <a:miter lim="400000"/>
                </a:ln>
                <a:effectLst/>
              </p:spPr>
              <p:txBody>
                <a:bodyPr wrap="square" lIns="0" tIns="0" rIns="0" bIns="0" numCol="1" anchor="t">
                  <a:noAutofit/>
                </a:bodyPr>
                <a:lstStyle/>
                <a:p>
                  <a:pPr/>
                </a:p>
              </p:txBody>
            </p:sp>
            <p:sp>
              <p:nvSpPr>
                <p:cNvPr id="1717" name="Circle"/>
                <p:cNvSpPr/>
                <p:nvPr/>
              </p:nvSpPr>
              <p:spPr>
                <a:xfrm>
                  <a:off x="0" y="395268"/>
                  <a:ext cx="142838" cy="142838"/>
                </a:xfrm>
                <a:prstGeom prst="ellipse">
                  <a:avLst/>
                </a:prstGeom>
                <a:solidFill>
                  <a:srgbClr val="4D80F4"/>
                </a:solidFill>
                <a:ln w="25400" cap="flat">
                  <a:solidFill>
                    <a:srgbClr val="4D7FF4"/>
                  </a:solidFill>
                  <a:prstDash val="sysDot"/>
                  <a:miter lim="400000"/>
                </a:ln>
                <a:effectLst/>
              </p:spPr>
              <p:txBody>
                <a:bodyPr wrap="square" lIns="0" tIns="0" rIns="0" bIns="0" numCol="1" anchor="t">
                  <a:noAutofit/>
                </a:bodyPr>
                <a:lstStyle/>
                <a:p>
                  <a:pPr/>
                </a:p>
              </p:txBody>
            </p:sp>
          </p:grpSp>
          <p:grpSp>
            <p:nvGrpSpPr>
              <p:cNvPr id="1722" name="Group"/>
              <p:cNvGrpSpPr/>
              <p:nvPr/>
            </p:nvGrpSpPr>
            <p:grpSpPr>
              <a:xfrm>
                <a:off x="0" y="0"/>
                <a:ext cx="142838" cy="538107"/>
                <a:chOff x="0" y="0"/>
                <a:chExt cx="142837" cy="538106"/>
              </a:xfrm>
            </p:grpSpPr>
            <p:sp>
              <p:nvSpPr>
                <p:cNvPr id="1719" name="Circle"/>
                <p:cNvSpPr/>
                <p:nvPr/>
              </p:nvSpPr>
              <p:spPr>
                <a:xfrm>
                  <a:off x="0" y="0"/>
                  <a:ext cx="142838" cy="142838"/>
                </a:xfrm>
                <a:prstGeom prst="ellipse">
                  <a:avLst/>
                </a:prstGeom>
                <a:solidFill>
                  <a:schemeClr val="accent4">
                    <a:lumOff val="-3294"/>
                    <a:alpha val="71206"/>
                  </a:schemeClr>
                </a:solidFill>
                <a:ln w="25400" cap="flat">
                  <a:solidFill>
                    <a:schemeClr val="accent4">
                      <a:lumOff val="-3294"/>
                      <a:alpha val="71206"/>
                    </a:schemeClr>
                  </a:solidFill>
                  <a:prstDash val="sysDot"/>
                  <a:miter lim="400000"/>
                </a:ln>
                <a:effectLst/>
              </p:spPr>
              <p:txBody>
                <a:bodyPr wrap="square" lIns="0" tIns="0" rIns="0" bIns="0" numCol="1" anchor="t">
                  <a:noAutofit/>
                </a:bodyPr>
                <a:lstStyle/>
                <a:p>
                  <a:pPr/>
                </a:p>
              </p:txBody>
            </p:sp>
            <p:sp>
              <p:nvSpPr>
                <p:cNvPr id="1720" name="Circle"/>
                <p:cNvSpPr/>
                <p:nvPr/>
              </p:nvSpPr>
              <p:spPr>
                <a:xfrm>
                  <a:off x="0" y="197634"/>
                  <a:ext cx="142838" cy="142838"/>
                </a:xfrm>
                <a:prstGeom prst="ellipse">
                  <a:avLst/>
                </a:prstGeom>
                <a:solidFill>
                  <a:srgbClr val="D44EF4">
                    <a:alpha val="71206"/>
                  </a:srgbClr>
                </a:solidFill>
                <a:ln w="25400" cap="flat">
                  <a:solidFill>
                    <a:srgbClr val="D44EF4">
                      <a:alpha val="71206"/>
                    </a:srgbClr>
                  </a:solidFill>
                  <a:prstDash val="sysDot"/>
                  <a:miter lim="400000"/>
                </a:ln>
                <a:effectLst/>
              </p:spPr>
              <p:txBody>
                <a:bodyPr wrap="square" lIns="0" tIns="0" rIns="0" bIns="0" numCol="1" anchor="t">
                  <a:noAutofit/>
                </a:bodyPr>
                <a:lstStyle/>
                <a:p>
                  <a:pPr/>
                </a:p>
              </p:txBody>
            </p:sp>
            <p:sp>
              <p:nvSpPr>
                <p:cNvPr id="1721" name="Circle"/>
                <p:cNvSpPr/>
                <p:nvPr/>
              </p:nvSpPr>
              <p:spPr>
                <a:xfrm>
                  <a:off x="0" y="395268"/>
                  <a:ext cx="142838" cy="142839"/>
                </a:xfrm>
                <a:prstGeom prst="ellipse">
                  <a:avLst/>
                </a:prstGeom>
                <a:solidFill>
                  <a:srgbClr val="4D80F4">
                    <a:alpha val="71206"/>
                  </a:srgbClr>
                </a:solidFill>
                <a:ln w="25400" cap="flat">
                  <a:solidFill>
                    <a:srgbClr val="4D7FF4">
                      <a:alpha val="71206"/>
                    </a:srgbClr>
                  </a:solidFill>
                  <a:prstDash val="sysDot"/>
                  <a:miter lim="400000"/>
                </a:ln>
                <a:effectLst/>
              </p:spPr>
              <p:txBody>
                <a:bodyPr wrap="square" lIns="0" tIns="0" rIns="0" bIns="0" numCol="1" anchor="t">
                  <a:noAutofit/>
                </a:bodyPr>
                <a:lstStyle/>
                <a:p>
                  <a:pPr/>
                </a:p>
              </p:txBody>
            </p:sp>
          </p:grpSp>
          <p:sp>
            <p:nvSpPr>
              <p:cNvPr id="1723" name="Rounded Rectangle"/>
              <p:cNvSpPr/>
              <p:nvPr/>
            </p:nvSpPr>
            <p:spPr>
              <a:xfrm>
                <a:off x="766237" y="167849"/>
                <a:ext cx="208645" cy="208645"/>
              </a:xfrm>
              <a:prstGeom prst="roundRect">
                <a:avLst>
                  <a:gd name="adj" fmla="val 15000"/>
                </a:avLst>
              </a:prstGeom>
              <a:noFill/>
              <a:ln w="25400" cap="flat">
                <a:solidFill>
                  <a:schemeClr val="accent3">
                    <a:lumOff val="4313"/>
                  </a:schemeClr>
                </a:solidFill>
                <a:prstDash val="solid"/>
                <a:round/>
              </a:ln>
              <a:effectLst/>
            </p:spPr>
            <p:txBody>
              <a:bodyPr wrap="square" lIns="0" tIns="0" rIns="0" bIns="0" numCol="1" anchor="t">
                <a:noAutofit/>
              </a:bodyPr>
              <a:lstStyle/>
              <a:p>
                <a:pPr/>
              </a:p>
            </p:txBody>
          </p:sp>
          <p:sp>
            <p:nvSpPr>
              <p:cNvPr id="1724" name="Equation"/>
              <p:cNvSpPr txBox="1"/>
              <p:nvPr/>
            </p:nvSpPr>
            <p:spPr>
              <a:xfrm>
                <a:off x="830681" y="226096"/>
                <a:ext cx="70686" cy="92151"/>
              </a:xfrm>
              <a:prstGeom prst="rect">
                <a:avLst/>
              </a:prstGeom>
              <a:noFill/>
              <a:ln w="12700" cap="flat">
                <a:noFill/>
                <a:miter lim="400000"/>
              </a:ln>
              <a:effectLst/>
            </p:spPr>
            <p:txBody>
              <a:bodyPr wrap="none" lIns="0" tIns="0" rIns="0" bIns="0">
                <a:spAutoFit/>
              </a:bodyPr>
              <a:lstStyle/>
              <a:p>
                <a:pPr latinLnBrk="1">
                  <a:defRPr sz="1800">
                    <a:solidFill>
                      <a:srgbClr val="000000"/>
                    </a:solidFill>
                  </a:defRPr>
                </a:pPr>
                <a14:m>
                  <m:oMathPara>
                    <m:oMathParaPr>
                      <m:jc m:val="centerGroup"/>
                    </m:oMathParaPr>
                    <m:oMath>
                      <m:r>
                        <a:rPr xmlns:a="http://schemas.openxmlformats.org/drawingml/2006/main" sz="500" i="1">
                          <a:solidFill>
                            <a:srgbClr val="BAB99F"/>
                          </a:solidFill>
                          <a:latin typeface="Cambria Math" panose="02040503050406030204" pitchFamily="18" charset="0"/>
                        </a:rPr>
                        <m:t>∑</m:t>
                      </m:r>
                    </m:oMath>
                  </m:oMathPara>
                </a14:m>
                <a:endParaRPr sz="500">
                  <a:solidFill>
                    <a:srgbClr val="BAB9A0"/>
                  </a:solidFill>
                </a:endParaRPr>
              </a:p>
            </p:txBody>
          </p:sp>
          <p:sp>
            <p:nvSpPr>
              <p:cNvPr id="1725" name="Line"/>
              <p:cNvSpPr/>
              <p:nvPr/>
            </p:nvSpPr>
            <p:spPr>
              <a:xfrm>
                <a:off x="1009205" y="272927"/>
                <a:ext cx="153333" cy="1"/>
              </a:xfrm>
              <a:prstGeom prst="line">
                <a:avLst/>
              </a:prstGeom>
              <a:noFill/>
              <a:ln w="25400" cap="flat">
                <a:solidFill>
                  <a:schemeClr val="accent3">
                    <a:lumOff val="4313"/>
                  </a:schemeClr>
                </a:solidFill>
                <a:prstDash val="solid"/>
                <a:round/>
                <a:tailEnd type="arrow" w="med" len="med"/>
              </a:ln>
              <a:effectLst/>
            </p:spPr>
            <p:txBody>
              <a:bodyPr wrap="square" lIns="0" tIns="0" rIns="0" bIns="0" numCol="1" anchor="t">
                <a:noAutofit/>
              </a:bodyPr>
              <a:lstStyle/>
              <a:p>
                <a:pPr/>
              </a:p>
            </p:txBody>
          </p:sp>
          <p:sp>
            <p:nvSpPr>
              <p:cNvPr id="1726" name="Rounded Rectangle"/>
              <p:cNvSpPr/>
              <p:nvPr/>
            </p:nvSpPr>
            <p:spPr>
              <a:xfrm>
                <a:off x="1203082" y="172385"/>
                <a:ext cx="566980" cy="208646"/>
              </a:xfrm>
              <a:prstGeom prst="roundRect">
                <a:avLst>
                  <a:gd name="adj" fmla="val 15000"/>
                </a:avLst>
              </a:prstGeom>
              <a:noFill/>
              <a:ln w="25400" cap="flat">
                <a:solidFill>
                  <a:schemeClr val="accent3">
                    <a:lumOff val="4313"/>
                  </a:schemeClr>
                </a:solidFill>
                <a:prstDash val="solid"/>
                <a:round/>
              </a:ln>
              <a:effectLst/>
            </p:spPr>
            <p:txBody>
              <a:bodyPr wrap="square" lIns="0" tIns="0" rIns="0" bIns="0" numCol="1" anchor="t">
                <a:noAutofit/>
              </a:bodyPr>
              <a:lstStyle/>
              <a:p>
                <a:pPr/>
              </a:p>
            </p:txBody>
          </p:sp>
          <p:sp>
            <p:nvSpPr>
              <p:cNvPr id="1727" name="Equation"/>
              <p:cNvSpPr txBox="1"/>
              <p:nvPr/>
            </p:nvSpPr>
            <p:spPr>
              <a:xfrm>
                <a:off x="1267509" y="234335"/>
                <a:ext cx="438127" cy="90425"/>
              </a:xfrm>
              <a:prstGeom prst="rect">
                <a:avLst/>
              </a:prstGeom>
              <a:noFill/>
              <a:ln w="12700" cap="flat">
                <a:noFill/>
                <a:miter lim="400000"/>
              </a:ln>
              <a:effectLst/>
            </p:spPr>
            <p:txBody>
              <a:bodyPr wrap="none" lIns="0" tIns="0" rIns="0" bIns="0">
                <a:spAutoFit/>
              </a:bodyPr>
              <a:lstStyle/>
              <a:p>
                <a:pPr latinLnBrk="1">
                  <a:defRPr sz="1800">
                    <a:solidFill>
                      <a:srgbClr val="000000"/>
                    </a:solidFill>
                  </a:defRPr>
                </a:pPr>
                <a14:m>
                  <m:oMathPara>
                    <m:oMathParaPr>
                      <m:jc m:val="centerGroup"/>
                    </m:oMathParaPr>
                    <m:oMath>
                      <m:r>
                        <a:rPr xmlns:a="http://schemas.openxmlformats.org/drawingml/2006/main" sz="800" i="1">
                          <a:solidFill>
                            <a:srgbClr val="BAB99F"/>
                          </a:solidFill>
                          <a:latin typeface="Cambria Math" panose="02040503050406030204" pitchFamily="18" charset="0"/>
                        </a:rPr>
                        <m:t>S</m:t>
                      </m:r>
                      <m:r>
                        <a:rPr xmlns:a="http://schemas.openxmlformats.org/drawingml/2006/main" sz="800" i="1">
                          <a:solidFill>
                            <a:srgbClr val="BAB99F"/>
                          </a:solidFill>
                          <a:latin typeface="Cambria Math" panose="02040503050406030204" pitchFamily="18" charset="0"/>
                        </a:rPr>
                        <m:t>i</m:t>
                      </m:r>
                      <m:r>
                        <a:rPr xmlns:a="http://schemas.openxmlformats.org/drawingml/2006/main" sz="800" i="1">
                          <a:solidFill>
                            <a:srgbClr val="BAB99F"/>
                          </a:solidFill>
                          <a:latin typeface="Cambria Math" panose="02040503050406030204" pitchFamily="18" charset="0"/>
                        </a:rPr>
                        <m:t>g</m:t>
                      </m:r>
                      <m:r>
                        <a:rPr xmlns:a="http://schemas.openxmlformats.org/drawingml/2006/main" sz="800" i="1">
                          <a:solidFill>
                            <a:srgbClr val="BAB99F"/>
                          </a:solidFill>
                          <a:latin typeface="Cambria Math" panose="02040503050406030204" pitchFamily="18" charset="0"/>
                        </a:rPr>
                        <m:t>m</m:t>
                      </m:r>
                      <m:r>
                        <a:rPr xmlns:a="http://schemas.openxmlformats.org/drawingml/2006/main" sz="800" i="1">
                          <a:solidFill>
                            <a:srgbClr val="BAB99F"/>
                          </a:solidFill>
                          <a:latin typeface="Cambria Math" panose="02040503050406030204" pitchFamily="18" charset="0"/>
                        </a:rPr>
                        <m:t>o</m:t>
                      </m:r>
                      <m:r>
                        <a:rPr xmlns:a="http://schemas.openxmlformats.org/drawingml/2006/main" sz="800" i="1">
                          <a:solidFill>
                            <a:srgbClr val="BAB99F"/>
                          </a:solidFill>
                          <a:latin typeface="Cambria Math" panose="02040503050406030204" pitchFamily="18" charset="0"/>
                        </a:rPr>
                        <m:t>i</m:t>
                      </m:r>
                      <m:r>
                        <a:rPr xmlns:a="http://schemas.openxmlformats.org/drawingml/2006/main" sz="800" i="1">
                          <a:solidFill>
                            <a:srgbClr val="BAB99F"/>
                          </a:solidFill>
                          <a:latin typeface="Cambria Math" panose="02040503050406030204" pitchFamily="18" charset="0"/>
                        </a:rPr>
                        <m:t>d</m:t>
                      </m:r>
                    </m:oMath>
                  </m:oMathPara>
                </a14:m>
                <a:endParaRPr sz="800">
                  <a:solidFill>
                    <a:srgbClr val="BAB9A0"/>
                  </a:solidFill>
                </a:endParaRPr>
              </a:p>
            </p:txBody>
          </p:sp>
          <p:sp>
            <p:nvSpPr>
              <p:cNvPr id="1728" name="Equation"/>
              <p:cNvSpPr txBox="1"/>
              <p:nvPr/>
            </p:nvSpPr>
            <p:spPr>
              <a:xfrm>
                <a:off x="499604" y="226227"/>
                <a:ext cx="142368" cy="64428"/>
              </a:xfrm>
              <a:prstGeom prst="rect">
                <a:avLst/>
              </a:prstGeom>
              <a:noFill/>
              <a:ln w="12700" cap="flat">
                <a:noFill/>
                <a:miter lim="400000"/>
              </a:ln>
              <a:effectLst/>
            </p:spPr>
            <p:txBody>
              <a:bodyPr wrap="none" lIns="0" tIns="0" rIns="0" bIns="0">
                <a:spAutoFit/>
              </a:bodyPr>
              <a:lstStyle/>
              <a:p>
                <a:pPr latinLnBrk="1">
                  <a:defRPr sz="1800">
                    <a:solidFill>
                      <a:srgbClr val="000000"/>
                    </a:solidFill>
                  </a:defRPr>
                </a:pPr>
                <a14:m>
                  <m:oMathPara>
                    <m:oMathParaPr>
                      <m:jc m:val="centerGroup"/>
                    </m:oMathParaPr>
                    <m:oMath>
                      <m:r>
                        <a:rPr xmlns:a="http://schemas.openxmlformats.org/drawingml/2006/main" sz="1900" i="1">
                          <a:solidFill>
                            <a:srgbClr val="E1E2D9"/>
                          </a:solidFill>
                          <a:latin typeface="Cambria Math" panose="02040503050406030204" pitchFamily="18" charset="0"/>
                        </a:rPr>
                        <m:t>=</m:t>
                      </m:r>
                    </m:oMath>
                  </m:oMathPara>
                </a14:m>
                <a:endParaRPr sz="1900">
                  <a:solidFill>
                    <a:srgbClr val="E2E2DA"/>
                  </a:solidFill>
                </a:endParaRPr>
              </a:p>
            </p:txBody>
          </p:sp>
          <p:sp>
            <p:nvSpPr>
              <p:cNvPr id="1729" name="Equation"/>
              <p:cNvSpPr txBox="1"/>
              <p:nvPr/>
            </p:nvSpPr>
            <p:spPr>
              <a:xfrm>
                <a:off x="499604" y="276127"/>
                <a:ext cx="142368" cy="64428"/>
              </a:xfrm>
              <a:prstGeom prst="rect">
                <a:avLst/>
              </a:prstGeom>
              <a:noFill/>
              <a:ln w="12700" cap="flat">
                <a:noFill/>
                <a:miter lim="400000"/>
              </a:ln>
              <a:effectLst/>
            </p:spPr>
            <p:txBody>
              <a:bodyPr wrap="none" lIns="0" tIns="0" rIns="0" bIns="0">
                <a:spAutoFit/>
              </a:bodyPr>
              <a:lstStyle/>
              <a:p>
                <a:pPr latinLnBrk="1">
                  <a:defRPr sz="1800">
                    <a:solidFill>
                      <a:srgbClr val="000000"/>
                    </a:solidFill>
                  </a:defRPr>
                </a:pPr>
                <a14:m>
                  <m:oMathPara>
                    <m:oMathParaPr>
                      <m:jc m:val="centerGroup"/>
                    </m:oMathParaPr>
                    <m:oMath>
                      <m:r>
                        <a:rPr xmlns:a="http://schemas.openxmlformats.org/drawingml/2006/main" sz="1900" i="1">
                          <a:solidFill>
                            <a:srgbClr val="E1E2D9"/>
                          </a:solidFill>
                          <a:latin typeface="Cambria Math" panose="02040503050406030204" pitchFamily="18" charset="0"/>
                        </a:rPr>
                        <m:t>=</m:t>
                      </m:r>
                    </m:oMath>
                  </m:oMathPara>
                </a14:m>
                <a:endParaRPr sz="1900">
                  <a:solidFill>
                    <a:srgbClr val="E2E2DA"/>
                  </a:solidFill>
                </a:endParaRPr>
              </a:p>
            </p:txBody>
          </p:sp>
        </p:grpSp>
        <p:grpSp>
          <p:nvGrpSpPr>
            <p:cNvPr id="1743" name="Group"/>
            <p:cNvGrpSpPr/>
            <p:nvPr/>
          </p:nvGrpSpPr>
          <p:grpSpPr>
            <a:xfrm>
              <a:off x="4781689" y="0"/>
              <a:ext cx="1910470" cy="538107"/>
              <a:chOff x="0" y="0"/>
              <a:chExt cx="1910469" cy="538106"/>
            </a:xfrm>
          </p:grpSpPr>
          <p:grpSp>
            <p:nvGrpSpPr>
              <p:cNvPr id="1741" name="Group"/>
              <p:cNvGrpSpPr/>
              <p:nvPr/>
            </p:nvGrpSpPr>
            <p:grpSpPr>
              <a:xfrm>
                <a:off x="-1" y="0"/>
                <a:ext cx="1330632" cy="538107"/>
                <a:chOff x="0" y="0"/>
                <a:chExt cx="1330630" cy="538106"/>
              </a:xfrm>
            </p:grpSpPr>
            <p:sp>
              <p:nvSpPr>
                <p:cNvPr id="1731" name="Circle"/>
                <p:cNvSpPr/>
                <p:nvPr/>
              </p:nvSpPr>
              <p:spPr>
                <a:xfrm>
                  <a:off x="0" y="0"/>
                  <a:ext cx="142838" cy="142838"/>
                </a:xfrm>
                <a:prstGeom prst="ellipse">
                  <a:avLst/>
                </a:prstGeom>
                <a:solidFill>
                  <a:schemeClr val="accent4">
                    <a:lumOff val="-3294"/>
                    <a:alpha val="39245"/>
                  </a:schemeClr>
                </a:solidFill>
                <a:ln w="25400" cap="flat">
                  <a:solidFill>
                    <a:schemeClr val="accent4">
                      <a:lumOff val="-3294"/>
                      <a:alpha val="39245"/>
                    </a:schemeClr>
                  </a:solidFill>
                  <a:prstDash val="sysDot"/>
                  <a:miter lim="400000"/>
                </a:ln>
                <a:effectLst/>
              </p:spPr>
              <p:txBody>
                <a:bodyPr wrap="square" lIns="0" tIns="0" rIns="0" bIns="0" numCol="1" anchor="t">
                  <a:noAutofit/>
                </a:bodyPr>
                <a:lstStyle/>
                <a:p>
                  <a:pPr/>
                </a:p>
              </p:txBody>
            </p:sp>
            <p:sp>
              <p:nvSpPr>
                <p:cNvPr id="1732" name="Circle"/>
                <p:cNvSpPr/>
                <p:nvPr/>
              </p:nvSpPr>
              <p:spPr>
                <a:xfrm>
                  <a:off x="0" y="197634"/>
                  <a:ext cx="142838" cy="142838"/>
                </a:xfrm>
                <a:prstGeom prst="ellipse">
                  <a:avLst/>
                </a:prstGeom>
                <a:solidFill>
                  <a:srgbClr val="D44EF4">
                    <a:alpha val="39245"/>
                  </a:srgbClr>
                </a:solidFill>
                <a:ln w="25400" cap="flat">
                  <a:solidFill>
                    <a:srgbClr val="D44EF4">
                      <a:alpha val="39245"/>
                    </a:srgbClr>
                  </a:solidFill>
                  <a:prstDash val="sysDot"/>
                  <a:miter lim="400000"/>
                </a:ln>
                <a:effectLst/>
              </p:spPr>
              <p:txBody>
                <a:bodyPr wrap="square" lIns="0" tIns="0" rIns="0" bIns="0" numCol="1" anchor="t">
                  <a:noAutofit/>
                </a:bodyPr>
                <a:lstStyle/>
                <a:p>
                  <a:pPr/>
                </a:p>
              </p:txBody>
            </p:sp>
            <p:sp>
              <p:nvSpPr>
                <p:cNvPr id="1733" name="Circle"/>
                <p:cNvSpPr/>
                <p:nvPr/>
              </p:nvSpPr>
              <p:spPr>
                <a:xfrm>
                  <a:off x="0" y="395268"/>
                  <a:ext cx="142838" cy="142839"/>
                </a:xfrm>
                <a:prstGeom prst="ellipse">
                  <a:avLst/>
                </a:prstGeom>
                <a:solidFill>
                  <a:srgbClr val="4D80F4">
                    <a:alpha val="39245"/>
                  </a:srgbClr>
                </a:solidFill>
                <a:ln w="25400" cap="flat">
                  <a:solidFill>
                    <a:srgbClr val="4D7FF4">
                      <a:alpha val="39245"/>
                    </a:srgbClr>
                  </a:solidFill>
                  <a:prstDash val="sysDot"/>
                  <a:miter lim="400000"/>
                </a:ln>
                <a:effectLst/>
              </p:spPr>
              <p:txBody>
                <a:bodyPr wrap="square" lIns="0" tIns="0" rIns="0" bIns="0" numCol="1" anchor="t">
                  <a:noAutofit/>
                </a:bodyPr>
                <a:lstStyle/>
                <a:p>
                  <a:pPr/>
                </a:p>
              </p:txBody>
            </p:sp>
            <p:sp>
              <p:nvSpPr>
                <p:cNvPr id="1734" name="Rounded Rectangle"/>
                <p:cNvSpPr/>
                <p:nvPr/>
              </p:nvSpPr>
              <p:spPr>
                <a:xfrm>
                  <a:off x="517097" y="159194"/>
                  <a:ext cx="208645" cy="208645"/>
                </a:xfrm>
                <a:prstGeom prst="roundRect">
                  <a:avLst>
                    <a:gd name="adj" fmla="val 15000"/>
                  </a:avLst>
                </a:prstGeom>
                <a:noFill/>
                <a:ln w="25400" cap="flat">
                  <a:solidFill>
                    <a:schemeClr val="accent3">
                      <a:lumOff val="4313"/>
                    </a:schemeClr>
                  </a:solidFill>
                  <a:prstDash val="solid"/>
                  <a:round/>
                </a:ln>
                <a:effectLst/>
              </p:spPr>
              <p:txBody>
                <a:bodyPr wrap="square" lIns="0" tIns="0" rIns="0" bIns="0" numCol="1" anchor="t">
                  <a:noAutofit/>
                </a:bodyPr>
                <a:lstStyle/>
                <a:p>
                  <a:pPr/>
                </a:p>
              </p:txBody>
            </p:sp>
            <p:sp>
              <p:nvSpPr>
                <p:cNvPr id="1735" name="Equation"/>
                <p:cNvSpPr txBox="1"/>
                <p:nvPr/>
              </p:nvSpPr>
              <p:spPr>
                <a:xfrm>
                  <a:off x="581541" y="217441"/>
                  <a:ext cx="70686" cy="92152"/>
                </a:xfrm>
                <a:prstGeom prst="rect">
                  <a:avLst/>
                </a:prstGeom>
                <a:noFill/>
                <a:ln w="12700" cap="flat">
                  <a:noFill/>
                  <a:miter lim="400000"/>
                </a:ln>
                <a:effectLst/>
              </p:spPr>
              <p:txBody>
                <a:bodyPr wrap="none" lIns="0" tIns="0" rIns="0" bIns="0">
                  <a:spAutoFit/>
                </a:bodyPr>
                <a:lstStyle/>
                <a:p>
                  <a:pPr latinLnBrk="1">
                    <a:defRPr sz="1800">
                      <a:solidFill>
                        <a:srgbClr val="000000"/>
                      </a:solidFill>
                    </a:defRPr>
                  </a:pPr>
                  <a14:m>
                    <m:oMathPara>
                      <m:oMathParaPr>
                        <m:jc m:val="centerGroup"/>
                      </m:oMathParaPr>
                      <m:oMath>
                        <m:r>
                          <a:rPr xmlns:a="http://schemas.openxmlformats.org/drawingml/2006/main" sz="500" i="1">
                            <a:solidFill>
                              <a:srgbClr val="BAB99F"/>
                            </a:solidFill>
                            <a:latin typeface="Cambria Math" panose="02040503050406030204" pitchFamily="18" charset="0"/>
                          </a:rPr>
                          <m:t>∑</m:t>
                        </m:r>
                      </m:oMath>
                    </m:oMathPara>
                  </a14:m>
                  <a:endParaRPr sz="500">
                    <a:solidFill>
                      <a:srgbClr val="BAB9A0"/>
                    </a:solidFill>
                  </a:endParaRPr>
                </a:p>
              </p:txBody>
            </p:sp>
            <p:sp>
              <p:nvSpPr>
                <p:cNvPr id="1736" name="Line"/>
                <p:cNvSpPr/>
                <p:nvPr/>
              </p:nvSpPr>
              <p:spPr>
                <a:xfrm>
                  <a:off x="760065" y="264272"/>
                  <a:ext cx="153333" cy="1"/>
                </a:xfrm>
                <a:prstGeom prst="line">
                  <a:avLst/>
                </a:prstGeom>
                <a:noFill/>
                <a:ln w="25400" cap="flat">
                  <a:solidFill>
                    <a:schemeClr val="accent3">
                      <a:lumOff val="4313"/>
                    </a:schemeClr>
                  </a:solidFill>
                  <a:prstDash val="solid"/>
                  <a:round/>
                  <a:tailEnd type="arrow" w="med" len="med"/>
                </a:ln>
                <a:effectLst/>
              </p:spPr>
              <p:txBody>
                <a:bodyPr wrap="square" lIns="0" tIns="0" rIns="0" bIns="0" numCol="1" anchor="t">
                  <a:noAutofit/>
                </a:bodyPr>
                <a:lstStyle/>
                <a:p>
                  <a:pPr/>
                </a:p>
              </p:txBody>
            </p:sp>
            <p:sp>
              <p:nvSpPr>
                <p:cNvPr id="1737" name="Rounded Rectangle"/>
                <p:cNvSpPr/>
                <p:nvPr/>
              </p:nvSpPr>
              <p:spPr>
                <a:xfrm>
                  <a:off x="953942" y="163730"/>
                  <a:ext cx="376689" cy="208646"/>
                </a:xfrm>
                <a:prstGeom prst="roundRect">
                  <a:avLst>
                    <a:gd name="adj" fmla="val 15000"/>
                  </a:avLst>
                </a:prstGeom>
                <a:noFill/>
                <a:ln w="25400" cap="flat">
                  <a:solidFill>
                    <a:schemeClr val="accent3">
                      <a:lumOff val="4313"/>
                    </a:schemeClr>
                  </a:solidFill>
                  <a:prstDash val="solid"/>
                  <a:round/>
                </a:ln>
                <a:effectLst/>
              </p:spPr>
              <p:txBody>
                <a:bodyPr wrap="square" lIns="0" tIns="0" rIns="0" bIns="0" numCol="1" anchor="t">
                  <a:noAutofit/>
                </a:bodyPr>
                <a:lstStyle/>
                <a:p>
                  <a:pPr/>
                </a:p>
              </p:txBody>
            </p:sp>
            <p:sp>
              <p:nvSpPr>
                <p:cNvPr id="1738" name="Equation"/>
                <p:cNvSpPr txBox="1"/>
                <p:nvPr/>
              </p:nvSpPr>
              <p:spPr>
                <a:xfrm>
                  <a:off x="1018368" y="225680"/>
                  <a:ext cx="233293" cy="70613"/>
                </a:xfrm>
                <a:prstGeom prst="rect">
                  <a:avLst/>
                </a:prstGeom>
                <a:noFill/>
                <a:ln w="12700" cap="flat">
                  <a:noFill/>
                  <a:miter lim="400000"/>
                </a:ln>
                <a:effectLst/>
              </p:spPr>
              <p:txBody>
                <a:bodyPr wrap="none" lIns="0" tIns="0" rIns="0" bIns="0">
                  <a:spAutoFit/>
                </a:bodyPr>
                <a:lstStyle/>
                <a:p>
                  <a:pPr latinLnBrk="1">
                    <a:defRPr sz="1800">
                      <a:solidFill>
                        <a:srgbClr val="000000"/>
                      </a:solidFill>
                    </a:defRPr>
                  </a:pPr>
                  <a14:m>
                    <m:oMathPara>
                      <m:oMathParaPr>
                        <m:jc m:val="centerGroup"/>
                      </m:oMathParaPr>
                      <m:oMath>
                        <m:r>
                          <a:rPr xmlns:a="http://schemas.openxmlformats.org/drawingml/2006/main" sz="800" i="1">
                            <a:solidFill>
                              <a:srgbClr val="BAB99F"/>
                            </a:solidFill>
                            <a:latin typeface="Cambria Math" panose="02040503050406030204" pitchFamily="18" charset="0"/>
                          </a:rPr>
                          <m:t>t</m:t>
                        </m:r>
                        <m:r>
                          <a:rPr xmlns:a="http://schemas.openxmlformats.org/drawingml/2006/main" sz="800" i="1">
                            <a:solidFill>
                              <a:srgbClr val="BAB99F"/>
                            </a:solidFill>
                            <a:latin typeface="Cambria Math" panose="02040503050406030204" pitchFamily="18" charset="0"/>
                          </a:rPr>
                          <m:t>a</m:t>
                        </m:r>
                        <m:r>
                          <a:rPr xmlns:a="http://schemas.openxmlformats.org/drawingml/2006/main" sz="800" i="1">
                            <a:solidFill>
                              <a:srgbClr val="BAB99F"/>
                            </a:solidFill>
                            <a:latin typeface="Cambria Math" panose="02040503050406030204" pitchFamily="18" charset="0"/>
                          </a:rPr>
                          <m:t>n</m:t>
                        </m:r>
                        <m:r>
                          <a:rPr xmlns:a="http://schemas.openxmlformats.org/drawingml/2006/main" sz="800" i="1">
                            <a:solidFill>
                              <a:srgbClr val="BAB99F"/>
                            </a:solidFill>
                            <a:latin typeface="Cambria Math" panose="02040503050406030204" pitchFamily="18" charset="0"/>
                          </a:rPr>
                          <m:t>h</m:t>
                        </m:r>
                      </m:oMath>
                    </m:oMathPara>
                  </a14:m>
                  <a:endParaRPr sz="800">
                    <a:solidFill>
                      <a:srgbClr val="BAB9A0"/>
                    </a:solidFill>
                  </a:endParaRPr>
                </a:p>
              </p:txBody>
            </p:sp>
            <p:sp>
              <p:nvSpPr>
                <p:cNvPr id="1739" name="Equation"/>
                <p:cNvSpPr txBox="1"/>
                <p:nvPr/>
              </p:nvSpPr>
              <p:spPr>
                <a:xfrm>
                  <a:off x="250463" y="217572"/>
                  <a:ext cx="142368" cy="64428"/>
                </a:xfrm>
                <a:prstGeom prst="rect">
                  <a:avLst/>
                </a:prstGeom>
                <a:noFill/>
                <a:ln w="12700" cap="flat">
                  <a:noFill/>
                  <a:miter lim="400000"/>
                </a:ln>
                <a:effectLst/>
              </p:spPr>
              <p:txBody>
                <a:bodyPr wrap="none" lIns="0" tIns="0" rIns="0" bIns="0">
                  <a:spAutoFit/>
                </a:bodyPr>
                <a:lstStyle/>
                <a:p>
                  <a:pPr latinLnBrk="1">
                    <a:defRPr sz="1800">
                      <a:solidFill>
                        <a:srgbClr val="000000"/>
                      </a:solidFill>
                    </a:defRPr>
                  </a:pPr>
                  <a14:m>
                    <m:oMathPara>
                      <m:oMathParaPr>
                        <m:jc m:val="centerGroup"/>
                      </m:oMathParaPr>
                      <m:oMath>
                        <m:r>
                          <a:rPr xmlns:a="http://schemas.openxmlformats.org/drawingml/2006/main" sz="1900" i="1">
                            <a:solidFill>
                              <a:srgbClr val="E1E2D9"/>
                            </a:solidFill>
                            <a:latin typeface="Cambria Math" panose="02040503050406030204" pitchFamily="18" charset="0"/>
                          </a:rPr>
                          <m:t>=</m:t>
                        </m:r>
                      </m:oMath>
                    </m:oMathPara>
                  </a14:m>
                  <a:endParaRPr sz="1900">
                    <a:solidFill>
                      <a:srgbClr val="E2E2DA"/>
                    </a:solidFill>
                  </a:endParaRPr>
                </a:p>
              </p:txBody>
            </p:sp>
            <p:sp>
              <p:nvSpPr>
                <p:cNvPr id="1740" name="Equation"/>
                <p:cNvSpPr txBox="1"/>
                <p:nvPr/>
              </p:nvSpPr>
              <p:spPr>
                <a:xfrm>
                  <a:off x="250463" y="267472"/>
                  <a:ext cx="142368" cy="64428"/>
                </a:xfrm>
                <a:prstGeom prst="rect">
                  <a:avLst/>
                </a:prstGeom>
                <a:noFill/>
                <a:ln w="12700" cap="flat">
                  <a:noFill/>
                  <a:miter lim="400000"/>
                </a:ln>
                <a:effectLst/>
              </p:spPr>
              <p:txBody>
                <a:bodyPr wrap="none" lIns="0" tIns="0" rIns="0" bIns="0">
                  <a:spAutoFit/>
                </a:bodyPr>
                <a:lstStyle/>
                <a:p>
                  <a:pPr latinLnBrk="1">
                    <a:defRPr sz="1800">
                      <a:solidFill>
                        <a:srgbClr val="000000"/>
                      </a:solidFill>
                    </a:defRPr>
                  </a:pPr>
                  <a14:m>
                    <m:oMathPara>
                      <m:oMathParaPr>
                        <m:jc m:val="centerGroup"/>
                      </m:oMathParaPr>
                      <m:oMath>
                        <m:r>
                          <a:rPr xmlns:a="http://schemas.openxmlformats.org/drawingml/2006/main" sz="1900" i="1">
                            <a:solidFill>
                              <a:srgbClr val="E1E2D9"/>
                            </a:solidFill>
                            <a:latin typeface="Cambria Math" panose="02040503050406030204" pitchFamily="18" charset="0"/>
                          </a:rPr>
                          <m:t>=</m:t>
                        </m:r>
                      </m:oMath>
                    </m:oMathPara>
                  </a14:m>
                  <a:endParaRPr sz="1900">
                    <a:solidFill>
                      <a:srgbClr val="E2E2DA"/>
                    </a:solidFill>
                  </a:endParaRPr>
                </a:p>
              </p:txBody>
            </p:sp>
          </p:grpSp>
          <p:pic>
            <p:nvPicPr>
              <p:cNvPr id="1742" name="Image" descr="Image"/>
              <p:cNvPicPr>
                <a:picLocks noChangeAspect="1"/>
              </p:cNvPicPr>
              <p:nvPr/>
            </p:nvPicPr>
            <p:blipFill>
              <a:blip r:embed="rId2">
                <a:extLst/>
              </a:blip>
              <a:srcRect l="25121" t="41542" r="51414" b="31176"/>
              <a:stretch>
                <a:fillRect/>
              </a:stretch>
            </p:blipFill>
            <p:spPr>
              <a:xfrm>
                <a:off x="1380651" y="114271"/>
                <a:ext cx="529819" cy="309543"/>
              </a:xfrm>
              <a:prstGeom prst="rect">
                <a:avLst/>
              </a:prstGeom>
              <a:ln w="12700" cap="flat">
                <a:noFill/>
                <a:miter lim="400000"/>
              </a:ln>
              <a:effectLst/>
            </p:spPr>
          </p:pic>
        </p:grpSp>
        <p:pic>
          <p:nvPicPr>
            <p:cNvPr id="1744" name="Image" descr="Image"/>
            <p:cNvPicPr>
              <a:picLocks noChangeAspect="1"/>
            </p:cNvPicPr>
            <p:nvPr/>
          </p:nvPicPr>
          <p:blipFill>
            <a:blip r:embed="rId2">
              <a:extLst/>
            </a:blip>
            <a:srcRect l="25121" t="13874" r="56841" b="57388"/>
            <a:stretch>
              <a:fillRect/>
            </a:stretch>
          </p:blipFill>
          <p:spPr>
            <a:xfrm>
              <a:off x="4209982" y="129577"/>
              <a:ext cx="407266" cy="326061"/>
            </a:xfrm>
            <a:prstGeom prst="rect">
              <a:avLst/>
            </a:prstGeom>
            <a:ln w="12700" cap="flat">
              <a:noFill/>
              <a:miter lim="400000"/>
            </a:ln>
            <a:effectLst/>
          </p:spPr>
        </p:pic>
        <p:grpSp>
          <p:nvGrpSpPr>
            <p:cNvPr id="1754" name="Group"/>
            <p:cNvGrpSpPr/>
            <p:nvPr/>
          </p:nvGrpSpPr>
          <p:grpSpPr>
            <a:xfrm>
              <a:off x="-1" y="198867"/>
              <a:ext cx="1636527" cy="213182"/>
              <a:chOff x="0" y="0"/>
              <a:chExt cx="1636525" cy="213181"/>
            </a:xfrm>
          </p:grpSpPr>
          <p:sp>
            <p:nvSpPr>
              <p:cNvPr id="1745" name="Circle"/>
              <p:cNvSpPr/>
              <p:nvPr/>
            </p:nvSpPr>
            <p:spPr>
              <a:xfrm>
                <a:off x="0" y="23296"/>
                <a:ext cx="184492" cy="184492"/>
              </a:xfrm>
              <a:prstGeom prst="ellipse">
                <a:avLst/>
              </a:prstGeom>
              <a:solidFill>
                <a:srgbClr val="BAB9A0"/>
              </a:solidFill>
              <a:ln w="25400" cap="flat">
                <a:solidFill>
                  <a:schemeClr val="accent1"/>
                </a:solidFill>
                <a:prstDash val="solid"/>
                <a:round/>
              </a:ln>
              <a:effectLst/>
            </p:spPr>
            <p:txBody>
              <a:bodyPr wrap="square" lIns="0" tIns="0" rIns="0" bIns="0" numCol="1" anchor="t">
                <a:noAutofit/>
              </a:bodyPr>
              <a:lstStyle/>
              <a:p>
                <a:pPr/>
              </a:p>
            </p:txBody>
          </p:sp>
          <p:sp>
            <p:nvSpPr>
              <p:cNvPr id="1746" name="Rounded Rectangle"/>
              <p:cNvSpPr/>
              <p:nvPr/>
            </p:nvSpPr>
            <p:spPr>
              <a:xfrm>
                <a:off x="652534" y="0"/>
                <a:ext cx="208646" cy="208645"/>
              </a:xfrm>
              <a:prstGeom prst="roundRect">
                <a:avLst>
                  <a:gd name="adj" fmla="val 15000"/>
                </a:avLst>
              </a:prstGeom>
              <a:noFill/>
              <a:ln w="25400" cap="flat">
                <a:solidFill>
                  <a:srgbClr val="BAB9A0"/>
                </a:solidFill>
                <a:prstDash val="solid"/>
                <a:round/>
              </a:ln>
              <a:effectLst/>
            </p:spPr>
            <p:txBody>
              <a:bodyPr wrap="square" lIns="0" tIns="0" rIns="0" bIns="0" numCol="1" anchor="t">
                <a:noAutofit/>
              </a:bodyPr>
              <a:lstStyle/>
              <a:p>
                <a:pPr/>
              </a:p>
            </p:txBody>
          </p:sp>
          <p:sp>
            <p:nvSpPr>
              <p:cNvPr id="1747" name="Equation"/>
              <p:cNvSpPr txBox="1"/>
              <p:nvPr/>
            </p:nvSpPr>
            <p:spPr>
              <a:xfrm>
                <a:off x="716978" y="58247"/>
                <a:ext cx="70686" cy="92151"/>
              </a:xfrm>
              <a:prstGeom prst="rect">
                <a:avLst/>
              </a:prstGeom>
              <a:noFill/>
              <a:ln w="12700" cap="flat">
                <a:noFill/>
                <a:miter lim="400000"/>
              </a:ln>
              <a:effectLst/>
            </p:spPr>
            <p:txBody>
              <a:bodyPr wrap="none" lIns="0" tIns="0" rIns="0" bIns="0">
                <a:spAutoFit/>
              </a:bodyPr>
              <a:lstStyle/>
              <a:p>
                <a:pPr latinLnBrk="1">
                  <a:defRPr sz="1800">
                    <a:solidFill>
                      <a:srgbClr val="000000"/>
                    </a:solidFill>
                  </a:defRPr>
                </a:pPr>
                <a14:m>
                  <m:oMathPara>
                    <m:oMathParaPr>
                      <m:jc m:val="centerGroup"/>
                    </m:oMathParaPr>
                    <m:oMath>
                      <m:r>
                        <a:rPr xmlns:a="http://schemas.openxmlformats.org/drawingml/2006/main" sz="500" i="1">
                          <a:solidFill>
                            <a:srgbClr val="BAB99F"/>
                          </a:solidFill>
                          <a:latin typeface="Cambria Math" panose="02040503050406030204" pitchFamily="18" charset="0"/>
                        </a:rPr>
                        <m:t>∑</m:t>
                      </m:r>
                    </m:oMath>
                  </m:oMathPara>
                </a14:m>
                <a:endParaRPr sz="500">
                  <a:solidFill>
                    <a:srgbClr val="BAB9A0"/>
                  </a:solidFill>
                </a:endParaRPr>
              </a:p>
            </p:txBody>
          </p:sp>
          <p:sp>
            <p:nvSpPr>
              <p:cNvPr id="1748" name="Line"/>
              <p:cNvSpPr/>
              <p:nvPr/>
            </p:nvSpPr>
            <p:spPr>
              <a:xfrm>
                <a:off x="895502" y="105078"/>
                <a:ext cx="153333" cy="1"/>
              </a:xfrm>
              <a:prstGeom prst="line">
                <a:avLst/>
              </a:prstGeom>
              <a:noFill/>
              <a:ln w="25400" cap="flat">
                <a:solidFill>
                  <a:srgbClr val="BAB9A0"/>
                </a:solidFill>
                <a:prstDash val="solid"/>
                <a:round/>
                <a:tailEnd type="arrow" w="med" len="med"/>
              </a:ln>
              <a:effectLst/>
            </p:spPr>
            <p:txBody>
              <a:bodyPr wrap="square" lIns="0" tIns="0" rIns="0" bIns="0" numCol="1" anchor="t">
                <a:noAutofit/>
              </a:bodyPr>
              <a:lstStyle/>
              <a:p>
                <a:pPr/>
              </a:p>
            </p:txBody>
          </p:sp>
          <p:sp>
            <p:nvSpPr>
              <p:cNvPr id="1749" name="Rounded Rectangle"/>
              <p:cNvSpPr/>
              <p:nvPr/>
            </p:nvSpPr>
            <p:spPr>
              <a:xfrm>
                <a:off x="1089379" y="4536"/>
                <a:ext cx="547147" cy="208646"/>
              </a:xfrm>
              <a:prstGeom prst="roundRect">
                <a:avLst>
                  <a:gd name="adj" fmla="val 15000"/>
                </a:avLst>
              </a:prstGeom>
              <a:noFill/>
              <a:ln w="25400" cap="flat">
                <a:solidFill>
                  <a:srgbClr val="BAB9A0"/>
                </a:solidFill>
                <a:prstDash val="solid"/>
                <a:round/>
              </a:ln>
              <a:effectLst/>
            </p:spPr>
            <p:txBody>
              <a:bodyPr wrap="square" lIns="0" tIns="0" rIns="0" bIns="0" numCol="1" anchor="t">
                <a:noAutofit/>
              </a:bodyPr>
              <a:lstStyle/>
              <a:p>
                <a:pPr/>
              </a:p>
            </p:txBody>
          </p:sp>
          <p:sp>
            <p:nvSpPr>
              <p:cNvPr id="1750" name="Equation"/>
              <p:cNvSpPr txBox="1"/>
              <p:nvPr/>
            </p:nvSpPr>
            <p:spPr>
              <a:xfrm>
                <a:off x="1214445" y="75453"/>
                <a:ext cx="262519" cy="67565"/>
              </a:xfrm>
              <a:prstGeom prst="rect">
                <a:avLst/>
              </a:prstGeom>
              <a:noFill/>
              <a:ln w="12700" cap="flat">
                <a:noFill/>
                <a:miter lim="400000"/>
              </a:ln>
              <a:effectLst/>
            </p:spPr>
            <p:txBody>
              <a:bodyPr wrap="none" lIns="0" tIns="0" rIns="0" bIns="0">
                <a:spAutoFit/>
              </a:bodyPr>
              <a:lstStyle/>
              <a:p>
                <a:pPr latinLnBrk="1">
                  <a:defRPr sz="1800">
                    <a:solidFill>
                      <a:srgbClr val="000000"/>
                    </a:solidFill>
                  </a:defRPr>
                </a:pPr>
                <a14:m>
                  <m:oMathPara>
                    <m:oMathParaPr>
                      <m:jc m:val="centerGroup"/>
                    </m:oMathParaPr>
                    <m:oMath>
                      <m:r>
                        <a:rPr xmlns:a="http://schemas.openxmlformats.org/drawingml/2006/main" sz="800" i="1">
                          <a:solidFill>
                            <a:srgbClr val="BAB99F"/>
                          </a:solidFill>
                          <a:latin typeface="Cambria Math" panose="02040503050406030204" pitchFamily="18" charset="0"/>
                        </a:rPr>
                        <m:t>R</m:t>
                      </m:r>
                      <m:r>
                        <a:rPr xmlns:a="http://schemas.openxmlformats.org/drawingml/2006/main" sz="800" i="1">
                          <a:solidFill>
                            <a:srgbClr val="BAB99F"/>
                          </a:solidFill>
                          <a:latin typeface="Cambria Math" panose="02040503050406030204" pitchFamily="18" charset="0"/>
                        </a:rPr>
                        <m:t>e</m:t>
                      </m:r>
                      <m:r>
                        <a:rPr xmlns:a="http://schemas.openxmlformats.org/drawingml/2006/main" sz="800" i="1">
                          <a:solidFill>
                            <a:srgbClr val="BAB99F"/>
                          </a:solidFill>
                          <a:latin typeface="Cambria Math" panose="02040503050406030204" pitchFamily="18" charset="0"/>
                        </a:rPr>
                        <m:t>L</m:t>
                      </m:r>
                      <m:r>
                        <a:rPr xmlns:a="http://schemas.openxmlformats.org/drawingml/2006/main" sz="800" i="1">
                          <a:solidFill>
                            <a:srgbClr val="BAB99F"/>
                          </a:solidFill>
                          <a:latin typeface="Cambria Math" panose="02040503050406030204" pitchFamily="18" charset="0"/>
                        </a:rPr>
                        <m:t>u</m:t>
                      </m:r>
                    </m:oMath>
                  </m:oMathPara>
                </a14:m>
                <a:endParaRPr sz="800">
                  <a:solidFill>
                    <a:srgbClr val="BAB9A0"/>
                  </a:solidFill>
                </a:endParaRPr>
              </a:p>
            </p:txBody>
          </p:sp>
          <p:grpSp>
            <p:nvGrpSpPr>
              <p:cNvPr id="1753" name="Group"/>
              <p:cNvGrpSpPr/>
              <p:nvPr/>
            </p:nvGrpSpPr>
            <p:grpSpPr>
              <a:xfrm>
                <a:off x="385901" y="58378"/>
                <a:ext cx="142368" cy="114328"/>
                <a:chOff x="0" y="0"/>
                <a:chExt cx="142367" cy="114326"/>
              </a:xfrm>
            </p:grpSpPr>
            <p:sp>
              <p:nvSpPr>
                <p:cNvPr id="1751" name="Equation"/>
                <p:cNvSpPr txBox="1"/>
                <p:nvPr/>
              </p:nvSpPr>
              <p:spPr>
                <a:xfrm>
                  <a:off x="0" y="0"/>
                  <a:ext cx="142368" cy="64428"/>
                </a:xfrm>
                <a:prstGeom prst="rect">
                  <a:avLst/>
                </a:prstGeom>
                <a:noFill/>
                <a:ln w="12700" cap="flat">
                  <a:noFill/>
                  <a:miter lim="400000"/>
                </a:ln>
                <a:effectLst/>
              </p:spPr>
              <p:txBody>
                <a:bodyPr wrap="none" lIns="0" tIns="0" rIns="0" bIns="0">
                  <a:spAutoFit/>
                </a:bodyPr>
                <a:lstStyle/>
                <a:p>
                  <a:pPr latinLnBrk="1">
                    <a:defRPr sz="1800">
                      <a:solidFill>
                        <a:srgbClr val="000000"/>
                      </a:solidFill>
                    </a:defRPr>
                  </a:pPr>
                  <a14:m>
                    <m:oMathPara>
                      <m:oMathParaPr>
                        <m:jc m:val="centerGroup"/>
                      </m:oMathParaPr>
                      <m:oMath>
                        <m:r>
                          <a:rPr xmlns:a="http://schemas.openxmlformats.org/drawingml/2006/main" sz="1900" i="1">
                            <a:solidFill>
                              <a:srgbClr val="BAB99F"/>
                            </a:solidFill>
                            <a:latin typeface="Cambria Math" panose="02040503050406030204" pitchFamily="18" charset="0"/>
                          </a:rPr>
                          <m:t>=</m:t>
                        </m:r>
                      </m:oMath>
                    </m:oMathPara>
                  </a14:m>
                  <a:endParaRPr sz="1900">
                    <a:solidFill>
                      <a:srgbClr val="BAB9A0"/>
                    </a:solidFill>
                  </a:endParaRPr>
                </a:p>
              </p:txBody>
            </p:sp>
            <p:sp>
              <p:nvSpPr>
                <p:cNvPr id="1752" name="Equation"/>
                <p:cNvSpPr txBox="1"/>
                <p:nvPr/>
              </p:nvSpPr>
              <p:spPr>
                <a:xfrm>
                  <a:off x="0" y="49899"/>
                  <a:ext cx="142368" cy="64428"/>
                </a:xfrm>
                <a:prstGeom prst="rect">
                  <a:avLst/>
                </a:prstGeom>
                <a:noFill/>
                <a:ln w="12700" cap="flat">
                  <a:noFill/>
                  <a:miter lim="400000"/>
                </a:ln>
                <a:effectLst/>
              </p:spPr>
              <p:txBody>
                <a:bodyPr wrap="none" lIns="0" tIns="0" rIns="0" bIns="0">
                  <a:spAutoFit/>
                </a:bodyPr>
                <a:lstStyle/>
                <a:p>
                  <a:pPr latinLnBrk="1">
                    <a:defRPr sz="1800">
                      <a:solidFill>
                        <a:srgbClr val="000000"/>
                      </a:solidFill>
                    </a:defRPr>
                  </a:pPr>
                  <a14:m>
                    <m:oMathPara>
                      <m:oMathParaPr>
                        <m:jc m:val="centerGroup"/>
                      </m:oMathParaPr>
                      <m:oMath>
                        <m:r>
                          <a:rPr xmlns:a="http://schemas.openxmlformats.org/drawingml/2006/main" sz="1900" i="1">
                            <a:solidFill>
                              <a:srgbClr val="BAB99F"/>
                            </a:solidFill>
                            <a:latin typeface="Cambria Math" panose="02040503050406030204" pitchFamily="18" charset="0"/>
                          </a:rPr>
                          <m:t>=</m:t>
                        </m:r>
                      </m:oMath>
                    </m:oMathPara>
                  </a14:m>
                  <a:endParaRPr sz="1900">
                    <a:solidFill>
                      <a:srgbClr val="BAB9A0"/>
                    </a:solidFill>
                  </a:endParaRPr>
                </a:p>
              </p:txBody>
            </p:sp>
          </p:grpSp>
        </p:grpSp>
        <p:pic>
          <p:nvPicPr>
            <p:cNvPr id="1755" name="Image" descr="Image"/>
            <p:cNvPicPr>
              <a:picLocks noChangeAspect="1"/>
            </p:cNvPicPr>
            <p:nvPr/>
          </p:nvPicPr>
          <p:blipFill>
            <a:blip r:embed="rId2">
              <a:extLst/>
            </a:blip>
            <a:srcRect l="23321" t="69359" r="53213" b="1812"/>
            <a:stretch>
              <a:fillRect/>
            </a:stretch>
          </p:blipFill>
          <p:spPr>
            <a:xfrm>
              <a:off x="1701769" y="141946"/>
              <a:ext cx="529819" cy="327085"/>
            </a:xfrm>
            <a:prstGeom prst="rect">
              <a:avLst/>
            </a:prstGeom>
            <a:ln w="12700" cap="flat">
              <a:noFill/>
              <a:miter lim="400000"/>
            </a:ln>
            <a:effectLst/>
          </p:spPr>
        </p:pic>
      </p:grpSp>
      <p:grpSp>
        <p:nvGrpSpPr>
          <p:cNvPr id="1769" name="Group"/>
          <p:cNvGrpSpPr/>
          <p:nvPr/>
        </p:nvGrpSpPr>
        <p:grpSpPr>
          <a:xfrm>
            <a:off x="7534476" y="293959"/>
            <a:ext cx="1279795" cy="1033211"/>
            <a:chOff x="-17960" y="-17960"/>
            <a:chExt cx="1279793" cy="1033209"/>
          </a:xfrm>
        </p:grpSpPr>
        <p:pic>
          <p:nvPicPr>
            <p:cNvPr id="1757" name="Rounded Rectangle Rounded rectangle" descr="Rounded Rectangle Rounded rectangle"/>
            <p:cNvPicPr>
              <a:picLocks noChangeAspect="0"/>
            </p:cNvPicPr>
            <p:nvPr/>
          </p:nvPicPr>
          <p:blipFill>
            <a:blip r:embed="rId3">
              <a:extLst/>
            </a:blip>
            <a:stretch>
              <a:fillRect/>
            </a:stretch>
          </p:blipFill>
          <p:spPr>
            <a:xfrm>
              <a:off x="-17961" y="-17961"/>
              <a:ext cx="1279795" cy="1033210"/>
            </a:xfrm>
            <a:prstGeom prst="rect">
              <a:avLst/>
            </a:prstGeom>
            <a:effectLst/>
          </p:spPr>
        </p:pic>
        <p:grpSp>
          <p:nvGrpSpPr>
            <p:cNvPr id="1761" name="Intro to NN"/>
            <p:cNvGrpSpPr/>
            <p:nvPr/>
          </p:nvGrpSpPr>
          <p:grpSpPr>
            <a:xfrm>
              <a:off x="68324" y="333649"/>
              <a:ext cx="1085991" cy="372260"/>
              <a:chOff x="0" y="0"/>
              <a:chExt cx="1085989" cy="372258"/>
            </a:xfrm>
          </p:grpSpPr>
          <p:sp>
            <p:nvSpPr>
              <p:cNvPr id="1760" name="Intro to NN"/>
              <p:cNvSpPr/>
              <p:nvPr/>
            </p:nvSpPr>
            <p:spPr>
              <a:xfrm>
                <a:off x="17960" y="17960"/>
                <a:ext cx="1050070" cy="33633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829" y="0"/>
                    </a:moveTo>
                    <a:lnTo>
                      <a:pt x="1771" y="0"/>
                    </a:lnTo>
                    <a:cubicBezTo>
                      <a:pt x="1252" y="0"/>
                      <a:pt x="940" y="0"/>
                      <a:pt x="732" y="271"/>
                    </a:cubicBezTo>
                    <a:cubicBezTo>
                      <a:pt x="432" y="612"/>
                      <a:pt x="196" y="1349"/>
                      <a:pt x="87" y="2285"/>
                    </a:cubicBezTo>
                    <a:cubicBezTo>
                      <a:pt x="0" y="2934"/>
                      <a:pt x="0" y="3908"/>
                      <a:pt x="0" y="5531"/>
                    </a:cubicBezTo>
                    <a:lnTo>
                      <a:pt x="0" y="16069"/>
                    </a:lnTo>
                    <a:cubicBezTo>
                      <a:pt x="0" y="17692"/>
                      <a:pt x="0" y="18666"/>
                      <a:pt x="87" y="19315"/>
                    </a:cubicBezTo>
                    <a:cubicBezTo>
                      <a:pt x="196" y="20251"/>
                      <a:pt x="432" y="20988"/>
                      <a:pt x="732" y="21329"/>
                    </a:cubicBezTo>
                    <a:cubicBezTo>
                      <a:pt x="940" y="21600"/>
                      <a:pt x="1252" y="21600"/>
                      <a:pt x="1771" y="21600"/>
                    </a:cubicBezTo>
                    <a:lnTo>
                      <a:pt x="19829" y="21600"/>
                    </a:lnTo>
                    <a:cubicBezTo>
                      <a:pt x="20348" y="21600"/>
                      <a:pt x="20660" y="21600"/>
                      <a:pt x="20868" y="21329"/>
                    </a:cubicBezTo>
                    <a:cubicBezTo>
                      <a:pt x="21168" y="20988"/>
                      <a:pt x="21404" y="20251"/>
                      <a:pt x="21513" y="19315"/>
                    </a:cubicBezTo>
                    <a:cubicBezTo>
                      <a:pt x="21600" y="18666"/>
                      <a:pt x="21600" y="17692"/>
                      <a:pt x="21600" y="16069"/>
                    </a:cubicBezTo>
                    <a:lnTo>
                      <a:pt x="21600" y="5531"/>
                    </a:lnTo>
                    <a:cubicBezTo>
                      <a:pt x="21600" y="3908"/>
                      <a:pt x="21600" y="2934"/>
                      <a:pt x="21513" y="2285"/>
                    </a:cubicBezTo>
                    <a:cubicBezTo>
                      <a:pt x="21404" y="1349"/>
                      <a:pt x="21168" y="612"/>
                      <a:pt x="20868" y="271"/>
                    </a:cubicBezTo>
                    <a:cubicBezTo>
                      <a:pt x="20660" y="0"/>
                      <a:pt x="20348" y="0"/>
                      <a:pt x="19829" y="0"/>
                    </a:cubicBezTo>
                    <a:close/>
                  </a:path>
                </a:pathLst>
              </a:custGeom>
              <a:solidFill>
                <a:srgbClr val="D5D5D5"/>
              </a:solidFill>
              <a:ln>
                <a:noFill/>
              </a:ln>
              <a:effectLst/>
              <a:extLst>
                <a:ext uri="{C572A759-6A51-4108-AA02-DFA0A04FC94B}">
                  <ma14:wrappingTextBoxFlag xmlns:ma14="http://schemas.microsoft.com/office/mac/drawingml/2011/main" val="1"/>
                </a:ext>
              </a:extLst>
            </p:spPr>
            <p:txBody>
              <a:bodyPr wrap="square" lIns="19050" tIns="19050" rIns="19050" bIns="19050" numCol="1" anchor="ctr">
                <a:noAutofit/>
              </a:bodyPr>
              <a:lstStyle>
                <a:lvl1pPr algn="ctr" defTabSz="412750">
                  <a:defRPr sz="800">
                    <a:solidFill>
                      <a:srgbClr val="000000"/>
                    </a:solidFill>
                    <a:latin typeface="Helvetica Neue Medium"/>
                    <a:ea typeface="Helvetica Neue Medium"/>
                    <a:cs typeface="Helvetica Neue Medium"/>
                    <a:sym typeface="Helvetica Neue Medium"/>
                  </a:defRPr>
                </a:lvl1pPr>
              </a:lstStyle>
              <a:p>
                <a:pPr/>
                <a:r>
                  <a:t>Intro to NN</a:t>
                </a:r>
              </a:p>
            </p:txBody>
          </p:sp>
          <p:pic>
            <p:nvPicPr>
              <p:cNvPr id="1759" name="Intro to NN Intro to NN" descr="Intro to NN Intro to NN"/>
              <p:cNvPicPr>
                <a:picLocks noChangeAspect="0"/>
              </p:cNvPicPr>
              <p:nvPr/>
            </p:nvPicPr>
            <p:blipFill>
              <a:blip r:embed="rId4">
                <a:extLst/>
              </a:blip>
              <a:stretch>
                <a:fillRect/>
              </a:stretch>
            </p:blipFill>
            <p:spPr>
              <a:xfrm>
                <a:off x="-1" y="0"/>
                <a:ext cx="1085991" cy="372259"/>
              </a:xfrm>
              <a:prstGeom prst="rect">
                <a:avLst/>
              </a:prstGeom>
              <a:effectLst/>
            </p:spPr>
          </p:pic>
        </p:grpSp>
        <p:grpSp>
          <p:nvGrpSpPr>
            <p:cNvPr id="1768" name="Group"/>
            <p:cNvGrpSpPr/>
            <p:nvPr/>
          </p:nvGrpSpPr>
          <p:grpSpPr>
            <a:xfrm>
              <a:off x="201565" y="134646"/>
              <a:ext cx="840742" cy="781468"/>
              <a:chOff x="-17960" y="-17960"/>
              <a:chExt cx="840741" cy="781467"/>
            </a:xfrm>
          </p:grpSpPr>
          <p:grpSp>
            <p:nvGrpSpPr>
              <p:cNvPr id="1764" name="Tasks and Models"/>
              <p:cNvGrpSpPr/>
              <p:nvPr/>
            </p:nvGrpSpPr>
            <p:grpSpPr>
              <a:xfrm>
                <a:off x="-17961" y="-17961"/>
                <a:ext cx="840742" cy="200964"/>
                <a:chOff x="0" y="0"/>
                <a:chExt cx="840741" cy="200962"/>
              </a:xfrm>
            </p:grpSpPr>
            <p:sp>
              <p:nvSpPr>
                <p:cNvPr id="1763" name="Tasks and Models"/>
                <p:cNvSpPr/>
                <p:nvPr/>
              </p:nvSpPr>
              <p:spPr>
                <a:xfrm>
                  <a:off x="17960" y="17960"/>
                  <a:ext cx="804821" cy="16504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829" y="0"/>
                      </a:moveTo>
                      <a:lnTo>
                        <a:pt x="1771" y="0"/>
                      </a:lnTo>
                      <a:cubicBezTo>
                        <a:pt x="1252" y="0"/>
                        <a:pt x="940" y="0"/>
                        <a:pt x="732" y="423"/>
                      </a:cubicBezTo>
                      <a:cubicBezTo>
                        <a:pt x="432" y="955"/>
                        <a:pt x="196" y="2107"/>
                        <a:pt x="87" y="3569"/>
                      </a:cubicBezTo>
                      <a:cubicBezTo>
                        <a:pt x="0" y="4583"/>
                        <a:pt x="0" y="6103"/>
                        <a:pt x="0" y="8638"/>
                      </a:cubicBezTo>
                      <a:lnTo>
                        <a:pt x="0" y="12962"/>
                      </a:lnTo>
                      <a:cubicBezTo>
                        <a:pt x="0" y="15497"/>
                        <a:pt x="0" y="17017"/>
                        <a:pt x="87" y="18031"/>
                      </a:cubicBezTo>
                      <a:cubicBezTo>
                        <a:pt x="196" y="19493"/>
                        <a:pt x="432" y="20645"/>
                        <a:pt x="732" y="21177"/>
                      </a:cubicBezTo>
                      <a:cubicBezTo>
                        <a:pt x="940" y="21600"/>
                        <a:pt x="1252" y="21600"/>
                        <a:pt x="1771" y="21600"/>
                      </a:cubicBezTo>
                      <a:lnTo>
                        <a:pt x="19829" y="21600"/>
                      </a:lnTo>
                      <a:cubicBezTo>
                        <a:pt x="20348" y="21600"/>
                        <a:pt x="20660" y="21600"/>
                        <a:pt x="20868" y="21177"/>
                      </a:cubicBezTo>
                      <a:cubicBezTo>
                        <a:pt x="21168" y="20645"/>
                        <a:pt x="21404" y="19493"/>
                        <a:pt x="21513" y="18031"/>
                      </a:cubicBezTo>
                      <a:cubicBezTo>
                        <a:pt x="21600" y="17017"/>
                        <a:pt x="21600" y="15497"/>
                        <a:pt x="21600" y="12962"/>
                      </a:cubicBezTo>
                      <a:lnTo>
                        <a:pt x="21600" y="8638"/>
                      </a:lnTo>
                      <a:cubicBezTo>
                        <a:pt x="21600" y="6103"/>
                        <a:pt x="21600" y="4583"/>
                        <a:pt x="21513" y="3569"/>
                      </a:cubicBezTo>
                      <a:cubicBezTo>
                        <a:pt x="21404" y="2107"/>
                        <a:pt x="21168" y="955"/>
                        <a:pt x="20868" y="423"/>
                      </a:cubicBezTo>
                      <a:cubicBezTo>
                        <a:pt x="20660" y="0"/>
                        <a:pt x="20348" y="0"/>
                        <a:pt x="19829" y="0"/>
                      </a:cubicBezTo>
                      <a:close/>
                    </a:path>
                  </a:pathLst>
                </a:custGeom>
                <a:solidFill>
                  <a:schemeClr val="accent1">
                    <a:lumOff val="2401"/>
                  </a:schemeClr>
                </a:solidFill>
                <a:ln>
                  <a:noFill/>
                </a:ln>
                <a:effectLst/>
                <a:extLst>
                  <a:ext uri="{C572A759-6A51-4108-AA02-DFA0A04FC94B}">
                    <ma14:wrappingTextBoxFlag xmlns:ma14="http://schemas.microsoft.com/office/mac/drawingml/2011/main" val="1"/>
                  </a:ext>
                </a:extLst>
              </p:spPr>
              <p:txBody>
                <a:bodyPr wrap="square" lIns="19050" tIns="19050" rIns="19050" bIns="19050" numCol="1" anchor="ctr">
                  <a:noAutofit/>
                </a:bodyPr>
                <a:lstStyle>
                  <a:lvl1pPr algn="ctr" defTabSz="412750">
                    <a:defRPr sz="600">
                      <a:solidFill>
                        <a:srgbClr val="000000"/>
                      </a:solidFill>
                      <a:latin typeface="Helvetica Neue Medium"/>
                      <a:ea typeface="Helvetica Neue Medium"/>
                      <a:cs typeface="Helvetica Neue Medium"/>
                      <a:sym typeface="Helvetica Neue Medium"/>
                    </a:defRPr>
                  </a:lvl1pPr>
                </a:lstStyle>
                <a:p>
                  <a:pPr/>
                  <a:r>
                    <a:t>Tasks and Models</a:t>
                  </a:r>
                </a:p>
              </p:txBody>
            </p:sp>
            <p:pic>
              <p:nvPicPr>
                <p:cNvPr id="1762" name="Tasks and Models Tasks and Models" descr="Tasks and Models Tasks and Models"/>
                <p:cNvPicPr>
                  <a:picLocks noChangeAspect="0"/>
                </p:cNvPicPr>
                <p:nvPr/>
              </p:nvPicPr>
              <p:blipFill>
                <a:blip r:embed="rId5">
                  <a:extLst/>
                </a:blip>
                <a:stretch>
                  <a:fillRect/>
                </a:stretch>
              </p:blipFill>
              <p:spPr>
                <a:xfrm>
                  <a:off x="-1" y="-1"/>
                  <a:ext cx="840743" cy="200964"/>
                </a:xfrm>
                <a:prstGeom prst="rect">
                  <a:avLst/>
                </a:prstGeom>
                <a:effectLst/>
              </p:spPr>
            </p:pic>
          </p:grpSp>
          <p:grpSp>
            <p:nvGrpSpPr>
              <p:cNvPr id="1767" name="VAE"/>
              <p:cNvGrpSpPr/>
              <p:nvPr/>
            </p:nvGrpSpPr>
            <p:grpSpPr>
              <a:xfrm>
                <a:off x="-17961" y="554020"/>
                <a:ext cx="840742" cy="209487"/>
                <a:chOff x="0" y="0"/>
                <a:chExt cx="840741" cy="209486"/>
              </a:xfrm>
            </p:grpSpPr>
            <p:sp>
              <p:nvSpPr>
                <p:cNvPr id="1766" name="VAE"/>
                <p:cNvSpPr/>
                <p:nvPr/>
              </p:nvSpPr>
              <p:spPr>
                <a:xfrm>
                  <a:off x="17960" y="17960"/>
                  <a:ext cx="804821" cy="17356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829" y="0"/>
                      </a:moveTo>
                      <a:lnTo>
                        <a:pt x="1771" y="0"/>
                      </a:lnTo>
                      <a:cubicBezTo>
                        <a:pt x="1252" y="0"/>
                        <a:pt x="940" y="0"/>
                        <a:pt x="732" y="403"/>
                      </a:cubicBezTo>
                      <a:cubicBezTo>
                        <a:pt x="432" y="908"/>
                        <a:pt x="196" y="2003"/>
                        <a:pt x="87" y="3393"/>
                      </a:cubicBezTo>
                      <a:cubicBezTo>
                        <a:pt x="0" y="4357"/>
                        <a:pt x="0" y="5804"/>
                        <a:pt x="0" y="8214"/>
                      </a:cubicBezTo>
                      <a:lnTo>
                        <a:pt x="0" y="13386"/>
                      </a:lnTo>
                      <a:cubicBezTo>
                        <a:pt x="0" y="15796"/>
                        <a:pt x="0" y="17243"/>
                        <a:pt x="87" y="18207"/>
                      </a:cubicBezTo>
                      <a:cubicBezTo>
                        <a:pt x="196" y="19597"/>
                        <a:pt x="432" y="20692"/>
                        <a:pt x="732" y="21197"/>
                      </a:cubicBezTo>
                      <a:cubicBezTo>
                        <a:pt x="940" y="21600"/>
                        <a:pt x="1252" y="21600"/>
                        <a:pt x="1771" y="21600"/>
                      </a:cubicBezTo>
                      <a:lnTo>
                        <a:pt x="19829" y="21600"/>
                      </a:lnTo>
                      <a:cubicBezTo>
                        <a:pt x="20348" y="21600"/>
                        <a:pt x="20660" y="21600"/>
                        <a:pt x="20868" y="21197"/>
                      </a:cubicBezTo>
                      <a:cubicBezTo>
                        <a:pt x="21168" y="20692"/>
                        <a:pt x="21404" y="19597"/>
                        <a:pt x="21513" y="18207"/>
                      </a:cubicBezTo>
                      <a:cubicBezTo>
                        <a:pt x="21600" y="17243"/>
                        <a:pt x="21600" y="15796"/>
                        <a:pt x="21600" y="13386"/>
                      </a:cubicBezTo>
                      <a:lnTo>
                        <a:pt x="21600" y="8214"/>
                      </a:lnTo>
                      <a:cubicBezTo>
                        <a:pt x="21600" y="5804"/>
                        <a:pt x="21600" y="4357"/>
                        <a:pt x="21513" y="3393"/>
                      </a:cubicBezTo>
                      <a:cubicBezTo>
                        <a:pt x="21404" y="2003"/>
                        <a:pt x="21168" y="908"/>
                        <a:pt x="20868" y="403"/>
                      </a:cubicBezTo>
                      <a:cubicBezTo>
                        <a:pt x="20660" y="0"/>
                        <a:pt x="20348" y="0"/>
                        <a:pt x="19829" y="0"/>
                      </a:cubicBezTo>
                      <a:close/>
                    </a:path>
                  </a:pathLst>
                </a:custGeom>
                <a:solidFill>
                  <a:schemeClr val="accent1">
                    <a:lumOff val="2401"/>
                  </a:schemeClr>
                </a:solidFill>
                <a:ln>
                  <a:noFill/>
                </a:ln>
                <a:effectLst/>
                <a:extLst>
                  <a:ext uri="{C572A759-6A51-4108-AA02-DFA0A04FC94B}">
                    <ma14:wrappingTextBoxFlag xmlns:ma14="http://schemas.microsoft.com/office/mac/drawingml/2011/main" val="1"/>
                  </a:ext>
                </a:extLst>
              </p:spPr>
              <p:txBody>
                <a:bodyPr wrap="square" lIns="19050" tIns="19050" rIns="19050" bIns="19050" numCol="1" anchor="ctr">
                  <a:noAutofit/>
                </a:bodyPr>
                <a:lstStyle>
                  <a:lvl1pPr algn="ctr" defTabSz="412750">
                    <a:defRPr sz="600">
                      <a:solidFill>
                        <a:srgbClr val="000000"/>
                      </a:solidFill>
                      <a:latin typeface="Helvetica Neue Medium"/>
                      <a:ea typeface="Helvetica Neue Medium"/>
                      <a:cs typeface="Helvetica Neue Medium"/>
                      <a:sym typeface="Helvetica Neue Medium"/>
                    </a:defRPr>
                  </a:lvl1pPr>
                </a:lstStyle>
                <a:p>
                  <a:pPr/>
                  <a:r>
                    <a:t>VAE</a:t>
                  </a:r>
                </a:p>
              </p:txBody>
            </p:sp>
            <p:pic>
              <p:nvPicPr>
                <p:cNvPr id="1765" name="VAE VAE" descr="VAE VAE"/>
                <p:cNvPicPr>
                  <a:picLocks noChangeAspect="0"/>
                </p:cNvPicPr>
                <p:nvPr/>
              </p:nvPicPr>
              <p:blipFill>
                <a:blip r:embed="rId6">
                  <a:extLst/>
                </a:blip>
                <a:stretch>
                  <a:fillRect/>
                </a:stretch>
              </p:blipFill>
              <p:spPr>
                <a:xfrm>
                  <a:off x="-1" y="0"/>
                  <a:ext cx="840743" cy="209487"/>
                </a:xfrm>
                <a:prstGeom prst="rect">
                  <a:avLst/>
                </a:prstGeom>
                <a:effectLst/>
              </p:spPr>
            </p:pic>
          </p:grpSp>
        </p:grpSp>
      </p:grpSp>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71" name="Music Generation Using Feedforward Networks"/>
          <p:cNvSpPr txBox="1"/>
          <p:nvPr>
            <p:ph type="title" idx="4294967295"/>
          </p:nvPr>
        </p:nvSpPr>
        <p:spPr>
          <a:xfrm>
            <a:off x="452437" y="754062"/>
            <a:ext cx="8239126" cy="538107"/>
          </a:xfrm>
          <a:prstGeom prst="rect">
            <a:avLst/>
          </a:prstGeom>
        </p:spPr>
        <p:txBody>
          <a:bodyPr lIns="19050" tIns="19050" rIns="19050" bIns="19050" anchor="t">
            <a:normAutofit fontScale="100000" lnSpcReduction="0"/>
          </a:bodyPr>
          <a:lstStyle>
            <a:lvl1pPr defTabSz="1219169">
              <a:lnSpc>
                <a:spcPct val="80000"/>
              </a:lnSpc>
              <a:defRPr b="1" spc="-45" sz="2300">
                <a:solidFill>
                  <a:srgbClr val="000000"/>
                </a:solidFill>
                <a:latin typeface="Helvetica Neue"/>
                <a:ea typeface="Helvetica Neue"/>
                <a:cs typeface="Helvetica Neue"/>
                <a:sym typeface="Helvetica Neue"/>
              </a:defRPr>
            </a:lvl1pPr>
          </a:lstStyle>
          <a:p>
            <a:pPr/>
            <a:r>
              <a:t>Music Generation Using Feedforward Networks</a:t>
            </a:r>
          </a:p>
        </p:txBody>
      </p:sp>
      <p:sp>
        <p:nvSpPr>
          <p:cNvPr id="1772" name="Example 2"/>
          <p:cNvSpPr txBox="1"/>
          <p:nvPr/>
        </p:nvSpPr>
        <p:spPr>
          <a:xfrm>
            <a:off x="452437" y="1112110"/>
            <a:ext cx="8239126" cy="350544"/>
          </a:xfrm>
          <a:prstGeom prst="rect">
            <a:avLst/>
          </a:prstGeom>
          <a:ln w="3175">
            <a:miter lim="400000"/>
          </a:ln>
          <a:extLst>
            <a:ext uri="{C572A759-6A51-4108-AA02-DFA0A04FC94B}">
              <ma14:wrappingTextBoxFlag xmlns:ma14="http://schemas.microsoft.com/office/mac/drawingml/2011/main" val="1"/>
            </a:ext>
          </a:extLst>
        </p:spPr>
        <p:txBody>
          <a:bodyPr lIns="17144" tIns="17144" rIns="17144" bIns="17144">
            <a:normAutofit fontScale="100000" lnSpcReduction="0"/>
          </a:bodyPr>
          <a:lstStyle>
            <a:lvl1pPr defTabSz="412750">
              <a:defRPr b="1" sz="1700">
                <a:solidFill>
                  <a:srgbClr val="000000"/>
                </a:solidFill>
                <a:latin typeface="Helvetica Neue"/>
                <a:ea typeface="Helvetica Neue"/>
                <a:cs typeface="Helvetica Neue"/>
                <a:sym typeface="Helvetica Neue"/>
              </a:defRPr>
            </a:lvl1pPr>
          </a:lstStyle>
          <a:p>
            <a:pPr/>
            <a:r>
              <a:t>Example 2</a:t>
            </a:r>
          </a:p>
        </p:txBody>
      </p:sp>
      <p:sp>
        <p:nvSpPr>
          <p:cNvPr id="1773" name="Predict a chord for a given 1 bar Melodic phrase…"/>
          <p:cNvSpPr txBox="1"/>
          <p:nvPr/>
        </p:nvSpPr>
        <p:spPr>
          <a:xfrm>
            <a:off x="474075" y="1539081"/>
            <a:ext cx="4621437" cy="40058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r>
              <a:t>Predict a chord for a given 1 bar Melodic phrase</a:t>
            </a:r>
          </a:p>
          <a:p>
            <a:pPr/>
            <a:r>
              <a:t>(16th note quantized, with uTiming, velocity and 4/4 meter)</a:t>
            </a:r>
          </a:p>
        </p:txBody>
      </p:sp>
      <p:sp>
        <p:nvSpPr>
          <p:cNvPr id="1774" name="Circle"/>
          <p:cNvSpPr/>
          <p:nvPr/>
        </p:nvSpPr>
        <p:spPr>
          <a:xfrm>
            <a:off x="2111452" y="2186577"/>
            <a:ext cx="135861" cy="135861"/>
          </a:xfrm>
          <a:prstGeom prst="ellipse">
            <a:avLst/>
          </a:prstGeom>
          <a:solidFill>
            <a:schemeClr val="accent4">
              <a:lumOff val="-3294"/>
            </a:schemeClr>
          </a:solidFill>
          <a:ln w="25400">
            <a:solidFill>
              <a:schemeClr val="accent4">
                <a:lumOff val="-3294"/>
              </a:schemeClr>
            </a:solidFill>
          </a:ln>
        </p:spPr>
        <p:txBody>
          <a:bodyPr lIns="0" tIns="0" rIns="0" bIns="0"/>
          <a:lstStyle/>
          <a:p>
            <a:pPr/>
          </a:p>
        </p:txBody>
      </p:sp>
      <p:sp>
        <p:nvSpPr>
          <p:cNvPr id="1775" name="Circle"/>
          <p:cNvSpPr/>
          <p:nvPr/>
        </p:nvSpPr>
        <p:spPr>
          <a:xfrm>
            <a:off x="2111452" y="2367784"/>
            <a:ext cx="135861" cy="135862"/>
          </a:xfrm>
          <a:prstGeom prst="ellipse">
            <a:avLst/>
          </a:prstGeom>
          <a:solidFill>
            <a:schemeClr val="accent4">
              <a:lumOff val="-3294"/>
              <a:alpha val="72085"/>
            </a:schemeClr>
          </a:solidFill>
          <a:ln w="25400">
            <a:solidFill>
              <a:schemeClr val="accent4">
                <a:lumOff val="-3294"/>
                <a:alpha val="72085"/>
              </a:schemeClr>
            </a:solidFill>
          </a:ln>
        </p:spPr>
        <p:txBody>
          <a:bodyPr lIns="0" tIns="0" rIns="0" bIns="0"/>
          <a:lstStyle/>
          <a:p>
            <a:pPr/>
          </a:p>
        </p:txBody>
      </p:sp>
      <p:sp>
        <p:nvSpPr>
          <p:cNvPr id="1776" name="Circle"/>
          <p:cNvSpPr/>
          <p:nvPr/>
        </p:nvSpPr>
        <p:spPr>
          <a:xfrm>
            <a:off x="2105218" y="3092613"/>
            <a:ext cx="135862" cy="135862"/>
          </a:xfrm>
          <a:prstGeom prst="ellipse">
            <a:avLst/>
          </a:prstGeom>
          <a:solidFill>
            <a:srgbClr val="D44EF4">
              <a:alpha val="32761"/>
            </a:srgbClr>
          </a:solidFill>
          <a:ln w="25400">
            <a:solidFill>
              <a:srgbClr val="D44EF4">
                <a:alpha val="32761"/>
              </a:srgbClr>
            </a:solidFill>
          </a:ln>
        </p:spPr>
        <p:txBody>
          <a:bodyPr lIns="0" tIns="0" rIns="0" bIns="0"/>
          <a:lstStyle/>
          <a:p>
            <a:pPr/>
          </a:p>
        </p:txBody>
      </p:sp>
      <p:sp>
        <p:nvSpPr>
          <p:cNvPr id="1777" name="Circle"/>
          <p:cNvSpPr/>
          <p:nvPr/>
        </p:nvSpPr>
        <p:spPr>
          <a:xfrm>
            <a:off x="2105947" y="3257375"/>
            <a:ext cx="135862" cy="135862"/>
          </a:xfrm>
          <a:prstGeom prst="ellipse">
            <a:avLst/>
          </a:prstGeom>
          <a:solidFill>
            <a:srgbClr val="4D80F4"/>
          </a:solidFill>
          <a:ln w="25400">
            <a:solidFill>
              <a:srgbClr val="4D7FF4"/>
            </a:solidFill>
          </a:ln>
        </p:spPr>
        <p:txBody>
          <a:bodyPr lIns="0" tIns="0" rIns="0" bIns="0"/>
          <a:lstStyle/>
          <a:p>
            <a:pPr/>
          </a:p>
        </p:txBody>
      </p:sp>
      <p:sp>
        <p:nvSpPr>
          <p:cNvPr id="1778" name="Circle"/>
          <p:cNvSpPr/>
          <p:nvPr/>
        </p:nvSpPr>
        <p:spPr>
          <a:xfrm>
            <a:off x="2105947" y="3438583"/>
            <a:ext cx="135862" cy="135861"/>
          </a:xfrm>
          <a:prstGeom prst="ellipse">
            <a:avLst/>
          </a:prstGeom>
          <a:solidFill>
            <a:srgbClr val="4D80F4">
              <a:alpha val="72085"/>
            </a:srgbClr>
          </a:solidFill>
          <a:ln w="25400">
            <a:solidFill>
              <a:srgbClr val="4D7FF4">
                <a:alpha val="72085"/>
              </a:srgbClr>
            </a:solidFill>
          </a:ln>
        </p:spPr>
        <p:txBody>
          <a:bodyPr lIns="0" tIns="0" rIns="0" bIns="0"/>
          <a:lstStyle/>
          <a:p>
            <a:pPr/>
          </a:p>
        </p:txBody>
      </p:sp>
      <p:sp>
        <p:nvSpPr>
          <p:cNvPr id="1779" name="Circle"/>
          <p:cNvSpPr/>
          <p:nvPr/>
        </p:nvSpPr>
        <p:spPr>
          <a:xfrm>
            <a:off x="2102466" y="3619790"/>
            <a:ext cx="135861" cy="135862"/>
          </a:xfrm>
          <a:prstGeom prst="ellipse">
            <a:avLst/>
          </a:prstGeom>
          <a:solidFill>
            <a:srgbClr val="4D80F4">
              <a:alpha val="32761"/>
            </a:srgbClr>
          </a:solidFill>
          <a:ln w="25400">
            <a:solidFill>
              <a:srgbClr val="4D7FF4">
                <a:alpha val="32761"/>
              </a:srgbClr>
            </a:solidFill>
          </a:ln>
        </p:spPr>
        <p:txBody>
          <a:bodyPr lIns="0" tIns="0" rIns="0" bIns="0"/>
          <a:lstStyle/>
          <a:p>
            <a:pPr/>
          </a:p>
        </p:txBody>
      </p:sp>
      <p:sp>
        <p:nvSpPr>
          <p:cNvPr id="1780" name="Group"/>
          <p:cNvSpPr txBox="1"/>
          <p:nvPr/>
        </p:nvSpPr>
        <p:spPr>
          <a:xfrm>
            <a:off x="1273401" y="2215988"/>
            <a:ext cx="765339" cy="77039"/>
          </a:xfrm>
          <a:prstGeom prst="rect">
            <a:avLst/>
          </a:prstGeom>
          <a:ln w="12700">
            <a:miter lim="400000"/>
          </a:ln>
        </p:spPr>
        <p:txBody>
          <a:bodyPr wrap="none" lIns="0" tIns="0" rIns="0" bIns="0">
            <a:spAutoFit/>
          </a:bodyPr>
          <a:lstStyle/>
          <a:p>
            <a:pPr latinLnBrk="1">
              <a:defRPr sz="1800">
                <a:solidFill>
                  <a:srgbClr val="000000"/>
                </a:solidFill>
              </a:defRPr>
            </a:pPr>
            <a14:m>
              <m:oMathPara>
                <m:oMathParaPr>
                  <m:jc m:val="centerGroup"/>
                </m:oMathParaPr>
                <m:oMath>
                  <m:sSub>
                    <m:e>
                      <m:r>
                        <a:rPr xmlns:a="http://schemas.openxmlformats.org/drawingml/2006/main" sz="600" i="1">
                          <a:solidFill>
                            <a:srgbClr val="333333"/>
                          </a:solidFill>
                          <a:latin typeface="Cambria Math" panose="02040503050406030204" pitchFamily="18" charset="0"/>
                        </a:rPr>
                        <m:t>C</m:t>
                      </m:r>
                    </m:e>
                    <m:sub>
                      <m:r>
                        <a:rPr xmlns:a="http://schemas.openxmlformats.org/drawingml/2006/main" sz="600" i="1">
                          <a:solidFill>
                            <a:srgbClr val="333333"/>
                          </a:solidFill>
                          <a:latin typeface="Cambria Math" panose="02040503050406030204" pitchFamily="18" charset="0"/>
                        </a:rPr>
                        <m:t>t</m:t>
                      </m:r>
                      <m:r>
                        <a:rPr xmlns:a="http://schemas.openxmlformats.org/drawingml/2006/main" sz="600" i="1">
                          <a:solidFill>
                            <a:srgbClr val="333333"/>
                          </a:solidFill>
                          <a:latin typeface="Cambria Math" panose="02040503050406030204" pitchFamily="18" charset="0"/>
                        </a:rPr>
                        <m:t>=</m:t>
                      </m:r>
                      <m:r>
                        <a:rPr xmlns:a="http://schemas.openxmlformats.org/drawingml/2006/main" sz="600" i="1">
                          <a:solidFill>
                            <a:srgbClr val="333333"/>
                          </a:solidFill>
                          <a:latin typeface="Cambria Math" panose="02040503050406030204" pitchFamily="18" charset="0"/>
                        </a:rPr>
                        <m:t>0</m:t>
                      </m:r>
                    </m:sub>
                  </m:sSub>
                  <m:r>
                    <a:rPr xmlns:a="http://schemas.openxmlformats.org/drawingml/2006/main" sz="600" i="1">
                      <a:solidFill>
                        <a:srgbClr val="333333"/>
                      </a:solidFill>
                      <a:latin typeface="Cambria Math" panose="02040503050406030204" pitchFamily="18" charset="0"/>
                    </a:rPr>
                    <m:t>A</m:t>
                  </m:r>
                  <m:r>
                    <a:rPr xmlns:a="http://schemas.openxmlformats.org/drawingml/2006/main" sz="600" i="1">
                      <a:solidFill>
                        <a:srgbClr val="333333"/>
                      </a:solidFill>
                      <a:latin typeface="Cambria Math" panose="02040503050406030204" pitchFamily="18" charset="0"/>
                    </a:rPr>
                    <m:t>c</m:t>
                  </m:r>
                  <m:r>
                    <a:rPr xmlns:a="http://schemas.openxmlformats.org/drawingml/2006/main" sz="600" i="1">
                      <a:solidFill>
                        <a:srgbClr val="333333"/>
                      </a:solidFill>
                      <a:latin typeface="Cambria Math" panose="02040503050406030204" pitchFamily="18" charset="0"/>
                    </a:rPr>
                    <m:t>t</m:t>
                  </m:r>
                  <m:r>
                    <a:rPr xmlns:a="http://schemas.openxmlformats.org/drawingml/2006/main" sz="600" i="1">
                      <a:solidFill>
                        <a:srgbClr val="333333"/>
                      </a:solidFill>
                      <a:latin typeface="Cambria Math" panose="02040503050406030204" pitchFamily="18" charset="0"/>
                    </a:rPr>
                    <m:t>i</m:t>
                  </m:r>
                  <m:r>
                    <a:rPr xmlns:a="http://schemas.openxmlformats.org/drawingml/2006/main" sz="600" i="1">
                      <a:solidFill>
                        <a:srgbClr val="333333"/>
                      </a:solidFill>
                      <a:latin typeface="Cambria Math" panose="02040503050406030204" pitchFamily="18" charset="0"/>
                    </a:rPr>
                    <m:t>v</m:t>
                  </m:r>
                  <m:r>
                    <a:rPr xmlns:a="http://schemas.openxmlformats.org/drawingml/2006/main" sz="600" i="1">
                      <a:solidFill>
                        <a:srgbClr val="333333"/>
                      </a:solidFill>
                      <a:latin typeface="Cambria Math" panose="02040503050406030204" pitchFamily="18" charset="0"/>
                    </a:rPr>
                    <m:t>e</m:t>
                  </m:r>
                  <m:r>
                    <a:rPr xmlns:a="http://schemas.openxmlformats.org/drawingml/2006/main" sz="600" i="1">
                      <a:solidFill>
                        <a:srgbClr val="333333"/>
                      </a:solidFill>
                      <a:latin typeface="Cambria Math" panose="02040503050406030204" pitchFamily="18" charset="0"/>
                    </a:rPr>
                    <m:t>∈</m:t>
                  </m:r>
                  <m:r>
                    <a:rPr xmlns:a="http://schemas.openxmlformats.org/drawingml/2006/main" sz="600" i="1">
                      <a:solidFill>
                        <a:srgbClr val="333333"/>
                      </a:solidFill>
                      <a:latin typeface="Cambria Math" panose="02040503050406030204" pitchFamily="18" charset="0"/>
                    </a:rPr>
                    <m:t>{</m:t>
                  </m:r>
                  <m:r>
                    <a:rPr xmlns:a="http://schemas.openxmlformats.org/drawingml/2006/main" sz="600" i="1">
                      <a:solidFill>
                        <a:srgbClr val="333333"/>
                      </a:solidFill>
                      <a:latin typeface="Cambria Math" panose="02040503050406030204" pitchFamily="18" charset="0"/>
                    </a:rPr>
                    <m:t>0,1</m:t>
                  </m:r>
                  <m:r>
                    <a:rPr xmlns:a="http://schemas.openxmlformats.org/drawingml/2006/main" sz="600" i="1">
                      <a:solidFill>
                        <a:srgbClr val="333333"/>
                      </a:solidFill>
                      <a:latin typeface="Cambria Math" panose="02040503050406030204" pitchFamily="18" charset="0"/>
                    </a:rPr>
                    <m:t>}</m:t>
                  </m:r>
                </m:oMath>
              </m:oMathPara>
            </a14:m>
            <a:endParaRPr sz="600">
              <a:solidFill>
                <a:srgbClr val="333333"/>
              </a:solidFill>
            </a:endParaRPr>
          </a:p>
        </p:txBody>
      </p:sp>
      <p:sp>
        <p:nvSpPr>
          <p:cNvPr id="1781" name="Line"/>
          <p:cNvSpPr/>
          <p:nvPr/>
        </p:nvSpPr>
        <p:spPr>
          <a:xfrm flipV="1">
            <a:off x="2175901" y="3944628"/>
            <a:ext cx="1" cy="321094"/>
          </a:xfrm>
          <a:prstGeom prst="line">
            <a:avLst/>
          </a:prstGeom>
          <a:ln w="25400" cap="rnd">
            <a:solidFill>
              <a:schemeClr val="accent4">
                <a:lumOff val="-3294"/>
              </a:schemeClr>
            </a:solidFill>
            <a:custDash>
              <a:ds d="100000" sp="200000"/>
            </a:custDash>
          </a:ln>
          <a:effectLst>
            <a:outerShdw sx="100000" sy="100000" kx="0" ky="0" algn="b" rotWithShape="0" blurRad="38100" dist="20000" dir="5400000">
              <a:srgbClr val="000000">
                <a:alpha val="38000"/>
              </a:srgbClr>
            </a:outerShdw>
          </a:effectLst>
        </p:spPr>
        <p:txBody>
          <a:bodyPr lIns="0" tIns="0" rIns="0" bIns="0"/>
          <a:lstStyle/>
          <a:p>
            <a:pPr/>
          </a:p>
        </p:txBody>
      </p:sp>
      <p:sp>
        <p:nvSpPr>
          <p:cNvPr id="1782" name="Circle"/>
          <p:cNvSpPr/>
          <p:nvPr/>
        </p:nvSpPr>
        <p:spPr>
          <a:xfrm>
            <a:off x="3734805" y="3187629"/>
            <a:ext cx="254543" cy="254543"/>
          </a:xfrm>
          <a:prstGeom prst="ellipse">
            <a:avLst/>
          </a:prstGeom>
          <a:solidFill>
            <a:srgbClr val="BAB9A0"/>
          </a:solidFill>
          <a:ln w="25400">
            <a:solidFill>
              <a:schemeClr val="accent1"/>
            </a:solidFill>
          </a:ln>
        </p:spPr>
        <p:txBody>
          <a:bodyPr lIns="0" tIns="0" rIns="0" bIns="0"/>
          <a:lstStyle/>
          <a:p>
            <a:pPr/>
          </a:p>
        </p:txBody>
      </p:sp>
      <p:sp>
        <p:nvSpPr>
          <p:cNvPr id="1783" name="Circle"/>
          <p:cNvSpPr/>
          <p:nvPr/>
        </p:nvSpPr>
        <p:spPr>
          <a:xfrm>
            <a:off x="3734805" y="3657443"/>
            <a:ext cx="254543" cy="254542"/>
          </a:xfrm>
          <a:prstGeom prst="ellipse">
            <a:avLst/>
          </a:prstGeom>
          <a:solidFill>
            <a:srgbClr val="BAB9A0"/>
          </a:solidFill>
          <a:ln w="25400">
            <a:solidFill>
              <a:schemeClr val="accent1"/>
            </a:solidFill>
          </a:ln>
        </p:spPr>
        <p:txBody>
          <a:bodyPr lIns="0" tIns="0" rIns="0" bIns="0"/>
          <a:lstStyle/>
          <a:p>
            <a:pPr/>
          </a:p>
        </p:txBody>
      </p:sp>
      <p:sp>
        <p:nvSpPr>
          <p:cNvPr id="1784" name="Circle"/>
          <p:cNvSpPr/>
          <p:nvPr/>
        </p:nvSpPr>
        <p:spPr>
          <a:xfrm>
            <a:off x="3734805" y="4077220"/>
            <a:ext cx="254543" cy="254543"/>
          </a:xfrm>
          <a:prstGeom prst="ellipse">
            <a:avLst/>
          </a:prstGeom>
          <a:solidFill>
            <a:srgbClr val="BAB9A0"/>
          </a:solidFill>
          <a:ln w="25400">
            <a:solidFill>
              <a:schemeClr val="accent1"/>
            </a:solidFill>
          </a:ln>
        </p:spPr>
        <p:txBody>
          <a:bodyPr lIns="0" tIns="0" rIns="0" bIns="0"/>
          <a:lstStyle/>
          <a:p>
            <a:pPr/>
          </a:p>
        </p:txBody>
      </p:sp>
      <p:sp>
        <p:nvSpPr>
          <p:cNvPr id="1785" name="Line"/>
          <p:cNvSpPr/>
          <p:nvPr/>
        </p:nvSpPr>
        <p:spPr>
          <a:xfrm>
            <a:off x="2208598" y="2269644"/>
            <a:ext cx="1521748" cy="1042353"/>
          </a:xfrm>
          <a:prstGeom prst="line">
            <a:avLst/>
          </a:prstGeom>
          <a:ln>
            <a:solidFill>
              <a:schemeClr val="accent4">
                <a:lumOff val="-3294"/>
              </a:schemeClr>
            </a:solidFill>
          </a:ln>
        </p:spPr>
        <p:txBody>
          <a:bodyPr lIns="0" tIns="0" rIns="0" bIns="0"/>
          <a:lstStyle/>
          <a:p>
            <a:pPr/>
          </a:p>
        </p:txBody>
      </p:sp>
      <p:sp>
        <p:nvSpPr>
          <p:cNvPr id="1786" name="Line"/>
          <p:cNvSpPr/>
          <p:nvPr/>
        </p:nvSpPr>
        <p:spPr>
          <a:xfrm flipV="1">
            <a:off x="2242824" y="3309642"/>
            <a:ext cx="1485865" cy="1214326"/>
          </a:xfrm>
          <a:prstGeom prst="line">
            <a:avLst/>
          </a:prstGeom>
          <a:ln>
            <a:solidFill>
              <a:schemeClr val="accent4">
                <a:lumOff val="-3294"/>
              </a:schemeClr>
            </a:solidFill>
          </a:ln>
        </p:spPr>
        <p:txBody>
          <a:bodyPr lIns="0" tIns="0" rIns="0" bIns="0"/>
          <a:lstStyle/>
          <a:p>
            <a:pPr/>
          </a:p>
        </p:txBody>
      </p:sp>
      <p:sp>
        <p:nvSpPr>
          <p:cNvPr id="1787" name="Line"/>
          <p:cNvSpPr/>
          <p:nvPr/>
        </p:nvSpPr>
        <p:spPr>
          <a:xfrm>
            <a:off x="2212897" y="2277230"/>
            <a:ext cx="1526776" cy="1502460"/>
          </a:xfrm>
          <a:prstGeom prst="line">
            <a:avLst/>
          </a:prstGeom>
          <a:ln>
            <a:solidFill>
              <a:schemeClr val="accent4">
                <a:lumOff val="-3294"/>
              </a:schemeClr>
            </a:solidFill>
          </a:ln>
        </p:spPr>
        <p:txBody>
          <a:bodyPr lIns="0" tIns="0" rIns="0" bIns="0"/>
          <a:lstStyle/>
          <a:p>
            <a:pPr/>
          </a:p>
        </p:txBody>
      </p:sp>
      <p:sp>
        <p:nvSpPr>
          <p:cNvPr id="1788" name="Line"/>
          <p:cNvSpPr/>
          <p:nvPr/>
        </p:nvSpPr>
        <p:spPr>
          <a:xfrm flipV="1">
            <a:off x="2238690" y="3783775"/>
            <a:ext cx="1515399" cy="728717"/>
          </a:xfrm>
          <a:prstGeom prst="line">
            <a:avLst/>
          </a:prstGeom>
          <a:ln>
            <a:solidFill>
              <a:schemeClr val="accent4">
                <a:lumOff val="-3294"/>
              </a:schemeClr>
            </a:solidFill>
          </a:ln>
        </p:spPr>
        <p:txBody>
          <a:bodyPr lIns="0" tIns="0" rIns="0" bIns="0"/>
          <a:lstStyle/>
          <a:p>
            <a:pPr/>
          </a:p>
        </p:txBody>
      </p:sp>
      <p:sp>
        <p:nvSpPr>
          <p:cNvPr id="1789" name="Line"/>
          <p:cNvSpPr/>
          <p:nvPr/>
        </p:nvSpPr>
        <p:spPr>
          <a:xfrm>
            <a:off x="2244184" y="2312552"/>
            <a:ext cx="1491057" cy="1878367"/>
          </a:xfrm>
          <a:prstGeom prst="line">
            <a:avLst/>
          </a:prstGeom>
          <a:ln>
            <a:solidFill>
              <a:schemeClr val="accent4">
                <a:lumOff val="-3294"/>
              </a:schemeClr>
            </a:solidFill>
          </a:ln>
        </p:spPr>
        <p:txBody>
          <a:bodyPr lIns="0" tIns="0" rIns="0" bIns="0"/>
          <a:lstStyle/>
          <a:p>
            <a:pPr/>
          </a:p>
        </p:txBody>
      </p:sp>
      <p:sp>
        <p:nvSpPr>
          <p:cNvPr id="1790" name="Line"/>
          <p:cNvSpPr/>
          <p:nvPr/>
        </p:nvSpPr>
        <p:spPr>
          <a:xfrm flipV="1">
            <a:off x="2244610" y="4180551"/>
            <a:ext cx="1474455" cy="327013"/>
          </a:xfrm>
          <a:prstGeom prst="line">
            <a:avLst/>
          </a:prstGeom>
          <a:ln>
            <a:solidFill>
              <a:schemeClr val="accent4">
                <a:lumOff val="-3294"/>
              </a:schemeClr>
            </a:solidFill>
          </a:ln>
        </p:spPr>
        <p:txBody>
          <a:bodyPr lIns="0" tIns="0" rIns="0" bIns="0"/>
          <a:lstStyle/>
          <a:p>
            <a:pPr/>
          </a:p>
        </p:txBody>
      </p:sp>
      <p:sp>
        <p:nvSpPr>
          <p:cNvPr id="1791" name="Line"/>
          <p:cNvSpPr/>
          <p:nvPr/>
        </p:nvSpPr>
        <p:spPr>
          <a:xfrm>
            <a:off x="2265859" y="3310388"/>
            <a:ext cx="1461060" cy="1"/>
          </a:xfrm>
          <a:prstGeom prst="line">
            <a:avLst/>
          </a:prstGeom>
          <a:ln>
            <a:solidFill>
              <a:srgbClr val="4D80F4"/>
            </a:solidFill>
          </a:ln>
        </p:spPr>
        <p:txBody>
          <a:bodyPr lIns="0" tIns="0" rIns="0" bIns="0"/>
          <a:lstStyle/>
          <a:p>
            <a:pPr/>
          </a:p>
        </p:txBody>
      </p:sp>
      <p:sp>
        <p:nvSpPr>
          <p:cNvPr id="1792" name="Line"/>
          <p:cNvSpPr/>
          <p:nvPr/>
        </p:nvSpPr>
        <p:spPr>
          <a:xfrm>
            <a:off x="2257752" y="3310387"/>
            <a:ext cx="1477275" cy="469790"/>
          </a:xfrm>
          <a:prstGeom prst="line">
            <a:avLst/>
          </a:prstGeom>
          <a:ln>
            <a:solidFill>
              <a:srgbClr val="4D80F4"/>
            </a:solidFill>
          </a:ln>
        </p:spPr>
        <p:txBody>
          <a:bodyPr lIns="0" tIns="0" rIns="0" bIns="0"/>
          <a:lstStyle/>
          <a:p>
            <a:pPr/>
          </a:p>
        </p:txBody>
      </p:sp>
      <p:sp>
        <p:nvSpPr>
          <p:cNvPr id="1793" name="Line"/>
          <p:cNvSpPr/>
          <p:nvPr/>
        </p:nvSpPr>
        <p:spPr>
          <a:xfrm>
            <a:off x="2260365" y="3314786"/>
            <a:ext cx="1448005" cy="858033"/>
          </a:xfrm>
          <a:prstGeom prst="line">
            <a:avLst/>
          </a:prstGeom>
          <a:ln>
            <a:solidFill>
              <a:srgbClr val="4D80F4"/>
            </a:solidFill>
          </a:ln>
        </p:spPr>
        <p:txBody>
          <a:bodyPr lIns="0" tIns="0" rIns="0" bIns="0"/>
          <a:lstStyle/>
          <a:p>
            <a:pPr/>
          </a:p>
        </p:txBody>
      </p:sp>
      <p:sp>
        <p:nvSpPr>
          <p:cNvPr id="1794" name="Line"/>
          <p:cNvSpPr/>
          <p:nvPr/>
        </p:nvSpPr>
        <p:spPr>
          <a:xfrm flipV="1">
            <a:off x="2235090" y="3305548"/>
            <a:ext cx="1490279" cy="2292093"/>
          </a:xfrm>
          <a:prstGeom prst="line">
            <a:avLst/>
          </a:prstGeom>
          <a:ln>
            <a:solidFill>
              <a:srgbClr val="4D80F4"/>
            </a:solidFill>
          </a:ln>
        </p:spPr>
        <p:txBody>
          <a:bodyPr lIns="0" tIns="0" rIns="0" bIns="0"/>
          <a:lstStyle/>
          <a:p>
            <a:pPr/>
          </a:p>
        </p:txBody>
      </p:sp>
      <p:sp>
        <p:nvSpPr>
          <p:cNvPr id="1795" name="Line"/>
          <p:cNvSpPr/>
          <p:nvPr/>
        </p:nvSpPr>
        <p:spPr>
          <a:xfrm flipV="1">
            <a:off x="2229450" y="3771512"/>
            <a:ext cx="1514969" cy="1834853"/>
          </a:xfrm>
          <a:prstGeom prst="line">
            <a:avLst/>
          </a:prstGeom>
          <a:ln>
            <a:solidFill>
              <a:srgbClr val="4D80F4"/>
            </a:solidFill>
          </a:ln>
        </p:spPr>
        <p:txBody>
          <a:bodyPr lIns="0" tIns="0" rIns="0" bIns="0"/>
          <a:lstStyle/>
          <a:p>
            <a:pPr/>
          </a:p>
        </p:txBody>
      </p:sp>
      <p:sp>
        <p:nvSpPr>
          <p:cNvPr id="1796" name="Line"/>
          <p:cNvSpPr/>
          <p:nvPr/>
        </p:nvSpPr>
        <p:spPr>
          <a:xfrm flipV="1">
            <a:off x="2238905" y="4200946"/>
            <a:ext cx="1481168" cy="1399945"/>
          </a:xfrm>
          <a:prstGeom prst="line">
            <a:avLst/>
          </a:prstGeom>
          <a:ln>
            <a:solidFill>
              <a:srgbClr val="4D80F4"/>
            </a:solidFill>
          </a:ln>
        </p:spPr>
        <p:txBody>
          <a:bodyPr lIns="0" tIns="0" rIns="0" bIns="0"/>
          <a:lstStyle/>
          <a:p>
            <a:pPr/>
          </a:p>
        </p:txBody>
      </p:sp>
      <p:sp>
        <p:nvSpPr>
          <p:cNvPr id="1797" name="Circle"/>
          <p:cNvSpPr/>
          <p:nvPr/>
        </p:nvSpPr>
        <p:spPr>
          <a:xfrm>
            <a:off x="5004805" y="3789533"/>
            <a:ext cx="254543" cy="254543"/>
          </a:xfrm>
          <a:prstGeom prst="ellipse">
            <a:avLst/>
          </a:prstGeom>
          <a:solidFill>
            <a:srgbClr val="BAB9A0"/>
          </a:solidFill>
          <a:ln w="25400">
            <a:solidFill>
              <a:schemeClr val="accent1"/>
            </a:solidFill>
          </a:ln>
        </p:spPr>
        <p:txBody>
          <a:bodyPr lIns="0" tIns="0" rIns="0" bIns="0"/>
          <a:lstStyle/>
          <a:p>
            <a:pPr/>
          </a:p>
        </p:txBody>
      </p:sp>
      <p:sp>
        <p:nvSpPr>
          <p:cNvPr id="1798" name="Line"/>
          <p:cNvSpPr/>
          <p:nvPr/>
        </p:nvSpPr>
        <p:spPr>
          <a:xfrm flipV="1">
            <a:off x="5143125" y="4243289"/>
            <a:ext cx="1" cy="321094"/>
          </a:xfrm>
          <a:prstGeom prst="line">
            <a:avLst/>
          </a:prstGeom>
          <a:ln w="25400" cap="rnd">
            <a:solidFill>
              <a:srgbClr val="BAB9A0"/>
            </a:solidFill>
            <a:custDash>
              <a:ds d="100000" sp="200000"/>
            </a:custDash>
          </a:ln>
          <a:effectLst>
            <a:outerShdw sx="100000" sy="100000" kx="0" ky="0" algn="b" rotWithShape="0" blurRad="38100" dist="20000" dir="5400000">
              <a:srgbClr val="000000">
                <a:alpha val="38000"/>
              </a:srgbClr>
            </a:outerShdw>
          </a:effectLst>
        </p:spPr>
        <p:txBody>
          <a:bodyPr lIns="0" tIns="0" rIns="0" bIns="0"/>
          <a:lstStyle/>
          <a:p>
            <a:pPr/>
          </a:p>
        </p:txBody>
      </p:sp>
      <p:sp>
        <p:nvSpPr>
          <p:cNvPr id="1799" name="Circle"/>
          <p:cNvSpPr/>
          <p:nvPr/>
        </p:nvSpPr>
        <p:spPr>
          <a:xfrm>
            <a:off x="5004805" y="4782649"/>
            <a:ext cx="254543" cy="254543"/>
          </a:xfrm>
          <a:prstGeom prst="ellipse">
            <a:avLst/>
          </a:prstGeom>
          <a:solidFill>
            <a:srgbClr val="BAB9A0"/>
          </a:solidFill>
          <a:ln w="25400">
            <a:solidFill>
              <a:schemeClr val="accent1"/>
            </a:solidFill>
          </a:ln>
        </p:spPr>
        <p:txBody>
          <a:bodyPr lIns="0" tIns="0" rIns="0" bIns="0"/>
          <a:lstStyle/>
          <a:p>
            <a:pPr/>
          </a:p>
        </p:txBody>
      </p:sp>
      <p:sp>
        <p:nvSpPr>
          <p:cNvPr id="1800" name="Line"/>
          <p:cNvSpPr/>
          <p:nvPr/>
        </p:nvSpPr>
        <p:spPr>
          <a:xfrm>
            <a:off x="3997586" y="3357363"/>
            <a:ext cx="996488" cy="548152"/>
          </a:xfrm>
          <a:prstGeom prst="line">
            <a:avLst/>
          </a:prstGeom>
          <a:ln w="12700">
            <a:solidFill>
              <a:schemeClr val="accent1">
                <a:satOff val="-39804"/>
                <a:lumOff val="-18078"/>
              </a:schemeClr>
            </a:solidFill>
          </a:ln>
        </p:spPr>
        <p:txBody>
          <a:bodyPr lIns="0" tIns="0" rIns="0" bIns="0"/>
          <a:lstStyle/>
          <a:p>
            <a:pPr/>
          </a:p>
        </p:txBody>
      </p:sp>
      <p:sp>
        <p:nvSpPr>
          <p:cNvPr id="1801" name="Line"/>
          <p:cNvSpPr/>
          <p:nvPr/>
        </p:nvSpPr>
        <p:spPr>
          <a:xfrm>
            <a:off x="4000166" y="3807584"/>
            <a:ext cx="985739" cy="93565"/>
          </a:xfrm>
          <a:prstGeom prst="line">
            <a:avLst/>
          </a:prstGeom>
          <a:ln w="12700">
            <a:solidFill>
              <a:schemeClr val="accent1">
                <a:satOff val="-39804"/>
                <a:lumOff val="-18078"/>
              </a:schemeClr>
            </a:solidFill>
          </a:ln>
        </p:spPr>
        <p:txBody>
          <a:bodyPr lIns="0" tIns="0" rIns="0" bIns="0"/>
          <a:lstStyle/>
          <a:p>
            <a:pPr/>
          </a:p>
        </p:txBody>
      </p:sp>
      <p:sp>
        <p:nvSpPr>
          <p:cNvPr id="1802" name="Line"/>
          <p:cNvSpPr/>
          <p:nvPr/>
        </p:nvSpPr>
        <p:spPr>
          <a:xfrm flipV="1">
            <a:off x="4000926" y="3904389"/>
            <a:ext cx="970559" cy="278739"/>
          </a:xfrm>
          <a:prstGeom prst="line">
            <a:avLst/>
          </a:prstGeom>
          <a:ln w="12700">
            <a:solidFill>
              <a:schemeClr val="accent1">
                <a:satOff val="-39804"/>
                <a:lumOff val="-18078"/>
              </a:schemeClr>
            </a:solidFill>
          </a:ln>
        </p:spPr>
        <p:txBody>
          <a:bodyPr lIns="0" tIns="0" rIns="0" bIns="0"/>
          <a:lstStyle/>
          <a:p>
            <a:pPr/>
          </a:p>
        </p:txBody>
      </p:sp>
      <p:sp>
        <p:nvSpPr>
          <p:cNvPr id="1803" name="Line"/>
          <p:cNvSpPr/>
          <p:nvPr/>
        </p:nvSpPr>
        <p:spPr>
          <a:xfrm flipV="1">
            <a:off x="4000901" y="3907019"/>
            <a:ext cx="984797" cy="737154"/>
          </a:xfrm>
          <a:prstGeom prst="line">
            <a:avLst/>
          </a:prstGeom>
          <a:ln w="12700">
            <a:solidFill>
              <a:schemeClr val="accent1">
                <a:satOff val="-39804"/>
                <a:lumOff val="-18078"/>
              </a:schemeClr>
            </a:solidFill>
          </a:ln>
        </p:spPr>
        <p:txBody>
          <a:bodyPr lIns="0" tIns="0" rIns="0" bIns="0"/>
          <a:lstStyle/>
          <a:p>
            <a:pPr/>
          </a:p>
        </p:txBody>
      </p:sp>
      <p:sp>
        <p:nvSpPr>
          <p:cNvPr id="1804" name="Line"/>
          <p:cNvSpPr/>
          <p:nvPr/>
        </p:nvSpPr>
        <p:spPr>
          <a:xfrm flipV="1">
            <a:off x="3999140" y="3911955"/>
            <a:ext cx="982664" cy="1119741"/>
          </a:xfrm>
          <a:prstGeom prst="line">
            <a:avLst/>
          </a:prstGeom>
          <a:ln w="12700">
            <a:solidFill>
              <a:schemeClr val="accent1">
                <a:satOff val="-39804"/>
                <a:lumOff val="-18078"/>
              </a:schemeClr>
            </a:solidFill>
          </a:ln>
        </p:spPr>
        <p:txBody>
          <a:bodyPr lIns="0" tIns="0" rIns="0" bIns="0"/>
          <a:lstStyle/>
          <a:p>
            <a:pPr/>
          </a:p>
        </p:txBody>
      </p:sp>
      <p:sp>
        <p:nvSpPr>
          <p:cNvPr id="1805" name="Line"/>
          <p:cNvSpPr/>
          <p:nvPr/>
        </p:nvSpPr>
        <p:spPr>
          <a:xfrm>
            <a:off x="4003802" y="3373822"/>
            <a:ext cx="984056" cy="1487582"/>
          </a:xfrm>
          <a:prstGeom prst="line">
            <a:avLst/>
          </a:prstGeom>
          <a:ln w="12700">
            <a:solidFill>
              <a:schemeClr val="accent1">
                <a:satOff val="-39804"/>
                <a:lumOff val="-18078"/>
              </a:schemeClr>
            </a:solidFill>
          </a:ln>
        </p:spPr>
        <p:txBody>
          <a:bodyPr lIns="0" tIns="0" rIns="0" bIns="0"/>
          <a:lstStyle/>
          <a:p>
            <a:pPr/>
          </a:p>
        </p:txBody>
      </p:sp>
      <p:sp>
        <p:nvSpPr>
          <p:cNvPr id="1806" name="Line"/>
          <p:cNvSpPr/>
          <p:nvPr/>
        </p:nvSpPr>
        <p:spPr>
          <a:xfrm>
            <a:off x="3999794" y="3802271"/>
            <a:ext cx="982618" cy="1044918"/>
          </a:xfrm>
          <a:prstGeom prst="line">
            <a:avLst/>
          </a:prstGeom>
          <a:ln w="12700">
            <a:solidFill>
              <a:schemeClr val="accent1">
                <a:satOff val="-39804"/>
                <a:lumOff val="-18078"/>
              </a:schemeClr>
            </a:solidFill>
          </a:ln>
        </p:spPr>
        <p:txBody>
          <a:bodyPr lIns="0" tIns="0" rIns="0" bIns="0"/>
          <a:lstStyle/>
          <a:p>
            <a:pPr/>
          </a:p>
        </p:txBody>
      </p:sp>
      <p:sp>
        <p:nvSpPr>
          <p:cNvPr id="1807" name="Line"/>
          <p:cNvSpPr/>
          <p:nvPr/>
        </p:nvSpPr>
        <p:spPr>
          <a:xfrm>
            <a:off x="4006412" y="4184632"/>
            <a:ext cx="986064" cy="679806"/>
          </a:xfrm>
          <a:prstGeom prst="line">
            <a:avLst/>
          </a:prstGeom>
          <a:ln w="12700">
            <a:solidFill>
              <a:schemeClr val="accent1">
                <a:satOff val="-39804"/>
                <a:lumOff val="-18078"/>
              </a:schemeClr>
            </a:solidFill>
          </a:ln>
        </p:spPr>
        <p:txBody>
          <a:bodyPr lIns="0" tIns="0" rIns="0" bIns="0"/>
          <a:lstStyle/>
          <a:p>
            <a:pPr/>
          </a:p>
        </p:txBody>
      </p:sp>
      <p:sp>
        <p:nvSpPr>
          <p:cNvPr id="1808" name="Line"/>
          <p:cNvSpPr/>
          <p:nvPr/>
        </p:nvSpPr>
        <p:spPr>
          <a:xfrm>
            <a:off x="4001587" y="4618910"/>
            <a:ext cx="982033" cy="240280"/>
          </a:xfrm>
          <a:prstGeom prst="line">
            <a:avLst/>
          </a:prstGeom>
          <a:ln w="12700">
            <a:solidFill>
              <a:schemeClr val="accent1">
                <a:satOff val="-39804"/>
                <a:lumOff val="-18078"/>
              </a:schemeClr>
            </a:solidFill>
          </a:ln>
        </p:spPr>
        <p:txBody>
          <a:bodyPr lIns="0" tIns="0" rIns="0" bIns="0"/>
          <a:lstStyle/>
          <a:p>
            <a:pPr/>
          </a:p>
        </p:txBody>
      </p:sp>
      <p:sp>
        <p:nvSpPr>
          <p:cNvPr id="1809" name="Line"/>
          <p:cNvSpPr/>
          <p:nvPr/>
        </p:nvSpPr>
        <p:spPr>
          <a:xfrm flipV="1">
            <a:off x="4004531" y="4866652"/>
            <a:ext cx="963210" cy="146746"/>
          </a:xfrm>
          <a:prstGeom prst="line">
            <a:avLst/>
          </a:prstGeom>
          <a:ln w="12700">
            <a:solidFill>
              <a:schemeClr val="accent1">
                <a:satOff val="-39804"/>
                <a:lumOff val="-18078"/>
              </a:schemeClr>
            </a:solidFill>
          </a:ln>
        </p:spPr>
        <p:txBody>
          <a:bodyPr lIns="0" tIns="0" rIns="0" bIns="0"/>
          <a:lstStyle/>
          <a:p>
            <a:pPr/>
          </a:p>
        </p:txBody>
      </p:sp>
      <p:sp>
        <p:nvSpPr>
          <p:cNvPr id="1810" name="Circle"/>
          <p:cNvSpPr/>
          <p:nvPr/>
        </p:nvSpPr>
        <p:spPr>
          <a:xfrm>
            <a:off x="6425159" y="3132830"/>
            <a:ext cx="216119" cy="216119"/>
          </a:xfrm>
          <a:prstGeom prst="ellipse">
            <a:avLst/>
          </a:prstGeom>
          <a:solidFill>
            <a:schemeClr val="accent4">
              <a:lumOff val="-3294"/>
            </a:schemeClr>
          </a:solidFill>
          <a:ln w="25400">
            <a:solidFill>
              <a:schemeClr val="accent4">
                <a:lumOff val="-3294"/>
              </a:schemeClr>
            </a:solidFill>
            <a:prstDash val="sysDot"/>
            <a:miter lim="400000"/>
          </a:ln>
        </p:spPr>
        <p:txBody>
          <a:bodyPr lIns="0" tIns="0" rIns="0" bIns="0"/>
          <a:lstStyle/>
          <a:p>
            <a:pPr/>
          </a:p>
        </p:txBody>
      </p:sp>
      <p:sp>
        <p:nvSpPr>
          <p:cNvPr id="1811" name="Circle"/>
          <p:cNvSpPr/>
          <p:nvPr/>
        </p:nvSpPr>
        <p:spPr>
          <a:xfrm>
            <a:off x="6425159" y="3421083"/>
            <a:ext cx="216119" cy="216119"/>
          </a:xfrm>
          <a:prstGeom prst="ellipse">
            <a:avLst/>
          </a:prstGeom>
          <a:solidFill>
            <a:schemeClr val="accent4">
              <a:lumOff val="-3294"/>
              <a:alpha val="72085"/>
            </a:schemeClr>
          </a:solidFill>
          <a:ln w="25400">
            <a:solidFill>
              <a:schemeClr val="accent4">
                <a:lumOff val="-3294"/>
                <a:alpha val="72085"/>
              </a:schemeClr>
            </a:solidFill>
            <a:prstDash val="sysDot"/>
            <a:miter lim="400000"/>
          </a:ln>
        </p:spPr>
        <p:txBody>
          <a:bodyPr lIns="0" tIns="0" rIns="0" bIns="0"/>
          <a:lstStyle/>
          <a:p>
            <a:pPr/>
          </a:p>
        </p:txBody>
      </p:sp>
      <p:sp>
        <p:nvSpPr>
          <p:cNvPr id="1812" name="Circle"/>
          <p:cNvSpPr/>
          <p:nvPr/>
        </p:nvSpPr>
        <p:spPr>
          <a:xfrm>
            <a:off x="6415242" y="4574094"/>
            <a:ext cx="216119" cy="216119"/>
          </a:xfrm>
          <a:prstGeom prst="ellipse">
            <a:avLst/>
          </a:prstGeom>
          <a:solidFill>
            <a:srgbClr val="D44EF4">
              <a:alpha val="32761"/>
            </a:srgbClr>
          </a:solidFill>
          <a:ln w="25400">
            <a:solidFill>
              <a:srgbClr val="D44EF4">
                <a:alpha val="32761"/>
              </a:srgbClr>
            </a:solidFill>
            <a:prstDash val="sysDot"/>
            <a:miter lim="400000"/>
          </a:ln>
        </p:spPr>
        <p:txBody>
          <a:bodyPr lIns="0" tIns="0" rIns="0" bIns="0"/>
          <a:lstStyle/>
          <a:p>
            <a:pPr/>
          </a:p>
        </p:txBody>
      </p:sp>
      <p:sp>
        <p:nvSpPr>
          <p:cNvPr id="1813" name="Circle"/>
          <p:cNvSpPr/>
          <p:nvPr/>
        </p:nvSpPr>
        <p:spPr>
          <a:xfrm>
            <a:off x="6416402" y="4836187"/>
            <a:ext cx="216119" cy="216119"/>
          </a:xfrm>
          <a:prstGeom prst="ellipse">
            <a:avLst/>
          </a:prstGeom>
          <a:solidFill>
            <a:srgbClr val="4D80F4"/>
          </a:solidFill>
          <a:ln w="25400">
            <a:solidFill>
              <a:srgbClr val="4D7FF4"/>
            </a:solidFill>
            <a:prstDash val="sysDot"/>
            <a:miter lim="400000"/>
          </a:ln>
        </p:spPr>
        <p:txBody>
          <a:bodyPr lIns="0" tIns="0" rIns="0" bIns="0"/>
          <a:lstStyle/>
          <a:p>
            <a:pPr/>
          </a:p>
        </p:txBody>
      </p:sp>
      <p:sp>
        <p:nvSpPr>
          <p:cNvPr id="1814" name="Line"/>
          <p:cNvSpPr/>
          <p:nvPr/>
        </p:nvSpPr>
        <p:spPr>
          <a:xfrm flipV="1">
            <a:off x="5255488" y="3250196"/>
            <a:ext cx="1166964" cy="641349"/>
          </a:xfrm>
          <a:prstGeom prst="line">
            <a:avLst/>
          </a:prstGeom>
          <a:ln w="6350">
            <a:solidFill>
              <a:srgbClr val="535353"/>
            </a:solidFill>
          </a:ln>
        </p:spPr>
        <p:txBody>
          <a:bodyPr lIns="0" tIns="0" rIns="0" bIns="0"/>
          <a:lstStyle/>
          <a:p>
            <a:pPr/>
          </a:p>
        </p:txBody>
      </p:sp>
      <p:sp>
        <p:nvSpPr>
          <p:cNvPr id="1815" name="Line"/>
          <p:cNvSpPr/>
          <p:nvPr/>
        </p:nvSpPr>
        <p:spPr>
          <a:xfrm flipV="1">
            <a:off x="5268769" y="3538792"/>
            <a:ext cx="1154787" cy="365855"/>
          </a:xfrm>
          <a:prstGeom prst="line">
            <a:avLst/>
          </a:prstGeom>
          <a:ln w="6350">
            <a:solidFill>
              <a:srgbClr val="535353"/>
            </a:solidFill>
          </a:ln>
        </p:spPr>
        <p:txBody>
          <a:bodyPr lIns="0" tIns="0" rIns="0" bIns="0"/>
          <a:lstStyle/>
          <a:p>
            <a:pPr/>
          </a:p>
        </p:txBody>
      </p:sp>
      <p:sp>
        <p:nvSpPr>
          <p:cNvPr id="1816" name="Line"/>
          <p:cNvSpPr/>
          <p:nvPr/>
        </p:nvSpPr>
        <p:spPr>
          <a:xfrm flipV="1">
            <a:off x="5262591" y="3825631"/>
            <a:ext cx="1132809" cy="58464"/>
          </a:xfrm>
          <a:prstGeom prst="line">
            <a:avLst/>
          </a:prstGeom>
          <a:ln w="6350">
            <a:solidFill>
              <a:srgbClr val="535353"/>
            </a:solidFill>
          </a:ln>
        </p:spPr>
        <p:txBody>
          <a:bodyPr lIns="0" tIns="0" rIns="0" bIns="0"/>
          <a:lstStyle/>
          <a:p>
            <a:pPr/>
          </a:p>
        </p:txBody>
      </p:sp>
      <p:sp>
        <p:nvSpPr>
          <p:cNvPr id="1817" name="Line"/>
          <p:cNvSpPr/>
          <p:nvPr/>
        </p:nvSpPr>
        <p:spPr>
          <a:xfrm>
            <a:off x="5273673" y="3880000"/>
            <a:ext cx="1130553" cy="216616"/>
          </a:xfrm>
          <a:prstGeom prst="line">
            <a:avLst/>
          </a:prstGeom>
          <a:ln w="6350">
            <a:solidFill>
              <a:srgbClr val="535353"/>
            </a:solidFill>
          </a:ln>
        </p:spPr>
        <p:txBody>
          <a:bodyPr lIns="0" tIns="0" rIns="0" bIns="0"/>
          <a:lstStyle/>
          <a:p>
            <a:pPr/>
          </a:p>
        </p:txBody>
      </p:sp>
      <p:sp>
        <p:nvSpPr>
          <p:cNvPr id="1818" name="Line"/>
          <p:cNvSpPr/>
          <p:nvPr/>
        </p:nvSpPr>
        <p:spPr>
          <a:xfrm>
            <a:off x="5287919" y="3884074"/>
            <a:ext cx="1102102" cy="511664"/>
          </a:xfrm>
          <a:prstGeom prst="line">
            <a:avLst/>
          </a:prstGeom>
          <a:ln w="6350">
            <a:solidFill>
              <a:srgbClr val="535353"/>
            </a:solidFill>
          </a:ln>
        </p:spPr>
        <p:txBody>
          <a:bodyPr lIns="0" tIns="0" rIns="0" bIns="0"/>
          <a:lstStyle/>
          <a:p>
            <a:pPr/>
          </a:p>
        </p:txBody>
      </p:sp>
      <p:sp>
        <p:nvSpPr>
          <p:cNvPr id="1819" name="Line"/>
          <p:cNvSpPr/>
          <p:nvPr/>
        </p:nvSpPr>
        <p:spPr>
          <a:xfrm>
            <a:off x="5271886" y="3896790"/>
            <a:ext cx="1135662" cy="758171"/>
          </a:xfrm>
          <a:prstGeom prst="line">
            <a:avLst/>
          </a:prstGeom>
          <a:ln w="6350">
            <a:solidFill>
              <a:srgbClr val="535353"/>
            </a:solidFill>
          </a:ln>
        </p:spPr>
        <p:txBody>
          <a:bodyPr lIns="0" tIns="0" rIns="0" bIns="0"/>
          <a:lstStyle/>
          <a:p>
            <a:pPr/>
          </a:p>
        </p:txBody>
      </p:sp>
      <p:sp>
        <p:nvSpPr>
          <p:cNvPr id="1820" name="Line"/>
          <p:cNvSpPr/>
          <p:nvPr/>
        </p:nvSpPr>
        <p:spPr>
          <a:xfrm>
            <a:off x="5281721" y="3892547"/>
            <a:ext cx="1120842" cy="1028586"/>
          </a:xfrm>
          <a:prstGeom prst="line">
            <a:avLst/>
          </a:prstGeom>
          <a:ln w="6350">
            <a:solidFill>
              <a:srgbClr val="535353"/>
            </a:solidFill>
          </a:ln>
        </p:spPr>
        <p:txBody>
          <a:bodyPr lIns="0" tIns="0" rIns="0" bIns="0"/>
          <a:lstStyle/>
          <a:p>
            <a:pPr/>
          </a:p>
        </p:txBody>
      </p:sp>
      <p:sp>
        <p:nvSpPr>
          <p:cNvPr id="1821" name="Line"/>
          <p:cNvSpPr/>
          <p:nvPr/>
        </p:nvSpPr>
        <p:spPr>
          <a:xfrm>
            <a:off x="5262591" y="4913706"/>
            <a:ext cx="1132809" cy="58464"/>
          </a:xfrm>
          <a:prstGeom prst="line">
            <a:avLst/>
          </a:prstGeom>
          <a:ln w="6350">
            <a:solidFill>
              <a:srgbClr val="535353"/>
            </a:solidFill>
          </a:ln>
        </p:spPr>
        <p:txBody>
          <a:bodyPr lIns="0" tIns="0" rIns="0" bIns="0"/>
          <a:lstStyle/>
          <a:p>
            <a:pPr/>
          </a:p>
        </p:txBody>
      </p:sp>
      <p:sp>
        <p:nvSpPr>
          <p:cNvPr id="1822" name="Line"/>
          <p:cNvSpPr/>
          <p:nvPr/>
        </p:nvSpPr>
        <p:spPr>
          <a:xfrm flipV="1">
            <a:off x="5273673" y="4701185"/>
            <a:ext cx="1130553" cy="216616"/>
          </a:xfrm>
          <a:prstGeom prst="line">
            <a:avLst/>
          </a:prstGeom>
          <a:ln w="6350">
            <a:solidFill>
              <a:srgbClr val="535353"/>
            </a:solidFill>
          </a:ln>
        </p:spPr>
        <p:txBody>
          <a:bodyPr lIns="0" tIns="0" rIns="0" bIns="0"/>
          <a:lstStyle/>
          <a:p>
            <a:pPr/>
          </a:p>
        </p:txBody>
      </p:sp>
      <p:sp>
        <p:nvSpPr>
          <p:cNvPr id="1823" name="Line"/>
          <p:cNvSpPr/>
          <p:nvPr/>
        </p:nvSpPr>
        <p:spPr>
          <a:xfrm flipV="1">
            <a:off x="5287919" y="4402063"/>
            <a:ext cx="1102102" cy="511664"/>
          </a:xfrm>
          <a:prstGeom prst="line">
            <a:avLst/>
          </a:prstGeom>
          <a:ln w="6350">
            <a:solidFill>
              <a:srgbClr val="535353"/>
            </a:solidFill>
          </a:ln>
        </p:spPr>
        <p:txBody>
          <a:bodyPr lIns="0" tIns="0" rIns="0" bIns="0"/>
          <a:lstStyle/>
          <a:p>
            <a:pPr/>
          </a:p>
        </p:txBody>
      </p:sp>
      <p:sp>
        <p:nvSpPr>
          <p:cNvPr id="1824" name="Line"/>
          <p:cNvSpPr/>
          <p:nvPr/>
        </p:nvSpPr>
        <p:spPr>
          <a:xfrm flipV="1">
            <a:off x="5271886" y="4142840"/>
            <a:ext cx="1135662" cy="758171"/>
          </a:xfrm>
          <a:prstGeom prst="line">
            <a:avLst/>
          </a:prstGeom>
          <a:ln w="6350">
            <a:solidFill>
              <a:srgbClr val="535353"/>
            </a:solidFill>
          </a:ln>
        </p:spPr>
        <p:txBody>
          <a:bodyPr lIns="0" tIns="0" rIns="0" bIns="0"/>
          <a:lstStyle/>
          <a:p>
            <a:pPr/>
          </a:p>
        </p:txBody>
      </p:sp>
      <p:sp>
        <p:nvSpPr>
          <p:cNvPr id="1825" name="Line"/>
          <p:cNvSpPr/>
          <p:nvPr/>
        </p:nvSpPr>
        <p:spPr>
          <a:xfrm flipV="1">
            <a:off x="5281721" y="3876668"/>
            <a:ext cx="1120842" cy="1028586"/>
          </a:xfrm>
          <a:prstGeom prst="line">
            <a:avLst/>
          </a:prstGeom>
          <a:ln w="6350">
            <a:solidFill>
              <a:srgbClr val="535353"/>
            </a:solidFill>
          </a:ln>
        </p:spPr>
        <p:txBody>
          <a:bodyPr lIns="0" tIns="0" rIns="0" bIns="0"/>
          <a:lstStyle/>
          <a:p>
            <a:pPr/>
          </a:p>
        </p:txBody>
      </p:sp>
      <p:sp>
        <p:nvSpPr>
          <p:cNvPr id="1826" name="Line"/>
          <p:cNvSpPr/>
          <p:nvPr/>
        </p:nvSpPr>
        <p:spPr>
          <a:xfrm flipV="1">
            <a:off x="5267174" y="3548382"/>
            <a:ext cx="1143592" cy="1351164"/>
          </a:xfrm>
          <a:prstGeom prst="line">
            <a:avLst/>
          </a:prstGeom>
          <a:ln w="6350">
            <a:solidFill>
              <a:srgbClr val="535353"/>
            </a:solidFill>
          </a:ln>
        </p:spPr>
        <p:txBody>
          <a:bodyPr lIns="0" tIns="0" rIns="0" bIns="0"/>
          <a:lstStyle/>
          <a:p>
            <a:pPr/>
          </a:p>
        </p:txBody>
      </p:sp>
      <p:sp>
        <p:nvSpPr>
          <p:cNvPr id="1827" name="Line"/>
          <p:cNvSpPr/>
          <p:nvPr/>
        </p:nvSpPr>
        <p:spPr>
          <a:xfrm flipV="1">
            <a:off x="5257000" y="3260067"/>
            <a:ext cx="1163937" cy="1642299"/>
          </a:xfrm>
          <a:prstGeom prst="line">
            <a:avLst/>
          </a:prstGeom>
          <a:ln w="6350">
            <a:solidFill>
              <a:srgbClr val="535353"/>
            </a:solidFill>
          </a:ln>
        </p:spPr>
        <p:txBody>
          <a:bodyPr lIns="0" tIns="0" rIns="0" bIns="0"/>
          <a:lstStyle/>
          <a:p>
            <a:pPr/>
          </a:p>
        </p:txBody>
      </p:sp>
      <p:sp>
        <p:nvSpPr>
          <p:cNvPr id="1828" name="Line"/>
          <p:cNvSpPr/>
          <p:nvPr/>
        </p:nvSpPr>
        <p:spPr>
          <a:xfrm flipV="1">
            <a:off x="3851557" y="4489786"/>
            <a:ext cx="1" cy="321093"/>
          </a:xfrm>
          <a:prstGeom prst="line">
            <a:avLst/>
          </a:prstGeom>
          <a:ln w="25400" cap="rnd">
            <a:solidFill>
              <a:srgbClr val="BAB9A0"/>
            </a:solidFill>
            <a:custDash>
              <a:ds d="100000" sp="200000"/>
            </a:custDash>
          </a:ln>
          <a:effectLst>
            <a:outerShdw sx="100000" sy="100000" kx="0" ky="0" algn="b" rotWithShape="0" blurRad="38100" dist="20000" dir="5400000">
              <a:srgbClr val="000000">
                <a:alpha val="38000"/>
              </a:srgbClr>
            </a:outerShdw>
          </a:effectLst>
        </p:spPr>
        <p:txBody>
          <a:bodyPr lIns="0" tIns="0" rIns="0" bIns="0"/>
          <a:lstStyle/>
          <a:p>
            <a:pPr/>
          </a:p>
        </p:txBody>
      </p:sp>
      <p:sp>
        <p:nvSpPr>
          <p:cNvPr id="1829" name="Group"/>
          <p:cNvSpPr txBox="1"/>
          <p:nvPr/>
        </p:nvSpPr>
        <p:spPr>
          <a:xfrm>
            <a:off x="1239748" y="2397195"/>
            <a:ext cx="832645" cy="77040"/>
          </a:xfrm>
          <a:prstGeom prst="rect">
            <a:avLst/>
          </a:prstGeom>
          <a:ln w="12700">
            <a:miter lim="400000"/>
          </a:ln>
        </p:spPr>
        <p:txBody>
          <a:bodyPr wrap="none" lIns="0" tIns="0" rIns="0" bIns="0">
            <a:spAutoFit/>
          </a:bodyPr>
          <a:lstStyle/>
          <a:p>
            <a:pPr latinLnBrk="1">
              <a:defRPr sz="1800">
                <a:solidFill>
                  <a:srgbClr val="000000"/>
                </a:solidFill>
              </a:defRPr>
            </a:pPr>
            <a14:m>
              <m:oMathPara>
                <m:oMathParaPr>
                  <m:jc m:val="centerGroup"/>
                </m:oMathParaPr>
                <m:oMath>
                  <m:r>
                    <a:rPr xmlns:a="http://schemas.openxmlformats.org/drawingml/2006/main" sz="600" i="1">
                      <a:solidFill>
                        <a:srgbClr val="333333"/>
                      </a:solidFill>
                      <a:latin typeface="Cambria Math" panose="02040503050406030204" pitchFamily="18" charset="0"/>
                    </a:rPr>
                    <m:t>C</m:t>
                  </m:r>
                  <m:sSub>
                    <m:e>
                      <m:r>
                        <a:rPr xmlns:a="http://schemas.openxmlformats.org/drawingml/2006/main" sz="600" i="1">
                          <a:solidFill>
                            <a:srgbClr val="333333"/>
                          </a:solidFill>
                          <a:latin typeface="Cambria Math" panose="02040503050406030204" pitchFamily="18" charset="0"/>
                        </a:rPr>
                        <m:t>#</m:t>
                      </m:r>
                    </m:e>
                    <m:sub>
                      <m:r>
                        <a:rPr xmlns:a="http://schemas.openxmlformats.org/drawingml/2006/main" sz="600" i="1">
                          <a:solidFill>
                            <a:srgbClr val="333333"/>
                          </a:solidFill>
                          <a:latin typeface="Cambria Math" panose="02040503050406030204" pitchFamily="18" charset="0"/>
                        </a:rPr>
                        <m:t>t</m:t>
                      </m:r>
                      <m:r>
                        <a:rPr xmlns:a="http://schemas.openxmlformats.org/drawingml/2006/main" sz="600" i="1">
                          <a:solidFill>
                            <a:srgbClr val="333333"/>
                          </a:solidFill>
                          <a:latin typeface="Cambria Math" panose="02040503050406030204" pitchFamily="18" charset="0"/>
                        </a:rPr>
                        <m:t>=</m:t>
                      </m:r>
                      <m:r>
                        <a:rPr xmlns:a="http://schemas.openxmlformats.org/drawingml/2006/main" sz="600" i="1">
                          <a:solidFill>
                            <a:srgbClr val="333333"/>
                          </a:solidFill>
                          <a:latin typeface="Cambria Math" panose="02040503050406030204" pitchFamily="18" charset="0"/>
                        </a:rPr>
                        <m:t>0</m:t>
                      </m:r>
                    </m:sub>
                  </m:sSub>
                  <m:r>
                    <a:rPr xmlns:a="http://schemas.openxmlformats.org/drawingml/2006/main" sz="600" i="1">
                      <a:solidFill>
                        <a:srgbClr val="333333"/>
                      </a:solidFill>
                      <a:latin typeface="Cambria Math" panose="02040503050406030204" pitchFamily="18" charset="0"/>
                    </a:rPr>
                    <m:t>A</m:t>
                  </m:r>
                  <m:r>
                    <a:rPr xmlns:a="http://schemas.openxmlformats.org/drawingml/2006/main" sz="600" i="1">
                      <a:solidFill>
                        <a:srgbClr val="333333"/>
                      </a:solidFill>
                      <a:latin typeface="Cambria Math" panose="02040503050406030204" pitchFamily="18" charset="0"/>
                    </a:rPr>
                    <m:t>c</m:t>
                  </m:r>
                  <m:r>
                    <a:rPr xmlns:a="http://schemas.openxmlformats.org/drawingml/2006/main" sz="600" i="1">
                      <a:solidFill>
                        <a:srgbClr val="333333"/>
                      </a:solidFill>
                      <a:latin typeface="Cambria Math" panose="02040503050406030204" pitchFamily="18" charset="0"/>
                    </a:rPr>
                    <m:t>t</m:t>
                  </m:r>
                  <m:r>
                    <a:rPr xmlns:a="http://schemas.openxmlformats.org/drawingml/2006/main" sz="600" i="1">
                      <a:solidFill>
                        <a:srgbClr val="333333"/>
                      </a:solidFill>
                      <a:latin typeface="Cambria Math" panose="02040503050406030204" pitchFamily="18" charset="0"/>
                    </a:rPr>
                    <m:t>i</m:t>
                  </m:r>
                  <m:r>
                    <a:rPr xmlns:a="http://schemas.openxmlformats.org/drawingml/2006/main" sz="600" i="1">
                      <a:solidFill>
                        <a:srgbClr val="333333"/>
                      </a:solidFill>
                      <a:latin typeface="Cambria Math" panose="02040503050406030204" pitchFamily="18" charset="0"/>
                    </a:rPr>
                    <m:t>v</m:t>
                  </m:r>
                  <m:r>
                    <a:rPr xmlns:a="http://schemas.openxmlformats.org/drawingml/2006/main" sz="600" i="1">
                      <a:solidFill>
                        <a:srgbClr val="333333"/>
                      </a:solidFill>
                      <a:latin typeface="Cambria Math" panose="02040503050406030204" pitchFamily="18" charset="0"/>
                    </a:rPr>
                    <m:t>e</m:t>
                  </m:r>
                  <m:r>
                    <a:rPr xmlns:a="http://schemas.openxmlformats.org/drawingml/2006/main" sz="600" i="1">
                      <a:solidFill>
                        <a:srgbClr val="333333"/>
                      </a:solidFill>
                      <a:latin typeface="Cambria Math" panose="02040503050406030204" pitchFamily="18" charset="0"/>
                    </a:rPr>
                    <m:t>∈</m:t>
                  </m:r>
                  <m:r>
                    <a:rPr xmlns:a="http://schemas.openxmlformats.org/drawingml/2006/main" sz="600" i="1">
                      <a:solidFill>
                        <a:srgbClr val="333333"/>
                      </a:solidFill>
                      <a:latin typeface="Cambria Math" panose="02040503050406030204" pitchFamily="18" charset="0"/>
                    </a:rPr>
                    <m:t>{</m:t>
                  </m:r>
                  <m:r>
                    <a:rPr xmlns:a="http://schemas.openxmlformats.org/drawingml/2006/main" sz="600" i="1">
                      <a:solidFill>
                        <a:srgbClr val="333333"/>
                      </a:solidFill>
                      <a:latin typeface="Cambria Math" panose="02040503050406030204" pitchFamily="18" charset="0"/>
                    </a:rPr>
                    <m:t>0,1</m:t>
                  </m:r>
                  <m:r>
                    <a:rPr xmlns:a="http://schemas.openxmlformats.org/drawingml/2006/main" sz="600" i="1">
                      <a:solidFill>
                        <a:srgbClr val="333333"/>
                      </a:solidFill>
                      <a:latin typeface="Cambria Math" panose="02040503050406030204" pitchFamily="18" charset="0"/>
                    </a:rPr>
                    <m:t>}</m:t>
                  </m:r>
                </m:oMath>
              </m:oMathPara>
            </a14:m>
            <a:endParaRPr sz="600">
              <a:solidFill>
                <a:srgbClr val="333333"/>
              </a:solidFill>
            </a:endParaRPr>
          </a:p>
        </p:txBody>
      </p:sp>
      <p:sp>
        <p:nvSpPr>
          <p:cNvPr id="1830" name="Line"/>
          <p:cNvSpPr/>
          <p:nvPr/>
        </p:nvSpPr>
        <p:spPr>
          <a:xfrm flipV="1">
            <a:off x="2179382" y="2630274"/>
            <a:ext cx="1" cy="321093"/>
          </a:xfrm>
          <a:prstGeom prst="line">
            <a:avLst/>
          </a:prstGeom>
          <a:ln w="25400" cap="rnd">
            <a:solidFill>
              <a:schemeClr val="accent4">
                <a:lumOff val="-3294"/>
              </a:schemeClr>
            </a:solidFill>
            <a:custDash>
              <a:ds d="100000" sp="200000"/>
            </a:custDash>
          </a:ln>
          <a:effectLst>
            <a:outerShdw sx="100000" sy="100000" kx="0" ky="0" algn="b" rotWithShape="0" blurRad="38100" dist="20000" dir="5400000">
              <a:srgbClr val="000000">
                <a:alpha val="38000"/>
              </a:srgbClr>
            </a:outerShdw>
          </a:effectLst>
        </p:spPr>
        <p:txBody>
          <a:bodyPr lIns="0" tIns="0" rIns="0" bIns="0"/>
          <a:lstStyle/>
          <a:p>
            <a:pPr/>
          </a:p>
        </p:txBody>
      </p:sp>
      <p:sp>
        <p:nvSpPr>
          <p:cNvPr id="1831" name="Group"/>
          <p:cNvSpPr txBox="1"/>
          <p:nvPr/>
        </p:nvSpPr>
        <p:spPr>
          <a:xfrm>
            <a:off x="1239748" y="3122025"/>
            <a:ext cx="831574" cy="77039"/>
          </a:xfrm>
          <a:prstGeom prst="rect">
            <a:avLst/>
          </a:prstGeom>
          <a:ln w="12700">
            <a:miter lim="400000"/>
          </a:ln>
        </p:spPr>
        <p:txBody>
          <a:bodyPr wrap="none" lIns="0" tIns="0" rIns="0" bIns="0">
            <a:spAutoFit/>
          </a:bodyPr>
          <a:lstStyle/>
          <a:p>
            <a:pPr latinLnBrk="1">
              <a:defRPr sz="1800">
                <a:solidFill>
                  <a:srgbClr val="000000"/>
                </a:solidFill>
              </a:defRPr>
            </a:pPr>
            <a14:m>
              <m:oMathPara>
                <m:oMathParaPr>
                  <m:jc m:val="centerGroup"/>
                </m:oMathParaPr>
                <m:oMath>
                  <m:r>
                    <a:rPr xmlns:a="http://schemas.openxmlformats.org/drawingml/2006/main" sz="600" i="1">
                      <a:solidFill>
                        <a:srgbClr val="333333"/>
                      </a:solidFill>
                      <a:latin typeface="Cambria Math" panose="02040503050406030204" pitchFamily="18" charset="0"/>
                    </a:rPr>
                    <m:t>A</m:t>
                  </m:r>
                  <m:sSub>
                    <m:e>
                      <m:r>
                        <a:rPr xmlns:a="http://schemas.openxmlformats.org/drawingml/2006/main" sz="600" i="1">
                          <a:solidFill>
                            <a:srgbClr val="333333"/>
                          </a:solidFill>
                          <a:latin typeface="Cambria Math" panose="02040503050406030204" pitchFamily="18" charset="0"/>
                        </a:rPr>
                        <m:t>#</m:t>
                      </m:r>
                    </m:e>
                    <m:sub>
                      <m:r>
                        <a:rPr xmlns:a="http://schemas.openxmlformats.org/drawingml/2006/main" sz="600" i="1">
                          <a:solidFill>
                            <a:srgbClr val="333333"/>
                          </a:solidFill>
                          <a:latin typeface="Cambria Math" panose="02040503050406030204" pitchFamily="18" charset="0"/>
                        </a:rPr>
                        <m:t>t</m:t>
                      </m:r>
                      <m:r>
                        <a:rPr xmlns:a="http://schemas.openxmlformats.org/drawingml/2006/main" sz="600" i="1">
                          <a:solidFill>
                            <a:srgbClr val="333333"/>
                          </a:solidFill>
                          <a:latin typeface="Cambria Math" panose="02040503050406030204" pitchFamily="18" charset="0"/>
                        </a:rPr>
                        <m:t>=</m:t>
                      </m:r>
                      <m:r>
                        <a:rPr xmlns:a="http://schemas.openxmlformats.org/drawingml/2006/main" sz="600" i="1">
                          <a:solidFill>
                            <a:srgbClr val="333333"/>
                          </a:solidFill>
                          <a:latin typeface="Cambria Math" panose="02040503050406030204" pitchFamily="18" charset="0"/>
                        </a:rPr>
                        <m:t>0</m:t>
                      </m:r>
                    </m:sub>
                  </m:sSub>
                  <m:r>
                    <a:rPr xmlns:a="http://schemas.openxmlformats.org/drawingml/2006/main" sz="600" i="1">
                      <a:solidFill>
                        <a:srgbClr val="333333"/>
                      </a:solidFill>
                      <a:latin typeface="Cambria Math" panose="02040503050406030204" pitchFamily="18" charset="0"/>
                    </a:rPr>
                    <m:t>A</m:t>
                  </m:r>
                  <m:r>
                    <a:rPr xmlns:a="http://schemas.openxmlformats.org/drawingml/2006/main" sz="600" i="1">
                      <a:solidFill>
                        <a:srgbClr val="333333"/>
                      </a:solidFill>
                      <a:latin typeface="Cambria Math" panose="02040503050406030204" pitchFamily="18" charset="0"/>
                    </a:rPr>
                    <m:t>c</m:t>
                  </m:r>
                  <m:r>
                    <a:rPr xmlns:a="http://schemas.openxmlformats.org/drawingml/2006/main" sz="600" i="1">
                      <a:solidFill>
                        <a:srgbClr val="333333"/>
                      </a:solidFill>
                      <a:latin typeface="Cambria Math" panose="02040503050406030204" pitchFamily="18" charset="0"/>
                    </a:rPr>
                    <m:t>t</m:t>
                  </m:r>
                  <m:r>
                    <a:rPr xmlns:a="http://schemas.openxmlformats.org/drawingml/2006/main" sz="600" i="1">
                      <a:solidFill>
                        <a:srgbClr val="333333"/>
                      </a:solidFill>
                      <a:latin typeface="Cambria Math" panose="02040503050406030204" pitchFamily="18" charset="0"/>
                    </a:rPr>
                    <m:t>i</m:t>
                  </m:r>
                  <m:r>
                    <a:rPr xmlns:a="http://schemas.openxmlformats.org/drawingml/2006/main" sz="600" i="1">
                      <a:solidFill>
                        <a:srgbClr val="333333"/>
                      </a:solidFill>
                      <a:latin typeface="Cambria Math" panose="02040503050406030204" pitchFamily="18" charset="0"/>
                    </a:rPr>
                    <m:t>v</m:t>
                  </m:r>
                  <m:r>
                    <a:rPr xmlns:a="http://schemas.openxmlformats.org/drawingml/2006/main" sz="600" i="1">
                      <a:solidFill>
                        <a:srgbClr val="333333"/>
                      </a:solidFill>
                      <a:latin typeface="Cambria Math" panose="02040503050406030204" pitchFamily="18" charset="0"/>
                    </a:rPr>
                    <m:t>e</m:t>
                  </m:r>
                  <m:r>
                    <a:rPr xmlns:a="http://schemas.openxmlformats.org/drawingml/2006/main" sz="600" i="1">
                      <a:solidFill>
                        <a:srgbClr val="333333"/>
                      </a:solidFill>
                      <a:latin typeface="Cambria Math" panose="02040503050406030204" pitchFamily="18" charset="0"/>
                    </a:rPr>
                    <m:t>∈</m:t>
                  </m:r>
                  <m:r>
                    <a:rPr xmlns:a="http://schemas.openxmlformats.org/drawingml/2006/main" sz="600" i="1">
                      <a:solidFill>
                        <a:srgbClr val="333333"/>
                      </a:solidFill>
                      <a:latin typeface="Cambria Math" panose="02040503050406030204" pitchFamily="18" charset="0"/>
                    </a:rPr>
                    <m:t>{</m:t>
                  </m:r>
                  <m:r>
                    <a:rPr xmlns:a="http://schemas.openxmlformats.org/drawingml/2006/main" sz="600" i="1">
                      <a:solidFill>
                        <a:srgbClr val="333333"/>
                      </a:solidFill>
                      <a:latin typeface="Cambria Math" panose="02040503050406030204" pitchFamily="18" charset="0"/>
                    </a:rPr>
                    <m:t>0,1</m:t>
                  </m:r>
                  <m:r>
                    <a:rPr xmlns:a="http://schemas.openxmlformats.org/drawingml/2006/main" sz="600" i="1">
                      <a:solidFill>
                        <a:srgbClr val="333333"/>
                      </a:solidFill>
                      <a:latin typeface="Cambria Math" panose="02040503050406030204" pitchFamily="18" charset="0"/>
                    </a:rPr>
                    <m:t>}</m:t>
                  </m:r>
                </m:oMath>
              </m:oMathPara>
            </a14:m>
            <a:endParaRPr sz="600">
              <a:solidFill>
                <a:srgbClr val="333333"/>
              </a:solidFill>
            </a:endParaRPr>
          </a:p>
        </p:txBody>
      </p:sp>
      <p:sp>
        <p:nvSpPr>
          <p:cNvPr id="1832" name="Group"/>
          <p:cNvSpPr txBox="1"/>
          <p:nvPr/>
        </p:nvSpPr>
        <p:spPr>
          <a:xfrm>
            <a:off x="1278383" y="3305888"/>
            <a:ext cx="771982" cy="77039"/>
          </a:xfrm>
          <a:prstGeom prst="rect">
            <a:avLst/>
          </a:prstGeom>
          <a:ln w="12700">
            <a:miter lim="400000"/>
          </a:ln>
        </p:spPr>
        <p:txBody>
          <a:bodyPr wrap="none" lIns="0" tIns="0" rIns="0" bIns="0">
            <a:spAutoFit/>
          </a:bodyPr>
          <a:lstStyle/>
          <a:p>
            <a:pPr latinLnBrk="1">
              <a:defRPr sz="1800">
                <a:solidFill>
                  <a:srgbClr val="000000"/>
                </a:solidFill>
              </a:defRPr>
            </a:pPr>
            <a14:m>
              <m:oMathPara>
                <m:oMathParaPr>
                  <m:jc m:val="centerGroup"/>
                </m:oMathParaPr>
                <m:oMath>
                  <m:sSub>
                    <m:e>
                      <m:r>
                        <a:rPr xmlns:a="http://schemas.openxmlformats.org/drawingml/2006/main" sz="600" i="1">
                          <a:solidFill>
                            <a:srgbClr val="333333"/>
                          </a:solidFill>
                          <a:latin typeface="Cambria Math" panose="02040503050406030204" pitchFamily="18" charset="0"/>
                        </a:rPr>
                        <m:t>B</m:t>
                      </m:r>
                    </m:e>
                    <m:sub>
                      <m:r>
                        <a:rPr xmlns:a="http://schemas.openxmlformats.org/drawingml/2006/main" sz="600" i="1">
                          <a:solidFill>
                            <a:srgbClr val="333333"/>
                          </a:solidFill>
                          <a:latin typeface="Cambria Math" panose="02040503050406030204" pitchFamily="18" charset="0"/>
                        </a:rPr>
                        <m:t>t</m:t>
                      </m:r>
                      <m:r>
                        <a:rPr xmlns:a="http://schemas.openxmlformats.org/drawingml/2006/main" sz="600" i="1">
                          <a:solidFill>
                            <a:srgbClr val="333333"/>
                          </a:solidFill>
                          <a:latin typeface="Cambria Math" panose="02040503050406030204" pitchFamily="18" charset="0"/>
                        </a:rPr>
                        <m:t>=</m:t>
                      </m:r>
                      <m:r>
                        <a:rPr xmlns:a="http://schemas.openxmlformats.org/drawingml/2006/main" sz="600" i="1">
                          <a:solidFill>
                            <a:srgbClr val="333333"/>
                          </a:solidFill>
                          <a:latin typeface="Cambria Math" panose="02040503050406030204" pitchFamily="18" charset="0"/>
                        </a:rPr>
                        <m:t>0</m:t>
                      </m:r>
                    </m:sub>
                  </m:sSub>
                  <m:r>
                    <a:rPr xmlns:a="http://schemas.openxmlformats.org/drawingml/2006/main" sz="600" i="1">
                      <a:solidFill>
                        <a:srgbClr val="333333"/>
                      </a:solidFill>
                      <a:latin typeface="Cambria Math" panose="02040503050406030204" pitchFamily="18" charset="0"/>
                    </a:rPr>
                    <m:t>A</m:t>
                  </m:r>
                  <m:r>
                    <a:rPr xmlns:a="http://schemas.openxmlformats.org/drawingml/2006/main" sz="600" i="1">
                      <a:solidFill>
                        <a:srgbClr val="333333"/>
                      </a:solidFill>
                      <a:latin typeface="Cambria Math" panose="02040503050406030204" pitchFamily="18" charset="0"/>
                    </a:rPr>
                    <m:t>c</m:t>
                  </m:r>
                  <m:r>
                    <a:rPr xmlns:a="http://schemas.openxmlformats.org/drawingml/2006/main" sz="600" i="1">
                      <a:solidFill>
                        <a:srgbClr val="333333"/>
                      </a:solidFill>
                      <a:latin typeface="Cambria Math" panose="02040503050406030204" pitchFamily="18" charset="0"/>
                    </a:rPr>
                    <m:t>t</m:t>
                  </m:r>
                  <m:r>
                    <a:rPr xmlns:a="http://schemas.openxmlformats.org/drawingml/2006/main" sz="600" i="1">
                      <a:solidFill>
                        <a:srgbClr val="333333"/>
                      </a:solidFill>
                      <a:latin typeface="Cambria Math" panose="02040503050406030204" pitchFamily="18" charset="0"/>
                    </a:rPr>
                    <m:t>i</m:t>
                  </m:r>
                  <m:r>
                    <a:rPr xmlns:a="http://schemas.openxmlformats.org/drawingml/2006/main" sz="600" i="1">
                      <a:solidFill>
                        <a:srgbClr val="333333"/>
                      </a:solidFill>
                      <a:latin typeface="Cambria Math" panose="02040503050406030204" pitchFamily="18" charset="0"/>
                    </a:rPr>
                    <m:t>v</m:t>
                  </m:r>
                  <m:r>
                    <a:rPr xmlns:a="http://schemas.openxmlformats.org/drawingml/2006/main" sz="600" i="1">
                      <a:solidFill>
                        <a:srgbClr val="333333"/>
                      </a:solidFill>
                      <a:latin typeface="Cambria Math" panose="02040503050406030204" pitchFamily="18" charset="0"/>
                    </a:rPr>
                    <m:t>e</m:t>
                  </m:r>
                  <m:r>
                    <a:rPr xmlns:a="http://schemas.openxmlformats.org/drawingml/2006/main" sz="600" i="1">
                      <a:solidFill>
                        <a:srgbClr val="333333"/>
                      </a:solidFill>
                      <a:latin typeface="Cambria Math" panose="02040503050406030204" pitchFamily="18" charset="0"/>
                    </a:rPr>
                    <m:t>∈</m:t>
                  </m:r>
                  <m:r>
                    <a:rPr xmlns:a="http://schemas.openxmlformats.org/drawingml/2006/main" sz="600" i="1">
                      <a:solidFill>
                        <a:srgbClr val="333333"/>
                      </a:solidFill>
                      <a:latin typeface="Cambria Math" panose="02040503050406030204" pitchFamily="18" charset="0"/>
                    </a:rPr>
                    <m:t>{</m:t>
                  </m:r>
                  <m:r>
                    <a:rPr xmlns:a="http://schemas.openxmlformats.org/drawingml/2006/main" sz="600" i="1">
                      <a:solidFill>
                        <a:srgbClr val="333333"/>
                      </a:solidFill>
                      <a:latin typeface="Cambria Math" panose="02040503050406030204" pitchFamily="18" charset="0"/>
                    </a:rPr>
                    <m:t>0,1</m:t>
                  </m:r>
                  <m:r>
                    <a:rPr xmlns:a="http://schemas.openxmlformats.org/drawingml/2006/main" sz="600" i="1">
                      <a:solidFill>
                        <a:srgbClr val="333333"/>
                      </a:solidFill>
                      <a:latin typeface="Cambria Math" panose="02040503050406030204" pitchFamily="18" charset="0"/>
                    </a:rPr>
                    <m:t>}</m:t>
                  </m:r>
                </m:oMath>
              </m:oMathPara>
            </a14:m>
            <a:endParaRPr sz="600">
              <a:solidFill>
                <a:srgbClr val="333333"/>
              </a:solidFill>
            </a:endParaRPr>
          </a:p>
        </p:txBody>
      </p:sp>
      <p:sp>
        <p:nvSpPr>
          <p:cNvPr id="1833" name="Equation"/>
          <p:cNvSpPr txBox="1"/>
          <p:nvPr/>
        </p:nvSpPr>
        <p:spPr>
          <a:xfrm>
            <a:off x="1404438" y="3476735"/>
            <a:ext cx="503265" cy="77267"/>
          </a:xfrm>
          <a:prstGeom prst="rect">
            <a:avLst/>
          </a:prstGeom>
          <a:ln w="12700">
            <a:miter lim="400000"/>
          </a:ln>
        </p:spPr>
        <p:txBody>
          <a:bodyPr wrap="none" lIns="0" tIns="0" rIns="0" bIns="0">
            <a:spAutoFit/>
          </a:bodyPr>
          <a:lstStyle/>
          <a:p>
            <a:pPr latinLnBrk="1">
              <a:defRPr sz="1800">
                <a:solidFill>
                  <a:srgbClr val="000000"/>
                </a:solidFill>
              </a:defRPr>
            </a:pPr>
            <a14:m>
              <m:oMathPara>
                <m:oMathParaPr>
                  <m:jc m:val="centerGroup"/>
                </m:oMathParaPr>
                <m:oMath>
                  <m:r>
                    <a:rPr xmlns:a="http://schemas.openxmlformats.org/drawingml/2006/main" sz="600" i="1">
                      <a:solidFill>
                        <a:srgbClr val="4D7FF4"/>
                      </a:solidFill>
                      <a:latin typeface="Cambria Math" panose="02040503050406030204" pitchFamily="18" charset="0"/>
                    </a:rPr>
                    <m:t>V</m:t>
                  </m:r>
                  <m:r>
                    <a:rPr xmlns:a="http://schemas.openxmlformats.org/drawingml/2006/main" sz="600" i="1">
                      <a:solidFill>
                        <a:srgbClr val="4D7FF4"/>
                      </a:solidFill>
                      <a:latin typeface="Cambria Math" panose="02040503050406030204" pitchFamily="18" charset="0"/>
                    </a:rPr>
                    <m:t>e</m:t>
                  </m:r>
                  <m:sSub>
                    <m:e>
                      <m:r>
                        <a:rPr xmlns:a="http://schemas.openxmlformats.org/drawingml/2006/main" sz="600" i="1">
                          <a:solidFill>
                            <a:srgbClr val="4D7FF4"/>
                          </a:solidFill>
                          <a:latin typeface="Cambria Math" panose="02040503050406030204" pitchFamily="18" charset="0"/>
                        </a:rPr>
                        <m:t>l</m:t>
                      </m:r>
                    </m:e>
                    <m:sub>
                      <m:r>
                        <a:rPr xmlns:a="http://schemas.openxmlformats.org/drawingml/2006/main" sz="600" i="1">
                          <a:solidFill>
                            <a:srgbClr val="4D7FF4"/>
                          </a:solidFill>
                          <a:latin typeface="Cambria Math" panose="02040503050406030204" pitchFamily="18" charset="0"/>
                        </a:rPr>
                        <m:t>t</m:t>
                      </m:r>
                      <m:r>
                        <a:rPr xmlns:a="http://schemas.openxmlformats.org/drawingml/2006/main" sz="600" i="1">
                          <a:solidFill>
                            <a:srgbClr val="4D7FF4"/>
                          </a:solidFill>
                          <a:latin typeface="Cambria Math" panose="02040503050406030204" pitchFamily="18" charset="0"/>
                        </a:rPr>
                        <m:t>=</m:t>
                      </m:r>
                      <m:r>
                        <a:rPr xmlns:a="http://schemas.openxmlformats.org/drawingml/2006/main" sz="600" i="1">
                          <a:solidFill>
                            <a:srgbClr val="4D7FF4"/>
                          </a:solidFill>
                          <a:latin typeface="Cambria Math" panose="02040503050406030204" pitchFamily="18" charset="0"/>
                        </a:rPr>
                        <m:t>0</m:t>
                      </m:r>
                    </m:sub>
                  </m:sSub>
                  <m:r>
                    <a:rPr xmlns:a="http://schemas.openxmlformats.org/drawingml/2006/main" sz="600" i="1">
                      <a:solidFill>
                        <a:srgbClr val="4D7FF4"/>
                      </a:solidFill>
                      <a:latin typeface="Cambria Math" panose="02040503050406030204" pitchFamily="18" charset="0"/>
                    </a:rPr>
                    <m:t>∈</m:t>
                  </m:r>
                  <m:r>
                    <a:rPr xmlns:a="http://schemas.openxmlformats.org/drawingml/2006/main" sz="600" i="1">
                      <a:solidFill>
                        <a:srgbClr val="4D7FF4"/>
                      </a:solidFill>
                      <a:latin typeface="Cambria Math" panose="02040503050406030204" pitchFamily="18" charset="0"/>
                    </a:rPr>
                    <m:t>[</m:t>
                  </m:r>
                  <m:r>
                    <a:rPr xmlns:a="http://schemas.openxmlformats.org/drawingml/2006/main" sz="600" i="1">
                      <a:solidFill>
                        <a:srgbClr val="4D7FF4"/>
                      </a:solidFill>
                      <a:latin typeface="Cambria Math" panose="02040503050406030204" pitchFamily="18" charset="0"/>
                    </a:rPr>
                    <m:t>0,1</m:t>
                  </m:r>
                  <m:r>
                    <a:rPr xmlns:a="http://schemas.openxmlformats.org/drawingml/2006/main" sz="600" i="1">
                      <a:solidFill>
                        <a:srgbClr val="4D7FF4"/>
                      </a:solidFill>
                      <a:latin typeface="Cambria Math" panose="02040503050406030204" pitchFamily="18" charset="0"/>
                    </a:rPr>
                    <m:t>]</m:t>
                  </m:r>
                </m:oMath>
              </m:oMathPara>
            </a14:m>
            <a:endParaRPr sz="600">
              <a:solidFill>
                <a:srgbClr val="4D80F4"/>
              </a:solidFill>
            </a:endParaRPr>
          </a:p>
        </p:txBody>
      </p:sp>
      <p:sp>
        <p:nvSpPr>
          <p:cNvPr id="1834" name="Equation"/>
          <p:cNvSpPr txBox="1"/>
          <p:nvPr/>
        </p:nvSpPr>
        <p:spPr>
          <a:xfrm>
            <a:off x="1330648" y="3649901"/>
            <a:ext cx="650845" cy="77649"/>
          </a:xfrm>
          <a:prstGeom prst="rect">
            <a:avLst/>
          </a:prstGeom>
          <a:ln w="12700">
            <a:miter lim="400000"/>
          </a:ln>
        </p:spPr>
        <p:txBody>
          <a:bodyPr wrap="none" lIns="0" tIns="0" rIns="0" bIns="0">
            <a:spAutoFit/>
          </a:bodyPr>
          <a:lstStyle/>
          <a:p>
            <a:pPr latinLnBrk="1">
              <a:defRPr sz="1800">
                <a:solidFill>
                  <a:srgbClr val="000000"/>
                </a:solidFill>
              </a:defRPr>
            </a:pPr>
            <a14:m>
              <m:oMathPara>
                <m:oMathParaPr>
                  <m:jc m:val="centerGroup"/>
                </m:oMathParaPr>
                <m:oMath>
                  <m:r>
                    <a:rPr xmlns:a="http://schemas.openxmlformats.org/drawingml/2006/main" sz="600" i="1">
                      <a:solidFill>
                        <a:srgbClr val="4D7FF4"/>
                      </a:solidFill>
                      <a:latin typeface="Cambria Math" panose="02040503050406030204" pitchFamily="18" charset="0"/>
                    </a:rPr>
                    <m:t>μ</m:t>
                  </m:r>
                  <m:sSub>
                    <m:e>
                      <m:r>
                        <a:rPr xmlns:a="http://schemas.openxmlformats.org/drawingml/2006/main" sz="600" i="1">
                          <a:solidFill>
                            <a:srgbClr val="4D7FF4"/>
                          </a:solidFill>
                          <a:latin typeface="Cambria Math" panose="02040503050406030204" pitchFamily="18" charset="0"/>
                        </a:rPr>
                        <m:t>T</m:t>
                      </m:r>
                    </m:e>
                    <m:sub>
                      <m:r>
                        <a:rPr xmlns:a="http://schemas.openxmlformats.org/drawingml/2006/main" sz="600" i="1">
                          <a:solidFill>
                            <a:srgbClr val="4D7FF4"/>
                          </a:solidFill>
                          <a:latin typeface="Cambria Math" panose="02040503050406030204" pitchFamily="18" charset="0"/>
                        </a:rPr>
                        <m:t>t</m:t>
                      </m:r>
                      <m:r>
                        <a:rPr xmlns:a="http://schemas.openxmlformats.org/drawingml/2006/main" sz="600" i="1">
                          <a:solidFill>
                            <a:srgbClr val="4D7FF4"/>
                          </a:solidFill>
                          <a:latin typeface="Cambria Math" panose="02040503050406030204" pitchFamily="18" charset="0"/>
                        </a:rPr>
                        <m:t>=</m:t>
                      </m:r>
                      <m:r>
                        <a:rPr xmlns:a="http://schemas.openxmlformats.org/drawingml/2006/main" sz="600" i="1">
                          <a:solidFill>
                            <a:srgbClr val="4D7FF4"/>
                          </a:solidFill>
                          <a:latin typeface="Cambria Math" panose="02040503050406030204" pitchFamily="18" charset="0"/>
                        </a:rPr>
                        <m:t>0</m:t>
                      </m:r>
                    </m:sub>
                  </m:sSub>
                  <m:r>
                    <a:rPr xmlns:a="http://schemas.openxmlformats.org/drawingml/2006/main" sz="600" i="1">
                      <a:solidFill>
                        <a:srgbClr val="4D7FF4"/>
                      </a:solidFill>
                      <a:latin typeface="Cambria Math" panose="02040503050406030204" pitchFamily="18" charset="0"/>
                    </a:rPr>
                    <m:t>∈</m:t>
                  </m:r>
                  <m:r>
                    <a:rPr xmlns:a="http://schemas.openxmlformats.org/drawingml/2006/main" sz="600" i="1">
                      <a:solidFill>
                        <a:srgbClr val="4D7FF4"/>
                      </a:solidFill>
                      <a:latin typeface="Cambria Math" panose="02040503050406030204" pitchFamily="18" charset="0"/>
                    </a:rPr>
                    <m:t>[</m:t>
                  </m:r>
                  <m:r>
                    <a:rPr xmlns:a="http://schemas.openxmlformats.org/drawingml/2006/main" sz="600" i="1">
                      <a:solidFill>
                        <a:srgbClr val="4D7FF4"/>
                      </a:solidFill>
                      <a:latin typeface="Cambria Math" panose="02040503050406030204" pitchFamily="18" charset="0"/>
                    </a:rPr>
                    <m:t>-</m:t>
                  </m:r>
                  <m:r>
                    <a:rPr xmlns:a="http://schemas.openxmlformats.org/drawingml/2006/main" sz="600" i="1">
                      <a:solidFill>
                        <a:srgbClr val="4D7FF4"/>
                      </a:solidFill>
                      <a:latin typeface="Cambria Math" panose="02040503050406030204" pitchFamily="18" charset="0"/>
                    </a:rPr>
                    <m:t>0.5,0.5</m:t>
                  </m:r>
                  <m:r>
                    <a:rPr xmlns:a="http://schemas.openxmlformats.org/drawingml/2006/main" sz="600" i="1">
                      <a:solidFill>
                        <a:srgbClr val="4D7FF4"/>
                      </a:solidFill>
                      <a:latin typeface="Cambria Math" panose="02040503050406030204" pitchFamily="18" charset="0"/>
                    </a:rPr>
                    <m:t>]</m:t>
                  </m:r>
                </m:oMath>
              </m:oMathPara>
            </a14:m>
            <a:endParaRPr sz="600">
              <a:solidFill>
                <a:srgbClr val="4D80F4"/>
              </a:solidFill>
            </a:endParaRPr>
          </a:p>
        </p:txBody>
      </p:sp>
      <p:grpSp>
        <p:nvGrpSpPr>
          <p:cNvPr id="1839" name="Group"/>
          <p:cNvGrpSpPr/>
          <p:nvPr/>
        </p:nvGrpSpPr>
        <p:grpSpPr>
          <a:xfrm>
            <a:off x="938598" y="2129436"/>
            <a:ext cx="228791" cy="1323424"/>
            <a:chOff x="0" y="0"/>
            <a:chExt cx="228790" cy="1323422"/>
          </a:xfrm>
        </p:grpSpPr>
        <p:sp>
          <p:nvSpPr>
            <p:cNvPr id="1835" name="Line"/>
            <p:cNvSpPr/>
            <p:nvPr/>
          </p:nvSpPr>
          <p:spPr>
            <a:xfrm flipH="1">
              <a:off x="126999" y="0"/>
              <a:ext cx="1" cy="1322769"/>
            </a:xfrm>
            <a:prstGeom prst="line">
              <a:avLst/>
            </a:prstGeom>
            <a:noFill/>
            <a:ln w="9525" cap="flat">
              <a:solidFill>
                <a:schemeClr val="accent4">
                  <a:lumOff val="-3294"/>
                </a:schemeClr>
              </a:solidFill>
              <a:prstDash val="solid"/>
              <a:round/>
            </a:ln>
            <a:effectLst/>
          </p:spPr>
          <p:txBody>
            <a:bodyPr wrap="square" lIns="0" tIns="0" rIns="0" bIns="0" numCol="1" anchor="t">
              <a:noAutofit/>
            </a:bodyPr>
            <a:lstStyle/>
            <a:p>
              <a:pPr/>
            </a:p>
          </p:txBody>
        </p:sp>
        <p:sp>
          <p:nvSpPr>
            <p:cNvPr id="1836" name="Line"/>
            <p:cNvSpPr/>
            <p:nvPr/>
          </p:nvSpPr>
          <p:spPr>
            <a:xfrm>
              <a:off x="123825" y="2622"/>
              <a:ext cx="104966" cy="1"/>
            </a:xfrm>
            <a:prstGeom prst="line">
              <a:avLst/>
            </a:prstGeom>
            <a:noFill/>
            <a:ln w="9525" cap="flat">
              <a:solidFill>
                <a:schemeClr val="accent4">
                  <a:lumOff val="-3294"/>
                </a:schemeClr>
              </a:solidFill>
              <a:prstDash val="solid"/>
              <a:round/>
            </a:ln>
            <a:effectLst/>
          </p:spPr>
          <p:txBody>
            <a:bodyPr wrap="square" lIns="0" tIns="0" rIns="0" bIns="0" numCol="1" anchor="t">
              <a:noAutofit/>
            </a:bodyPr>
            <a:lstStyle/>
            <a:p>
              <a:pPr/>
            </a:p>
          </p:txBody>
        </p:sp>
        <p:sp>
          <p:nvSpPr>
            <p:cNvPr id="1837" name="Line"/>
            <p:cNvSpPr/>
            <p:nvPr/>
          </p:nvSpPr>
          <p:spPr>
            <a:xfrm>
              <a:off x="123825" y="1323422"/>
              <a:ext cx="104966" cy="1"/>
            </a:xfrm>
            <a:prstGeom prst="line">
              <a:avLst/>
            </a:prstGeom>
            <a:noFill/>
            <a:ln w="9525" cap="flat">
              <a:solidFill>
                <a:schemeClr val="accent4">
                  <a:lumOff val="-3294"/>
                </a:schemeClr>
              </a:solidFill>
              <a:prstDash val="solid"/>
              <a:round/>
            </a:ln>
            <a:effectLst/>
          </p:spPr>
          <p:txBody>
            <a:bodyPr wrap="square" lIns="0" tIns="0" rIns="0" bIns="0" numCol="1" anchor="t">
              <a:noAutofit/>
            </a:bodyPr>
            <a:lstStyle/>
            <a:p>
              <a:pPr/>
            </a:p>
          </p:txBody>
        </p:sp>
        <p:sp>
          <p:nvSpPr>
            <p:cNvPr id="1838" name="One-Hot (Only one of these can be active)"/>
            <p:cNvSpPr txBox="1"/>
            <p:nvPr/>
          </p:nvSpPr>
          <p:spPr>
            <a:xfrm rot="16200000">
              <a:off x="-537589" y="576582"/>
              <a:ext cx="1202178" cy="127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defRPr sz="500"/>
              </a:lvl1pPr>
            </a:lstStyle>
            <a:p>
              <a:pPr/>
              <a:r>
                <a:t>One-Hot (Only one of these can be active)</a:t>
              </a:r>
            </a:p>
          </p:txBody>
        </p:sp>
      </p:grpSp>
      <p:sp>
        <p:nvSpPr>
          <p:cNvPr id="1840" name="Circle"/>
          <p:cNvSpPr/>
          <p:nvPr/>
        </p:nvSpPr>
        <p:spPr>
          <a:xfrm>
            <a:off x="2070055" y="4478562"/>
            <a:ext cx="135862" cy="135861"/>
          </a:xfrm>
          <a:prstGeom prst="ellipse">
            <a:avLst/>
          </a:prstGeom>
          <a:solidFill>
            <a:schemeClr val="accent4">
              <a:lumOff val="-3294"/>
            </a:schemeClr>
          </a:solidFill>
          <a:ln w="25400">
            <a:solidFill>
              <a:schemeClr val="accent4">
                <a:lumOff val="-3294"/>
              </a:schemeClr>
            </a:solidFill>
          </a:ln>
        </p:spPr>
        <p:txBody>
          <a:bodyPr lIns="0" tIns="0" rIns="0" bIns="0"/>
          <a:lstStyle/>
          <a:p>
            <a:pPr/>
          </a:p>
        </p:txBody>
      </p:sp>
      <p:sp>
        <p:nvSpPr>
          <p:cNvPr id="1841" name="Circle"/>
          <p:cNvSpPr/>
          <p:nvPr/>
        </p:nvSpPr>
        <p:spPr>
          <a:xfrm>
            <a:off x="2070055" y="4659769"/>
            <a:ext cx="135862" cy="135861"/>
          </a:xfrm>
          <a:prstGeom prst="ellipse">
            <a:avLst/>
          </a:prstGeom>
          <a:solidFill>
            <a:schemeClr val="accent4">
              <a:lumOff val="-3294"/>
              <a:alpha val="72085"/>
            </a:schemeClr>
          </a:solidFill>
          <a:ln w="25400">
            <a:solidFill>
              <a:schemeClr val="accent4">
                <a:lumOff val="-3294"/>
                <a:alpha val="72085"/>
              </a:schemeClr>
            </a:solidFill>
          </a:ln>
        </p:spPr>
        <p:txBody>
          <a:bodyPr lIns="0" tIns="0" rIns="0" bIns="0"/>
          <a:lstStyle/>
          <a:p>
            <a:pPr/>
          </a:p>
        </p:txBody>
      </p:sp>
      <p:sp>
        <p:nvSpPr>
          <p:cNvPr id="1842" name="Circle"/>
          <p:cNvSpPr/>
          <p:nvPr/>
        </p:nvSpPr>
        <p:spPr>
          <a:xfrm>
            <a:off x="2063822" y="5384598"/>
            <a:ext cx="135861" cy="135861"/>
          </a:xfrm>
          <a:prstGeom prst="ellipse">
            <a:avLst/>
          </a:prstGeom>
          <a:solidFill>
            <a:srgbClr val="D44EF4">
              <a:alpha val="32761"/>
            </a:srgbClr>
          </a:solidFill>
          <a:ln w="25400">
            <a:solidFill>
              <a:srgbClr val="D44EF4">
                <a:alpha val="32761"/>
              </a:srgbClr>
            </a:solidFill>
          </a:ln>
        </p:spPr>
        <p:txBody>
          <a:bodyPr lIns="0" tIns="0" rIns="0" bIns="0"/>
          <a:lstStyle/>
          <a:p>
            <a:pPr/>
          </a:p>
        </p:txBody>
      </p:sp>
      <p:sp>
        <p:nvSpPr>
          <p:cNvPr id="1843" name="Circle"/>
          <p:cNvSpPr/>
          <p:nvPr/>
        </p:nvSpPr>
        <p:spPr>
          <a:xfrm>
            <a:off x="2064551" y="5549360"/>
            <a:ext cx="135861" cy="135861"/>
          </a:xfrm>
          <a:prstGeom prst="ellipse">
            <a:avLst/>
          </a:prstGeom>
          <a:solidFill>
            <a:srgbClr val="4D80F4"/>
          </a:solidFill>
          <a:ln w="25400">
            <a:solidFill>
              <a:srgbClr val="4D7FF4"/>
            </a:solidFill>
          </a:ln>
        </p:spPr>
        <p:txBody>
          <a:bodyPr lIns="0" tIns="0" rIns="0" bIns="0"/>
          <a:lstStyle/>
          <a:p>
            <a:pPr/>
          </a:p>
        </p:txBody>
      </p:sp>
      <p:sp>
        <p:nvSpPr>
          <p:cNvPr id="1844" name="Circle"/>
          <p:cNvSpPr/>
          <p:nvPr/>
        </p:nvSpPr>
        <p:spPr>
          <a:xfrm>
            <a:off x="2064551" y="5730568"/>
            <a:ext cx="135861" cy="135861"/>
          </a:xfrm>
          <a:prstGeom prst="ellipse">
            <a:avLst/>
          </a:prstGeom>
          <a:solidFill>
            <a:srgbClr val="4D80F4">
              <a:alpha val="72085"/>
            </a:srgbClr>
          </a:solidFill>
          <a:ln w="25400">
            <a:solidFill>
              <a:srgbClr val="4D7FF4">
                <a:alpha val="72085"/>
              </a:srgbClr>
            </a:solidFill>
          </a:ln>
        </p:spPr>
        <p:txBody>
          <a:bodyPr lIns="0" tIns="0" rIns="0" bIns="0"/>
          <a:lstStyle/>
          <a:p>
            <a:pPr/>
          </a:p>
        </p:txBody>
      </p:sp>
      <p:sp>
        <p:nvSpPr>
          <p:cNvPr id="1845" name="Circle"/>
          <p:cNvSpPr/>
          <p:nvPr/>
        </p:nvSpPr>
        <p:spPr>
          <a:xfrm>
            <a:off x="2061069" y="5911775"/>
            <a:ext cx="135862" cy="135861"/>
          </a:xfrm>
          <a:prstGeom prst="ellipse">
            <a:avLst/>
          </a:prstGeom>
          <a:solidFill>
            <a:srgbClr val="4D80F4">
              <a:alpha val="32761"/>
            </a:srgbClr>
          </a:solidFill>
          <a:ln w="25400">
            <a:solidFill>
              <a:srgbClr val="4D7FF4">
                <a:alpha val="32761"/>
              </a:srgbClr>
            </a:solidFill>
          </a:ln>
        </p:spPr>
        <p:txBody>
          <a:bodyPr lIns="0" tIns="0" rIns="0" bIns="0"/>
          <a:lstStyle/>
          <a:p>
            <a:pPr/>
          </a:p>
        </p:txBody>
      </p:sp>
      <p:sp>
        <p:nvSpPr>
          <p:cNvPr id="1846" name="Group"/>
          <p:cNvSpPr txBox="1"/>
          <p:nvPr/>
        </p:nvSpPr>
        <p:spPr>
          <a:xfrm>
            <a:off x="1206605" y="4507973"/>
            <a:ext cx="793201" cy="77954"/>
          </a:xfrm>
          <a:prstGeom prst="rect">
            <a:avLst/>
          </a:prstGeom>
          <a:ln w="12700">
            <a:miter lim="400000"/>
          </a:ln>
        </p:spPr>
        <p:txBody>
          <a:bodyPr wrap="none" lIns="0" tIns="0" rIns="0" bIns="0">
            <a:spAutoFit/>
          </a:bodyPr>
          <a:lstStyle/>
          <a:p>
            <a:pPr latinLnBrk="1">
              <a:defRPr sz="1800">
                <a:solidFill>
                  <a:srgbClr val="000000"/>
                </a:solidFill>
              </a:defRPr>
            </a:pPr>
            <a14:m>
              <m:oMathPara>
                <m:oMathParaPr>
                  <m:jc m:val="centerGroup"/>
                </m:oMathParaPr>
                <m:oMath>
                  <m:sSub>
                    <m:e>
                      <m:r>
                        <a:rPr xmlns:a="http://schemas.openxmlformats.org/drawingml/2006/main" sz="600" i="1">
                          <a:solidFill>
                            <a:srgbClr val="333333"/>
                          </a:solidFill>
                          <a:latin typeface="Cambria Math" panose="02040503050406030204" pitchFamily="18" charset="0"/>
                        </a:rPr>
                        <m:t>C</m:t>
                      </m:r>
                    </m:e>
                    <m:sub>
                      <m:r>
                        <a:rPr xmlns:a="http://schemas.openxmlformats.org/drawingml/2006/main" sz="600" i="1">
                          <a:solidFill>
                            <a:srgbClr val="333333"/>
                          </a:solidFill>
                          <a:latin typeface="Cambria Math" panose="02040503050406030204" pitchFamily="18" charset="0"/>
                        </a:rPr>
                        <m:t>t</m:t>
                      </m:r>
                      <m:r>
                        <a:rPr xmlns:a="http://schemas.openxmlformats.org/drawingml/2006/main" sz="600" i="1">
                          <a:solidFill>
                            <a:srgbClr val="333333"/>
                          </a:solidFill>
                          <a:latin typeface="Cambria Math" panose="02040503050406030204" pitchFamily="18" charset="0"/>
                        </a:rPr>
                        <m:t>=</m:t>
                      </m:r>
                      <m:r>
                        <a:rPr xmlns:a="http://schemas.openxmlformats.org/drawingml/2006/main" sz="600" i="1">
                          <a:solidFill>
                            <a:srgbClr val="333333"/>
                          </a:solidFill>
                          <a:latin typeface="Cambria Math" panose="02040503050406030204" pitchFamily="18" charset="0"/>
                        </a:rPr>
                        <m:t>15</m:t>
                      </m:r>
                    </m:sub>
                  </m:sSub>
                  <m:r>
                    <a:rPr xmlns:a="http://schemas.openxmlformats.org/drawingml/2006/main" sz="600" i="1">
                      <a:solidFill>
                        <a:srgbClr val="333333"/>
                      </a:solidFill>
                      <a:latin typeface="Cambria Math" panose="02040503050406030204" pitchFamily="18" charset="0"/>
                    </a:rPr>
                    <m:t>A</m:t>
                  </m:r>
                  <m:r>
                    <a:rPr xmlns:a="http://schemas.openxmlformats.org/drawingml/2006/main" sz="600" i="1">
                      <a:solidFill>
                        <a:srgbClr val="333333"/>
                      </a:solidFill>
                      <a:latin typeface="Cambria Math" panose="02040503050406030204" pitchFamily="18" charset="0"/>
                    </a:rPr>
                    <m:t>c</m:t>
                  </m:r>
                  <m:r>
                    <a:rPr xmlns:a="http://schemas.openxmlformats.org/drawingml/2006/main" sz="600" i="1">
                      <a:solidFill>
                        <a:srgbClr val="333333"/>
                      </a:solidFill>
                      <a:latin typeface="Cambria Math" panose="02040503050406030204" pitchFamily="18" charset="0"/>
                    </a:rPr>
                    <m:t>t</m:t>
                  </m:r>
                  <m:r>
                    <a:rPr xmlns:a="http://schemas.openxmlformats.org/drawingml/2006/main" sz="600" i="1">
                      <a:solidFill>
                        <a:srgbClr val="333333"/>
                      </a:solidFill>
                      <a:latin typeface="Cambria Math" panose="02040503050406030204" pitchFamily="18" charset="0"/>
                    </a:rPr>
                    <m:t>i</m:t>
                  </m:r>
                  <m:r>
                    <a:rPr xmlns:a="http://schemas.openxmlformats.org/drawingml/2006/main" sz="600" i="1">
                      <a:solidFill>
                        <a:srgbClr val="333333"/>
                      </a:solidFill>
                      <a:latin typeface="Cambria Math" panose="02040503050406030204" pitchFamily="18" charset="0"/>
                    </a:rPr>
                    <m:t>v</m:t>
                  </m:r>
                  <m:r>
                    <a:rPr xmlns:a="http://schemas.openxmlformats.org/drawingml/2006/main" sz="600" i="1">
                      <a:solidFill>
                        <a:srgbClr val="333333"/>
                      </a:solidFill>
                      <a:latin typeface="Cambria Math" panose="02040503050406030204" pitchFamily="18" charset="0"/>
                    </a:rPr>
                    <m:t>e</m:t>
                  </m:r>
                  <m:r>
                    <a:rPr xmlns:a="http://schemas.openxmlformats.org/drawingml/2006/main" sz="600" i="1">
                      <a:solidFill>
                        <a:srgbClr val="333333"/>
                      </a:solidFill>
                      <a:latin typeface="Cambria Math" panose="02040503050406030204" pitchFamily="18" charset="0"/>
                    </a:rPr>
                    <m:t>∈</m:t>
                  </m:r>
                  <m:r>
                    <a:rPr xmlns:a="http://schemas.openxmlformats.org/drawingml/2006/main" sz="600" i="1">
                      <a:solidFill>
                        <a:srgbClr val="333333"/>
                      </a:solidFill>
                      <a:latin typeface="Cambria Math" panose="02040503050406030204" pitchFamily="18" charset="0"/>
                    </a:rPr>
                    <m:t>{</m:t>
                  </m:r>
                  <m:r>
                    <a:rPr xmlns:a="http://schemas.openxmlformats.org/drawingml/2006/main" sz="600" i="1">
                      <a:solidFill>
                        <a:srgbClr val="333333"/>
                      </a:solidFill>
                      <a:latin typeface="Cambria Math" panose="02040503050406030204" pitchFamily="18" charset="0"/>
                    </a:rPr>
                    <m:t>0,1</m:t>
                  </m:r>
                  <m:r>
                    <a:rPr xmlns:a="http://schemas.openxmlformats.org/drawingml/2006/main" sz="600" i="1">
                      <a:solidFill>
                        <a:srgbClr val="333333"/>
                      </a:solidFill>
                      <a:latin typeface="Cambria Math" panose="02040503050406030204" pitchFamily="18" charset="0"/>
                    </a:rPr>
                    <m:t>}</m:t>
                  </m:r>
                </m:oMath>
              </m:oMathPara>
            </a14:m>
            <a:endParaRPr sz="600">
              <a:solidFill>
                <a:srgbClr val="333333"/>
              </a:solidFill>
            </a:endParaRPr>
          </a:p>
        </p:txBody>
      </p:sp>
      <p:sp>
        <p:nvSpPr>
          <p:cNvPr id="1847" name="Group"/>
          <p:cNvSpPr txBox="1"/>
          <p:nvPr/>
        </p:nvSpPr>
        <p:spPr>
          <a:xfrm>
            <a:off x="1172952" y="4689180"/>
            <a:ext cx="859780" cy="77954"/>
          </a:xfrm>
          <a:prstGeom prst="rect">
            <a:avLst/>
          </a:prstGeom>
          <a:ln w="12700">
            <a:miter lim="400000"/>
          </a:ln>
        </p:spPr>
        <p:txBody>
          <a:bodyPr wrap="none" lIns="0" tIns="0" rIns="0" bIns="0">
            <a:spAutoFit/>
          </a:bodyPr>
          <a:lstStyle/>
          <a:p>
            <a:pPr latinLnBrk="1">
              <a:defRPr sz="1800">
                <a:solidFill>
                  <a:srgbClr val="000000"/>
                </a:solidFill>
              </a:defRPr>
            </a:pPr>
            <a14:m>
              <m:oMathPara>
                <m:oMathParaPr>
                  <m:jc m:val="centerGroup"/>
                </m:oMathParaPr>
                <m:oMath>
                  <m:r>
                    <a:rPr xmlns:a="http://schemas.openxmlformats.org/drawingml/2006/main" sz="600" i="1">
                      <a:solidFill>
                        <a:srgbClr val="333333"/>
                      </a:solidFill>
                      <a:latin typeface="Cambria Math" panose="02040503050406030204" pitchFamily="18" charset="0"/>
                    </a:rPr>
                    <m:t>C</m:t>
                  </m:r>
                  <m:sSub>
                    <m:e>
                      <m:r>
                        <a:rPr xmlns:a="http://schemas.openxmlformats.org/drawingml/2006/main" sz="600" i="1">
                          <a:solidFill>
                            <a:srgbClr val="333333"/>
                          </a:solidFill>
                          <a:latin typeface="Cambria Math" panose="02040503050406030204" pitchFamily="18" charset="0"/>
                        </a:rPr>
                        <m:t>#</m:t>
                      </m:r>
                    </m:e>
                    <m:sub>
                      <m:r>
                        <a:rPr xmlns:a="http://schemas.openxmlformats.org/drawingml/2006/main" sz="600" i="1">
                          <a:solidFill>
                            <a:srgbClr val="333333"/>
                          </a:solidFill>
                          <a:latin typeface="Cambria Math" panose="02040503050406030204" pitchFamily="18" charset="0"/>
                        </a:rPr>
                        <m:t>t</m:t>
                      </m:r>
                      <m:r>
                        <a:rPr xmlns:a="http://schemas.openxmlformats.org/drawingml/2006/main" sz="600" i="1">
                          <a:solidFill>
                            <a:srgbClr val="333333"/>
                          </a:solidFill>
                          <a:latin typeface="Cambria Math" panose="02040503050406030204" pitchFamily="18" charset="0"/>
                        </a:rPr>
                        <m:t>=</m:t>
                      </m:r>
                      <m:r>
                        <a:rPr xmlns:a="http://schemas.openxmlformats.org/drawingml/2006/main" sz="600" i="1">
                          <a:solidFill>
                            <a:srgbClr val="333333"/>
                          </a:solidFill>
                          <a:latin typeface="Cambria Math" panose="02040503050406030204" pitchFamily="18" charset="0"/>
                        </a:rPr>
                        <m:t>15</m:t>
                      </m:r>
                    </m:sub>
                  </m:sSub>
                  <m:r>
                    <a:rPr xmlns:a="http://schemas.openxmlformats.org/drawingml/2006/main" sz="600" i="1">
                      <a:solidFill>
                        <a:srgbClr val="333333"/>
                      </a:solidFill>
                      <a:latin typeface="Cambria Math" panose="02040503050406030204" pitchFamily="18" charset="0"/>
                    </a:rPr>
                    <m:t>A</m:t>
                  </m:r>
                  <m:r>
                    <a:rPr xmlns:a="http://schemas.openxmlformats.org/drawingml/2006/main" sz="600" i="1">
                      <a:solidFill>
                        <a:srgbClr val="333333"/>
                      </a:solidFill>
                      <a:latin typeface="Cambria Math" panose="02040503050406030204" pitchFamily="18" charset="0"/>
                    </a:rPr>
                    <m:t>c</m:t>
                  </m:r>
                  <m:r>
                    <a:rPr xmlns:a="http://schemas.openxmlformats.org/drawingml/2006/main" sz="600" i="1">
                      <a:solidFill>
                        <a:srgbClr val="333333"/>
                      </a:solidFill>
                      <a:latin typeface="Cambria Math" panose="02040503050406030204" pitchFamily="18" charset="0"/>
                    </a:rPr>
                    <m:t>t</m:t>
                  </m:r>
                  <m:r>
                    <a:rPr xmlns:a="http://schemas.openxmlformats.org/drawingml/2006/main" sz="600" i="1">
                      <a:solidFill>
                        <a:srgbClr val="333333"/>
                      </a:solidFill>
                      <a:latin typeface="Cambria Math" panose="02040503050406030204" pitchFamily="18" charset="0"/>
                    </a:rPr>
                    <m:t>i</m:t>
                  </m:r>
                  <m:r>
                    <a:rPr xmlns:a="http://schemas.openxmlformats.org/drawingml/2006/main" sz="600" i="1">
                      <a:solidFill>
                        <a:srgbClr val="333333"/>
                      </a:solidFill>
                      <a:latin typeface="Cambria Math" panose="02040503050406030204" pitchFamily="18" charset="0"/>
                    </a:rPr>
                    <m:t>v</m:t>
                  </m:r>
                  <m:r>
                    <a:rPr xmlns:a="http://schemas.openxmlformats.org/drawingml/2006/main" sz="600" i="1">
                      <a:solidFill>
                        <a:srgbClr val="333333"/>
                      </a:solidFill>
                      <a:latin typeface="Cambria Math" panose="02040503050406030204" pitchFamily="18" charset="0"/>
                    </a:rPr>
                    <m:t>e</m:t>
                  </m:r>
                  <m:r>
                    <a:rPr xmlns:a="http://schemas.openxmlformats.org/drawingml/2006/main" sz="600" i="1">
                      <a:solidFill>
                        <a:srgbClr val="333333"/>
                      </a:solidFill>
                      <a:latin typeface="Cambria Math" panose="02040503050406030204" pitchFamily="18" charset="0"/>
                    </a:rPr>
                    <m:t>∈</m:t>
                  </m:r>
                  <m:r>
                    <a:rPr xmlns:a="http://schemas.openxmlformats.org/drawingml/2006/main" sz="600" i="1">
                      <a:solidFill>
                        <a:srgbClr val="333333"/>
                      </a:solidFill>
                      <a:latin typeface="Cambria Math" panose="02040503050406030204" pitchFamily="18" charset="0"/>
                    </a:rPr>
                    <m:t>{</m:t>
                  </m:r>
                  <m:r>
                    <a:rPr xmlns:a="http://schemas.openxmlformats.org/drawingml/2006/main" sz="600" i="1">
                      <a:solidFill>
                        <a:srgbClr val="333333"/>
                      </a:solidFill>
                      <a:latin typeface="Cambria Math" panose="02040503050406030204" pitchFamily="18" charset="0"/>
                    </a:rPr>
                    <m:t>0,1</m:t>
                  </m:r>
                  <m:r>
                    <a:rPr xmlns:a="http://schemas.openxmlformats.org/drawingml/2006/main" sz="600" i="1">
                      <a:solidFill>
                        <a:srgbClr val="333333"/>
                      </a:solidFill>
                      <a:latin typeface="Cambria Math" panose="02040503050406030204" pitchFamily="18" charset="0"/>
                    </a:rPr>
                    <m:t>}</m:t>
                  </m:r>
                </m:oMath>
              </m:oMathPara>
            </a14:m>
            <a:endParaRPr sz="600">
              <a:solidFill>
                <a:srgbClr val="333333"/>
              </a:solidFill>
            </a:endParaRPr>
          </a:p>
        </p:txBody>
      </p:sp>
      <p:sp>
        <p:nvSpPr>
          <p:cNvPr id="1848" name="Line"/>
          <p:cNvSpPr/>
          <p:nvPr/>
        </p:nvSpPr>
        <p:spPr>
          <a:xfrm flipV="1">
            <a:off x="2137985" y="4922258"/>
            <a:ext cx="1" cy="321094"/>
          </a:xfrm>
          <a:prstGeom prst="line">
            <a:avLst/>
          </a:prstGeom>
          <a:ln w="25400" cap="rnd">
            <a:solidFill>
              <a:schemeClr val="accent4">
                <a:lumOff val="-3294"/>
              </a:schemeClr>
            </a:solidFill>
            <a:custDash>
              <a:ds d="100000" sp="200000"/>
            </a:custDash>
          </a:ln>
          <a:effectLst>
            <a:outerShdw sx="100000" sy="100000" kx="0" ky="0" algn="b" rotWithShape="0" blurRad="38100" dist="20000" dir="5400000">
              <a:srgbClr val="000000">
                <a:alpha val="38000"/>
              </a:srgbClr>
            </a:outerShdw>
          </a:effectLst>
        </p:spPr>
        <p:txBody>
          <a:bodyPr lIns="0" tIns="0" rIns="0" bIns="0"/>
          <a:lstStyle/>
          <a:p>
            <a:pPr/>
          </a:p>
        </p:txBody>
      </p:sp>
      <p:sp>
        <p:nvSpPr>
          <p:cNvPr id="1849" name="Group"/>
          <p:cNvSpPr txBox="1"/>
          <p:nvPr/>
        </p:nvSpPr>
        <p:spPr>
          <a:xfrm>
            <a:off x="1172952" y="5414009"/>
            <a:ext cx="858710" cy="77954"/>
          </a:xfrm>
          <a:prstGeom prst="rect">
            <a:avLst/>
          </a:prstGeom>
          <a:ln w="12700">
            <a:miter lim="400000"/>
          </a:ln>
        </p:spPr>
        <p:txBody>
          <a:bodyPr wrap="none" lIns="0" tIns="0" rIns="0" bIns="0">
            <a:spAutoFit/>
          </a:bodyPr>
          <a:lstStyle/>
          <a:p>
            <a:pPr latinLnBrk="1">
              <a:defRPr sz="1800">
                <a:solidFill>
                  <a:srgbClr val="000000"/>
                </a:solidFill>
              </a:defRPr>
            </a:pPr>
            <a14:m>
              <m:oMathPara>
                <m:oMathParaPr>
                  <m:jc m:val="centerGroup"/>
                </m:oMathParaPr>
                <m:oMath>
                  <m:r>
                    <a:rPr xmlns:a="http://schemas.openxmlformats.org/drawingml/2006/main" sz="600" i="1">
                      <a:solidFill>
                        <a:srgbClr val="333333"/>
                      </a:solidFill>
                      <a:latin typeface="Cambria Math" panose="02040503050406030204" pitchFamily="18" charset="0"/>
                    </a:rPr>
                    <m:t>A</m:t>
                  </m:r>
                  <m:sSub>
                    <m:e>
                      <m:r>
                        <a:rPr xmlns:a="http://schemas.openxmlformats.org/drawingml/2006/main" sz="600" i="1">
                          <a:solidFill>
                            <a:srgbClr val="333333"/>
                          </a:solidFill>
                          <a:latin typeface="Cambria Math" panose="02040503050406030204" pitchFamily="18" charset="0"/>
                        </a:rPr>
                        <m:t>#</m:t>
                      </m:r>
                    </m:e>
                    <m:sub>
                      <m:r>
                        <a:rPr xmlns:a="http://schemas.openxmlformats.org/drawingml/2006/main" sz="600" i="1">
                          <a:solidFill>
                            <a:srgbClr val="333333"/>
                          </a:solidFill>
                          <a:latin typeface="Cambria Math" panose="02040503050406030204" pitchFamily="18" charset="0"/>
                        </a:rPr>
                        <m:t>t</m:t>
                      </m:r>
                      <m:r>
                        <a:rPr xmlns:a="http://schemas.openxmlformats.org/drawingml/2006/main" sz="600" i="1">
                          <a:solidFill>
                            <a:srgbClr val="333333"/>
                          </a:solidFill>
                          <a:latin typeface="Cambria Math" panose="02040503050406030204" pitchFamily="18" charset="0"/>
                        </a:rPr>
                        <m:t>=</m:t>
                      </m:r>
                      <m:r>
                        <a:rPr xmlns:a="http://schemas.openxmlformats.org/drawingml/2006/main" sz="600" i="1">
                          <a:solidFill>
                            <a:srgbClr val="333333"/>
                          </a:solidFill>
                          <a:latin typeface="Cambria Math" panose="02040503050406030204" pitchFamily="18" charset="0"/>
                        </a:rPr>
                        <m:t>15</m:t>
                      </m:r>
                    </m:sub>
                  </m:sSub>
                  <m:r>
                    <a:rPr xmlns:a="http://schemas.openxmlformats.org/drawingml/2006/main" sz="600" i="1">
                      <a:solidFill>
                        <a:srgbClr val="333333"/>
                      </a:solidFill>
                      <a:latin typeface="Cambria Math" panose="02040503050406030204" pitchFamily="18" charset="0"/>
                    </a:rPr>
                    <m:t>A</m:t>
                  </m:r>
                  <m:r>
                    <a:rPr xmlns:a="http://schemas.openxmlformats.org/drawingml/2006/main" sz="600" i="1">
                      <a:solidFill>
                        <a:srgbClr val="333333"/>
                      </a:solidFill>
                      <a:latin typeface="Cambria Math" panose="02040503050406030204" pitchFamily="18" charset="0"/>
                    </a:rPr>
                    <m:t>c</m:t>
                  </m:r>
                  <m:r>
                    <a:rPr xmlns:a="http://schemas.openxmlformats.org/drawingml/2006/main" sz="600" i="1">
                      <a:solidFill>
                        <a:srgbClr val="333333"/>
                      </a:solidFill>
                      <a:latin typeface="Cambria Math" panose="02040503050406030204" pitchFamily="18" charset="0"/>
                    </a:rPr>
                    <m:t>t</m:t>
                  </m:r>
                  <m:r>
                    <a:rPr xmlns:a="http://schemas.openxmlformats.org/drawingml/2006/main" sz="600" i="1">
                      <a:solidFill>
                        <a:srgbClr val="333333"/>
                      </a:solidFill>
                      <a:latin typeface="Cambria Math" panose="02040503050406030204" pitchFamily="18" charset="0"/>
                    </a:rPr>
                    <m:t>i</m:t>
                  </m:r>
                  <m:r>
                    <a:rPr xmlns:a="http://schemas.openxmlformats.org/drawingml/2006/main" sz="600" i="1">
                      <a:solidFill>
                        <a:srgbClr val="333333"/>
                      </a:solidFill>
                      <a:latin typeface="Cambria Math" panose="02040503050406030204" pitchFamily="18" charset="0"/>
                    </a:rPr>
                    <m:t>v</m:t>
                  </m:r>
                  <m:r>
                    <a:rPr xmlns:a="http://schemas.openxmlformats.org/drawingml/2006/main" sz="600" i="1">
                      <a:solidFill>
                        <a:srgbClr val="333333"/>
                      </a:solidFill>
                      <a:latin typeface="Cambria Math" panose="02040503050406030204" pitchFamily="18" charset="0"/>
                    </a:rPr>
                    <m:t>e</m:t>
                  </m:r>
                  <m:r>
                    <a:rPr xmlns:a="http://schemas.openxmlformats.org/drawingml/2006/main" sz="600" i="1">
                      <a:solidFill>
                        <a:srgbClr val="333333"/>
                      </a:solidFill>
                      <a:latin typeface="Cambria Math" panose="02040503050406030204" pitchFamily="18" charset="0"/>
                    </a:rPr>
                    <m:t>∈</m:t>
                  </m:r>
                  <m:r>
                    <a:rPr xmlns:a="http://schemas.openxmlformats.org/drawingml/2006/main" sz="600" i="1">
                      <a:solidFill>
                        <a:srgbClr val="333333"/>
                      </a:solidFill>
                      <a:latin typeface="Cambria Math" panose="02040503050406030204" pitchFamily="18" charset="0"/>
                    </a:rPr>
                    <m:t>{</m:t>
                  </m:r>
                  <m:r>
                    <a:rPr xmlns:a="http://schemas.openxmlformats.org/drawingml/2006/main" sz="600" i="1">
                      <a:solidFill>
                        <a:srgbClr val="333333"/>
                      </a:solidFill>
                      <a:latin typeface="Cambria Math" panose="02040503050406030204" pitchFamily="18" charset="0"/>
                    </a:rPr>
                    <m:t>0,1</m:t>
                  </m:r>
                  <m:r>
                    <a:rPr xmlns:a="http://schemas.openxmlformats.org/drawingml/2006/main" sz="600" i="1">
                      <a:solidFill>
                        <a:srgbClr val="333333"/>
                      </a:solidFill>
                      <a:latin typeface="Cambria Math" panose="02040503050406030204" pitchFamily="18" charset="0"/>
                    </a:rPr>
                    <m:t>}</m:t>
                  </m:r>
                </m:oMath>
              </m:oMathPara>
            </a14:m>
            <a:endParaRPr sz="600">
              <a:solidFill>
                <a:srgbClr val="333333"/>
              </a:solidFill>
            </a:endParaRPr>
          </a:p>
        </p:txBody>
      </p:sp>
      <p:sp>
        <p:nvSpPr>
          <p:cNvPr id="1850" name="Group"/>
          <p:cNvSpPr txBox="1"/>
          <p:nvPr/>
        </p:nvSpPr>
        <p:spPr>
          <a:xfrm>
            <a:off x="1211587" y="5597873"/>
            <a:ext cx="799777" cy="77953"/>
          </a:xfrm>
          <a:prstGeom prst="rect">
            <a:avLst/>
          </a:prstGeom>
          <a:ln w="12700">
            <a:miter lim="400000"/>
          </a:ln>
        </p:spPr>
        <p:txBody>
          <a:bodyPr wrap="none" lIns="0" tIns="0" rIns="0" bIns="0">
            <a:spAutoFit/>
          </a:bodyPr>
          <a:lstStyle/>
          <a:p>
            <a:pPr latinLnBrk="1">
              <a:defRPr sz="1800">
                <a:solidFill>
                  <a:srgbClr val="000000"/>
                </a:solidFill>
              </a:defRPr>
            </a:pPr>
            <a14:m>
              <m:oMathPara>
                <m:oMathParaPr>
                  <m:jc m:val="centerGroup"/>
                </m:oMathParaPr>
                <m:oMath>
                  <m:sSub>
                    <m:e>
                      <m:r>
                        <a:rPr xmlns:a="http://schemas.openxmlformats.org/drawingml/2006/main" sz="600" i="1">
                          <a:solidFill>
                            <a:srgbClr val="333333"/>
                          </a:solidFill>
                          <a:latin typeface="Cambria Math" panose="02040503050406030204" pitchFamily="18" charset="0"/>
                        </a:rPr>
                        <m:t>B</m:t>
                      </m:r>
                    </m:e>
                    <m:sub>
                      <m:r>
                        <a:rPr xmlns:a="http://schemas.openxmlformats.org/drawingml/2006/main" sz="600" i="1">
                          <a:solidFill>
                            <a:srgbClr val="333333"/>
                          </a:solidFill>
                          <a:latin typeface="Cambria Math" panose="02040503050406030204" pitchFamily="18" charset="0"/>
                        </a:rPr>
                        <m:t>t</m:t>
                      </m:r>
                      <m:r>
                        <a:rPr xmlns:a="http://schemas.openxmlformats.org/drawingml/2006/main" sz="600" i="1">
                          <a:solidFill>
                            <a:srgbClr val="333333"/>
                          </a:solidFill>
                          <a:latin typeface="Cambria Math" panose="02040503050406030204" pitchFamily="18" charset="0"/>
                        </a:rPr>
                        <m:t>=</m:t>
                      </m:r>
                      <m:r>
                        <a:rPr xmlns:a="http://schemas.openxmlformats.org/drawingml/2006/main" sz="600" i="1">
                          <a:solidFill>
                            <a:srgbClr val="333333"/>
                          </a:solidFill>
                          <a:latin typeface="Cambria Math" panose="02040503050406030204" pitchFamily="18" charset="0"/>
                        </a:rPr>
                        <m:t>15</m:t>
                      </m:r>
                    </m:sub>
                  </m:sSub>
                  <m:r>
                    <a:rPr xmlns:a="http://schemas.openxmlformats.org/drawingml/2006/main" sz="600" i="1">
                      <a:solidFill>
                        <a:srgbClr val="333333"/>
                      </a:solidFill>
                      <a:latin typeface="Cambria Math" panose="02040503050406030204" pitchFamily="18" charset="0"/>
                    </a:rPr>
                    <m:t>A</m:t>
                  </m:r>
                  <m:r>
                    <a:rPr xmlns:a="http://schemas.openxmlformats.org/drawingml/2006/main" sz="600" i="1">
                      <a:solidFill>
                        <a:srgbClr val="333333"/>
                      </a:solidFill>
                      <a:latin typeface="Cambria Math" panose="02040503050406030204" pitchFamily="18" charset="0"/>
                    </a:rPr>
                    <m:t>c</m:t>
                  </m:r>
                  <m:r>
                    <a:rPr xmlns:a="http://schemas.openxmlformats.org/drawingml/2006/main" sz="600" i="1">
                      <a:solidFill>
                        <a:srgbClr val="333333"/>
                      </a:solidFill>
                      <a:latin typeface="Cambria Math" panose="02040503050406030204" pitchFamily="18" charset="0"/>
                    </a:rPr>
                    <m:t>t</m:t>
                  </m:r>
                  <m:r>
                    <a:rPr xmlns:a="http://schemas.openxmlformats.org/drawingml/2006/main" sz="600" i="1">
                      <a:solidFill>
                        <a:srgbClr val="333333"/>
                      </a:solidFill>
                      <a:latin typeface="Cambria Math" panose="02040503050406030204" pitchFamily="18" charset="0"/>
                    </a:rPr>
                    <m:t>i</m:t>
                  </m:r>
                  <m:r>
                    <a:rPr xmlns:a="http://schemas.openxmlformats.org/drawingml/2006/main" sz="600" i="1">
                      <a:solidFill>
                        <a:srgbClr val="333333"/>
                      </a:solidFill>
                      <a:latin typeface="Cambria Math" panose="02040503050406030204" pitchFamily="18" charset="0"/>
                    </a:rPr>
                    <m:t>v</m:t>
                  </m:r>
                  <m:r>
                    <a:rPr xmlns:a="http://schemas.openxmlformats.org/drawingml/2006/main" sz="600" i="1">
                      <a:solidFill>
                        <a:srgbClr val="333333"/>
                      </a:solidFill>
                      <a:latin typeface="Cambria Math" panose="02040503050406030204" pitchFamily="18" charset="0"/>
                    </a:rPr>
                    <m:t>e</m:t>
                  </m:r>
                  <m:r>
                    <a:rPr xmlns:a="http://schemas.openxmlformats.org/drawingml/2006/main" sz="600" i="1">
                      <a:solidFill>
                        <a:srgbClr val="333333"/>
                      </a:solidFill>
                      <a:latin typeface="Cambria Math" panose="02040503050406030204" pitchFamily="18" charset="0"/>
                    </a:rPr>
                    <m:t>∈</m:t>
                  </m:r>
                  <m:r>
                    <a:rPr xmlns:a="http://schemas.openxmlformats.org/drawingml/2006/main" sz="600" i="1">
                      <a:solidFill>
                        <a:srgbClr val="333333"/>
                      </a:solidFill>
                      <a:latin typeface="Cambria Math" panose="02040503050406030204" pitchFamily="18" charset="0"/>
                    </a:rPr>
                    <m:t>{</m:t>
                  </m:r>
                  <m:r>
                    <a:rPr xmlns:a="http://schemas.openxmlformats.org/drawingml/2006/main" sz="600" i="1">
                      <a:solidFill>
                        <a:srgbClr val="333333"/>
                      </a:solidFill>
                      <a:latin typeface="Cambria Math" panose="02040503050406030204" pitchFamily="18" charset="0"/>
                    </a:rPr>
                    <m:t>0,1</m:t>
                  </m:r>
                  <m:r>
                    <a:rPr xmlns:a="http://schemas.openxmlformats.org/drawingml/2006/main" sz="600" i="1">
                      <a:solidFill>
                        <a:srgbClr val="333333"/>
                      </a:solidFill>
                      <a:latin typeface="Cambria Math" panose="02040503050406030204" pitchFamily="18" charset="0"/>
                    </a:rPr>
                    <m:t>}</m:t>
                  </m:r>
                </m:oMath>
              </m:oMathPara>
            </a14:m>
            <a:endParaRPr sz="600">
              <a:solidFill>
                <a:srgbClr val="333333"/>
              </a:solidFill>
            </a:endParaRPr>
          </a:p>
        </p:txBody>
      </p:sp>
      <p:sp>
        <p:nvSpPr>
          <p:cNvPr id="1851" name="Equation"/>
          <p:cNvSpPr txBox="1"/>
          <p:nvPr/>
        </p:nvSpPr>
        <p:spPr>
          <a:xfrm>
            <a:off x="1337641" y="5768719"/>
            <a:ext cx="531204" cy="78183"/>
          </a:xfrm>
          <a:prstGeom prst="rect">
            <a:avLst/>
          </a:prstGeom>
          <a:ln w="12700">
            <a:miter lim="400000"/>
          </a:ln>
        </p:spPr>
        <p:txBody>
          <a:bodyPr wrap="none" lIns="0" tIns="0" rIns="0" bIns="0">
            <a:spAutoFit/>
          </a:bodyPr>
          <a:lstStyle/>
          <a:p>
            <a:pPr latinLnBrk="1">
              <a:defRPr sz="1800">
                <a:solidFill>
                  <a:srgbClr val="000000"/>
                </a:solidFill>
              </a:defRPr>
            </a:pPr>
            <a14:m>
              <m:oMathPara>
                <m:oMathParaPr>
                  <m:jc m:val="centerGroup"/>
                </m:oMathParaPr>
                <m:oMath>
                  <m:r>
                    <a:rPr xmlns:a="http://schemas.openxmlformats.org/drawingml/2006/main" sz="600" i="1">
                      <a:solidFill>
                        <a:srgbClr val="4D7FF4"/>
                      </a:solidFill>
                      <a:latin typeface="Cambria Math" panose="02040503050406030204" pitchFamily="18" charset="0"/>
                    </a:rPr>
                    <m:t>V</m:t>
                  </m:r>
                  <m:r>
                    <a:rPr xmlns:a="http://schemas.openxmlformats.org/drawingml/2006/main" sz="600" i="1">
                      <a:solidFill>
                        <a:srgbClr val="4D7FF4"/>
                      </a:solidFill>
                      <a:latin typeface="Cambria Math" panose="02040503050406030204" pitchFamily="18" charset="0"/>
                    </a:rPr>
                    <m:t>e</m:t>
                  </m:r>
                  <m:sSub>
                    <m:e>
                      <m:r>
                        <a:rPr xmlns:a="http://schemas.openxmlformats.org/drawingml/2006/main" sz="600" i="1">
                          <a:solidFill>
                            <a:srgbClr val="4D7FF4"/>
                          </a:solidFill>
                          <a:latin typeface="Cambria Math" panose="02040503050406030204" pitchFamily="18" charset="0"/>
                        </a:rPr>
                        <m:t>l</m:t>
                      </m:r>
                    </m:e>
                    <m:sub>
                      <m:r>
                        <a:rPr xmlns:a="http://schemas.openxmlformats.org/drawingml/2006/main" sz="600" i="1">
                          <a:solidFill>
                            <a:srgbClr val="4D7FF4"/>
                          </a:solidFill>
                          <a:latin typeface="Cambria Math" panose="02040503050406030204" pitchFamily="18" charset="0"/>
                        </a:rPr>
                        <m:t>t</m:t>
                      </m:r>
                      <m:r>
                        <a:rPr xmlns:a="http://schemas.openxmlformats.org/drawingml/2006/main" sz="600" i="1">
                          <a:solidFill>
                            <a:srgbClr val="4D7FF4"/>
                          </a:solidFill>
                          <a:latin typeface="Cambria Math" panose="02040503050406030204" pitchFamily="18" charset="0"/>
                        </a:rPr>
                        <m:t>=</m:t>
                      </m:r>
                      <m:r>
                        <a:rPr xmlns:a="http://schemas.openxmlformats.org/drawingml/2006/main" sz="600" i="1">
                          <a:solidFill>
                            <a:srgbClr val="4D7FF4"/>
                          </a:solidFill>
                          <a:latin typeface="Cambria Math" panose="02040503050406030204" pitchFamily="18" charset="0"/>
                        </a:rPr>
                        <m:t>15</m:t>
                      </m:r>
                    </m:sub>
                  </m:sSub>
                  <m:r>
                    <a:rPr xmlns:a="http://schemas.openxmlformats.org/drawingml/2006/main" sz="600" i="1">
                      <a:solidFill>
                        <a:srgbClr val="4D7FF4"/>
                      </a:solidFill>
                      <a:latin typeface="Cambria Math" panose="02040503050406030204" pitchFamily="18" charset="0"/>
                    </a:rPr>
                    <m:t>∈</m:t>
                  </m:r>
                  <m:r>
                    <a:rPr xmlns:a="http://schemas.openxmlformats.org/drawingml/2006/main" sz="600" i="1">
                      <a:solidFill>
                        <a:srgbClr val="4D7FF4"/>
                      </a:solidFill>
                      <a:latin typeface="Cambria Math" panose="02040503050406030204" pitchFamily="18" charset="0"/>
                    </a:rPr>
                    <m:t>[</m:t>
                  </m:r>
                  <m:r>
                    <a:rPr xmlns:a="http://schemas.openxmlformats.org/drawingml/2006/main" sz="600" i="1">
                      <a:solidFill>
                        <a:srgbClr val="4D7FF4"/>
                      </a:solidFill>
                      <a:latin typeface="Cambria Math" panose="02040503050406030204" pitchFamily="18" charset="0"/>
                    </a:rPr>
                    <m:t>0,1</m:t>
                  </m:r>
                  <m:r>
                    <a:rPr xmlns:a="http://schemas.openxmlformats.org/drawingml/2006/main" sz="600" i="1">
                      <a:solidFill>
                        <a:srgbClr val="4D7FF4"/>
                      </a:solidFill>
                      <a:latin typeface="Cambria Math" panose="02040503050406030204" pitchFamily="18" charset="0"/>
                    </a:rPr>
                    <m:t>]</m:t>
                  </m:r>
                </m:oMath>
              </m:oMathPara>
            </a14:m>
            <a:endParaRPr sz="600">
              <a:solidFill>
                <a:srgbClr val="4D80F4"/>
              </a:solidFill>
            </a:endParaRPr>
          </a:p>
        </p:txBody>
      </p:sp>
      <p:sp>
        <p:nvSpPr>
          <p:cNvPr id="1852" name="Equation"/>
          <p:cNvSpPr txBox="1"/>
          <p:nvPr/>
        </p:nvSpPr>
        <p:spPr>
          <a:xfrm>
            <a:off x="1263852" y="5941886"/>
            <a:ext cx="678707" cy="78563"/>
          </a:xfrm>
          <a:prstGeom prst="rect">
            <a:avLst/>
          </a:prstGeom>
          <a:ln w="12700">
            <a:miter lim="400000"/>
          </a:ln>
        </p:spPr>
        <p:txBody>
          <a:bodyPr wrap="none" lIns="0" tIns="0" rIns="0" bIns="0">
            <a:spAutoFit/>
          </a:bodyPr>
          <a:lstStyle/>
          <a:p>
            <a:pPr latinLnBrk="1">
              <a:defRPr sz="1800">
                <a:solidFill>
                  <a:srgbClr val="000000"/>
                </a:solidFill>
              </a:defRPr>
            </a:pPr>
            <a14:m>
              <m:oMathPara>
                <m:oMathParaPr>
                  <m:jc m:val="centerGroup"/>
                </m:oMathParaPr>
                <m:oMath>
                  <m:r>
                    <a:rPr xmlns:a="http://schemas.openxmlformats.org/drawingml/2006/main" sz="600" i="1">
                      <a:solidFill>
                        <a:srgbClr val="4D7FF4"/>
                      </a:solidFill>
                      <a:latin typeface="Cambria Math" panose="02040503050406030204" pitchFamily="18" charset="0"/>
                    </a:rPr>
                    <m:t>μ</m:t>
                  </m:r>
                  <m:sSub>
                    <m:e>
                      <m:r>
                        <a:rPr xmlns:a="http://schemas.openxmlformats.org/drawingml/2006/main" sz="600" i="1">
                          <a:solidFill>
                            <a:srgbClr val="4D7FF4"/>
                          </a:solidFill>
                          <a:latin typeface="Cambria Math" panose="02040503050406030204" pitchFamily="18" charset="0"/>
                        </a:rPr>
                        <m:t>T</m:t>
                      </m:r>
                    </m:e>
                    <m:sub>
                      <m:r>
                        <a:rPr xmlns:a="http://schemas.openxmlformats.org/drawingml/2006/main" sz="600" i="1">
                          <a:solidFill>
                            <a:srgbClr val="4D7FF4"/>
                          </a:solidFill>
                          <a:latin typeface="Cambria Math" panose="02040503050406030204" pitchFamily="18" charset="0"/>
                        </a:rPr>
                        <m:t>t</m:t>
                      </m:r>
                      <m:r>
                        <a:rPr xmlns:a="http://schemas.openxmlformats.org/drawingml/2006/main" sz="600" i="1">
                          <a:solidFill>
                            <a:srgbClr val="4D7FF4"/>
                          </a:solidFill>
                          <a:latin typeface="Cambria Math" panose="02040503050406030204" pitchFamily="18" charset="0"/>
                        </a:rPr>
                        <m:t>=</m:t>
                      </m:r>
                      <m:r>
                        <a:rPr xmlns:a="http://schemas.openxmlformats.org/drawingml/2006/main" sz="600" i="1">
                          <a:solidFill>
                            <a:srgbClr val="4D7FF4"/>
                          </a:solidFill>
                          <a:latin typeface="Cambria Math" panose="02040503050406030204" pitchFamily="18" charset="0"/>
                        </a:rPr>
                        <m:t>15</m:t>
                      </m:r>
                    </m:sub>
                  </m:sSub>
                  <m:r>
                    <a:rPr xmlns:a="http://schemas.openxmlformats.org/drawingml/2006/main" sz="600" i="1">
                      <a:solidFill>
                        <a:srgbClr val="4D7FF4"/>
                      </a:solidFill>
                      <a:latin typeface="Cambria Math" panose="02040503050406030204" pitchFamily="18" charset="0"/>
                    </a:rPr>
                    <m:t>∈</m:t>
                  </m:r>
                  <m:r>
                    <a:rPr xmlns:a="http://schemas.openxmlformats.org/drawingml/2006/main" sz="600" i="1">
                      <a:solidFill>
                        <a:srgbClr val="4D7FF4"/>
                      </a:solidFill>
                      <a:latin typeface="Cambria Math" panose="02040503050406030204" pitchFamily="18" charset="0"/>
                    </a:rPr>
                    <m:t>[</m:t>
                  </m:r>
                  <m:r>
                    <a:rPr xmlns:a="http://schemas.openxmlformats.org/drawingml/2006/main" sz="600" i="1">
                      <a:solidFill>
                        <a:srgbClr val="4D7FF4"/>
                      </a:solidFill>
                      <a:latin typeface="Cambria Math" panose="02040503050406030204" pitchFamily="18" charset="0"/>
                    </a:rPr>
                    <m:t>-</m:t>
                  </m:r>
                  <m:r>
                    <a:rPr xmlns:a="http://schemas.openxmlformats.org/drawingml/2006/main" sz="600" i="1">
                      <a:solidFill>
                        <a:srgbClr val="4D7FF4"/>
                      </a:solidFill>
                      <a:latin typeface="Cambria Math" panose="02040503050406030204" pitchFamily="18" charset="0"/>
                    </a:rPr>
                    <m:t>0.5,0.5</m:t>
                  </m:r>
                  <m:r>
                    <a:rPr xmlns:a="http://schemas.openxmlformats.org/drawingml/2006/main" sz="600" i="1">
                      <a:solidFill>
                        <a:srgbClr val="4D7FF4"/>
                      </a:solidFill>
                      <a:latin typeface="Cambria Math" panose="02040503050406030204" pitchFamily="18" charset="0"/>
                    </a:rPr>
                    <m:t>]</m:t>
                  </m:r>
                </m:oMath>
              </m:oMathPara>
            </a14:m>
            <a:endParaRPr sz="600">
              <a:solidFill>
                <a:srgbClr val="4D80F4"/>
              </a:solidFill>
            </a:endParaRPr>
          </a:p>
        </p:txBody>
      </p:sp>
      <p:sp>
        <p:nvSpPr>
          <p:cNvPr id="1853" name="Line"/>
          <p:cNvSpPr/>
          <p:nvPr/>
        </p:nvSpPr>
        <p:spPr>
          <a:xfrm flipH="1">
            <a:off x="1024201" y="4421420"/>
            <a:ext cx="1" cy="1322770"/>
          </a:xfrm>
          <a:prstGeom prst="line">
            <a:avLst/>
          </a:prstGeom>
          <a:ln>
            <a:solidFill>
              <a:schemeClr val="accent4">
                <a:lumOff val="-3294"/>
              </a:schemeClr>
            </a:solidFill>
          </a:ln>
        </p:spPr>
        <p:txBody>
          <a:bodyPr lIns="0" tIns="0" rIns="0" bIns="0"/>
          <a:lstStyle/>
          <a:p>
            <a:pPr/>
          </a:p>
        </p:txBody>
      </p:sp>
      <p:sp>
        <p:nvSpPr>
          <p:cNvPr id="1854" name="Line"/>
          <p:cNvSpPr/>
          <p:nvPr/>
        </p:nvSpPr>
        <p:spPr>
          <a:xfrm>
            <a:off x="1021026" y="5744843"/>
            <a:ext cx="104967" cy="1"/>
          </a:xfrm>
          <a:prstGeom prst="line">
            <a:avLst/>
          </a:prstGeom>
          <a:ln>
            <a:solidFill>
              <a:schemeClr val="accent4">
                <a:lumOff val="-3294"/>
              </a:schemeClr>
            </a:solidFill>
          </a:ln>
        </p:spPr>
        <p:txBody>
          <a:bodyPr lIns="0" tIns="0" rIns="0" bIns="0"/>
          <a:lstStyle/>
          <a:p>
            <a:pPr/>
          </a:p>
        </p:txBody>
      </p:sp>
      <p:sp>
        <p:nvSpPr>
          <p:cNvPr id="1855" name="One-Hot (Only one of these can be active)"/>
          <p:cNvSpPr txBox="1"/>
          <p:nvPr/>
        </p:nvSpPr>
        <p:spPr>
          <a:xfrm rot="16200000">
            <a:off x="359613" y="4998003"/>
            <a:ext cx="1202178" cy="1270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500"/>
            </a:lvl1pPr>
          </a:lstStyle>
          <a:p>
            <a:pPr/>
            <a:r>
              <a:t>One-Hot (Only one of these can be active)</a:t>
            </a:r>
          </a:p>
        </p:txBody>
      </p:sp>
      <p:sp>
        <p:nvSpPr>
          <p:cNvPr id="1856" name="Line"/>
          <p:cNvSpPr/>
          <p:nvPr/>
        </p:nvSpPr>
        <p:spPr>
          <a:xfrm>
            <a:off x="1027243" y="4427142"/>
            <a:ext cx="104967" cy="1"/>
          </a:xfrm>
          <a:prstGeom prst="line">
            <a:avLst/>
          </a:prstGeom>
          <a:ln>
            <a:solidFill>
              <a:schemeClr val="accent4">
                <a:lumOff val="-3294"/>
              </a:schemeClr>
            </a:solidFill>
          </a:ln>
        </p:spPr>
        <p:txBody>
          <a:bodyPr lIns="0" tIns="0" rIns="0" bIns="0"/>
          <a:lstStyle/>
          <a:p>
            <a:pPr/>
          </a:p>
        </p:txBody>
      </p:sp>
      <p:sp>
        <p:nvSpPr>
          <p:cNvPr id="1857" name="Circle"/>
          <p:cNvSpPr/>
          <p:nvPr/>
        </p:nvSpPr>
        <p:spPr>
          <a:xfrm>
            <a:off x="3724287" y="4955534"/>
            <a:ext cx="254542" cy="254543"/>
          </a:xfrm>
          <a:prstGeom prst="ellipse">
            <a:avLst/>
          </a:prstGeom>
          <a:solidFill>
            <a:srgbClr val="BAB9A0"/>
          </a:solidFill>
          <a:ln w="25400">
            <a:solidFill>
              <a:schemeClr val="accent1"/>
            </a:solidFill>
          </a:ln>
        </p:spPr>
        <p:txBody>
          <a:bodyPr lIns="0" tIns="0" rIns="0" bIns="0"/>
          <a:lstStyle/>
          <a:p>
            <a:pPr/>
          </a:p>
        </p:txBody>
      </p:sp>
      <p:sp>
        <p:nvSpPr>
          <p:cNvPr id="1858" name="Line"/>
          <p:cNvSpPr/>
          <p:nvPr/>
        </p:nvSpPr>
        <p:spPr>
          <a:xfrm>
            <a:off x="2239493" y="4512426"/>
            <a:ext cx="1492526" cy="564623"/>
          </a:xfrm>
          <a:prstGeom prst="line">
            <a:avLst/>
          </a:prstGeom>
          <a:ln>
            <a:solidFill>
              <a:schemeClr val="accent4">
                <a:lumOff val="-3294"/>
              </a:schemeClr>
            </a:solidFill>
          </a:ln>
        </p:spPr>
        <p:txBody>
          <a:bodyPr lIns="0" tIns="0" rIns="0" bIns="0"/>
          <a:lstStyle/>
          <a:p>
            <a:pPr/>
          </a:p>
        </p:txBody>
      </p:sp>
      <p:sp>
        <p:nvSpPr>
          <p:cNvPr id="1859" name="Line"/>
          <p:cNvSpPr/>
          <p:nvPr/>
        </p:nvSpPr>
        <p:spPr>
          <a:xfrm flipV="1">
            <a:off x="2244755" y="5076007"/>
            <a:ext cx="1482003" cy="519738"/>
          </a:xfrm>
          <a:prstGeom prst="line">
            <a:avLst/>
          </a:prstGeom>
          <a:ln>
            <a:solidFill>
              <a:srgbClr val="4D80F4"/>
            </a:solidFill>
          </a:ln>
        </p:spPr>
        <p:txBody>
          <a:bodyPr lIns="0" tIns="0" rIns="0" bIns="0"/>
          <a:lstStyle/>
          <a:p>
            <a:pPr/>
          </a:p>
        </p:txBody>
      </p:sp>
      <p:sp>
        <p:nvSpPr>
          <p:cNvPr id="1860" name="Line"/>
          <p:cNvSpPr/>
          <p:nvPr/>
        </p:nvSpPr>
        <p:spPr>
          <a:xfrm>
            <a:off x="2263904" y="3325567"/>
            <a:ext cx="1458786" cy="1737145"/>
          </a:xfrm>
          <a:prstGeom prst="line">
            <a:avLst/>
          </a:prstGeom>
          <a:ln>
            <a:solidFill>
              <a:srgbClr val="4D80F4"/>
            </a:solidFill>
          </a:ln>
        </p:spPr>
        <p:txBody>
          <a:bodyPr lIns="0" tIns="0" rIns="0" bIns="0"/>
          <a:lstStyle/>
          <a:p>
            <a:pPr/>
          </a:p>
        </p:txBody>
      </p:sp>
      <p:sp>
        <p:nvSpPr>
          <p:cNvPr id="1861" name="Line"/>
          <p:cNvSpPr/>
          <p:nvPr/>
        </p:nvSpPr>
        <p:spPr>
          <a:xfrm>
            <a:off x="2241075" y="2282291"/>
            <a:ext cx="1467509" cy="2761645"/>
          </a:xfrm>
          <a:prstGeom prst="line">
            <a:avLst/>
          </a:prstGeom>
          <a:ln>
            <a:solidFill>
              <a:schemeClr val="accent4">
                <a:lumOff val="-3294"/>
              </a:schemeClr>
            </a:solidFill>
          </a:ln>
        </p:spPr>
        <p:txBody>
          <a:bodyPr lIns="0" tIns="0" rIns="0" bIns="0"/>
          <a:lstStyle/>
          <a:p>
            <a:pPr/>
          </a:p>
        </p:txBody>
      </p:sp>
      <p:sp>
        <p:nvSpPr>
          <p:cNvPr id="1862" name="Group"/>
          <p:cNvSpPr txBox="1"/>
          <p:nvPr/>
        </p:nvSpPr>
        <p:spPr>
          <a:xfrm>
            <a:off x="6817072" y="3201790"/>
            <a:ext cx="1035998" cy="107824"/>
          </a:xfrm>
          <a:prstGeom prst="rect">
            <a:avLst/>
          </a:prstGeom>
          <a:ln w="12700">
            <a:miter lim="400000"/>
          </a:ln>
        </p:spPr>
        <p:txBody>
          <a:bodyPr wrap="none" lIns="0" tIns="0" rIns="0" bIns="0">
            <a:spAutoFit/>
          </a:bodyPr>
          <a:lstStyle/>
          <a:p>
            <a:pPr latinLnBrk="1">
              <a:defRPr sz="1800">
                <a:solidFill>
                  <a:srgbClr val="000000"/>
                </a:solidFill>
              </a:defRPr>
            </a:pPr>
            <a14:m>
              <m:oMathPara>
                <m:oMathParaPr>
                  <m:jc m:val="centerGroup"/>
                </m:oMathParaPr>
                <m:oMath>
                  <m:sSub>
                    <m:e>
                      <m:r>
                        <a:rPr xmlns:a="http://schemas.openxmlformats.org/drawingml/2006/main" sz="900" i="1">
                          <a:solidFill>
                            <a:srgbClr val="333333"/>
                          </a:solidFill>
                          <a:latin typeface="Cambria Math" panose="02040503050406030204" pitchFamily="18" charset="0"/>
                        </a:rPr>
                        <m:t>C</m:t>
                      </m:r>
                    </m:e>
                    <m:sub>
                      <m:r>
                        <a:rPr xmlns:a="http://schemas.openxmlformats.org/drawingml/2006/main" sz="900" i="1">
                          <a:solidFill>
                            <a:srgbClr val="333333"/>
                          </a:solidFill>
                          <a:latin typeface="Cambria Math" panose="02040503050406030204" pitchFamily="18" charset="0"/>
                        </a:rPr>
                        <m:t>t</m:t>
                      </m:r>
                      <m:r>
                        <a:rPr xmlns:a="http://schemas.openxmlformats.org/drawingml/2006/main" sz="900" i="1">
                          <a:solidFill>
                            <a:srgbClr val="333333"/>
                          </a:solidFill>
                          <a:latin typeface="Cambria Math" panose="02040503050406030204" pitchFamily="18" charset="0"/>
                        </a:rPr>
                        <m:t>=</m:t>
                      </m:r>
                      <m:r>
                        <a:rPr xmlns:a="http://schemas.openxmlformats.org/drawingml/2006/main" sz="900" i="1">
                          <a:solidFill>
                            <a:srgbClr val="333333"/>
                          </a:solidFill>
                          <a:latin typeface="Cambria Math" panose="02040503050406030204" pitchFamily="18" charset="0"/>
                        </a:rPr>
                        <m:t>0</m:t>
                      </m:r>
                    </m:sub>
                  </m:sSub>
                  <m:r>
                    <a:rPr xmlns:a="http://schemas.openxmlformats.org/drawingml/2006/main" sz="900" i="1">
                      <a:solidFill>
                        <a:srgbClr val="333333"/>
                      </a:solidFill>
                      <a:latin typeface="Cambria Math" panose="02040503050406030204" pitchFamily="18" charset="0"/>
                    </a:rPr>
                    <m:t>A</m:t>
                  </m:r>
                  <m:r>
                    <a:rPr xmlns:a="http://schemas.openxmlformats.org/drawingml/2006/main" sz="900" i="1">
                      <a:solidFill>
                        <a:srgbClr val="333333"/>
                      </a:solidFill>
                      <a:latin typeface="Cambria Math" panose="02040503050406030204" pitchFamily="18" charset="0"/>
                    </a:rPr>
                    <m:t>c</m:t>
                  </m:r>
                  <m:r>
                    <a:rPr xmlns:a="http://schemas.openxmlformats.org/drawingml/2006/main" sz="900" i="1">
                      <a:solidFill>
                        <a:srgbClr val="333333"/>
                      </a:solidFill>
                      <a:latin typeface="Cambria Math" panose="02040503050406030204" pitchFamily="18" charset="0"/>
                    </a:rPr>
                    <m:t>t</m:t>
                  </m:r>
                  <m:r>
                    <a:rPr xmlns:a="http://schemas.openxmlformats.org/drawingml/2006/main" sz="900" i="1">
                      <a:solidFill>
                        <a:srgbClr val="333333"/>
                      </a:solidFill>
                      <a:latin typeface="Cambria Math" panose="02040503050406030204" pitchFamily="18" charset="0"/>
                    </a:rPr>
                    <m:t>i</m:t>
                  </m:r>
                  <m:r>
                    <a:rPr xmlns:a="http://schemas.openxmlformats.org/drawingml/2006/main" sz="900" i="1">
                      <a:solidFill>
                        <a:srgbClr val="333333"/>
                      </a:solidFill>
                      <a:latin typeface="Cambria Math" panose="02040503050406030204" pitchFamily="18" charset="0"/>
                    </a:rPr>
                    <m:t>v</m:t>
                  </m:r>
                  <m:r>
                    <a:rPr xmlns:a="http://schemas.openxmlformats.org/drawingml/2006/main" sz="900" i="1">
                      <a:solidFill>
                        <a:srgbClr val="333333"/>
                      </a:solidFill>
                      <a:latin typeface="Cambria Math" panose="02040503050406030204" pitchFamily="18" charset="0"/>
                    </a:rPr>
                    <m:t>e</m:t>
                  </m:r>
                  <m:r>
                    <a:rPr xmlns:a="http://schemas.openxmlformats.org/drawingml/2006/main" sz="900" i="1">
                      <a:solidFill>
                        <a:srgbClr val="333333"/>
                      </a:solidFill>
                      <a:latin typeface="Cambria Math" panose="02040503050406030204" pitchFamily="18" charset="0"/>
                    </a:rPr>
                    <m:t>∈</m:t>
                  </m:r>
                  <m:r>
                    <a:rPr xmlns:a="http://schemas.openxmlformats.org/drawingml/2006/main" sz="900" i="1">
                      <a:solidFill>
                        <a:srgbClr val="333333"/>
                      </a:solidFill>
                      <a:latin typeface="Cambria Math" panose="02040503050406030204" pitchFamily="18" charset="0"/>
                    </a:rPr>
                    <m:t>{</m:t>
                  </m:r>
                  <m:r>
                    <a:rPr xmlns:a="http://schemas.openxmlformats.org/drawingml/2006/main" sz="900" i="1">
                      <a:solidFill>
                        <a:srgbClr val="333333"/>
                      </a:solidFill>
                      <a:latin typeface="Cambria Math" panose="02040503050406030204" pitchFamily="18" charset="0"/>
                    </a:rPr>
                    <m:t>0,1</m:t>
                  </m:r>
                  <m:r>
                    <a:rPr xmlns:a="http://schemas.openxmlformats.org/drawingml/2006/main" sz="900" i="1">
                      <a:solidFill>
                        <a:srgbClr val="333333"/>
                      </a:solidFill>
                      <a:latin typeface="Cambria Math" panose="02040503050406030204" pitchFamily="18" charset="0"/>
                    </a:rPr>
                    <m:t>}</m:t>
                  </m:r>
                </m:oMath>
              </m:oMathPara>
            </a14:m>
            <a:endParaRPr sz="900">
              <a:solidFill>
                <a:srgbClr val="333333"/>
              </a:solidFill>
            </a:endParaRPr>
          </a:p>
        </p:txBody>
      </p:sp>
      <p:sp>
        <p:nvSpPr>
          <p:cNvPr id="1863" name="Group"/>
          <p:cNvSpPr txBox="1"/>
          <p:nvPr/>
        </p:nvSpPr>
        <p:spPr>
          <a:xfrm>
            <a:off x="6764339" y="3485731"/>
            <a:ext cx="1118270" cy="107824"/>
          </a:xfrm>
          <a:prstGeom prst="rect">
            <a:avLst/>
          </a:prstGeom>
          <a:ln w="12700">
            <a:miter lim="400000"/>
          </a:ln>
        </p:spPr>
        <p:txBody>
          <a:bodyPr wrap="none" lIns="0" tIns="0" rIns="0" bIns="0">
            <a:spAutoFit/>
          </a:bodyPr>
          <a:lstStyle/>
          <a:p>
            <a:pPr latinLnBrk="1">
              <a:defRPr sz="1800">
                <a:solidFill>
                  <a:srgbClr val="000000"/>
                </a:solidFill>
              </a:defRPr>
            </a:pPr>
            <a14:m>
              <m:oMathPara>
                <m:oMathParaPr>
                  <m:jc m:val="centerGroup"/>
                </m:oMathParaPr>
                <m:oMath>
                  <m:r>
                    <a:rPr xmlns:a="http://schemas.openxmlformats.org/drawingml/2006/main" sz="900" i="1">
                      <a:solidFill>
                        <a:srgbClr val="333333"/>
                      </a:solidFill>
                      <a:latin typeface="Cambria Math" panose="02040503050406030204" pitchFamily="18" charset="0"/>
                    </a:rPr>
                    <m:t>C</m:t>
                  </m:r>
                  <m:sSub>
                    <m:e>
                      <m:r>
                        <a:rPr xmlns:a="http://schemas.openxmlformats.org/drawingml/2006/main" sz="900" i="1">
                          <a:solidFill>
                            <a:srgbClr val="333333"/>
                          </a:solidFill>
                          <a:latin typeface="Cambria Math" panose="02040503050406030204" pitchFamily="18" charset="0"/>
                        </a:rPr>
                        <m:t>#</m:t>
                      </m:r>
                    </m:e>
                    <m:sub>
                      <m:r>
                        <a:rPr xmlns:a="http://schemas.openxmlformats.org/drawingml/2006/main" sz="900" i="1">
                          <a:solidFill>
                            <a:srgbClr val="333333"/>
                          </a:solidFill>
                          <a:latin typeface="Cambria Math" panose="02040503050406030204" pitchFamily="18" charset="0"/>
                        </a:rPr>
                        <m:t>t</m:t>
                      </m:r>
                      <m:r>
                        <a:rPr xmlns:a="http://schemas.openxmlformats.org/drawingml/2006/main" sz="900" i="1">
                          <a:solidFill>
                            <a:srgbClr val="333333"/>
                          </a:solidFill>
                          <a:latin typeface="Cambria Math" panose="02040503050406030204" pitchFamily="18" charset="0"/>
                        </a:rPr>
                        <m:t>=</m:t>
                      </m:r>
                      <m:r>
                        <a:rPr xmlns:a="http://schemas.openxmlformats.org/drawingml/2006/main" sz="900" i="1">
                          <a:solidFill>
                            <a:srgbClr val="333333"/>
                          </a:solidFill>
                          <a:latin typeface="Cambria Math" panose="02040503050406030204" pitchFamily="18" charset="0"/>
                        </a:rPr>
                        <m:t>0</m:t>
                      </m:r>
                    </m:sub>
                  </m:sSub>
                  <m:r>
                    <a:rPr xmlns:a="http://schemas.openxmlformats.org/drawingml/2006/main" sz="900" i="1">
                      <a:solidFill>
                        <a:srgbClr val="333333"/>
                      </a:solidFill>
                      <a:latin typeface="Cambria Math" panose="02040503050406030204" pitchFamily="18" charset="0"/>
                    </a:rPr>
                    <m:t>A</m:t>
                  </m:r>
                  <m:r>
                    <a:rPr xmlns:a="http://schemas.openxmlformats.org/drawingml/2006/main" sz="900" i="1">
                      <a:solidFill>
                        <a:srgbClr val="333333"/>
                      </a:solidFill>
                      <a:latin typeface="Cambria Math" panose="02040503050406030204" pitchFamily="18" charset="0"/>
                    </a:rPr>
                    <m:t>c</m:t>
                  </m:r>
                  <m:r>
                    <a:rPr xmlns:a="http://schemas.openxmlformats.org/drawingml/2006/main" sz="900" i="1">
                      <a:solidFill>
                        <a:srgbClr val="333333"/>
                      </a:solidFill>
                      <a:latin typeface="Cambria Math" panose="02040503050406030204" pitchFamily="18" charset="0"/>
                    </a:rPr>
                    <m:t>t</m:t>
                  </m:r>
                  <m:r>
                    <a:rPr xmlns:a="http://schemas.openxmlformats.org/drawingml/2006/main" sz="900" i="1">
                      <a:solidFill>
                        <a:srgbClr val="333333"/>
                      </a:solidFill>
                      <a:latin typeface="Cambria Math" panose="02040503050406030204" pitchFamily="18" charset="0"/>
                    </a:rPr>
                    <m:t>i</m:t>
                  </m:r>
                  <m:r>
                    <a:rPr xmlns:a="http://schemas.openxmlformats.org/drawingml/2006/main" sz="900" i="1">
                      <a:solidFill>
                        <a:srgbClr val="333333"/>
                      </a:solidFill>
                      <a:latin typeface="Cambria Math" panose="02040503050406030204" pitchFamily="18" charset="0"/>
                    </a:rPr>
                    <m:t>v</m:t>
                  </m:r>
                  <m:r>
                    <a:rPr xmlns:a="http://schemas.openxmlformats.org/drawingml/2006/main" sz="900" i="1">
                      <a:solidFill>
                        <a:srgbClr val="333333"/>
                      </a:solidFill>
                      <a:latin typeface="Cambria Math" panose="02040503050406030204" pitchFamily="18" charset="0"/>
                    </a:rPr>
                    <m:t>e</m:t>
                  </m:r>
                  <m:r>
                    <a:rPr xmlns:a="http://schemas.openxmlformats.org/drawingml/2006/main" sz="900" i="1">
                      <a:solidFill>
                        <a:srgbClr val="333333"/>
                      </a:solidFill>
                      <a:latin typeface="Cambria Math" panose="02040503050406030204" pitchFamily="18" charset="0"/>
                    </a:rPr>
                    <m:t>∈</m:t>
                  </m:r>
                  <m:r>
                    <a:rPr xmlns:a="http://schemas.openxmlformats.org/drawingml/2006/main" sz="900" i="1">
                      <a:solidFill>
                        <a:srgbClr val="333333"/>
                      </a:solidFill>
                      <a:latin typeface="Cambria Math" panose="02040503050406030204" pitchFamily="18" charset="0"/>
                    </a:rPr>
                    <m:t>{</m:t>
                  </m:r>
                  <m:r>
                    <a:rPr xmlns:a="http://schemas.openxmlformats.org/drawingml/2006/main" sz="900" i="1">
                      <a:solidFill>
                        <a:srgbClr val="333333"/>
                      </a:solidFill>
                      <a:latin typeface="Cambria Math" panose="02040503050406030204" pitchFamily="18" charset="0"/>
                    </a:rPr>
                    <m:t>0,1</m:t>
                  </m:r>
                  <m:r>
                    <a:rPr xmlns:a="http://schemas.openxmlformats.org/drawingml/2006/main" sz="900" i="1">
                      <a:solidFill>
                        <a:srgbClr val="333333"/>
                      </a:solidFill>
                      <a:latin typeface="Cambria Math" panose="02040503050406030204" pitchFamily="18" charset="0"/>
                    </a:rPr>
                    <m:t>}</m:t>
                  </m:r>
                </m:oMath>
              </m:oMathPara>
            </a14:m>
            <a:endParaRPr sz="900">
              <a:solidFill>
                <a:srgbClr val="333333"/>
              </a:solidFill>
            </a:endParaRPr>
          </a:p>
        </p:txBody>
      </p:sp>
      <p:sp>
        <p:nvSpPr>
          <p:cNvPr id="1864" name="Group"/>
          <p:cNvSpPr txBox="1"/>
          <p:nvPr/>
        </p:nvSpPr>
        <p:spPr>
          <a:xfrm>
            <a:off x="6764339" y="4621496"/>
            <a:ext cx="1115135" cy="107824"/>
          </a:xfrm>
          <a:prstGeom prst="rect">
            <a:avLst/>
          </a:prstGeom>
          <a:ln w="12700">
            <a:miter lim="400000"/>
          </a:ln>
        </p:spPr>
        <p:txBody>
          <a:bodyPr wrap="none" lIns="0" tIns="0" rIns="0" bIns="0">
            <a:spAutoFit/>
          </a:bodyPr>
          <a:lstStyle/>
          <a:p>
            <a:pPr latinLnBrk="1">
              <a:defRPr sz="1800">
                <a:solidFill>
                  <a:srgbClr val="000000"/>
                </a:solidFill>
              </a:defRPr>
            </a:pPr>
            <a14:m>
              <m:oMathPara>
                <m:oMathParaPr>
                  <m:jc m:val="centerGroup"/>
                </m:oMathParaPr>
                <m:oMath>
                  <m:r>
                    <a:rPr xmlns:a="http://schemas.openxmlformats.org/drawingml/2006/main" sz="900" i="1">
                      <a:solidFill>
                        <a:srgbClr val="333333"/>
                      </a:solidFill>
                      <a:latin typeface="Cambria Math" panose="02040503050406030204" pitchFamily="18" charset="0"/>
                    </a:rPr>
                    <m:t>A</m:t>
                  </m:r>
                  <m:sSub>
                    <m:e>
                      <m:r>
                        <a:rPr xmlns:a="http://schemas.openxmlformats.org/drawingml/2006/main" sz="900" i="1">
                          <a:solidFill>
                            <a:srgbClr val="333333"/>
                          </a:solidFill>
                          <a:latin typeface="Cambria Math" panose="02040503050406030204" pitchFamily="18" charset="0"/>
                        </a:rPr>
                        <m:t>#</m:t>
                      </m:r>
                    </m:e>
                    <m:sub>
                      <m:r>
                        <a:rPr xmlns:a="http://schemas.openxmlformats.org/drawingml/2006/main" sz="900" i="1">
                          <a:solidFill>
                            <a:srgbClr val="333333"/>
                          </a:solidFill>
                          <a:latin typeface="Cambria Math" panose="02040503050406030204" pitchFamily="18" charset="0"/>
                        </a:rPr>
                        <m:t>t</m:t>
                      </m:r>
                      <m:r>
                        <a:rPr xmlns:a="http://schemas.openxmlformats.org/drawingml/2006/main" sz="900" i="1">
                          <a:solidFill>
                            <a:srgbClr val="333333"/>
                          </a:solidFill>
                          <a:latin typeface="Cambria Math" panose="02040503050406030204" pitchFamily="18" charset="0"/>
                        </a:rPr>
                        <m:t>=</m:t>
                      </m:r>
                      <m:r>
                        <a:rPr xmlns:a="http://schemas.openxmlformats.org/drawingml/2006/main" sz="900" i="1">
                          <a:solidFill>
                            <a:srgbClr val="333333"/>
                          </a:solidFill>
                          <a:latin typeface="Cambria Math" panose="02040503050406030204" pitchFamily="18" charset="0"/>
                        </a:rPr>
                        <m:t>0</m:t>
                      </m:r>
                    </m:sub>
                  </m:sSub>
                  <m:r>
                    <a:rPr xmlns:a="http://schemas.openxmlformats.org/drawingml/2006/main" sz="900" i="1">
                      <a:solidFill>
                        <a:srgbClr val="333333"/>
                      </a:solidFill>
                      <a:latin typeface="Cambria Math" panose="02040503050406030204" pitchFamily="18" charset="0"/>
                    </a:rPr>
                    <m:t>A</m:t>
                  </m:r>
                  <m:r>
                    <a:rPr xmlns:a="http://schemas.openxmlformats.org/drawingml/2006/main" sz="900" i="1">
                      <a:solidFill>
                        <a:srgbClr val="333333"/>
                      </a:solidFill>
                      <a:latin typeface="Cambria Math" panose="02040503050406030204" pitchFamily="18" charset="0"/>
                    </a:rPr>
                    <m:t>c</m:t>
                  </m:r>
                  <m:r>
                    <a:rPr xmlns:a="http://schemas.openxmlformats.org/drawingml/2006/main" sz="900" i="1">
                      <a:solidFill>
                        <a:srgbClr val="333333"/>
                      </a:solidFill>
                      <a:latin typeface="Cambria Math" panose="02040503050406030204" pitchFamily="18" charset="0"/>
                    </a:rPr>
                    <m:t>t</m:t>
                  </m:r>
                  <m:r>
                    <a:rPr xmlns:a="http://schemas.openxmlformats.org/drawingml/2006/main" sz="900" i="1">
                      <a:solidFill>
                        <a:srgbClr val="333333"/>
                      </a:solidFill>
                      <a:latin typeface="Cambria Math" panose="02040503050406030204" pitchFamily="18" charset="0"/>
                    </a:rPr>
                    <m:t>i</m:t>
                  </m:r>
                  <m:r>
                    <a:rPr xmlns:a="http://schemas.openxmlformats.org/drawingml/2006/main" sz="900" i="1">
                      <a:solidFill>
                        <a:srgbClr val="333333"/>
                      </a:solidFill>
                      <a:latin typeface="Cambria Math" panose="02040503050406030204" pitchFamily="18" charset="0"/>
                    </a:rPr>
                    <m:t>v</m:t>
                  </m:r>
                  <m:r>
                    <a:rPr xmlns:a="http://schemas.openxmlformats.org/drawingml/2006/main" sz="900" i="1">
                      <a:solidFill>
                        <a:srgbClr val="333333"/>
                      </a:solidFill>
                      <a:latin typeface="Cambria Math" panose="02040503050406030204" pitchFamily="18" charset="0"/>
                    </a:rPr>
                    <m:t>e</m:t>
                  </m:r>
                  <m:r>
                    <a:rPr xmlns:a="http://schemas.openxmlformats.org/drawingml/2006/main" sz="900" i="1">
                      <a:solidFill>
                        <a:srgbClr val="333333"/>
                      </a:solidFill>
                      <a:latin typeface="Cambria Math" panose="02040503050406030204" pitchFamily="18" charset="0"/>
                    </a:rPr>
                    <m:t>∈</m:t>
                  </m:r>
                  <m:r>
                    <a:rPr xmlns:a="http://schemas.openxmlformats.org/drawingml/2006/main" sz="900" i="1">
                      <a:solidFill>
                        <a:srgbClr val="333333"/>
                      </a:solidFill>
                      <a:latin typeface="Cambria Math" panose="02040503050406030204" pitchFamily="18" charset="0"/>
                    </a:rPr>
                    <m:t>{</m:t>
                  </m:r>
                  <m:r>
                    <a:rPr xmlns:a="http://schemas.openxmlformats.org/drawingml/2006/main" sz="900" i="1">
                      <a:solidFill>
                        <a:srgbClr val="333333"/>
                      </a:solidFill>
                      <a:latin typeface="Cambria Math" panose="02040503050406030204" pitchFamily="18" charset="0"/>
                    </a:rPr>
                    <m:t>0,1</m:t>
                  </m:r>
                  <m:r>
                    <a:rPr xmlns:a="http://schemas.openxmlformats.org/drawingml/2006/main" sz="900" i="1">
                      <a:solidFill>
                        <a:srgbClr val="333333"/>
                      </a:solidFill>
                      <a:latin typeface="Cambria Math" panose="02040503050406030204" pitchFamily="18" charset="0"/>
                    </a:rPr>
                    <m:t>}</m:t>
                  </m:r>
                </m:oMath>
              </m:oMathPara>
            </a14:m>
            <a:endParaRPr sz="900">
              <a:solidFill>
                <a:srgbClr val="333333"/>
              </a:solidFill>
            </a:endParaRPr>
          </a:p>
        </p:txBody>
      </p:sp>
      <p:sp>
        <p:nvSpPr>
          <p:cNvPr id="1865" name="Group"/>
          <p:cNvSpPr txBox="1"/>
          <p:nvPr/>
        </p:nvSpPr>
        <p:spPr>
          <a:xfrm>
            <a:off x="6824879" y="4909600"/>
            <a:ext cx="1039638" cy="107824"/>
          </a:xfrm>
          <a:prstGeom prst="rect">
            <a:avLst/>
          </a:prstGeom>
          <a:ln w="12700">
            <a:miter lim="400000"/>
          </a:ln>
        </p:spPr>
        <p:txBody>
          <a:bodyPr wrap="none" lIns="0" tIns="0" rIns="0" bIns="0">
            <a:spAutoFit/>
          </a:bodyPr>
          <a:lstStyle/>
          <a:p>
            <a:pPr latinLnBrk="1">
              <a:defRPr sz="1800">
                <a:solidFill>
                  <a:srgbClr val="000000"/>
                </a:solidFill>
              </a:defRPr>
            </a:pPr>
            <a14:m>
              <m:oMathPara>
                <m:oMathParaPr>
                  <m:jc m:val="centerGroup"/>
                </m:oMathParaPr>
                <m:oMath>
                  <m:sSub>
                    <m:e>
                      <m:r>
                        <a:rPr xmlns:a="http://schemas.openxmlformats.org/drawingml/2006/main" sz="900" i="1">
                          <a:solidFill>
                            <a:srgbClr val="333333"/>
                          </a:solidFill>
                          <a:latin typeface="Cambria Math" panose="02040503050406030204" pitchFamily="18" charset="0"/>
                        </a:rPr>
                        <m:t>B</m:t>
                      </m:r>
                    </m:e>
                    <m:sub>
                      <m:r>
                        <a:rPr xmlns:a="http://schemas.openxmlformats.org/drawingml/2006/main" sz="900" i="1">
                          <a:solidFill>
                            <a:srgbClr val="333333"/>
                          </a:solidFill>
                          <a:latin typeface="Cambria Math" panose="02040503050406030204" pitchFamily="18" charset="0"/>
                        </a:rPr>
                        <m:t>t</m:t>
                      </m:r>
                      <m:r>
                        <a:rPr xmlns:a="http://schemas.openxmlformats.org/drawingml/2006/main" sz="900" i="1">
                          <a:solidFill>
                            <a:srgbClr val="333333"/>
                          </a:solidFill>
                          <a:latin typeface="Cambria Math" panose="02040503050406030204" pitchFamily="18" charset="0"/>
                        </a:rPr>
                        <m:t>=</m:t>
                      </m:r>
                      <m:r>
                        <a:rPr xmlns:a="http://schemas.openxmlformats.org/drawingml/2006/main" sz="900" i="1">
                          <a:solidFill>
                            <a:srgbClr val="333333"/>
                          </a:solidFill>
                          <a:latin typeface="Cambria Math" panose="02040503050406030204" pitchFamily="18" charset="0"/>
                        </a:rPr>
                        <m:t>0</m:t>
                      </m:r>
                    </m:sub>
                  </m:sSub>
                  <m:r>
                    <a:rPr xmlns:a="http://schemas.openxmlformats.org/drawingml/2006/main" sz="900" i="1">
                      <a:solidFill>
                        <a:srgbClr val="333333"/>
                      </a:solidFill>
                      <a:latin typeface="Cambria Math" panose="02040503050406030204" pitchFamily="18" charset="0"/>
                    </a:rPr>
                    <m:t>A</m:t>
                  </m:r>
                  <m:r>
                    <a:rPr xmlns:a="http://schemas.openxmlformats.org/drawingml/2006/main" sz="900" i="1">
                      <a:solidFill>
                        <a:srgbClr val="333333"/>
                      </a:solidFill>
                      <a:latin typeface="Cambria Math" panose="02040503050406030204" pitchFamily="18" charset="0"/>
                    </a:rPr>
                    <m:t>c</m:t>
                  </m:r>
                  <m:r>
                    <a:rPr xmlns:a="http://schemas.openxmlformats.org/drawingml/2006/main" sz="900" i="1">
                      <a:solidFill>
                        <a:srgbClr val="333333"/>
                      </a:solidFill>
                      <a:latin typeface="Cambria Math" panose="02040503050406030204" pitchFamily="18" charset="0"/>
                    </a:rPr>
                    <m:t>t</m:t>
                  </m:r>
                  <m:r>
                    <a:rPr xmlns:a="http://schemas.openxmlformats.org/drawingml/2006/main" sz="900" i="1">
                      <a:solidFill>
                        <a:srgbClr val="333333"/>
                      </a:solidFill>
                      <a:latin typeface="Cambria Math" panose="02040503050406030204" pitchFamily="18" charset="0"/>
                    </a:rPr>
                    <m:t>i</m:t>
                  </m:r>
                  <m:r>
                    <a:rPr xmlns:a="http://schemas.openxmlformats.org/drawingml/2006/main" sz="900" i="1">
                      <a:solidFill>
                        <a:srgbClr val="333333"/>
                      </a:solidFill>
                      <a:latin typeface="Cambria Math" panose="02040503050406030204" pitchFamily="18" charset="0"/>
                    </a:rPr>
                    <m:t>v</m:t>
                  </m:r>
                  <m:r>
                    <a:rPr xmlns:a="http://schemas.openxmlformats.org/drawingml/2006/main" sz="900" i="1">
                      <a:solidFill>
                        <a:srgbClr val="333333"/>
                      </a:solidFill>
                      <a:latin typeface="Cambria Math" panose="02040503050406030204" pitchFamily="18" charset="0"/>
                    </a:rPr>
                    <m:t>e</m:t>
                  </m:r>
                  <m:r>
                    <a:rPr xmlns:a="http://schemas.openxmlformats.org/drawingml/2006/main" sz="900" i="1">
                      <a:solidFill>
                        <a:srgbClr val="333333"/>
                      </a:solidFill>
                      <a:latin typeface="Cambria Math" panose="02040503050406030204" pitchFamily="18" charset="0"/>
                    </a:rPr>
                    <m:t>∈</m:t>
                  </m:r>
                  <m:r>
                    <a:rPr xmlns:a="http://schemas.openxmlformats.org/drawingml/2006/main" sz="900" i="1">
                      <a:solidFill>
                        <a:srgbClr val="333333"/>
                      </a:solidFill>
                      <a:latin typeface="Cambria Math" panose="02040503050406030204" pitchFamily="18" charset="0"/>
                    </a:rPr>
                    <m:t>{</m:t>
                  </m:r>
                  <m:r>
                    <a:rPr xmlns:a="http://schemas.openxmlformats.org/drawingml/2006/main" sz="900" i="1">
                      <a:solidFill>
                        <a:srgbClr val="333333"/>
                      </a:solidFill>
                      <a:latin typeface="Cambria Math" panose="02040503050406030204" pitchFamily="18" charset="0"/>
                    </a:rPr>
                    <m:t>0,1</m:t>
                  </m:r>
                  <m:r>
                    <a:rPr xmlns:a="http://schemas.openxmlformats.org/drawingml/2006/main" sz="900" i="1">
                      <a:solidFill>
                        <a:srgbClr val="333333"/>
                      </a:solidFill>
                      <a:latin typeface="Cambria Math" panose="02040503050406030204" pitchFamily="18" charset="0"/>
                    </a:rPr>
                    <m:t>}</m:t>
                  </m:r>
                </m:oMath>
              </m:oMathPara>
            </a14:m>
            <a:endParaRPr sz="900">
              <a:solidFill>
                <a:srgbClr val="333333"/>
              </a:solidFill>
            </a:endParaRPr>
          </a:p>
        </p:txBody>
      </p:sp>
      <p:sp>
        <p:nvSpPr>
          <p:cNvPr id="1866" name="Line"/>
          <p:cNvSpPr/>
          <p:nvPr/>
        </p:nvSpPr>
        <p:spPr>
          <a:xfrm flipV="1">
            <a:off x="6536884" y="3957066"/>
            <a:ext cx="1" cy="321094"/>
          </a:xfrm>
          <a:prstGeom prst="line">
            <a:avLst/>
          </a:prstGeom>
          <a:ln w="25400" cap="rnd">
            <a:solidFill>
              <a:schemeClr val="accent4">
                <a:lumOff val="-3294"/>
              </a:schemeClr>
            </a:solidFill>
            <a:custDash>
              <a:ds d="100000" sp="200000"/>
            </a:custDash>
          </a:ln>
          <a:effectLst>
            <a:outerShdw sx="100000" sy="100000" kx="0" ky="0" algn="b" rotWithShape="0" blurRad="38100" dist="20000" dir="5400000">
              <a:srgbClr val="000000">
                <a:alpha val="38000"/>
              </a:srgbClr>
            </a:outerShdw>
          </a:effectLst>
        </p:spPr>
        <p:txBody>
          <a:bodyPr lIns="0" tIns="0" rIns="0" bIns="0"/>
          <a:lstStyle/>
          <a:p>
            <a:pPr/>
          </a:p>
        </p:txBody>
      </p:sp>
      <p:grpSp>
        <p:nvGrpSpPr>
          <p:cNvPr id="1892" name="Group"/>
          <p:cNvGrpSpPr/>
          <p:nvPr/>
        </p:nvGrpSpPr>
        <p:grpSpPr>
          <a:xfrm>
            <a:off x="6361931" y="5866230"/>
            <a:ext cx="2342795" cy="687606"/>
            <a:chOff x="0" y="0"/>
            <a:chExt cx="2342794" cy="687605"/>
          </a:xfrm>
        </p:grpSpPr>
        <p:grpSp>
          <p:nvGrpSpPr>
            <p:cNvPr id="1872" name="Group"/>
            <p:cNvGrpSpPr/>
            <p:nvPr/>
          </p:nvGrpSpPr>
          <p:grpSpPr>
            <a:xfrm>
              <a:off x="0" y="2486"/>
              <a:ext cx="385521" cy="343592"/>
              <a:chOff x="0" y="0"/>
              <a:chExt cx="385520" cy="343590"/>
            </a:xfrm>
          </p:grpSpPr>
          <p:sp>
            <p:nvSpPr>
              <p:cNvPr id="1867" name="Circle"/>
              <p:cNvSpPr/>
              <p:nvPr/>
            </p:nvSpPr>
            <p:spPr>
              <a:xfrm>
                <a:off x="0" y="3118"/>
                <a:ext cx="142838" cy="142839"/>
              </a:xfrm>
              <a:prstGeom prst="ellipse">
                <a:avLst/>
              </a:prstGeom>
              <a:solidFill>
                <a:schemeClr val="accent4">
                  <a:lumOff val="-3294"/>
                </a:schemeClr>
              </a:solidFill>
              <a:ln w="25400" cap="flat">
                <a:solidFill>
                  <a:schemeClr val="accent4">
                    <a:lumOff val="-3294"/>
                  </a:schemeClr>
                </a:solidFill>
                <a:prstDash val="sysDot"/>
                <a:miter lim="400000"/>
              </a:ln>
              <a:effectLst/>
            </p:spPr>
            <p:txBody>
              <a:bodyPr wrap="square" lIns="0" tIns="0" rIns="0" bIns="0" numCol="1" anchor="t">
                <a:noAutofit/>
              </a:bodyPr>
              <a:lstStyle/>
              <a:p>
                <a:pPr/>
              </a:p>
            </p:txBody>
          </p:sp>
          <p:sp>
            <p:nvSpPr>
              <p:cNvPr id="1868" name="Circle"/>
              <p:cNvSpPr/>
              <p:nvPr/>
            </p:nvSpPr>
            <p:spPr>
              <a:xfrm>
                <a:off x="0" y="200752"/>
                <a:ext cx="142838" cy="142839"/>
              </a:xfrm>
              <a:prstGeom prst="ellipse">
                <a:avLst/>
              </a:prstGeom>
              <a:solidFill>
                <a:schemeClr val="accent4">
                  <a:lumOff val="-3294"/>
                  <a:alpha val="71206"/>
                </a:schemeClr>
              </a:solidFill>
              <a:ln w="25400" cap="flat">
                <a:solidFill>
                  <a:schemeClr val="accent4">
                    <a:lumOff val="-3294"/>
                    <a:alpha val="71206"/>
                  </a:schemeClr>
                </a:solidFill>
                <a:prstDash val="sysDot"/>
                <a:miter lim="400000"/>
              </a:ln>
              <a:effectLst/>
            </p:spPr>
            <p:txBody>
              <a:bodyPr wrap="square" lIns="0" tIns="0" rIns="0" bIns="0" numCol="1" anchor="t">
                <a:noAutofit/>
              </a:bodyPr>
              <a:lstStyle/>
              <a:p>
                <a:pPr/>
              </a:p>
            </p:txBody>
          </p:sp>
          <p:grpSp>
            <p:nvGrpSpPr>
              <p:cNvPr id="1871" name="Group"/>
              <p:cNvGrpSpPr/>
              <p:nvPr/>
            </p:nvGrpSpPr>
            <p:grpSpPr>
              <a:xfrm>
                <a:off x="242682" y="0"/>
                <a:ext cx="142839" cy="340473"/>
                <a:chOff x="0" y="0"/>
                <a:chExt cx="142837" cy="340472"/>
              </a:xfrm>
            </p:grpSpPr>
            <p:sp>
              <p:nvSpPr>
                <p:cNvPr id="1869" name="Circle"/>
                <p:cNvSpPr/>
                <p:nvPr/>
              </p:nvSpPr>
              <p:spPr>
                <a:xfrm>
                  <a:off x="0" y="0"/>
                  <a:ext cx="142838" cy="142838"/>
                </a:xfrm>
                <a:prstGeom prst="ellipse">
                  <a:avLst/>
                </a:prstGeom>
                <a:solidFill>
                  <a:srgbClr val="D44EF4">
                    <a:alpha val="71206"/>
                  </a:srgbClr>
                </a:solidFill>
                <a:ln w="25400" cap="flat">
                  <a:solidFill>
                    <a:srgbClr val="D44EF4">
                      <a:alpha val="71206"/>
                    </a:srgbClr>
                  </a:solidFill>
                  <a:prstDash val="sysDot"/>
                  <a:miter lim="400000"/>
                </a:ln>
                <a:effectLst/>
              </p:spPr>
              <p:txBody>
                <a:bodyPr wrap="square" lIns="0" tIns="0" rIns="0" bIns="0" numCol="1" anchor="t">
                  <a:noAutofit/>
                </a:bodyPr>
                <a:lstStyle/>
                <a:p>
                  <a:pPr/>
                </a:p>
              </p:txBody>
            </p:sp>
            <p:sp>
              <p:nvSpPr>
                <p:cNvPr id="1870" name="Circle"/>
                <p:cNvSpPr/>
                <p:nvPr/>
              </p:nvSpPr>
              <p:spPr>
                <a:xfrm>
                  <a:off x="0" y="197634"/>
                  <a:ext cx="142838" cy="142839"/>
                </a:xfrm>
                <a:prstGeom prst="ellipse">
                  <a:avLst/>
                </a:prstGeom>
                <a:solidFill>
                  <a:srgbClr val="4D80F4">
                    <a:alpha val="71206"/>
                  </a:srgbClr>
                </a:solidFill>
                <a:ln w="25400" cap="flat">
                  <a:solidFill>
                    <a:srgbClr val="4D7FF4">
                      <a:alpha val="71206"/>
                    </a:srgbClr>
                  </a:solidFill>
                  <a:prstDash val="sysDot"/>
                  <a:miter lim="400000"/>
                </a:ln>
                <a:effectLst/>
              </p:spPr>
              <p:txBody>
                <a:bodyPr wrap="square" lIns="0" tIns="0" rIns="0" bIns="0" numCol="1" anchor="t">
                  <a:noAutofit/>
                </a:bodyPr>
                <a:lstStyle/>
                <a:p>
                  <a:pPr/>
                </a:p>
              </p:txBody>
            </p:sp>
          </p:grpSp>
        </p:grpSp>
        <p:sp>
          <p:nvSpPr>
            <p:cNvPr id="1873" name="Rounded Rectangle"/>
            <p:cNvSpPr/>
            <p:nvPr/>
          </p:nvSpPr>
          <p:spPr>
            <a:xfrm>
              <a:off x="765655" y="59190"/>
              <a:ext cx="208646" cy="208645"/>
            </a:xfrm>
            <a:prstGeom prst="roundRect">
              <a:avLst>
                <a:gd name="adj" fmla="val 15000"/>
              </a:avLst>
            </a:prstGeom>
            <a:noFill/>
            <a:ln w="25400" cap="flat">
              <a:solidFill>
                <a:schemeClr val="accent3">
                  <a:lumOff val="4313"/>
                </a:schemeClr>
              </a:solidFill>
              <a:prstDash val="solid"/>
              <a:round/>
            </a:ln>
            <a:effectLst/>
          </p:spPr>
          <p:txBody>
            <a:bodyPr wrap="square" lIns="0" tIns="0" rIns="0" bIns="0" numCol="1" anchor="t">
              <a:noAutofit/>
            </a:bodyPr>
            <a:lstStyle/>
            <a:p>
              <a:pPr/>
            </a:p>
          </p:txBody>
        </p:sp>
        <p:sp>
          <p:nvSpPr>
            <p:cNvPr id="1874" name="Equation"/>
            <p:cNvSpPr txBox="1"/>
            <p:nvPr/>
          </p:nvSpPr>
          <p:spPr>
            <a:xfrm>
              <a:off x="830099" y="117437"/>
              <a:ext cx="70686" cy="92152"/>
            </a:xfrm>
            <a:prstGeom prst="rect">
              <a:avLst/>
            </a:prstGeom>
            <a:noFill/>
            <a:ln w="12700" cap="flat">
              <a:noFill/>
              <a:miter lim="400000"/>
            </a:ln>
            <a:effectLst/>
          </p:spPr>
          <p:txBody>
            <a:bodyPr wrap="none" lIns="0" tIns="0" rIns="0" bIns="0">
              <a:spAutoFit/>
            </a:bodyPr>
            <a:lstStyle/>
            <a:p>
              <a:pPr latinLnBrk="1">
                <a:defRPr sz="1800">
                  <a:solidFill>
                    <a:srgbClr val="000000"/>
                  </a:solidFill>
                </a:defRPr>
              </a:pPr>
              <a14:m>
                <m:oMathPara>
                  <m:oMathParaPr>
                    <m:jc m:val="centerGroup"/>
                  </m:oMathParaPr>
                  <m:oMath>
                    <m:r>
                      <a:rPr xmlns:a="http://schemas.openxmlformats.org/drawingml/2006/main" sz="500" i="1">
                        <a:solidFill>
                          <a:srgbClr val="BAB99F"/>
                        </a:solidFill>
                        <a:latin typeface="Cambria Math" panose="02040503050406030204" pitchFamily="18" charset="0"/>
                      </a:rPr>
                      <m:t>∑</m:t>
                    </m:r>
                  </m:oMath>
                </m:oMathPara>
              </a14:m>
              <a:endParaRPr sz="500">
                <a:solidFill>
                  <a:srgbClr val="BAB9A0"/>
                </a:solidFill>
              </a:endParaRPr>
            </a:p>
          </p:txBody>
        </p:sp>
        <p:sp>
          <p:nvSpPr>
            <p:cNvPr id="1875" name="Line"/>
            <p:cNvSpPr/>
            <p:nvPr/>
          </p:nvSpPr>
          <p:spPr>
            <a:xfrm>
              <a:off x="1008623" y="164268"/>
              <a:ext cx="153333" cy="1"/>
            </a:xfrm>
            <a:prstGeom prst="line">
              <a:avLst/>
            </a:prstGeom>
            <a:noFill/>
            <a:ln w="25400" cap="flat">
              <a:solidFill>
                <a:schemeClr val="accent3">
                  <a:lumOff val="4313"/>
                </a:schemeClr>
              </a:solidFill>
              <a:prstDash val="solid"/>
              <a:round/>
              <a:tailEnd type="arrow" w="med" len="med"/>
            </a:ln>
            <a:effectLst/>
          </p:spPr>
          <p:txBody>
            <a:bodyPr wrap="square" lIns="0" tIns="0" rIns="0" bIns="0" numCol="1" anchor="t">
              <a:noAutofit/>
            </a:bodyPr>
            <a:lstStyle/>
            <a:p>
              <a:pPr/>
            </a:p>
          </p:txBody>
        </p:sp>
        <p:sp>
          <p:nvSpPr>
            <p:cNvPr id="1876" name="Rounded Rectangle"/>
            <p:cNvSpPr/>
            <p:nvPr/>
          </p:nvSpPr>
          <p:spPr>
            <a:xfrm>
              <a:off x="1202501" y="63726"/>
              <a:ext cx="566979" cy="208646"/>
            </a:xfrm>
            <a:prstGeom prst="roundRect">
              <a:avLst>
                <a:gd name="adj" fmla="val 15000"/>
              </a:avLst>
            </a:prstGeom>
            <a:noFill/>
            <a:ln w="25400" cap="flat">
              <a:solidFill>
                <a:schemeClr val="accent3">
                  <a:lumOff val="4313"/>
                </a:schemeClr>
              </a:solidFill>
              <a:prstDash val="solid"/>
              <a:round/>
            </a:ln>
            <a:effectLst/>
          </p:spPr>
          <p:txBody>
            <a:bodyPr wrap="square" lIns="0" tIns="0" rIns="0" bIns="0" numCol="1" anchor="t">
              <a:noAutofit/>
            </a:bodyPr>
            <a:lstStyle/>
            <a:p>
              <a:pPr/>
            </a:p>
          </p:txBody>
        </p:sp>
        <p:sp>
          <p:nvSpPr>
            <p:cNvPr id="1877" name="Equation"/>
            <p:cNvSpPr txBox="1"/>
            <p:nvPr/>
          </p:nvSpPr>
          <p:spPr>
            <a:xfrm>
              <a:off x="1266927" y="125676"/>
              <a:ext cx="438127" cy="90425"/>
            </a:xfrm>
            <a:prstGeom prst="rect">
              <a:avLst/>
            </a:prstGeom>
            <a:noFill/>
            <a:ln w="12700" cap="flat">
              <a:noFill/>
              <a:miter lim="400000"/>
            </a:ln>
            <a:effectLst/>
          </p:spPr>
          <p:txBody>
            <a:bodyPr wrap="none" lIns="0" tIns="0" rIns="0" bIns="0">
              <a:spAutoFit/>
            </a:bodyPr>
            <a:lstStyle/>
            <a:p>
              <a:pPr latinLnBrk="1">
                <a:defRPr sz="1800">
                  <a:solidFill>
                    <a:srgbClr val="000000"/>
                  </a:solidFill>
                </a:defRPr>
              </a:pPr>
              <a14:m>
                <m:oMathPara>
                  <m:oMathParaPr>
                    <m:jc m:val="centerGroup"/>
                  </m:oMathParaPr>
                  <m:oMath>
                    <m:r>
                      <a:rPr xmlns:a="http://schemas.openxmlformats.org/drawingml/2006/main" sz="800" i="1">
                        <a:solidFill>
                          <a:srgbClr val="BAB99F"/>
                        </a:solidFill>
                        <a:latin typeface="Cambria Math" panose="02040503050406030204" pitchFamily="18" charset="0"/>
                      </a:rPr>
                      <m:t>S</m:t>
                    </m:r>
                    <m:r>
                      <a:rPr xmlns:a="http://schemas.openxmlformats.org/drawingml/2006/main" sz="800" i="1">
                        <a:solidFill>
                          <a:srgbClr val="BAB99F"/>
                        </a:solidFill>
                        <a:latin typeface="Cambria Math" panose="02040503050406030204" pitchFamily="18" charset="0"/>
                      </a:rPr>
                      <m:t>i</m:t>
                    </m:r>
                    <m:r>
                      <a:rPr xmlns:a="http://schemas.openxmlformats.org/drawingml/2006/main" sz="800" i="1">
                        <a:solidFill>
                          <a:srgbClr val="BAB99F"/>
                        </a:solidFill>
                        <a:latin typeface="Cambria Math" panose="02040503050406030204" pitchFamily="18" charset="0"/>
                      </a:rPr>
                      <m:t>g</m:t>
                    </m:r>
                    <m:r>
                      <a:rPr xmlns:a="http://schemas.openxmlformats.org/drawingml/2006/main" sz="800" i="1">
                        <a:solidFill>
                          <a:srgbClr val="BAB99F"/>
                        </a:solidFill>
                        <a:latin typeface="Cambria Math" panose="02040503050406030204" pitchFamily="18" charset="0"/>
                      </a:rPr>
                      <m:t>m</m:t>
                    </m:r>
                    <m:r>
                      <a:rPr xmlns:a="http://schemas.openxmlformats.org/drawingml/2006/main" sz="800" i="1">
                        <a:solidFill>
                          <a:srgbClr val="BAB99F"/>
                        </a:solidFill>
                        <a:latin typeface="Cambria Math" panose="02040503050406030204" pitchFamily="18" charset="0"/>
                      </a:rPr>
                      <m:t>o</m:t>
                    </m:r>
                    <m:r>
                      <a:rPr xmlns:a="http://schemas.openxmlformats.org/drawingml/2006/main" sz="800" i="1">
                        <a:solidFill>
                          <a:srgbClr val="BAB99F"/>
                        </a:solidFill>
                        <a:latin typeface="Cambria Math" panose="02040503050406030204" pitchFamily="18" charset="0"/>
                      </a:rPr>
                      <m:t>i</m:t>
                    </m:r>
                    <m:r>
                      <a:rPr xmlns:a="http://schemas.openxmlformats.org/drawingml/2006/main" sz="800" i="1">
                        <a:solidFill>
                          <a:srgbClr val="BAB99F"/>
                        </a:solidFill>
                        <a:latin typeface="Cambria Math" panose="02040503050406030204" pitchFamily="18" charset="0"/>
                      </a:rPr>
                      <m:t>d</m:t>
                    </m:r>
                  </m:oMath>
                </m:oMathPara>
              </a14:m>
              <a:endParaRPr sz="800">
                <a:solidFill>
                  <a:srgbClr val="BAB9A0"/>
                </a:solidFill>
              </a:endParaRPr>
            </a:p>
          </p:txBody>
        </p:sp>
        <p:sp>
          <p:nvSpPr>
            <p:cNvPr id="1878" name="Equation"/>
            <p:cNvSpPr txBox="1"/>
            <p:nvPr/>
          </p:nvSpPr>
          <p:spPr>
            <a:xfrm>
              <a:off x="499022" y="117568"/>
              <a:ext cx="142368" cy="64429"/>
            </a:xfrm>
            <a:prstGeom prst="rect">
              <a:avLst/>
            </a:prstGeom>
            <a:noFill/>
            <a:ln w="12700" cap="flat">
              <a:noFill/>
              <a:miter lim="400000"/>
            </a:ln>
            <a:effectLst/>
          </p:spPr>
          <p:txBody>
            <a:bodyPr wrap="none" lIns="0" tIns="0" rIns="0" bIns="0">
              <a:spAutoFit/>
            </a:bodyPr>
            <a:lstStyle/>
            <a:p>
              <a:pPr latinLnBrk="1">
                <a:defRPr sz="1800">
                  <a:solidFill>
                    <a:srgbClr val="000000"/>
                  </a:solidFill>
                </a:defRPr>
              </a:pPr>
              <a14:m>
                <m:oMathPara>
                  <m:oMathParaPr>
                    <m:jc m:val="centerGroup"/>
                  </m:oMathParaPr>
                  <m:oMath>
                    <m:r>
                      <a:rPr xmlns:a="http://schemas.openxmlformats.org/drawingml/2006/main" sz="1900" i="1">
                        <a:solidFill>
                          <a:srgbClr val="E1E2D9"/>
                        </a:solidFill>
                        <a:latin typeface="Cambria Math" panose="02040503050406030204" pitchFamily="18" charset="0"/>
                      </a:rPr>
                      <m:t>=</m:t>
                    </m:r>
                  </m:oMath>
                </m:oMathPara>
              </a14:m>
              <a:endParaRPr sz="1900">
                <a:solidFill>
                  <a:srgbClr val="E2E2DA"/>
                </a:solidFill>
              </a:endParaRPr>
            </a:p>
          </p:txBody>
        </p:sp>
        <p:sp>
          <p:nvSpPr>
            <p:cNvPr id="1879" name="Equation"/>
            <p:cNvSpPr txBox="1"/>
            <p:nvPr/>
          </p:nvSpPr>
          <p:spPr>
            <a:xfrm>
              <a:off x="499022" y="167468"/>
              <a:ext cx="142368" cy="64428"/>
            </a:xfrm>
            <a:prstGeom prst="rect">
              <a:avLst/>
            </a:prstGeom>
            <a:noFill/>
            <a:ln w="12700" cap="flat">
              <a:noFill/>
              <a:miter lim="400000"/>
            </a:ln>
            <a:effectLst/>
          </p:spPr>
          <p:txBody>
            <a:bodyPr wrap="none" lIns="0" tIns="0" rIns="0" bIns="0">
              <a:spAutoFit/>
            </a:bodyPr>
            <a:lstStyle/>
            <a:p>
              <a:pPr latinLnBrk="1">
                <a:defRPr sz="1800">
                  <a:solidFill>
                    <a:srgbClr val="000000"/>
                  </a:solidFill>
                </a:defRPr>
              </a:pPr>
              <a14:m>
                <m:oMathPara>
                  <m:oMathParaPr>
                    <m:jc m:val="centerGroup"/>
                  </m:oMathParaPr>
                  <m:oMath>
                    <m:r>
                      <a:rPr xmlns:a="http://schemas.openxmlformats.org/drawingml/2006/main" sz="1900" i="1">
                        <a:solidFill>
                          <a:srgbClr val="E1E2D9"/>
                        </a:solidFill>
                        <a:latin typeface="Cambria Math" panose="02040503050406030204" pitchFamily="18" charset="0"/>
                      </a:rPr>
                      <m:t>=</m:t>
                    </m:r>
                  </m:oMath>
                </m:oMathPara>
              </a14:m>
              <a:endParaRPr sz="1900">
                <a:solidFill>
                  <a:srgbClr val="E2E2DA"/>
                </a:solidFill>
              </a:endParaRPr>
            </a:p>
          </p:txBody>
        </p:sp>
        <p:grpSp>
          <p:nvGrpSpPr>
            <p:cNvPr id="1889" name="Group"/>
            <p:cNvGrpSpPr/>
            <p:nvPr/>
          </p:nvGrpSpPr>
          <p:grpSpPr>
            <a:xfrm>
              <a:off x="111207" y="417442"/>
              <a:ext cx="1636526" cy="213183"/>
              <a:chOff x="0" y="0"/>
              <a:chExt cx="1636525" cy="213181"/>
            </a:xfrm>
          </p:grpSpPr>
          <p:sp>
            <p:nvSpPr>
              <p:cNvPr id="1880" name="Circle"/>
              <p:cNvSpPr/>
              <p:nvPr/>
            </p:nvSpPr>
            <p:spPr>
              <a:xfrm>
                <a:off x="0" y="23296"/>
                <a:ext cx="184492" cy="184492"/>
              </a:xfrm>
              <a:prstGeom prst="ellipse">
                <a:avLst/>
              </a:prstGeom>
              <a:solidFill>
                <a:srgbClr val="BAB9A0"/>
              </a:solidFill>
              <a:ln w="25400" cap="flat">
                <a:solidFill>
                  <a:schemeClr val="accent1"/>
                </a:solidFill>
                <a:prstDash val="solid"/>
                <a:round/>
              </a:ln>
              <a:effectLst/>
            </p:spPr>
            <p:txBody>
              <a:bodyPr wrap="square" lIns="0" tIns="0" rIns="0" bIns="0" numCol="1" anchor="t">
                <a:noAutofit/>
              </a:bodyPr>
              <a:lstStyle/>
              <a:p>
                <a:pPr/>
              </a:p>
            </p:txBody>
          </p:sp>
          <p:sp>
            <p:nvSpPr>
              <p:cNvPr id="1881" name="Rounded Rectangle"/>
              <p:cNvSpPr/>
              <p:nvPr/>
            </p:nvSpPr>
            <p:spPr>
              <a:xfrm>
                <a:off x="652534" y="0"/>
                <a:ext cx="208646" cy="208645"/>
              </a:xfrm>
              <a:prstGeom prst="roundRect">
                <a:avLst>
                  <a:gd name="adj" fmla="val 15000"/>
                </a:avLst>
              </a:prstGeom>
              <a:noFill/>
              <a:ln w="25400" cap="flat">
                <a:solidFill>
                  <a:srgbClr val="BAB9A0"/>
                </a:solidFill>
                <a:prstDash val="solid"/>
                <a:round/>
              </a:ln>
              <a:effectLst/>
            </p:spPr>
            <p:txBody>
              <a:bodyPr wrap="square" lIns="0" tIns="0" rIns="0" bIns="0" numCol="1" anchor="t">
                <a:noAutofit/>
              </a:bodyPr>
              <a:lstStyle/>
              <a:p>
                <a:pPr/>
              </a:p>
            </p:txBody>
          </p:sp>
          <p:sp>
            <p:nvSpPr>
              <p:cNvPr id="1882" name="Equation"/>
              <p:cNvSpPr txBox="1"/>
              <p:nvPr/>
            </p:nvSpPr>
            <p:spPr>
              <a:xfrm>
                <a:off x="716978" y="58247"/>
                <a:ext cx="70686" cy="92151"/>
              </a:xfrm>
              <a:prstGeom prst="rect">
                <a:avLst/>
              </a:prstGeom>
              <a:noFill/>
              <a:ln w="12700" cap="flat">
                <a:noFill/>
                <a:miter lim="400000"/>
              </a:ln>
              <a:effectLst/>
            </p:spPr>
            <p:txBody>
              <a:bodyPr wrap="none" lIns="0" tIns="0" rIns="0" bIns="0">
                <a:spAutoFit/>
              </a:bodyPr>
              <a:lstStyle/>
              <a:p>
                <a:pPr latinLnBrk="1">
                  <a:defRPr sz="1800">
                    <a:solidFill>
                      <a:srgbClr val="000000"/>
                    </a:solidFill>
                  </a:defRPr>
                </a:pPr>
                <a14:m>
                  <m:oMathPara>
                    <m:oMathParaPr>
                      <m:jc m:val="centerGroup"/>
                    </m:oMathParaPr>
                    <m:oMath>
                      <m:r>
                        <a:rPr xmlns:a="http://schemas.openxmlformats.org/drawingml/2006/main" sz="500" i="1">
                          <a:solidFill>
                            <a:srgbClr val="BAB99F"/>
                          </a:solidFill>
                          <a:latin typeface="Cambria Math" panose="02040503050406030204" pitchFamily="18" charset="0"/>
                        </a:rPr>
                        <m:t>∑</m:t>
                      </m:r>
                    </m:oMath>
                  </m:oMathPara>
                </a14:m>
                <a:endParaRPr sz="500">
                  <a:solidFill>
                    <a:srgbClr val="BAB9A0"/>
                  </a:solidFill>
                </a:endParaRPr>
              </a:p>
            </p:txBody>
          </p:sp>
          <p:sp>
            <p:nvSpPr>
              <p:cNvPr id="1883" name="Line"/>
              <p:cNvSpPr/>
              <p:nvPr/>
            </p:nvSpPr>
            <p:spPr>
              <a:xfrm>
                <a:off x="895502" y="105078"/>
                <a:ext cx="153333" cy="1"/>
              </a:xfrm>
              <a:prstGeom prst="line">
                <a:avLst/>
              </a:prstGeom>
              <a:noFill/>
              <a:ln w="25400" cap="flat">
                <a:solidFill>
                  <a:srgbClr val="BAB9A0"/>
                </a:solidFill>
                <a:prstDash val="solid"/>
                <a:round/>
                <a:tailEnd type="arrow" w="med" len="med"/>
              </a:ln>
              <a:effectLst/>
            </p:spPr>
            <p:txBody>
              <a:bodyPr wrap="square" lIns="0" tIns="0" rIns="0" bIns="0" numCol="1" anchor="t">
                <a:noAutofit/>
              </a:bodyPr>
              <a:lstStyle/>
              <a:p>
                <a:pPr/>
              </a:p>
            </p:txBody>
          </p:sp>
          <p:sp>
            <p:nvSpPr>
              <p:cNvPr id="1884" name="Rounded Rectangle"/>
              <p:cNvSpPr/>
              <p:nvPr/>
            </p:nvSpPr>
            <p:spPr>
              <a:xfrm>
                <a:off x="1089379" y="4536"/>
                <a:ext cx="547147" cy="208646"/>
              </a:xfrm>
              <a:prstGeom prst="roundRect">
                <a:avLst>
                  <a:gd name="adj" fmla="val 15000"/>
                </a:avLst>
              </a:prstGeom>
              <a:noFill/>
              <a:ln w="25400" cap="flat">
                <a:solidFill>
                  <a:srgbClr val="BAB9A0"/>
                </a:solidFill>
                <a:prstDash val="solid"/>
                <a:round/>
              </a:ln>
              <a:effectLst/>
            </p:spPr>
            <p:txBody>
              <a:bodyPr wrap="square" lIns="0" tIns="0" rIns="0" bIns="0" numCol="1" anchor="t">
                <a:noAutofit/>
              </a:bodyPr>
              <a:lstStyle/>
              <a:p>
                <a:pPr/>
              </a:p>
            </p:txBody>
          </p:sp>
          <p:sp>
            <p:nvSpPr>
              <p:cNvPr id="1885" name="Equation"/>
              <p:cNvSpPr txBox="1"/>
              <p:nvPr/>
            </p:nvSpPr>
            <p:spPr>
              <a:xfrm>
                <a:off x="1214445" y="75453"/>
                <a:ext cx="262519" cy="67565"/>
              </a:xfrm>
              <a:prstGeom prst="rect">
                <a:avLst/>
              </a:prstGeom>
              <a:noFill/>
              <a:ln w="12700" cap="flat">
                <a:noFill/>
                <a:miter lim="400000"/>
              </a:ln>
              <a:effectLst/>
            </p:spPr>
            <p:txBody>
              <a:bodyPr wrap="none" lIns="0" tIns="0" rIns="0" bIns="0">
                <a:spAutoFit/>
              </a:bodyPr>
              <a:lstStyle/>
              <a:p>
                <a:pPr latinLnBrk="1">
                  <a:defRPr sz="1800">
                    <a:solidFill>
                      <a:srgbClr val="000000"/>
                    </a:solidFill>
                  </a:defRPr>
                </a:pPr>
                <a14:m>
                  <m:oMathPara>
                    <m:oMathParaPr>
                      <m:jc m:val="centerGroup"/>
                    </m:oMathParaPr>
                    <m:oMath>
                      <m:r>
                        <a:rPr xmlns:a="http://schemas.openxmlformats.org/drawingml/2006/main" sz="800" i="1">
                          <a:solidFill>
                            <a:srgbClr val="BAB99F"/>
                          </a:solidFill>
                          <a:latin typeface="Cambria Math" panose="02040503050406030204" pitchFamily="18" charset="0"/>
                        </a:rPr>
                        <m:t>R</m:t>
                      </m:r>
                      <m:r>
                        <a:rPr xmlns:a="http://schemas.openxmlformats.org/drawingml/2006/main" sz="800" i="1">
                          <a:solidFill>
                            <a:srgbClr val="BAB99F"/>
                          </a:solidFill>
                          <a:latin typeface="Cambria Math" panose="02040503050406030204" pitchFamily="18" charset="0"/>
                        </a:rPr>
                        <m:t>e</m:t>
                      </m:r>
                      <m:r>
                        <a:rPr xmlns:a="http://schemas.openxmlformats.org/drawingml/2006/main" sz="800" i="1">
                          <a:solidFill>
                            <a:srgbClr val="BAB99F"/>
                          </a:solidFill>
                          <a:latin typeface="Cambria Math" panose="02040503050406030204" pitchFamily="18" charset="0"/>
                        </a:rPr>
                        <m:t>L</m:t>
                      </m:r>
                      <m:r>
                        <a:rPr xmlns:a="http://schemas.openxmlformats.org/drawingml/2006/main" sz="800" i="1">
                          <a:solidFill>
                            <a:srgbClr val="BAB99F"/>
                          </a:solidFill>
                          <a:latin typeface="Cambria Math" panose="02040503050406030204" pitchFamily="18" charset="0"/>
                        </a:rPr>
                        <m:t>u</m:t>
                      </m:r>
                    </m:oMath>
                  </m:oMathPara>
                </a14:m>
                <a:endParaRPr sz="800">
                  <a:solidFill>
                    <a:srgbClr val="BAB9A0"/>
                  </a:solidFill>
                </a:endParaRPr>
              </a:p>
            </p:txBody>
          </p:sp>
          <p:grpSp>
            <p:nvGrpSpPr>
              <p:cNvPr id="1888" name="Group"/>
              <p:cNvGrpSpPr/>
              <p:nvPr/>
            </p:nvGrpSpPr>
            <p:grpSpPr>
              <a:xfrm>
                <a:off x="385901" y="58378"/>
                <a:ext cx="142368" cy="114328"/>
                <a:chOff x="0" y="0"/>
                <a:chExt cx="142367" cy="114326"/>
              </a:xfrm>
            </p:grpSpPr>
            <p:sp>
              <p:nvSpPr>
                <p:cNvPr id="1886" name="Equation"/>
                <p:cNvSpPr txBox="1"/>
                <p:nvPr/>
              </p:nvSpPr>
              <p:spPr>
                <a:xfrm>
                  <a:off x="0" y="0"/>
                  <a:ext cx="142368" cy="64428"/>
                </a:xfrm>
                <a:prstGeom prst="rect">
                  <a:avLst/>
                </a:prstGeom>
                <a:noFill/>
                <a:ln w="12700" cap="flat">
                  <a:noFill/>
                  <a:miter lim="400000"/>
                </a:ln>
                <a:effectLst/>
              </p:spPr>
              <p:txBody>
                <a:bodyPr wrap="none" lIns="0" tIns="0" rIns="0" bIns="0">
                  <a:spAutoFit/>
                </a:bodyPr>
                <a:lstStyle/>
                <a:p>
                  <a:pPr latinLnBrk="1">
                    <a:defRPr sz="1800">
                      <a:solidFill>
                        <a:srgbClr val="000000"/>
                      </a:solidFill>
                    </a:defRPr>
                  </a:pPr>
                  <a14:m>
                    <m:oMathPara>
                      <m:oMathParaPr>
                        <m:jc m:val="centerGroup"/>
                      </m:oMathParaPr>
                      <m:oMath>
                        <m:r>
                          <a:rPr xmlns:a="http://schemas.openxmlformats.org/drawingml/2006/main" sz="1900" i="1">
                            <a:solidFill>
                              <a:srgbClr val="BAB99F"/>
                            </a:solidFill>
                            <a:latin typeface="Cambria Math" panose="02040503050406030204" pitchFamily="18" charset="0"/>
                          </a:rPr>
                          <m:t>=</m:t>
                        </m:r>
                      </m:oMath>
                    </m:oMathPara>
                  </a14:m>
                  <a:endParaRPr sz="1900">
                    <a:solidFill>
                      <a:srgbClr val="BAB9A0"/>
                    </a:solidFill>
                  </a:endParaRPr>
                </a:p>
              </p:txBody>
            </p:sp>
            <p:sp>
              <p:nvSpPr>
                <p:cNvPr id="1887" name="Equation"/>
                <p:cNvSpPr txBox="1"/>
                <p:nvPr/>
              </p:nvSpPr>
              <p:spPr>
                <a:xfrm>
                  <a:off x="0" y="49899"/>
                  <a:ext cx="142368" cy="64428"/>
                </a:xfrm>
                <a:prstGeom prst="rect">
                  <a:avLst/>
                </a:prstGeom>
                <a:noFill/>
                <a:ln w="12700" cap="flat">
                  <a:noFill/>
                  <a:miter lim="400000"/>
                </a:ln>
                <a:effectLst/>
              </p:spPr>
              <p:txBody>
                <a:bodyPr wrap="none" lIns="0" tIns="0" rIns="0" bIns="0">
                  <a:spAutoFit/>
                </a:bodyPr>
                <a:lstStyle/>
                <a:p>
                  <a:pPr latinLnBrk="1">
                    <a:defRPr sz="1800">
                      <a:solidFill>
                        <a:srgbClr val="000000"/>
                      </a:solidFill>
                    </a:defRPr>
                  </a:pPr>
                  <a14:m>
                    <m:oMathPara>
                      <m:oMathParaPr>
                        <m:jc m:val="centerGroup"/>
                      </m:oMathParaPr>
                      <m:oMath>
                        <m:r>
                          <a:rPr xmlns:a="http://schemas.openxmlformats.org/drawingml/2006/main" sz="1900" i="1">
                            <a:solidFill>
                              <a:srgbClr val="BAB99F"/>
                            </a:solidFill>
                            <a:latin typeface="Cambria Math" panose="02040503050406030204" pitchFamily="18" charset="0"/>
                          </a:rPr>
                          <m:t>=</m:t>
                        </m:r>
                      </m:oMath>
                    </m:oMathPara>
                  </a14:m>
                  <a:endParaRPr sz="1900">
                    <a:solidFill>
                      <a:srgbClr val="BAB9A0"/>
                    </a:solidFill>
                  </a:endParaRPr>
                </a:p>
              </p:txBody>
            </p:sp>
          </p:grpSp>
        </p:grpSp>
        <p:pic>
          <p:nvPicPr>
            <p:cNvPr id="1890" name="Image" descr="Image"/>
            <p:cNvPicPr>
              <a:picLocks noChangeAspect="1"/>
            </p:cNvPicPr>
            <p:nvPr/>
          </p:nvPicPr>
          <p:blipFill>
            <a:blip r:embed="rId3">
              <a:extLst/>
            </a:blip>
            <a:srcRect l="25121" t="13841" r="51414" b="57330"/>
            <a:stretch>
              <a:fillRect/>
            </a:stretch>
          </p:blipFill>
          <p:spPr>
            <a:xfrm>
              <a:off x="1812976" y="0"/>
              <a:ext cx="529819" cy="327085"/>
            </a:xfrm>
            <a:prstGeom prst="rect">
              <a:avLst/>
            </a:prstGeom>
            <a:ln w="12700" cap="flat">
              <a:noFill/>
              <a:miter lim="400000"/>
            </a:ln>
            <a:effectLst/>
          </p:spPr>
        </p:pic>
        <p:pic>
          <p:nvPicPr>
            <p:cNvPr id="1891" name="Image" descr="Image"/>
            <p:cNvPicPr>
              <a:picLocks noChangeAspect="1"/>
            </p:cNvPicPr>
            <p:nvPr/>
          </p:nvPicPr>
          <p:blipFill>
            <a:blip r:embed="rId3">
              <a:extLst/>
            </a:blip>
            <a:srcRect l="23321" t="69359" r="53213" b="1812"/>
            <a:stretch>
              <a:fillRect/>
            </a:stretch>
          </p:blipFill>
          <p:spPr>
            <a:xfrm>
              <a:off x="1812976" y="360521"/>
              <a:ext cx="529819" cy="327085"/>
            </a:xfrm>
            <a:prstGeom prst="rect">
              <a:avLst/>
            </a:prstGeom>
            <a:ln w="12700" cap="flat">
              <a:noFill/>
              <a:miter lim="400000"/>
            </a:ln>
            <a:effectLst/>
          </p:spPr>
        </p:pic>
      </p:grpSp>
      <p:grpSp>
        <p:nvGrpSpPr>
          <p:cNvPr id="1905" name="Group"/>
          <p:cNvGrpSpPr/>
          <p:nvPr/>
        </p:nvGrpSpPr>
        <p:grpSpPr>
          <a:xfrm>
            <a:off x="7534476" y="293959"/>
            <a:ext cx="1279795" cy="1033211"/>
            <a:chOff x="-17960" y="-17960"/>
            <a:chExt cx="1279793" cy="1033209"/>
          </a:xfrm>
        </p:grpSpPr>
        <p:pic>
          <p:nvPicPr>
            <p:cNvPr id="1893" name="Rounded Rectangle Rounded rectangle" descr="Rounded Rectangle Rounded rectangle"/>
            <p:cNvPicPr>
              <a:picLocks noChangeAspect="0"/>
            </p:cNvPicPr>
            <p:nvPr/>
          </p:nvPicPr>
          <p:blipFill>
            <a:blip r:embed="rId4">
              <a:extLst/>
            </a:blip>
            <a:stretch>
              <a:fillRect/>
            </a:stretch>
          </p:blipFill>
          <p:spPr>
            <a:xfrm>
              <a:off x="-17961" y="-17961"/>
              <a:ext cx="1279795" cy="1033210"/>
            </a:xfrm>
            <a:prstGeom prst="rect">
              <a:avLst/>
            </a:prstGeom>
            <a:effectLst/>
          </p:spPr>
        </p:pic>
        <p:grpSp>
          <p:nvGrpSpPr>
            <p:cNvPr id="1897" name="Intro to NN"/>
            <p:cNvGrpSpPr/>
            <p:nvPr/>
          </p:nvGrpSpPr>
          <p:grpSpPr>
            <a:xfrm>
              <a:off x="68324" y="333649"/>
              <a:ext cx="1085991" cy="372260"/>
              <a:chOff x="0" y="0"/>
              <a:chExt cx="1085989" cy="372258"/>
            </a:xfrm>
          </p:grpSpPr>
          <p:sp>
            <p:nvSpPr>
              <p:cNvPr id="1896" name="Intro to NN"/>
              <p:cNvSpPr/>
              <p:nvPr/>
            </p:nvSpPr>
            <p:spPr>
              <a:xfrm>
                <a:off x="17960" y="17960"/>
                <a:ext cx="1050070" cy="33633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829" y="0"/>
                    </a:moveTo>
                    <a:lnTo>
                      <a:pt x="1771" y="0"/>
                    </a:lnTo>
                    <a:cubicBezTo>
                      <a:pt x="1252" y="0"/>
                      <a:pt x="940" y="0"/>
                      <a:pt x="732" y="271"/>
                    </a:cubicBezTo>
                    <a:cubicBezTo>
                      <a:pt x="432" y="612"/>
                      <a:pt x="196" y="1349"/>
                      <a:pt x="87" y="2285"/>
                    </a:cubicBezTo>
                    <a:cubicBezTo>
                      <a:pt x="0" y="2934"/>
                      <a:pt x="0" y="3908"/>
                      <a:pt x="0" y="5531"/>
                    </a:cubicBezTo>
                    <a:lnTo>
                      <a:pt x="0" y="16069"/>
                    </a:lnTo>
                    <a:cubicBezTo>
                      <a:pt x="0" y="17692"/>
                      <a:pt x="0" y="18666"/>
                      <a:pt x="87" y="19315"/>
                    </a:cubicBezTo>
                    <a:cubicBezTo>
                      <a:pt x="196" y="20251"/>
                      <a:pt x="432" y="20988"/>
                      <a:pt x="732" y="21329"/>
                    </a:cubicBezTo>
                    <a:cubicBezTo>
                      <a:pt x="940" y="21600"/>
                      <a:pt x="1252" y="21600"/>
                      <a:pt x="1771" y="21600"/>
                    </a:cubicBezTo>
                    <a:lnTo>
                      <a:pt x="19829" y="21600"/>
                    </a:lnTo>
                    <a:cubicBezTo>
                      <a:pt x="20348" y="21600"/>
                      <a:pt x="20660" y="21600"/>
                      <a:pt x="20868" y="21329"/>
                    </a:cubicBezTo>
                    <a:cubicBezTo>
                      <a:pt x="21168" y="20988"/>
                      <a:pt x="21404" y="20251"/>
                      <a:pt x="21513" y="19315"/>
                    </a:cubicBezTo>
                    <a:cubicBezTo>
                      <a:pt x="21600" y="18666"/>
                      <a:pt x="21600" y="17692"/>
                      <a:pt x="21600" y="16069"/>
                    </a:cubicBezTo>
                    <a:lnTo>
                      <a:pt x="21600" y="5531"/>
                    </a:lnTo>
                    <a:cubicBezTo>
                      <a:pt x="21600" y="3908"/>
                      <a:pt x="21600" y="2934"/>
                      <a:pt x="21513" y="2285"/>
                    </a:cubicBezTo>
                    <a:cubicBezTo>
                      <a:pt x="21404" y="1349"/>
                      <a:pt x="21168" y="612"/>
                      <a:pt x="20868" y="271"/>
                    </a:cubicBezTo>
                    <a:cubicBezTo>
                      <a:pt x="20660" y="0"/>
                      <a:pt x="20348" y="0"/>
                      <a:pt x="19829" y="0"/>
                    </a:cubicBezTo>
                    <a:close/>
                  </a:path>
                </a:pathLst>
              </a:custGeom>
              <a:solidFill>
                <a:srgbClr val="D5D5D5"/>
              </a:solidFill>
              <a:ln>
                <a:noFill/>
              </a:ln>
              <a:effectLst/>
              <a:extLst>
                <a:ext uri="{C572A759-6A51-4108-AA02-DFA0A04FC94B}">
                  <ma14:wrappingTextBoxFlag xmlns:ma14="http://schemas.microsoft.com/office/mac/drawingml/2011/main" val="1"/>
                </a:ext>
              </a:extLst>
            </p:spPr>
            <p:txBody>
              <a:bodyPr wrap="square" lIns="19050" tIns="19050" rIns="19050" bIns="19050" numCol="1" anchor="ctr">
                <a:noAutofit/>
              </a:bodyPr>
              <a:lstStyle>
                <a:lvl1pPr algn="ctr" defTabSz="412750">
                  <a:defRPr sz="800">
                    <a:solidFill>
                      <a:srgbClr val="000000"/>
                    </a:solidFill>
                    <a:latin typeface="Helvetica Neue Medium"/>
                    <a:ea typeface="Helvetica Neue Medium"/>
                    <a:cs typeface="Helvetica Neue Medium"/>
                    <a:sym typeface="Helvetica Neue Medium"/>
                  </a:defRPr>
                </a:lvl1pPr>
              </a:lstStyle>
              <a:p>
                <a:pPr/>
                <a:r>
                  <a:t>Intro to NN</a:t>
                </a:r>
              </a:p>
            </p:txBody>
          </p:sp>
          <p:pic>
            <p:nvPicPr>
              <p:cNvPr id="1895" name="Intro to NN Intro to NN" descr="Intro to NN Intro to NN"/>
              <p:cNvPicPr>
                <a:picLocks noChangeAspect="0"/>
              </p:cNvPicPr>
              <p:nvPr/>
            </p:nvPicPr>
            <p:blipFill>
              <a:blip r:embed="rId5">
                <a:extLst/>
              </a:blip>
              <a:stretch>
                <a:fillRect/>
              </a:stretch>
            </p:blipFill>
            <p:spPr>
              <a:xfrm>
                <a:off x="-1" y="0"/>
                <a:ext cx="1085991" cy="372259"/>
              </a:xfrm>
              <a:prstGeom prst="rect">
                <a:avLst/>
              </a:prstGeom>
              <a:effectLst/>
            </p:spPr>
          </p:pic>
        </p:grpSp>
        <p:grpSp>
          <p:nvGrpSpPr>
            <p:cNvPr id="1904" name="Group"/>
            <p:cNvGrpSpPr/>
            <p:nvPr/>
          </p:nvGrpSpPr>
          <p:grpSpPr>
            <a:xfrm>
              <a:off x="201565" y="134646"/>
              <a:ext cx="840742" cy="781468"/>
              <a:chOff x="-17960" y="-17960"/>
              <a:chExt cx="840741" cy="781467"/>
            </a:xfrm>
          </p:grpSpPr>
          <p:grpSp>
            <p:nvGrpSpPr>
              <p:cNvPr id="1900" name="Tasks and Models"/>
              <p:cNvGrpSpPr/>
              <p:nvPr/>
            </p:nvGrpSpPr>
            <p:grpSpPr>
              <a:xfrm>
                <a:off x="-17961" y="-17961"/>
                <a:ext cx="840742" cy="200964"/>
                <a:chOff x="0" y="0"/>
                <a:chExt cx="840741" cy="200962"/>
              </a:xfrm>
            </p:grpSpPr>
            <p:sp>
              <p:nvSpPr>
                <p:cNvPr id="1899" name="Tasks and Models"/>
                <p:cNvSpPr/>
                <p:nvPr/>
              </p:nvSpPr>
              <p:spPr>
                <a:xfrm>
                  <a:off x="17960" y="17960"/>
                  <a:ext cx="804821" cy="16504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829" y="0"/>
                      </a:moveTo>
                      <a:lnTo>
                        <a:pt x="1771" y="0"/>
                      </a:lnTo>
                      <a:cubicBezTo>
                        <a:pt x="1252" y="0"/>
                        <a:pt x="940" y="0"/>
                        <a:pt x="732" y="423"/>
                      </a:cubicBezTo>
                      <a:cubicBezTo>
                        <a:pt x="432" y="955"/>
                        <a:pt x="196" y="2107"/>
                        <a:pt x="87" y="3569"/>
                      </a:cubicBezTo>
                      <a:cubicBezTo>
                        <a:pt x="0" y="4583"/>
                        <a:pt x="0" y="6103"/>
                        <a:pt x="0" y="8638"/>
                      </a:cubicBezTo>
                      <a:lnTo>
                        <a:pt x="0" y="12962"/>
                      </a:lnTo>
                      <a:cubicBezTo>
                        <a:pt x="0" y="15497"/>
                        <a:pt x="0" y="17017"/>
                        <a:pt x="87" y="18031"/>
                      </a:cubicBezTo>
                      <a:cubicBezTo>
                        <a:pt x="196" y="19493"/>
                        <a:pt x="432" y="20645"/>
                        <a:pt x="732" y="21177"/>
                      </a:cubicBezTo>
                      <a:cubicBezTo>
                        <a:pt x="940" y="21600"/>
                        <a:pt x="1252" y="21600"/>
                        <a:pt x="1771" y="21600"/>
                      </a:cubicBezTo>
                      <a:lnTo>
                        <a:pt x="19829" y="21600"/>
                      </a:lnTo>
                      <a:cubicBezTo>
                        <a:pt x="20348" y="21600"/>
                        <a:pt x="20660" y="21600"/>
                        <a:pt x="20868" y="21177"/>
                      </a:cubicBezTo>
                      <a:cubicBezTo>
                        <a:pt x="21168" y="20645"/>
                        <a:pt x="21404" y="19493"/>
                        <a:pt x="21513" y="18031"/>
                      </a:cubicBezTo>
                      <a:cubicBezTo>
                        <a:pt x="21600" y="17017"/>
                        <a:pt x="21600" y="15497"/>
                        <a:pt x="21600" y="12962"/>
                      </a:cubicBezTo>
                      <a:lnTo>
                        <a:pt x="21600" y="8638"/>
                      </a:lnTo>
                      <a:cubicBezTo>
                        <a:pt x="21600" y="6103"/>
                        <a:pt x="21600" y="4583"/>
                        <a:pt x="21513" y="3569"/>
                      </a:cubicBezTo>
                      <a:cubicBezTo>
                        <a:pt x="21404" y="2107"/>
                        <a:pt x="21168" y="955"/>
                        <a:pt x="20868" y="423"/>
                      </a:cubicBezTo>
                      <a:cubicBezTo>
                        <a:pt x="20660" y="0"/>
                        <a:pt x="20348" y="0"/>
                        <a:pt x="19829" y="0"/>
                      </a:cubicBezTo>
                      <a:close/>
                    </a:path>
                  </a:pathLst>
                </a:custGeom>
                <a:solidFill>
                  <a:schemeClr val="accent1">
                    <a:lumOff val="2401"/>
                  </a:schemeClr>
                </a:solidFill>
                <a:ln>
                  <a:noFill/>
                </a:ln>
                <a:effectLst/>
                <a:extLst>
                  <a:ext uri="{C572A759-6A51-4108-AA02-DFA0A04FC94B}">
                    <ma14:wrappingTextBoxFlag xmlns:ma14="http://schemas.microsoft.com/office/mac/drawingml/2011/main" val="1"/>
                  </a:ext>
                </a:extLst>
              </p:spPr>
              <p:txBody>
                <a:bodyPr wrap="square" lIns="19050" tIns="19050" rIns="19050" bIns="19050" numCol="1" anchor="ctr">
                  <a:noAutofit/>
                </a:bodyPr>
                <a:lstStyle>
                  <a:lvl1pPr algn="ctr" defTabSz="412750">
                    <a:defRPr sz="600">
                      <a:solidFill>
                        <a:srgbClr val="000000"/>
                      </a:solidFill>
                      <a:latin typeface="Helvetica Neue Medium"/>
                      <a:ea typeface="Helvetica Neue Medium"/>
                      <a:cs typeface="Helvetica Neue Medium"/>
                      <a:sym typeface="Helvetica Neue Medium"/>
                    </a:defRPr>
                  </a:lvl1pPr>
                </a:lstStyle>
                <a:p>
                  <a:pPr/>
                  <a:r>
                    <a:t>Tasks and Models</a:t>
                  </a:r>
                </a:p>
              </p:txBody>
            </p:sp>
            <p:pic>
              <p:nvPicPr>
                <p:cNvPr id="1898" name="Tasks and Models Tasks and Models" descr="Tasks and Models Tasks and Models"/>
                <p:cNvPicPr>
                  <a:picLocks noChangeAspect="0"/>
                </p:cNvPicPr>
                <p:nvPr/>
              </p:nvPicPr>
              <p:blipFill>
                <a:blip r:embed="rId6">
                  <a:extLst/>
                </a:blip>
                <a:stretch>
                  <a:fillRect/>
                </a:stretch>
              </p:blipFill>
              <p:spPr>
                <a:xfrm>
                  <a:off x="-1" y="-1"/>
                  <a:ext cx="840743" cy="200964"/>
                </a:xfrm>
                <a:prstGeom prst="rect">
                  <a:avLst/>
                </a:prstGeom>
                <a:effectLst/>
              </p:spPr>
            </p:pic>
          </p:grpSp>
          <p:grpSp>
            <p:nvGrpSpPr>
              <p:cNvPr id="1903" name="VAE"/>
              <p:cNvGrpSpPr/>
              <p:nvPr/>
            </p:nvGrpSpPr>
            <p:grpSpPr>
              <a:xfrm>
                <a:off x="-17961" y="554020"/>
                <a:ext cx="840742" cy="209487"/>
                <a:chOff x="0" y="0"/>
                <a:chExt cx="840741" cy="209486"/>
              </a:xfrm>
            </p:grpSpPr>
            <p:sp>
              <p:nvSpPr>
                <p:cNvPr id="1902" name="VAE"/>
                <p:cNvSpPr/>
                <p:nvPr/>
              </p:nvSpPr>
              <p:spPr>
                <a:xfrm>
                  <a:off x="17960" y="17960"/>
                  <a:ext cx="804821" cy="17356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829" y="0"/>
                      </a:moveTo>
                      <a:lnTo>
                        <a:pt x="1771" y="0"/>
                      </a:lnTo>
                      <a:cubicBezTo>
                        <a:pt x="1252" y="0"/>
                        <a:pt x="940" y="0"/>
                        <a:pt x="732" y="403"/>
                      </a:cubicBezTo>
                      <a:cubicBezTo>
                        <a:pt x="432" y="908"/>
                        <a:pt x="196" y="2003"/>
                        <a:pt x="87" y="3393"/>
                      </a:cubicBezTo>
                      <a:cubicBezTo>
                        <a:pt x="0" y="4357"/>
                        <a:pt x="0" y="5804"/>
                        <a:pt x="0" y="8214"/>
                      </a:cubicBezTo>
                      <a:lnTo>
                        <a:pt x="0" y="13386"/>
                      </a:lnTo>
                      <a:cubicBezTo>
                        <a:pt x="0" y="15796"/>
                        <a:pt x="0" y="17243"/>
                        <a:pt x="87" y="18207"/>
                      </a:cubicBezTo>
                      <a:cubicBezTo>
                        <a:pt x="196" y="19597"/>
                        <a:pt x="432" y="20692"/>
                        <a:pt x="732" y="21197"/>
                      </a:cubicBezTo>
                      <a:cubicBezTo>
                        <a:pt x="940" y="21600"/>
                        <a:pt x="1252" y="21600"/>
                        <a:pt x="1771" y="21600"/>
                      </a:cubicBezTo>
                      <a:lnTo>
                        <a:pt x="19829" y="21600"/>
                      </a:lnTo>
                      <a:cubicBezTo>
                        <a:pt x="20348" y="21600"/>
                        <a:pt x="20660" y="21600"/>
                        <a:pt x="20868" y="21197"/>
                      </a:cubicBezTo>
                      <a:cubicBezTo>
                        <a:pt x="21168" y="20692"/>
                        <a:pt x="21404" y="19597"/>
                        <a:pt x="21513" y="18207"/>
                      </a:cubicBezTo>
                      <a:cubicBezTo>
                        <a:pt x="21600" y="17243"/>
                        <a:pt x="21600" y="15796"/>
                        <a:pt x="21600" y="13386"/>
                      </a:cubicBezTo>
                      <a:lnTo>
                        <a:pt x="21600" y="8214"/>
                      </a:lnTo>
                      <a:cubicBezTo>
                        <a:pt x="21600" y="5804"/>
                        <a:pt x="21600" y="4357"/>
                        <a:pt x="21513" y="3393"/>
                      </a:cubicBezTo>
                      <a:cubicBezTo>
                        <a:pt x="21404" y="2003"/>
                        <a:pt x="21168" y="908"/>
                        <a:pt x="20868" y="403"/>
                      </a:cubicBezTo>
                      <a:cubicBezTo>
                        <a:pt x="20660" y="0"/>
                        <a:pt x="20348" y="0"/>
                        <a:pt x="19829" y="0"/>
                      </a:cubicBezTo>
                      <a:close/>
                    </a:path>
                  </a:pathLst>
                </a:custGeom>
                <a:solidFill>
                  <a:schemeClr val="accent1">
                    <a:lumOff val="2401"/>
                  </a:schemeClr>
                </a:solidFill>
                <a:ln>
                  <a:noFill/>
                </a:ln>
                <a:effectLst/>
                <a:extLst>
                  <a:ext uri="{C572A759-6A51-4108-AA02-DFA0A04FC94B}">
                    <ma14:wrappingTextBoxFlag xmlns:ma14="http://schemas.microsoft.com/office/mac/drawingml/2011/main" val="1"/>
                  </a:ext>
                </a:extLst>
              </p:spPr>
              <p:txBody>
                <a:bodyPr wrap="square" lIns="19050" tIns="19050" rIns="19050" bIns="19050" numCol="1" anchor="ctr">
                  <a:noAutofit/>
                </a:bodyPr>
                <a:lstStyle>
                  <a:lvl1pPr algn="ctr" defTabSz="412750">
                    <a:defRPr sz="600">
                      <a:solidFill>
                        <a:srgbClr val="000000"/>
                      </a:solidFill>
                      <a:latin typeface="Helvetica Neue Medium"/>
                      <a:ea typeface="Helvetica Neue Medium"/>
                      <a:cs typeface="Helvetica Neue Medium"/>
                      <a:sym typeface="Helvetica Neue Medium"/>
                    </a:defRPr>
                  </a:lvl1pPr>
                </a:lstStyle>
                <a:p>
                  <a:pPr/>
                  <a:r>
                    <a:t>VAE</a:t>
                  </a:r>
                </a:p>
              </p:txBody>
            </p:sp>
            <p:pic>
              <p:nvPicPr>
                <p:cNvPr id="1901" name="VAE VAE" descr="VAE VAE"/>
                <p:cNvPicPr>
                  <a:picLocks noChangeAspect="0"/>
                </p:cNvPicPr>
                <p:nvPr/>
              </p:nvPicPr>
              <p:blipFill>
                <a:blip r:embed="rId7">
                  <a:extLst/>
                </a:blip>
                <a:stretch>
                  <a:fillRect/>
                </a:stretch>
              </p:blipFill>
              <p:spPr>
                <a:xfrm>
                  <a:off x="-1" y="0"/>
                  <a:ext cx="840743" cy="209487"/>
                </a:xfrm>
                <a:prstGeom prst="rect">
                  <a:avLst/>
                </a:prstGeom>
                <a:effectLst/>
              </p:spPr>
            </p:pic>
          </p:grpSp>
        </p:grpSp>
      </p:grpSp>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09" name="Music Generation Using Feedforward Networks"/>
          <p:cNvSpPr txBox="1"/>
          <p:nvPr>
            <p:ph type="title" idx="4294967295"/>
          </p:nvPr>
        </p:nvSpPr>
        <p:spPr>
          <a:xfrm>
            <a:off x="452437" y="754062"/>
            <a:ext cx="8239126" cy="538107"/>
          </a:xfrm>
          <a:prstGeom prst="rect">
            <a:avLst/>
          </a:prstGeom>
        </p:spPr>
        <p:txBody>
          <a:bodyPr lIns="19050" tIns="19050" rIns="19050" bIns="19050" anchor="t">
            <a:normAutofit fontScale="100000" lnSpcReduction="0"/>
          </a:bodyPr>
          <a:lstStyle>
            <a:lvl1pPr defTabSz="1219169">
              <a:lnSpc>
                <a:spcPct val="80000"/>
              </a:lnSpc>
              <a:defRPr b="1" spc="-45" sz="2300">
                <a:solidFill>
                  <a:srgbClr val="000000"/>
                </a:solidFill>
                <a:latin typeface="Helvetica Neue"/>
                <a:ea typeface="Helvetica Neue"/>
                <a:cs typeface="Helvetica Neue"/>
                <a:sym typeface="Helvetica Neue"/>
              </a:defRPr>
            </a:lvl1pPr>
          </a:lstStyle>
          <a:p>
            <a:pPr/>
            <a:r>
              <a:t>Music Generation Using Feedforward Networks</a:t>
            </a:r>
          </a:p>
        </p:txBody>
      </p:sp>
      <p:sp>
        <p:nvSpPr>
          <p:cNvPr id="1910" name="Example 3"/>
          <p:cNvSpPr txBox="1"/>
          <p:nvPr/>
        </p:nvSpPr>
        <p:spPr>
          <a:xfrm>
            <a:off x="452437" y="1112110"/>
            <a:ext cx="8239126" cy="350544"/>
          </a:xfrm>
          <a:prstGeom prst="rect">
            <a:avLst/>
          </a:prstGeom>
          <a:ln w="3175">
            <a:miter lim="400000"/>
          </a:ln>
          <a:extLst>
            <a:ext uri="{C572A759-6A51-4108-AA02-DFA0A04FC94B}">
              <ma14:wrappingTextBoxFlag xmlns:ma14="http://schemas.microsoft.com/office/mac/drawingml/2011/main" val="1"/>
            </a:ext>
          </a:extLst>
        </p:spPr>
        <p:txBody>
          <a:bodyPr lIns="17144" tIns="17144" rIns="17144" bIns="17144">
            <a:normAutofit fontScale="100000" lnSpcReduction="0"/>
          </a:bodyPr>
          <a:lstStyle>
            <a:lvl1pPr defTabSz="412750">
              <a:defRPr b="1" sz="1700">
                <a:solidFill>
                  <a:srgbClr val="000000"/>
                </a:solidFill>
                <a:latin typeface="Helvetica Neue"/>
                <a:ea typeface="Helvetica Neue"/>
                <a:cs typeface="Helvetica Neue"/>
                <a:sym typeface="Helvetica Neue"/>
              </a:defRPr>
            </a:lvl1pPr>
          </a:lstStyle>
          <a:p>
            <a:pPr/>
            <a:r>
              <a:t>Example 3</a:t>
            </a:r>
          </a:p>
        </p:txBody>
      </p:sp>
      <p:sp>
        <p:nvSpPr>
          <p:cNvPr id="1911" name="Given a 1 bar Melodic phrase, predict the the next note…"/>
          <p:cNvSpPr txBox="1"/>
          <p:nvPr/>
        </p:nvSpPr>
        <p:spPr>
          <a:xfrm>
            <a:off x="474075" y="1539081"/>
            <a:ext cx="4621437" cy="40058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r>
              <a:t>Given a 1 bar Melodic phrase, predict the the next note </a:t>
            </a:r>
          </a:p>
          <a:p>
            <a:pPr/>
            <a:r>
              <a:t>(16th note quantized, with uTiming, velocity and 4/4 meter)</a:t>
            </a:r>
          </a:p>
        </p:txBody>
      </p:sp>
      <p:sp>
        <p:nvSpPr>
          <p:cNvPr id="1912" name="Circle"/>
          <p:cNvSpPr/>
          <p:nvPr/>
        </p:nvSpPr>
        <p:spPr>
          <a:xfrm>
            <a:off x="1476452" y="2186577"/>
            <a:ext cx="135861" cy="135861"/>
          </a:xfrm>
          <a:prstGeom prst="ellipse">
            <a:avLst/>
          </a:prstGeom>
          <a:solidFill>
            <a:schemeClr val="accent4">
              <a:lumOff val="-3294"/>
            </a:schemeClr>
          </a:solidFill>
          <a:ln w="25400">
            <a:solidFill>
              <a:schemeClr val="accent4">
                <a:lumOff val="-3294"/>
              </a:schemeClr>
            </a:solidFill>
          </a:ln>
        </p:spPr>
        <p:txBody>
          <a:bodyPr lIns="0" tIns="0" rIns="0" bIns="0"/>
          <a:lstStyle/>
          <a:p>
            <a:pPr/>
          </a:p>
        </p:txBody>
      </p:sp>
      <p:sp>
        <p:nvSpPr>
          <p:cNvPr id="1913" name="Circle"/>
          <p:cNvSpPr/>
          <p:nvPr/>
        </p:nvSpPr>
        <p:spPr>
          <a:xfrm>
            <a:off x="1476452" y="2367784"/>
            <a:ext cx="135861" cy="135862"/>
          </a:xfrm>
          <a:prstGeom prst="ellipse">
            <a:avLst/>
          </a:prstGeom>
          <a:solidFill>
            <a:schemeClr val="accent4">
              <a:lumOff val="-3294"/>
              <a:alpha val="72085"/>
            </a:schemeClr>
          </a:solidFill>
          <a:ln w="25400">
            <a:solidFill>
              <a:schemeClr val="accent4">
                <a:lumOff val="-3294"/>
                <a:alpha val="72085"/>
              </a:schemeClr>
            </a:solidFill>
          </a:ln>
        </p:spPr>
        <p:txBody>
          <a:bodyPr lIns="0" tIns="0" rIns="0" bIns="0"/>
          <a:lstStyle/>
          <a:p>
            <a:pPr/>
          </a:p>
        </p:txBody>
      </p:sp>
      <p:sp>
        <p:nvSpPr>
          <p:cNvPr id="1914" name="Circle"/>
          <p:cNvSpPr/>
          <p:nvPr/>
        </p:nvSpPr>
        <p:spPr>
          <a:xfrm>
            <a:off x="1470218" y="3092613"/>
            <a:ext cx="135862" cy="135862"/>
          </a:xfrm>
          <a:prstGeom prst="ellipse">
            <a:avLst/>
          </a:prstGeom>
          <a:solidFill>
            <a:srgbClr val="D44EF4">
              <a:alpha val="32761"/>
            </a:srgbClr>
          </a:solidFill>
          <a:ln w="25400">
            <a:solidFill>
              <a:srgbClr val="D44EF4">
                <a:alpha val="32761"/>
              </a:srgbClr>
            </a:solidFill>
          </a:ln>
        </p:spPr>
        <p:txBody>
          <a:bodyPr lIns="0" tIns="0" rIns="0" bIns="0"/>
          <a:lstStyle/>
          <a:p>
            <a:pPr/>
          </a:p>
        </p:txBody>
      </p:sp>
      <p:sp>
        <p:nvSpPr>
          <p:cNvPr id="1915" name="Circle"/>
          <p:cNvSpPr/>
          <p:nvPr/>
        </p:nvSpPr>
        <p:spPr>
          <a:xfrm>
            <a:off x="1470947" y="3257375"/>
            <a:ext cx="135862" cy="135862"/>
          </a:xfrm>
          <a:prstGeom prst="ellipse">
            <a:avLst/>
          </a:prstGeom>
          <a:solidFill>
            <a:srgbClr val="4D80F4"/>
          </a:solidFill>
          <a:ln w="25400">
            <a:solidFill>
              <a:srgbClr val="4D7FF4"/>
            </a:solidFill>
          </a:ln>
        </p:spPr>
        <p:txBody>
          <a:bodyPr lIns="0" tIns="0" rIns="0" bIns="0"/>
          <a:lstStyle/>
          <a:p>
            <a:pPr/>
          </a:p>
        </p:txBody>
      </p:sp>
      <p:sp>
        <p:nvSpPr>
          <p:cNvPr id="1916" name="Circle"/>
          <p:cNvSpPr/>
          <p:nvPr/>
        </p:nvSpPr>
        <p:spPr>
          <a:xfrm>
            <a:off x="1470947" y="3438583"/>
            <a:ext cx="135862" cy="135861"/>
          </a:xfrm>
          <a:prstGeom prst="ellipse">
            <a:avLst/>
          </a:prstGeom>
          <a:solidFill>
            <a:srgbClr val="4D80F4">
              <a:alpha val="72085"/>
            </a:srgbClr>
          </a:solidFill>
          <a:ln w="25400">
            <a:solidFill>
              <a:srgbClr val="4D7FF4">
                <a:alpha val="72085"/>
              </a:srgbClr>
            </a:solidFill>
          </a:ln>
        </p:spPr>
        <p:txBody>
          <a:bodyPr lIns="0" tIns="0" rIns="0" bIns="0"/>
          <a:lstStyle/>
          <a:p>
            <a:pPr/>
          </a:p>
        </p:txBody>
      </p:sp>
      <p:sp>
        <p:nvSpPr>
          <p:cNvPr id="1917" name="Circle"/>
          <p:cNvSpPr/>
          <p:nvPr/>
        </p:nvSpPr>
        <p:spPr>
          <a:xfrm>
            <a:off x="1467466" y="3619790"/>
            <a:ext cx="135861" cy="135862"/>
          </a:xfrm>
          <a:prstGeom prst="ellipse">
            <a:avLst/>
          </a:prstGeom>
          <a:solidFill>
            <a:srgbClr val="4D80F4">
              <a:alpha val="32761"/>
            </a:srgbClr>
          </a:solidFill>
          <a:ln w="25400">
            <a:solidFill>
              <a:srgbClr val="4D7FF4">
                <a:alpha val="32761"/>
              </a:srgbClr>
            </a:solidFill>
          </a:ln>
        </p:spPr>
        <p:txBody>
          <a:bodyPr lIns="0" tIns="0" rIns="0" bIns="0"/>
          <a:lstStyle/>
          <a:p>
            <a:pPr/>
          </a:p>
        </p:txBody>
      </p:sp>
      <p:sp>
        <p:nvSpPr>
          <p:cNvPr id="1918" name="Group"/>
          <p:cNvSpPr txBox="1"/>
          <p:nvPr/>
        </p:nvSpPr>
        <p:spPr>
          <a:xfrm>
            <a:off x="638401" y="2215988"/>
            <a:ext cx="765339" cy="77039"/>
          </a:xfrm>
          <a:prstGeom prst="rect">
            <a:avLst/>
          </a:prstGeom>
          <a:ln w="12700">
            <a:miter lim="400000"/>
          </a:ln>
        </p:spPr>
        <p:txBody>
          <a:bodyPr wrap="none" lIns="0" tIns="0" rIns="0" bIns="0">
            <a:spAutoFit/>
          </a:bodyPr>
          <a:lstStyle/>
          <a:p>
            <a:pPr latinLnBrk="1">
              <a:defRPr sz="1800">
                <a:solidFill>
                  <a:srgbClr val="000000"/>
                </a:solidFill>
              </a:defRPr>
            </a:pPr>
            <a14:m>
              <m:oMathPara>
                <m:oMathParaPr>
                  <m:jc m:val="centerGroup"/>
                </m:oMathParaPr>
                <m:oMath>
                  <m:sSub>
                    <m:e>
                      <m:r>
                        <a:rPr xmlns:a="http://schemas.openxmlformats.org/drawingml/2006/main" sz="600" i="1">
                          <a:solidFill>
                            <a:srgbClr val="333333"/>
                          </a:solidFill>
                          <a:latin typeface="Cambria Math" panose="02040503050406030204" pitchFamily="18" charset="0"/>
                        </a:rPr>
                        <m:t>C</m:t>
                      </m:r>
                    </m:e>
                    <m:sub>
                      <m:r>
                        <a:rPr xmlns:a="http://schemas.openxmlformats.org/drawingml/2006/main" sz="600" i="1">
                          <a:solidFill>
                            <a:srgbClr val="333333"/>
                          </a:solidFill>
                          <a:latin typeface="Cambria Math" panose="02040503050406030204" pitchFamily="18" charset="0"/>
                        </a:rPr>
                        <m:t>t</m:t>
                      </m:r>
                      <m:r>
                        <a:rPr xmlns:a="http://schemas.openxmlformats.org/drawingml/2006/main" sz="600" i="1">
                          <a:solidFill>
                            <a:srgbClr val="333333"/>
                          </a:solidFill>
                          <a:latin typeface="Cambria Math" panose="02040503050406030204" pitchFamily="18" charset="0"/>
                        </a:rPr>
                        <m:t>=</m:t>
                      </m:r>
                      <m:r>
                        <a:rPr xmlns:a="http://schemas.openxmlformats.org/drawingml/2006/main" sz="600" i="1">
                          <a:solidFill>
                            <a:srgbClr val="333333"/>
                          </a:solidFill>
                          <a:latin typeface="Cambria Math" panose="02040503050406030204" pitchFamily="18" charset="0"/>
                        </a:rPr>
                        <m:t>0</m:t>
                      </m:r>
                    </m:sub>
                  </m:sSub>
                  <m:r>
                    <a:rPr xmlns:a="http://schemas.openxmlformats.org/drawingml/2006/main" sz="600" i="1">
                      <a:solidFill>
                        <a:srgbClr val="333333"/>
                      </a:solidFill>
                      <a:latin typeface="Cambria Math" panose="02040503050406030204" pitchFamily="18" charset="0"/>
                    </a:rPr>
                    <m:t>A</m:t>
                  </m:r>
                  <m:r>
                    <a:rPr xmlns:a="http://schemas.openxmlformats.org/drawingml/2006/main" sz="600" i="1">
                      <a:solidFill>
                        <a:srgbClr val="333333"/>
                      </a:solidFill>
                      <a:latin typeface="Cambria Math" panose="02040503050406030204" pitchFamily="18" charset="0"/>
                    </a:rPr>
                    <m:t>c</m:t>
                  </m:r>
                  <m:r>
                    <a:rPr xmlns:a="http://schemas.openxmlformats.org/drawingml/2006/main" sz="600" i="1">
                      <a:solidFill>
                        <a:srgbClr val="333333"/>
                      </a:solidFill>
                      <a:latin typeface="Cambria Math" panose="02040503050406030204" pitchFamily="18" charset="0"/>
                    </a:rPr>
                    <m:t>t</m:t>
                  </m:r>
                  <m:r>
                    <a:rPr xmlns:a="http://schemas.openxmlformats.org/drawingml/2006/main" sz="600" i="1">
                      <a:solidFill>
                        <a:srgbClr val="333333"/>
                      </a:solidFill>
                      <a:latin typeface="Cambria Math" panose="02040503050406030204" pitchFamily="18" charset="0"/>
                    </a:rPr>
                    <m:t>i</m:t>
                  </m:r>
                  <m:r>
                    <a:rPr xmlns:a="http://schemas.openxmlformats.org/drawingml/2006/main" sz="600" i="1">
                      <a:solidFill>
                        <a:srgbClr val="333333"/>
                      </a:solidFill>
                      <a:latin typeface="Cambria Math" panose="02040503050406030204" pitchFamily="18" charset="0"/>
                    </a:rPr>
                    <m:t>v</m:t>
                  </m:r>
                  <m:r>
                    <a:rPr xmlns:a="http://schemas.openxmlformats.org/drawingml/2006/main" sz="600" i="1">
                      <a:solidFill>
                        <a:srgbClr val="333333"/>
                      </a:solidFill>
                      <a:latin typeface="Cambria Math" panose="02040503050406030204" pitchFamily="18" charset="0"/>
                    </a:rPr>
                    <m:t>e</m:t>
                  </m:r>
                  <m:r>
                    <a:rPr xmlns:a="http://schemas.openxmlformats.org/drawingml/2006/main" sz="600" i="1">
                      <a:solidFill>
                        <a:srgbClr val="333333"/>
                      </a:solidFill>
                      <a:latin typeface="Cambria Math" panose="02040503050406030204" pitchFamily="18" charset="0"/>
                    </a:rPr>
                    <m:t>∈</m:t>
                  </m:r>
                  <m:r>
                    <a:rPr xmlns:a="http://schemas.openxmlformats.org/drawingml/2006/main" sz="600" i="1">
                      <a:solidFill>
                        <a:srgbClr val="333333"/>
                      </a:solidFill>
                      <a:latin typeface="Cambria Math" panose="02040503050406030204" pitchFamily="18" charset="0"/>
                    </a:rPr>
                    <m:t>{</m:t>
                  </m:r>
                  <m:r>
                    <a:rPr xmlns:a="http://schemas.openxmlformats.org/drawingml/2006/main" sz="600" i="1">
                      <a:solidFill>
                        <a:srgbClr val="333333"/>
                      </a:solidFill>
                      <a:latin typeface="Cambria Math" panose="02040503050406030204" pitchFamily="18" charset="0"/>
                    </a:rPr>
                    <m:t>0,1</m:t>
                  </m:r>
                  <m:r>
                    <a:rPr xmlns:a="http://schemas.openxmlformats.org/drawingml/2006/main" sz="600" i="1">
                      <a:solidFill>
                        <a:srgbClr val="333333"/>
                      </a:solidFill>
                      <a:latin typeface="Cambria Math" panose="02040503050406030204" pitchFamily="18" charset="0"/>
                    </a:rPr>
                    <m:t>}</m:t>
                  </m:r>
                </m:oMath>
              </m:oMathPara>
            </a14:m>
            <a:endParaRPr sz="600">
              <a:solidFill>
                <a:srgbClr val="333333"/>
              </a:solidFill>
            </a:endParaRPr>
          </a:p>
        </p:txBody>
      </p:sp>
      <p:sp>
        <p:nvSpPr>
          <p:cNvPr id="1919" name="Line"/>
          <p:cNvSpPr/>
          <p:nvPr/>
        </p:nvSpPr>
        <p:spPr>
          <a:xfrm flipV="1">
            <a:off x="1540901" y="3944628"/>
            <a:ext cx="1" cy="321094"/>
          </a:xfrm>
          <a:prstGeom prst="line">
            <a:avLst/>
          </a:prstGeom>
          <a:ln w="25400" cap="rnd">
            <a:solidFill>
              <a:schemeClr val="accent4">
                <a:lumOff val="-3294"/>
              </a:schemeClr>
            </a:solidFill>
            <a:custDash>
              <a:ds d="100000" sp="200000"/>
            </a:custDash>
          </a:ln>
          <a:effectLst>
            <a:outerShdw sx="100000" sy="100000" kx="0" ky="0" algn="b" rotWithShape="0" blurRad="38100" dist="20000" dir="5400000">
              <a:srgbClr val="000000">
                <a:alpha val="38000"/>
              </a:srgbClr>
            </a:outerShdw>
          </a:effectLst>
        </p:spPr>
        <p:txBody>
          <a:bodyPr lIns="0" tIns="0" rIns="0" bIns="0"/>
          <a:lstStyle/>
          <a:p>
            <a:pPr/>
          </a:p>
        </p:txBody>
      </p:sp>
      <p:sp>
        <p:nvSpPr>
          <p:cNvPr id="1920" name="Circle"/>
          <p:cNvSpPr/>
          <p:nvPr/>
        </p:nvSpPr>
        <p:spPr>
          <a:xfrm>
            <a:off x="3099805" y="3187629"/>
            <a:ext cx="254543" cy="254543"/>
          </a:xfrm>
          <a:prstGeom prst="ellipse">
            <a:avLst/>
          </a:prstGeom>
          <a:solidFill>
            <a:srgbClr val="BAB9A0"/>
          </a:solidFill>
          <a:ln w="25400">
            <a:solidFill>
              <a:schemeClr val="accent1"/>
            </a:solidFill>
          </a:ln>
        </p:spPr>
        <p:txBody>
          <a:bodyPr lIns="0" tIns="0" rIns="0" bIns="0"/>
          <a:lstStyle/>
          <a:p>
            <a:pPr/>
          </a:p>
        </p:txBody>
      </p:sp>
      <p:sp>
        <p:nvSpPr>
          <p:cNvPr id="1921" name="Circle"/>
          <p:cNvSpPr/>
          <p:nvPr/>
        </p:nvSpPr>
        <p:spPr>
          <a:xfrm>
            <a:off x="3099805" y="3657443"/>
            <a:ext cx="254543" cy="254542"/>
          </a:xfrm>
          <a:prstGeom prst="ellipse">
            <a:avLst/>
          </a:prstGeom>
          <a:solidFill>
            <a:srgbClr val="BAB9A0"/>
          </a:solidFill>
          <a:ln w="25400">
            <a:solidFill>
              <a:schemeClr val="accent1"/>
            </a:solidFill>
          </a:ln>
        </p:spPr>
        <p:txBody>
          <a:bodyPr lIns="0" tIns="0" rIns="0" bIns="0"/>
          <a:lstStyle/>
          <a:p>
            <a:pPr/>
          </a:p>
        </p:txBody>
      </p:sp>
      <p:sp>
        <p:nvSpPr>
          <p:cNvPr id="1922" name="Circle"/>
          <p:cNvSpPr/>
          <p:nvPr/>
        </p:nvSpPr>
        <p:spPr>
          <a:xfrm>
            <a:off x="3099805" y="4077220"/>
            <a:ext cx="254543" cy="254543"/>
          </a:xfrm>
          <a:prstGeom prst="ellipse">
            <a:avLst/>
          </a:prstGeom>
          <a:solidFill>
            <a:srgbClr val="BAB9A0"/>
          </a:solidFill>
          <a:ln w="25400">
            <a:solidFill>
              <a:schemeClr val="accent1"/>
            </a:solidFill>
          </a:ln>
        </p:spPr>
        <p:txBody>
          <a:bodyPr lIns="0" tIns="0" rIns="0" bIns="0"/>
          <a:lstStyle/>
          <a:p>
            <a:pPr/>
          </a:p>
        </p:txBody>
      </p:sp>
      <p:sp>
        <p:nvSpPr>
          <p:cNvPr id="1923" name="Line"/>
          <p:cNvSpPr/>
          <p:nvPr/>
        </p:nvSpPr>
        <p:spPr>
          <a:xfrm>
            <a:off x="1573598" y="2269644"/>
            <a:ext cx="1521748" cy="1042353"/>
          </a:xfrm>
          <a:prstGeom prst="line">
            <a:avLst/>
          </a:prstGeom>
          <a:ln>
            <a:solidFill>
              <a:schemeClr val="accent4">
                <a:lumOff val="-3294"/>
              </a:schemeClr>
            </a:solidFill>
          </a:ln>
        </p:spPr>
        <p:txBody>
          <a:bodyPr lIns="0" tIns="0" rIns="0" bIns="0"/>
          <a:lstStyle/>
          <a:p>
            <a:pPr/>
          </a:p>
        </p:txBody>
      </p:sp>
      <p:sp>
        <p:nvSpPr>
          <p:cNvPr id="1924" name="Line"/>
          <p:cNvSpPr/>
          <p:nvPr/>
        </p:nvSpPr>
        <p:spPr>
          <a:xfrm flipV="1">
            <a:off x="1607824" y="3309642"/>
            <a:ext cx="1485865" cy="1214326"/>
          </a:xfrm>
          <a:prstGeom prst="line">
            <a:avLst/>
          </a:prstGeom>
          <a:ln>
            <a:solidFill>
              <a:schemeClr val="accent4">
                <a:lumOff val="-3294"/>
              </a:schemeClr>
            </a:solidFill>
          </a:ln>
        </p:spPr>
        <p:txBody>
          <a:bodyPr lIns="0" tIns="0" rIns="0" bIns="0"/>
          <a:lstStyle/>
          <a:p>
            <a:pPr/>
          </a:p>
        </p:txBody>
      </p:sp>
      <p:sp>
        <p:nvSpPr>
          <p:cNvPr id="1925" name="Line"/>
          <p:cNvSpPr/>
          <p:nvPr/>
        </p:nvSpPr>
        <p:spPr>
          <a:xfrm>
            <a:off x="1577897" y="2277230"/>
            <a:ext cx="1526776" cy="1502460"/>
          </a:xfrm>
          <a:prstGeom prst="line">
            <a:avLst/>
          </a:prstGeom>
          <a:ln>
            <a:solidFill>
              <a:schemeClr val="accent4">
                <a:lumOff val="-3294"/>
              </a:schemeClr>
            </a:solidFill>
          </a:ln>
        </p:spPr>
        <p:txBody>
          <a:bodyPr lIns="0" tIns="0" rIns="0" bIns="0"/>
          <a:lstStyle/>
          <a:p>
            <a:pPr/>
          </a:p>
        </p:txBody>
      </p:sp>
      <p:sp>
        <p:nvSpPr>
          <p:cNvPr id="1926" name="Line"/>
          <p:cNvSpPr/>
          <p:nvPr/>
        </p:nvSpPr>
        <p:spPr>
          <a:xfrm flipV="1">
            <a:off x="1603690" y="3783775"/>
            <a:ext cx="1515399" cy="728717"/>
          </a:xfrm>
          <a:prstGeom prst="line">
            <a:avLst/>
          </a:prstGeom>
          <a:ln>
            <a:solidFill>
              <a:schemeClr val="accent4">
                <a:lumOff val="-3294"/>
              </a:schemeClr>
            </a:solidFill>
          </a:ln>
        </p:spPr>
        <p:txBody>
          <a:bodyPr lIns="0" tIns="0" rIns="0" bIns="0"/>
          <a:lstStyle/>
          <a:p>
            <a:pPr/>
          </a:p>
        </p:txBody>
      </p:sp>
      <p:sp>
        <p:nvSpPr>
          <p:cNvPr id="1927" name="Line"/>
          <p:cNvSpPr/>
          <p:nvPr/>
        </p:nvSpPr>
        <p:spPr>
          <a:xfrm>
            <a:off x="1609184" y="2312552"/>
            <a:ext cx="1491057" cy="1878367"/>
          </a:xfrm>
          <a:prstGeom prst="line">
            <a:avLst/>
          </a:prstGeom>
          <a:ln>
            <a:solidFill>
              <a:schemeClr val="accent4">
                <a:lumOff val="-3294"/>
              </a:schemeClr>
            </a:solidFill>
          </a:ln>
        </p:spPr>
        <p:txBody>
          <a:bodyPr lIns="0" tIns="0" rIns="0" bIns="0"/>
          <a:lstStyle/>
          <a:p>
            <a:pPr/>
          </a:p>
        </p:txBody>
      </p:sp>
      <p:sp>
        <p:nvSpPr>
          <p:cNvPr id="1928" name="Line"/>
          <p:cNvSpPr/>
          <p:nvPr/>
        </p:nvSpPr>
        <p:spPr>
          <a:xfrm flipV="1">
            <a:off x="1609610" y="4180551"/>
            <a:ext cx="1474455" cy="327013"/>
          </a:xfrm>
          <a:prstGeom prst="line">
            <a:avLst/>
          </a:prstGeom>
          <a:ln>
            <a:solidFill>
              <a:schemeClr val="accent4">
                <a:lumOff val="-3294"/>
              </a:schemeClr>
            </a:solidFill>
          </a:ln>
        </p:spPr>
        <p:txBody>
          <a:bodyPr lIns="0" tIns="0" rIns="0" bIns="0"/>
          <a:lstStyle/>
          <a:p>
            <a:pPr/>
          </a:p>
        </p:txBody>
      </p:sp>
      <p:sp>
        <p:nvSpPr>
          <p:cNvPr id="1929" name="Line"/>
          <p:cNvSpPr/>
          <p:nvPr/>
        </p:nvSpPr>
        <p:spPr>
          <a:xfrm>
            <a:off x="1630859" y="3310388"/>
            <a:ext cx="1461060" cy="1"/>
          </a:xfrm>
          <a:prstGeom prst="line">
            <a:avLst/>
          </a:prstGeom>
          <a:ln>
            <a:solidFill>
              <a:srgbClr val="4D80F4"/>
            </a:solidFill>
          </a:ln>
        </p:spPr>
        <p:txBody>
          <a:bodyPr lIns="0" tIns="0" rIns="0" bIns="0"/>
          <a:lstStyle/>
          <a:p>
            <a:pPr/>
          </a:p>
        </p:txBody>
      </p:sp>
      <p:sp>
        <p:nvSpPr>
          <p:cNvPr id="1930" name="Line"/>
          <p:cNvSpPr/>
          <p:nvPr/>
        </p:nvSpPr>
        <p:spPr>
          <a:xfrm>
            <a:off x="1622752" y="3310387"/>
            <a:ext cx="1477275" cy="469790"/>
          </a:xfrm>
          <a:prstGeom prst="line">
            <a:avLst/>
          </a:prstGeom>
          <a:ln>
            <a:solidFill>
              <a:srgbClr val="4D80F4"/>
            </a:solidFill>
          </a:ln>
        </p:spPr>
        <p:txBody>
          <a:bodyPr lIns="0" tIns="0" rIns="0" bIns="0"/>
          <a:lstStyle/>
          <a:p>
            <a:pPr/>
          </a:p>
        </p:txBody>
      </p:sp>
      <p:sp>
        <p:nvSpPr>
          <p:cNvPr id="1931" name="Line"/>
          <p:cNvSpPr/>
          <p:nvPr/>
        </p:nvSpPr>
        <p:spPr>
          <a:xfrm>
            <a:off x="1625365" y="3314786"/>
            <a:ext cx="1448005" cy="858033"/>
          </a:xfrm>
          <a:prstGeom prst="line">
            <a:avLst/>
          </a:prstGeom>
          <a:ln>
            <a:solidFill>
              <a:srgbClr val="4D80F4"/>
            </a:solidFill>
          </a:ln>
        </p:spPr>
        <p:txBody>
          <a:bodyPr lIns="0" tIns="0" rIns="0" bIns="0"/>
          <a:lstStyle/>
          <a:p>
            <a:pPr/>
          </a:p>
        </p:txBody>
      </p:sp>
      <p:sp>
        <p:nvSpPr>
          <p:cNvPr id="1932" name="Line"/>
          <p:cNvSpPr/>
          <p:nvPr/>
        </p:nvSpPr>
        <p:spPr>
          <a:xfrm flipV="1">
            <a:off x="1600090" y="3305548"/>
            <a:ext cx="1490279" cy="2292093"/>
          </a:xfrm>
          <a:prstGeom prst="line">
            <a:avLst/>
          </a:prstGeom>
          <a:ln>
            <a:solidFill>
              <a:srgbClr val="4D80F4"/>
            </a:solidFill>
          </a:ln>
        </p:spPr>
        <p:txBody>
          <a:bodyPr lIns="0" tIns="0" rIns="0" bIns="0"/>
          <a:lstStyle/>
          <a:p>
            <a:pPr/>
          </a:p>
        </p:txBody>
      </p:sp>
      <p:sp>
        <p:nvSpPr>
          <p:cNvPr id="1933" name="Line"/>
          <p:cNvSpPr/>
          <p:nvPr/>
        </p:nvSpPr>
        <p:spPr>
          <a:xfrm flipV="1">
            <a:off x="1594450" y="3771512"/>
            <a:ext cx="1514969" cy="1834853"/>
          </a:xfrm>
          <a:prstGeom prst="line">
            <a:avLst/>
          </a:prstGeom>
          <a:ln>
            <a:solidFill>
              <a:srgbClr val="4D80F4"/>
            </a:solidFill>
          </a:ln>
        </p:spPr>
        <p:txBody>
          <a:bodyPr lIns="0" tIns="0" rIns="0" bIns="0"/>
          <a:lstStyle/>
          <a:p>
            <a:pPr/>
          </a:p>
        </p:txBody>
      </p:sp>
      <p:sp>
        <p:nvSpPr>
          <p:cNvPr id="1934" name="Line"/>
          <p:cNvSpPr/>
          <p:nvPr/>
        </p:nvSpPr>
        <p:spPr>
          <a:xfrm flipV="1">
            <a:off x="1603905" y="4200946"/>
            <a:ext cx="1481168" cy="1399945"/>
          </a:xfrm>
          <a:prstGeom prst="line">
            <a:avLst/>
          </a:prstGeom>
          <a:ln>
            <a:solidFill>
              <a:srgbClr val="4D80F4"/>
            </a:solidFill>
          </a:ln>
        </p:spPr>
        <p:txBody>
          <a:bodyPr lIns="0" tIns="0" rIns="0" bIns="0"/>
          <a:lstStyle/>
          <a:p>
            <a:pPr/>
          </a:p>
        </p:txBody>
      </p:sp>
      <p:sp>
        <p:nvSpPr>
          <p:cNvPr id="1935" name="Circle"/>
          <p:cNvSpPr/>
          <p:nvPr/>
        </p:nvSpPr>
        <p:spPr>
          <a:xfrm>
            <a:off x="4369805" y="3789533"/>
            <a:ext cx="254543" cy="254543"/>
          </a:xfrm>
          <a:prstGeom prst="ellipse">
            <a:avLst/>
          </a:prstGeom>
          <a:solidFill>
            <a:srgbClr val="BAB9A0"/>
          </a:solidFill>
          <a:ln w="25400">
            <a:solidFill>
              <a:schemeClr val="accent1"/>
            </a:solidFill>
          </a:ln>
        </p:spPr>
        <p:txBody>
          <a:bodyPr lIns="0" tIns="0" rIns="0" bIns="0"/>
          <a:lstStyle/>
          <a:p>
            <a:pPr/>
          </a:p>
        </p:txBody>
      </p:sp>
      <p:sp>
        <p:nvSpPr>
          <p:cNvPr id="1936" name="Line"/>
          <p:cNvSpPr/>
          <p:nvPr/>
        </p:nvSpPr>
        <p:spPr>
          <a:xfrm flipV="1">
            <a:off x="4508125" y="4243289"/>
            <a:ext cx="1" cy="321094"/>
          </a:xfrm>
          <a:prstGeom prst="line">
            <a:avLst/>
          </a:prstGeom>
          <a:ln w="25400" cap="rnd">
            <a:solidFill>
              <a:srgbClr val="BAB9A0"/>
            </a:solidFill>
            <a:custDash>
              <a:ds d="100000" sp="200000"/>
            </a:custDash>
          </a:ln>
          <a:effectLst>
            <a:outerShdw sx="100000" sy="100000" kx="0" ky="0" algn="b" rotWithShape="0" blurRad="38100" dist="20000" dir="5400000">
              <a:srgbClr val="000000">
                <a:alpha val="38000"/>
              </a:srgbClr>
            </a:outerShdw>
          </a:effectLst>
        </p:spPr>
        <p:txBody>
          <a:bodyPr lIns="0" tIns="0" rIns="0" bIns="0"/>
          <a:lstStyle/>
          <a:p>
            <a:pPr/>
          </a:p>
        </p:txBody>
      </p:sp>
      <p:sp>
        <p:nvSpPr>
          <p:cNvPr id="1937" name="Circle"/>
          <p:cNvSpPr/>
          <p:nvPr/>
        </p:nvSpPr>
        <p:spPr>
          <a:xfrm>
            <a:off x="4369805" y="4782649"/>
            <a:ext cx="254543" cy="254543"/>
          </a:xfrm>
          <a:prstGeom prst="ellipse">
            <a:avLst/>
          </a:prstGeom>
          <a:solidFill>
            <a:srgbClr val="BAB9A0"/>
          </a:solidFill>
          <a:ln w="25400">
            <a:solidFill>
              <a:schemeClr val="accent1"/>
            </a:solidFill>
          </a:ln>
        </p:spPr>
        <p:txBody>
          <a:bodyPr lIns="0" tIns="0" rIns="0" bIns="0"/>
          <a:lstStyle/>
          <a:p>
            <a:pPr/>
          </a:p>
        </p:txBody>
      </p:sp>
      <p:sp>
        <p:nvSpPr>
          <p:cNvPr id="1938" name="Line"/>
          <p:cNvSpPr/>
          <p:nvPr/>
        </p:nvSpPr>
        <p:spPr>
          <a:xfrm>
            <a:off x="3362586" y="3357363"/>
            <a:ext cx="996488" cy="548152"/>
          </a:xfrm>
          <a:prstGeom prst="line">
            <a:avLst/>
          </a:prstGeom>
          <a:ln w="12700">
            <a:solidFill>
              <a:schemeClr val="accent1">
                <a:satOff val="-39804"/>
                <a:lumOff val="-18078"/>
              </a:schemeClr>
            </a:solidFill>
          </a:ln>
        </p:spPr>
        <p:txBody>
          <a:bodyPr lIns="0" tIns="0" rIns="0" bIns="0"/>
          <a:lstStyle/>
          <a:p>
            <a:pPr/>
          </a:p>
        </p:txBody>
      </p:sp>
      <p:sp>
        <p:nvSpPr>
          <p:cNvPr id="1939" name="Line"/>
          <p:cNvSpPr/>
          <p:nvPr/>
        </p:nvSpPr>
        <p:spPr>
          <a:xfrm>
            <a:off x="3365166" y="3807584"/>
            <a:ext cx="985739" cy="93565"/>
          </a:xfrm>
          <a:prstGeom prst="line">
            <a:avLst/>
          </a:prstGeom>
          <a:ln w="12700">
            <a:solidFill>
              <a:schemeClr val="accent1">
                <a:satOff val="-39804"/>
                <a:lumOff val="-18078"/>
              </a:schemeClr>
            </a:solidFill>
          </a:ln>
        </p:spPr>
        <p:txBody>
          <a:bodyPr lIns="0" tIns="0" rIns="0" bIns="0"/>
          <a:lstStyle/>
          <a:p>
            <a:pPr/>
          </a:p>
        </p:txBody>
      </p:sp>
      <p:sp>
        <p:nvSpPr>
          <p:cNvPr id="1940" name="Line"/>
          <p:cNvSpPr/>
          <p:nvPr/>
        </p:nvSpPr>
        <p:spPr>
          <a:xfrm flipV="1">
            <a:off x="3365926" y="3904389"/>
            <a:ext cx="970559" cy="278739"/>
          </a:xfrm>
          <a:prstGeom prst="line">
            <a:avLst/>
          </a:prstGeom>
          <a:ln w="12700">
            <a:solidFill>
              <a:schemeClr val="accent1">
                <a:satOff val="-39804"/>
                <a:lumOff val="-18078"/>
              </a:schemeClr>
            </a:solidFill>
          </a:ln>
        </p:spPr>
        <p:txBody>
          <a:bodyPr lIns="0" tIns="0" rIns="0" bIns="0"/>
          <a:lstStyle/>
          <a:p>
            <a:pPr/>
          </a:p>
        </p:txBody>
      </p:sp>
      <p:sp>
        <p:nvSpPr>
          <p:cNvPr id="1941" name="Line"/>
          <p:cNvSpPr/>
          <p:nvPr/>
        </p:nvSpPr>
        <p:spPr>
          <a:xfrm flipV="1">
            <a:off x="3365901" y="3907019"/>
            <a:ext cx="984797" cy="737154"/>
          </a:xfrm>
          <a:prstGeom prst="line">
            <a:avLst/>
          </a:prstGeom>
          <a:ln w="12700">
            <a:solidFill>
              <a:schemeClr val="accent1">
                <a:satOff val="-39804"/>
                <a:lumOff val="-18078"/>
              </a:schemeClr>
            </a:solidFill>
          </a:ln>
        </p:spPr>
        <p:txBody>
          <a:bodyPr lIns="0" tIns="0" rIns="0" bIns="0"/>
          <a:lstStyle/>
          <a:p>
            <a:pPr/>
          </a:p>
        </p:txBody>
      </p:sp>
      <p:sp>
        <p:nvSpPr>
          <p:cNvPr id="1942" name="Line"/>
          <p:cNvSpPr/>
          <p:nvPr/>
        </p:nvSpPr>
        <p:spPr>
          <a:xfrm flipV="1">
            <a:off x="3364140" y="3911955"/>
            <a:ext cx="982664" cy="1119741"/>
          </a:xfrm>
          <a:prstGeom prst="line">
            <a:avLst/>
          </a:prstGeom>
          <a:ln w="12700">
            <a:solidFill>
              <a:schemeClr val="accent1">
                <a:satOff val="-39804"/>
                <a:lumOff val="-18078"/>
              </a:schemeClr>
            </a:solidFill>
          </a:ln>
        </p:spPr>
        <p:txBody>
          <a:bodyPr lIns="0" tIns="0" rIns="0" bIns="0"/>
          <a:lstStyle/>
          <a:p>
            <a:pPr/>
          </a:p>
        </p:txBody>
      </p:sp>
      <p:sp>
        <p:nvSpPr>
          <p:cNvPr id="1943" name="Line"/>
          <p:cNvSpPr/>
          <p:nvPr/>
        </p:nvSpPr>
        <p:spPr>
          <a:xfrm>
            <a:off x="3368802" y="3373822"/>
            <a:ext cx="984056" cy="1487582"/>
          </a:xfrm>
          <a:prstGeom prst="line">
            <a:avLst/>
          </a:prstGeom>
          <a:ln w="12700">
            <a:solidFill>
              <a:schemeClr val="accent1">
                <a:satOff val="-39804"/>
                <a:lumOff val="-18078"/>
              </a:schemeClr>
            </a:solidFill>
          </a:ln>
        </p:spPr>
        <p:txBody>
          <a:bodyPr lIns="0" tIns="0" rIns="0" bIns="0"/>
          <a:lstStyle/>
          <a:p>
            <a:pPr/>
          </a:p>
        </p:txBody>
      </p:sp>
      <p:sp>
        <p:nvSpPr>
          <p:cNvPr id="1944" name="Line"/>
          <p:cNvSpPr/>
          <p:nvPr/>
        </p:nvSpPr>
        <p:spPr>
          <a:xfrm>
            <a:off x="3364794" y="3802271"/>
            <a:ext cx="982618" cy="1044918"/>
          </a:xfrm>
          <a:prstGeom prst="line">
            <a:avLst/>
          </a:prstGeom>
          <a:ln w="12700">
            <a:solidFill>
              <a:schemeClr val="accent1">
                <a:satOff val="-39804"/>
                <a:lumOff val="-18078"/>
              </a:schemeClr>
            </a:solidFill>
          </a:ln>
        </p:spPr>
        <p:txBody>
          <a:bodyPr lIns="0" tIns="0" rIns="0" bIns="0"/>
          <a:lstStyle/>
          <a:p>
            <a:pPr/>
          </a:p>
        </p:txBody>
      </p:sp>
      <p:sp>
        <p:nvSpPr>
          <p:cNvPr id="1945" name="Line"/>
          <p:cNvSpPr/>
          <p:nvPr/>
        </p:nvSpPr>
        <p:spPr>
          <a:xfrm>
            <a:off x="3371412" y="4184632"/>
            <a:ext cx="986064" cy="679806"/>
          </a:xfrm>
          <a:prstGeom prst="line">
            <a:avLst/>
          </a:prstGeom>
          <a:ln w="12700">
            <a:solidFill>
              <a:schemeClr val="accent1">
                <a:satOff val="-39804"/>
                <a:lumOff val="-18078"/>
              </a:schemeClr>
            </a:solidFill>
          </a:ln>
        </p:spPr>
        <p:txBody>
          <a:bodyPr lIns="0" tIns="0" rIns="0" bIns="0"/>
          <a:lstStyle/>
          <a:p>
            <a:pPr/>
          </a:p>
        </p:txBody>
      </p:sp>
      <p:sp>
        <p:nvSpPr>
          <p:cNvPr id="1946" name="Line"/>
          <p:cNvSpPr/>
          <p:nvPr/>
        </p:nvSpPr>
        <p:spPr>
          <a:xfrm>
            <a:off x="3366587" y="4618910"/>
            <a:ext cx="982033" cy="240280"/>
          </a:xfrm>
          <a:prstGeom prst="line">
            <a:avLst/>
          </a:prstGeom>
          <a:ln w="12700">
            <a:solidFill>
              <a:schemeClr val="accent1">
                <a:satOff val="-39804"/>
                <a:lumOff val="-18078"/>
              </a:schemeClr>
            </a:solidFill>
          </a:ln>
        </p:spPr>
        <p:txBody>
          <a:bodyPr lIns="0" tIns="0" rIns="0" bIns="0"/>
          <a:lstStyle/>
          <a:p>
            <a:pPr/>
          </a:p>
        </p:txBody>
      </p:sp>
      <p:sp>
        <p:nvSpPr>
          <p:cNvPr id="1947" name="Line"/>
          <p:cNvSpPr/>
          <p:nvPr/>
        </p:nvSpPr>
        <p:spPr>
          <a:xfrm flipV="1">
            <a:off x="3369531" y="4866652"/>
            <a:ext cx="963210" cy="146746"/>
          </a:xfrm>
          <a:prstGeom prst="line">
            <a:avLst/>
          </a:prstGeom>
          <a:ln w="12700">
            <a:solidFill>
              <a:schemeClr val="accent1">
                <a:satOff val="-39804"/>
                <a:lumOff val="-18078"/>
              </a:schemeClr>
            </a:solidFill>
          </a:ln>
        </p:spPr>
        <p:txBody>
          <a:bodyPr lIns="0" tIns="0" rIns="0" bIns="0"/>
          <a:lstStyle/>
          <a:p>
            <a:pPr/>
          </a:p>
        </p:txBody>
      </p:sp>
      <p:sp>
        <p:nvSpPr>
          <p:cNvPr id="1948" name="Circle"/>
          <p:cNvSpPr/>
          <p:nvPr/>
        </p:nvSpPr>
        <p:spPr>
          <a:xfrm>
            <a:off x="5790159" y="3132830"/>
            <a:ext cx="216119" cy="216119"/>
          </a:xfrm>
          <a:prstGeom prst="ellipse">
            <a:avLst/>
          </a:prstGeom>
          <a:solidFill>
            <a:schemeClr val="accent4">
              <a:lumOff val="-3294"/>
            </a:schemeClr>
          </a:solidFill>
          <a:ln w="25400">
            <a:solidFill>
              <a:schemeClr val="accent4">
                <a:lumOff val="-3294"/>
              </a:schemeClr>
            </a:solidFill>
            <a:prstDash val="sysDot"/>
            <a:miter lim="400000"/>
          </a:ln>
        </p:spPr>
        <p:txBody>
          <a:bodyPr lIns="0" tIns="0" rIns="0" bIns="0"/>
          <a:lstStyle/>
          <a:p>
            <a:pPr/>
          </a:p>
        </p:txBody>
      </p:sp>
      <p:sp>
        <p:nvSpPr>
          <p:cNvPr id="1949" name="Circle"/>
          <p:cNvSpPr/>
          <p:nvPr/>
        </p:nvSpPr>
        <p:spPr>
          <a:xfrm>
            <a:off x="5790159" y="3421083"/>
            <a:ext cx="216119" cy="216119"/>
          </a:xfrm>
          <a:prstGeom prst="ellipse">
            <a:avLst/>
          </a:prstGeom>
          <a:solidFill>
            <a:schemeClr val="accent4">
              <a:lumOff val="-3294"/>
              <a:alpha val="72085"/>
            </a:schemeClr>
          </a:solidFill>
          <a:ln w="25400">
            <a:solidFill>
              <a:schemeClr val="accent4">
                <a:lumOff val="-3294"/>
                <a:alpha val="72085"/>
              </a:schemeClr>
            </a:solidFill>
            <a:prstDash val="sysDot"/>
            <a:miter lim="400000"/>
          </a:ln>
        </p:spPr>
        <p:txBody>
          <a:bodyPr lIns="0" tIns="0" rIns="0" bIns="0"/>
          <a:lstStyle/>
          <a:p>
            <a:pPr/>
          </a:p>
        </p:txBody>
      </p:sp>
      <p:sp>
        <p:nvSpPr>
          <p:cNvPr id="1950" name="Circle"/>
          <p:cNvSpPr/>
          <p:nvPr/>
        </p:nvSpPr>
        <p:spPr>
          <a:xfrm>
            <a:off x="5780242" y="4574094"/>
            <a:ext cx="216119" cy="216119"/>
          </a:xfrm>
          <a:prstGeom prst="ellipse">
            <a:avLst/>
          </a:prstGeom>
          <a:solidFill>
            <a:srgbClr val="D44EF4">
              <a:alpha val="32761"/>
            </a:srgbClr>
          </a:solidFill>
          <a:ln w="25400">
            <a:solidFill>
              <a:srgbClr val="D44EF4">
                <a:alpha val="32761"/>
              </a:srgbClr>
            </a:solidFill>
            <a:prstDash val="sysDot"/>
            <a:miter lim="400000"/>
          </a:ln>
        </p:spPr>
        <p:txBody>
          <a:bodyPr lIns="0" tIns="0" rIns="0" bIns="0"/>
          <a:lstStyle/>
          <a:p>
            <a:pPr/>
          </a:p>
        </p:txBody>
      </p:sp>
      <p:sp>
        <p:nvSpPr>
          <p:cNvPr id="1951" name="Circle"/>
          <p:cNvSpPr/>
          <p:nvPr/>
        </p:nvSpPr>
        <p:spPr>
          <a:xfrm>
            <a:off x="5781402" y="4836187"/>
            <a:ext cx="216119" cy="216119"/>
          </a:xfrm>
          <a:prstGeom prst="ellipse">
            <a:avLst/>
          </a:prstGeom>
          <a:solidFill>
            <a:srgbClr val="4D80F4"/>
          </a:solidFill>
          <a:ln w="25400">
            <a:solidFill>
              <a:srgbClr val="4D7FF4"/>
            </a:solidFill>
            <a:prstDash val="sysDot"/>
            <a:miter lim="400000"/>
          </a:ln>
        </p:spPr>
        <p:txBody>
          <a:bodyPr lIns="0" tIns="0" rIns="0" bIns="0"/>
          <a:lstStyle/>
          <a:p>
            <a:pPr/>
          </a:p>
        </p:txBody>
      </p:sp>
      <p:sp>
        <p:nvSpPr>
          <p:cNvPr id="1952" name="Circle"/>
          <p:cNvSpPr/>
          <p:nvPr/>
        </p:nvSpPr>
        <p:spPr>
          <a:xfrm>
            <a:off x="5781402" y="5124440"/>
            <a:ext cx="216119" cy="216119"/>
          </a:xfrm>
          <a:prstGeom prst="ellipse">
            <a:avLst/>
          </a:prstGeom>
          <a:solidFill>
            <a:srgbClr val="88F4B6">
              <a:alpha val="72085"/>
            </a:srgbClr>
          </a:solidFill>
          <a:ln w="25400">
            <a:solidFill>
              <a:srgbClr val="AAF7CB">
                <a:alpha val="72085"/>
              </a:srgbClr>
            </a:solidFill>
            <a:prstDash val="sysDot"/>
            <a:miter lim="400000"/>
          </a:ln>
        </p:spPr>
        <p:txBody>
          <a:bodyPr lIns="0" tIns="0" rIns="0" bIns="0"/>
          <a:lstStyle/>
          <a:p>
            <a:pPr>
              <a:defRPr>
                <a:solidFill>
                  <a:srgbClr val="193328"/>
                </a:solidFill>
              </a:defRPr>
            </a:pPr>
          </a:p>
        </p:txBody>
      </p:sp>
      <p:sp>
        <p:nvSpPr>
          <p:cNvPr id="1953" name="Circle"/>
          <p:cNvSpPr/>
          <p:nvPr/>
        </p:nvSpPr>
        <p:spPr>
          <a:xfrm>
            <a:off x="5775864" y="5412693"/>
            <a:ext cx="216119" cy="216119"/>
          </a:xfrm>
          <a:prstGeom prst="ellipse">
            <a:avLst/>
          </a:prstGeom>
          <a:solidFill>
            <a:srgbClr val="4D80F4">
              <a:alpha val="32761"/>
            </a:srgbClr>
          </a:solidFill>
          <a:ln w="25400">
            <a:solidFill>
              <a:srgbClr val="4D7FF4">
                <a:alpha val="32761"/>
              </a:srgbClr>
            </a:solidFill>
            <a:prstDash val="sysDot"/>
            <a:miter lim="400000"/>
          </a:ln>
        </p:spPr>
        <p:txBody>
          <a:bodyPr lIns="0" tIns="0" rIns="0" bIns="0"/>
          <a:lstStyle/>
          <a:p>
            <a:pPr/>
          </a:p>
        </p:txBody>
      </p:sp>
      <p:sp>
        <p:nvSpPr>
          <p:cNvPr id="1954" name="Line"/>
          <p:cNvSpPr/>
          <p:nvPr/>
        </p:nvSpPr>
        <p:spPr>
          <a:xfrm flipV="1">
            <a:off x="4620488" y="3250196"/>
            <a:ext cx="1166964" cy="641349"/>
          </a:xfrm>
          <a:prstGeom prst="line">
            <a:avLst/>
          </a:prstGeom>
          <a:ln w="6350">
            <a:solidFill>
              <a:srgbClr val="535353"/>
            </a:solidFill>
          </a:ln>
        </p:spPr>
        <p:txBody>
          <a:bodyPr lIns="0" tIns="0" rIns="0" bIns="0"/>
          <a:lstStyle/>
          <a:p>
            <a:pPr/>
          </a:p>
        </p:txBody>
      </p:sp>
      <p:sp>
        <p:nvSpPr>
          <p:cNvPr id="1955" name="Line"/>
          <p:cNvSpPr/>
          <p:nvPr/>
        </p:nvSpPr>
        <p:spPr>
          <a:xfrm flipV="1">
            <a:off x="4633769" y="3538792"/>
            <a:ext cx="1154787" cy="365855"/>
          </a:xfrm>
          <a:prstGeom prst="line">
            <a:avLst/>
          </a:prstGeom>
          <a:ln w="6350">
            <a:solidFill>
              <a:srgbClr val="535353"/>
            </a:solidFill>
          </a:ln>
        </p:spPr>
        <p:txBody>
          <a:bodyPr lIns="0" tIns="0" rIns="0" bIns="0"/>
          <a:lstStyle/>
          <a:p>
            <a:pPr/>
          </a:p>
        </p:txBody>
      </p:sp>
      <p:sp>
        <p:nvSpPr>
          <p:cNvPr id="1956" name="Line"/>
          <p:cNvSpPr/>
          <p:nvPr/>
        </p:nvSpPr>
        <p:spPr>
          <a:xfrm flipV="1">
            <a:off x="4627591" y="3825631"/>
            <a:ext cx="1132809" cy="58464"/>
          </a:xfrm>
          <a:prstGeom prst="line">
            <a:avLst/>
          </a:prstGeom>
          <a:ln w="6350">
            <a:solidFill>
              <a:srgbClr val="535353"/>
            </a:solidFill>
          </a:ln>
        </p:spPr>
        <p:txBody>
          <a:bodyPr lIns="0" tIns="0" rIns="0" bIns="0"/>
          <a:lstStyle/>
          <a:p>
            <a:pPr/>
          </a:p>
        </p:txBody>
      </p:sp>
      <p:sp>
        <p:nvSpPr>
          <p:cNvPr id="1957" name="Line"/>
          <p:cNvSpPr/>
          <p:nvPr/>
        </p:nvSpPr>
        <p:spPr>
          <a:xfrm>
            <a:off x="4638673" y="3880000"/>
            <a:ext cx="1130553" cy="216616"/>
          </a:xfrm>
          <a:prstGeom prst="line">
            <a:avLst/>
          </a:prstGeom>
          <a:ln w="6350">
            <a:solidFill>
              <a:srgbClr val="535353"/>
            </a:solidFill>
          </a:ln>
        </p:spPr>
        <p:txBody>
          <a:bodyPr lIns="0" tIns="0" rIns="0" bIns="0"/>
          <a:lstStyle/>
          <a:p>
            <a:pPr/>
          </a:p>
        </p:txBody>
      </p:sp>
      <p:sp>
        <p:nvSpPr>
          <p:cNvPr id="1958" name="Line"/>
          <p:cNvSpPr/>
          <p:nvPr/>
        </p:nvSpPr>
        <p:spPr>
          <a:xfrm>
            <a:off x="4652919" y="3884074"/>
            <a:ext cx="1102102" cy="511664"/>
          </a:xfrm>
          <a:prstGeom prst="line">
            <a:avLst/>
          </a:prstGeom>
          <a:ln w="6350">
            <a:solidFill>
              <a:srgbClr val="535353"/>
            </a:solidFill>
          </a:ln>
        </p:spPr>
        <p:txBody>
          <a:bodyPr lIns="0" tIns="0" rIns="0" bIns="0"/>
          <a:lstStyle/>
          <a:p>
            <a:pPr/>
          </a:p>
        </p:txBody>
      </p:sp>
      <p:sp>
        <p:nvSpPr>
          <p:cNvPr id="1959" name="Line"/>
          <p:cNvSpPr/>
          <p:nvPr/>
        </p:nvSpPr>
        <p:spPr>
          <a:xfrm>
            <a:off x="4636886" y="3896790"/>
            <a:ext cx="1135662" cy="758171"/>
          </a:xfrm>
          <a:prstGeom prst="line">
            <a:avLst/>
          </a:prstGeom>
          <a:ln w="6350">
            <a:solidFill>
              <a:srgbClr val="535353"/>
            </a:solidFill>
          </a:ln>
        </p:spPr>
        <p:txBody>
          <a:bodyPr lIns="0" tIns="0" rIns="0" bIns="0"/>
          <a:lstStyle/>
          <a:p>
            <a:pPr/>
          </a:p>
        </p:txBody>
      </p:sp>
      <p:sp>
        <p:nvSpPr>
          <p:cNvPr id="1960" name="Line"/>
          <p:cNvSpPr/>
          <p:nvPr/>
        </p:nvSpPr>
        <p:spPr>
          <a:xfrm>
            <a:off x="4646721" y="3892547"/>
            <a:ext cx="1120842" cy="1028586"/>
          </a:xfrm>
          <a:prstGeom prst="line">
            <a:avLst/>
          </a:prstGeom>
          <a:ln w="6350">
            <a:solidFill>
              <a:srgbClr val="535353"/>
            </a:solidFill>
          </a:ln>
        </p:spPr>
        <p:txBody>
          <a:bodyPr lIns="0" tIns="0" rIns="0" bIns="0"/>
          <a:lstStyle/>
          <a:p>
            <a:pPr/>
          </a:p>
        </p:txBody>
      </p:sp>
      <p:sp>
        <p:nvSpPr>
          <p:cNvPr id="1961" name="Line"/>
          <p:cNvSpPr/>
          <p:nvPr/>
        </p:nvSpPr>
        <p:spPr>
          <a:xfrm>
            <a:off x="4632174" y="3898255"/>
            <a:ext cx="1120843" cy="1310762"/>
          </a:xfrm>
          <a:prstGeom prst="line">
            <a:avLst/>
          </a:prstGeom>
          <a:ln w="6350">
            <a:solidFill>
              <a:srgbClr val="535353"/>
            </a:solidFill>
          </a:ln>
        </p:spPr>
        <p:txBody>
          <a:bodyPr lIns="0" tIns="0" rIns="0" bIns="0"/>
          <a:lstStyle/>
          <a:p>
            <a:pPr/>
          </a:p>
        </p:txBody>
      </p:sp>
      <p:sp>
        <p:nvSpPr>
          <p:cNvPr id="1962" name="Line"/>
          <p:cNvSpPr/>
          <p:nvPr/>
        </p:nvSpPr>
        <p:spPr>
          <a:xfrm>
            <a:off x="4622000" y="3895435"/>
            <a:ext cx="1163937" cy="1642299"/>
          </a:xfrm>
          <a:prstGeom prst="line">
            <a:avLst/>
          </a:prstGeom>
          <a:ln w="6350">
            <a:solidFill>
              <a:srgbClr val="535353"/>
            </a:solidFill>
          </a:ln>
        </p:spPr>
        <p:txBody>
          <a:bodyPr lIns="0" tIns="0" rIns="0" bIns="0"/>
          <a:lstStyle/>
          <a:p>
            <a:pPr/>
          </a:p>
        </p:txBody>
      </p:sp>
      <p:sp>
        <p:nvSpPr>
          <p:cNvPr id="1963" name="Line"/>
          <p:cNvSpPr/>
          <p:nvPr/>
        </p:nvSpPr>
        <p:spPr>
          <a:xfrm>
            <a:off x="4620488" y="4906256"/>
            <a:ext cx="1166964" cy="641349"/>
          </a:xfrm>
          <a:prstGeom prst="line">
            <a:avLst/>
          </a:prstGeom>
          <a:ln w="6350">
            <a:solidFill>
              <a:srgbClr val="535353"/>
            </a:solidFill>
          </a:ln>
        </p:spPr>
        <p:txBody>
          <a:bodyPr lIns="0" tIns="0" rIns="0" bIns="0"/>
          <a:lstStyle/>
          <a:p>
            <a:pPr/>
          </a:p>
        </p:txBody>
      </p:sp>
      <p:sp>
        <p:nvSpPr>
          <p:cNvPr id="1964" name="Line"/>
          <p:cNvSpPr/>
          <p:nvPr/>
        </p:nvSpPr>
        <p:spPr>
          <a:xfrm>
            <a:off x="4633769" y="4893153"/>
            <a:ext cx="1154787" cy="365856"/>
          </a:xfrm>
          <a:prstGeom prst="line">
            <a:avLst/>
          </a:prstGeom>
          <a:ln w="6350">
            <a:solidFill>
              <a:srgbClr val="535353"/>
            </a:solidFill>
          </a:ln>
        </p:spPr>
        <p:txBody>
          <a:bodyPr lIns="0" tIns="0" rIns="0" bIns="0"/>
          <a:lstStyle/>
          <a:p>
            <a:pPr/>
          </a:p>
        </p:txBody>
      </p:sp>
      <p:sp>
        <p:nvSpPr>
          <p:cNvPr id="1965" name="Line"/>
          <p:cNvSpPr/>
          <p:nvPr/>
        </p:nvSpPr>
        <p:spPr>
          <a:xfrm>
            <a:off x="4627591" y="4913706"/>
            <a:ext cx="1132809" cy="58464"/>
          </a:xfrm>
          <a:prstGeom prst="line">
            <a:avLst/>
          </a:prstGeom>
          <a:ln w="6350">
            <a:solidFill>
              <a:srgbClr val="535353"/>
            </a:solidFill>
          </a:ln>
        </p:spPr>
        <p:txBody>
          <a:bodyPr lIns="0" tIns="0" rIns="0" bIns="0"/>
          <a:lstStyle/>
          <a:p>
            <a:pPr/>
          </a:p>
        </p:txBody>
      </p:sp>
      <p:sp>
        <p:nvSpPr>
          <p:cNvPr id="1966" name="Line"/>
          <p:cNvSpPr/>
          <p:nvPr/>
        </p:nvSpPr>
        <p:spPr>
          <a:xfrm flipV="1">
            <a:off x="4638673" y="4701185"/>
            <a:ext cx="1130553" cy="216616"/>
          </a:xfrm>
          <a:prstGeom prst="line">
            <a:avLst/>
          </a:prstGeom>
          <a:ln w="6350">
            <a:solidFill>
              <a:srgbClr val="535353"/>
            </a:solidFill>
          </a:ln>
        </p:spPr>
        <p:txBody>
          <a:bodyPr lIns="0" tIns="0" rIns="0" bIns="0"/>
          <a:lstStyle/>
          <a:p>
            <a:pPr/>
          </a:p>
        </p:txBody>
      </p:sp>
      <p:sp>
        <p:nvSpPr>
          <p:cNvPr id="1967" name="Line"/>
          <p:cNvSpPr/>
          <p:nvPr/>
        </p:nvSpPr>
        <p:spPr>
          <a:xfrm flipV="1">
            <a:off x="4652919" y="4402063"/>
            <a:ext cx="1102102" cy="511664"/>
          </a:xfrm>
          <a:prstGeom prst="line">
            <a:avLst/>
          </a:prstGeom>
          <a:ln w="6350">
            <a:solidFill>
              <a:srgbClr val="535353"/>
            </a:solidFill>
          </a:ln>
        </p:spPr>
        <p:txBody>
          <a:bodyPr lIns="0" tIns="0" rIns="0" bIns="0"/>
          <a:lstStyle/>
          <a:p>
            <a:pPr/>
          </a:p>
        </p:txBody>
      </p:sp>
      <p:sp>
        <p:nvSpPr>
          <p:cNvPr id="1968" name="Line"/>
          <p:cNvSpPr/>
          <p:nvPr/>
        </p:nvSpPr>
        <p:spPr>
          <a:xfrm flipV="1">
            <a:off x="4636886" y="4142840"/>
            <a:ext cx="1135662" cy="758171"/>
          </a:xfrm>
          <a:prstGeom prst="line">
            <a:avLst/>
          </a:prstGeom>
          <a:ln w="6350">
            <a:solidFill>
              <a:srgbClr val="535353"/>
            </a:solidFill>
          </a:ln>
        </p:spPr>
        <p:txBody>
          <a:bodyPr lIns="0" tIns="0" rIns="0" bIns="0"/>
          <a:lstStyle/>
          <a:p>
            <a:pPr/>
          </a:p>
        </p:txBody>
      </p:sp>
      <p:sp>
        <p:nvSpPr>
          <p:cNvPr id="1969" name="Line"/>
          <p:cNvSpPr/>
          <p:nvPr/>
        </p:nvSpPr>
        <p:spPr>
          <a:xfrm flipV="1">
            <a:off x="4646721" y="3876668"/>
            <a:ext cx="1120842" cy="1028586"/>
          </a:xfrm>
          <a:prstGeom prst="line">
            <a:avLst/>
          </a:prstGeom>
          <a:ln w="6350">
            <a:solidFill>
              <a:srgbClr val="535353"/>
            </a:solidFill>
          </a:ln>
        </p:spPr>
        <p:txBody>
          <a:bodyPr lIns="0" tIns="0" rIns="0" bIns="0"/>
          <a:lstStyle/>
          <a:p>
            <a:pPr/>
          </a:p>
        </p:txBody>
      </p:sp>
      <p:sp>
        <p:nvSpPr>
          <p:cNvPr id="1970" name="Line"/>
          <p:cNvSpPr/>
          <p:nvPr/>
        </p:nvSpPr>
        <p:spPr>
          <a:xfrm flipV="1">
            <a:off x="4632174" y="3548382"/>
            <a:ext cx="1143592" cy="1351164"/>
          </a:xfrm>
          <a:prstGeom prst="line">
            <a:avLst/>
          </a:prstGeom>
          <a:ln w="6350">
            <a:solidFill>
              <a:srgbClr val="535353"/>
            </a:solidFill>
          </a:ln>
        </p:spPr>
        <p:txBody>
          <a:bodyPr lIns="0" tIns="0" rIns="0" bIns="0"/>
          <a:lstStyle/>
          <a:p>
            <a:pPr/>
          </a:p>
        </p:txBody>
      </p:sp>
      <p:sp>
        <p:nvSpPr>
          <p:cNvPr id="1971" name="Line"/>
          <p:cNvSpPr/>
          <p:nvPr/>
        </p:nvSpPr>
        <p:spPr>
          <a:xfrm flipV="1">
            <a:off x="4622000" y="3260067"/>
            <a:ext cx="1163937" cy="1642299"/>
          </a:xfrm>
          <a:prstGeom prst="line">
            <a:avLst/>
          </a:prstGeom>
          <a:ln w="6350">
            <a:solidFill>
              <a:srgbClr val="535353"/>
            </a:solidFill>
          </a:ln>
        </p:spPr>
        <p:txBody>
          <a:bodyPr lIns="0" tIns="0" rIns="0" bIns="0"/>
          <a:lstStyle/>
          <a:p>
            <a:pPr/>
          </a:p>
        </p:txBody>
      </p:sp>
      <p:sp>
        <p:nvSpPr>
          <p:cNvPr id="1972" name="Line"/>
          <p:cNvSpPr/>
          <p:nvPr/>
        </p:nvSpPr>
        <p:spPr>
          <a:xfrm flipV="1">
            <a:off x="3216557" y="4489786"/>
            <a:ext cx="1" cy="321093"/>
          </a:xfrm>
          <a:prstGeom prst="line">
            <a:avLst/>
          </a:prstGeom>
          <a:ln w="25400" cap="rnd">
            <a:solidFill>
              <a:srgbClr val="BAB9A0"/>
            </a:solidFill>
            <a:custDash>
              <a:ds d="100000" sp="200000"/>
            </a:custDash>
          </a:ln>
          <a:effectLst>
            <a:outerShdw sx="100000" sy="100000" kx="0" ky="0" algn="b" rotWithShape="0" blurRad="38100" dist="20000" dir="5400000">
              <a:srgbClr val="000000">
                <a:alpha val="38000"/>
              </a:srgbClr>
            </a:outerShdw>
          </a:effectLst>
        </p:spPr>
        <p:txBody>
          <a:bodyPr lIns="0" tIns="0" rIns="0" bIns="0"/>
          <a:lstStyle/>
          <a:p>
            <a:pPr/>
          </a:p>
        </p:txBody>
      </p:sp>
      <p:sp>
        <p:nvSpPr>
          <p:cNvPr id="1973" name="Group"/>
          <p:cNvSpPr txBox="1"/>
          <p:nvPr/>
        </p:nvSpPr>
        <p:spPr>
          <a:xfrm>
            <a:off x="604748" y="2397195"/>
            <a:ext cx="832645" cy="77040"/>
          </a:xfrm>
          <a:prstGeom prst="rect">
            <a:avLst/>
          </a:prstGeom>
          <a:ln w="12700">
            <a:miter lim="400000"/>
          </a:ln>
        </p:spPr>
        <p:txBody>
          <a:bodyPr wrap="none" lIns="0" tIns="0" rIns="0" bIns="0">
            <a:spAutoFit/>
          </a:bodyPr>
          <a:lstStyle/>
          <a:p>
            <a:pPr latinLnBrk="1">
              <a:defRPr sz="1800">
                <a:solidFill>
                  <a:srgbClr val="000000"/>
                </a:solidFill>
              </a:defRPr>
            </a:pPr>
            <a14:m>
              <m:oMathPara>
                <m:oMathParaPr>
                  <m:jc m:val="centerGroup"/>
                </m:oMathParaPr>
                <m:oMath>
                  <m:r>
                    <a:rPr xmlns:a="http://schemas.openxmlformats.org/drawingml/2006/main" sz="600" i="1">
                      <a:solidFill>
                        <a:srgbClr val="333333"/>
                      </a:solidFill>
                      <a:latin typeface="Cambria Math" panose="02040503050406030204" pitchFamily="18" charset="0"/>
                    </a:rPr>
                    <m:t>C</m:t>
                  </m:r>
                  <m:sSub>
                    <m:e>
                      <m:r>
                        <a:rPr xmlns:a="http://schemas.openxmlformats.org/drawingml/2006/main" sz="600" i="1">
                          <a:solidFill>
                            <a:srgbClr val="333333"/>
                          </a:solidFill>
                          <a:latin typeface="Cambria Math" panose="02040503050406030204" pitchFamily="18" charset="0"/>
                        </a:rPr>
                        <m:t>#</m:t>
                      </m:r>
                    </m:e>
                    <m:sub>
                      <m:r>
                        <a:rPr xmlns:a="http://schemas.openxmlformats.org/drawingml/2006/main" sz="600" i="1">
                          <a:solidFill>
                            <a:srgbClr val="333333"/>
                          </a:solidFill>
                          <a:latin typeface="Cambria Math" panose="02040503050406030204" pitchFamily="18" charset="0"/>
                        </a:rPr>
                        <m:t>t</m:t>
                      </m:r>
                      <m:r>
                        <a:rPr xmlns:a="http://schemas.openxmlformats.org/drawingml/2006/main" sz="600" i="1">
                          <a:solidFill>
                            <a:srgbClr val="333333"/>
                          </a:solidFill>
                          <a:latin typeface="Cambria Math" panose="02040503050406030204" pitchFamily="18" charset="0"/>
                        </a:rPr>
                        <m:t>=</m:t>
                      </m:r>
                      <m:r>
                        <a:rPr xmlns:a="http://schemas.openxmlformats.org/drawingml/2006/main" sz="600" i="1">
                          <a:solidFill>
                            <a:srgbClr val="333333"/>
                          </a:solidFill>
                          <a:latin typeface="Cambria Math" panose="02040503050406030204" pitchFamily="18" charset="0"/>
                        </a:rPr>
                        <m:t>0</m:t>
                      </m:r>
                    </m:sub>
                  </m:sSub>
                  <m:r>
                    <a:rPr xmlns:a="http://schemas.openxmlformats.org/drawingml/2006/main" sz="600" i="1">
                      <a:solidFill>
                        <a:srgbClr val="333333"/>
                      </a:solidFill>
                      <a:latin typeface="Cambria Math" panose="02040503050406030204" pitchFamily="18" charset="0"/>
                    </a:rPr>
                    <m:t>A</m:t>
                  </m:r>
                  <m:r>
                    <a:rPr xmlns:a="http://schemas.openxmlformats.org/drawingml/2006/main" sz="600" i="1">
                      <a:solidFill>
                        <a:srgbClr val="333333"/>
                      </a:solidFill>
                      <a:latin typeface="Cambria Math" panose="02040503050406030204" pitchFamily="18" charset="0"/>
                    </a:rPr>
                    <m:t>c</m:t>
                  </m:r>
                  <m:r>
                    <a:rPr xmlns:a="http://schemas.openxmlformats.org/drawingml/2006/main" sz="600" i="1">
                      <a:solidFill>
                        <a:srgbClr val="333333"/>
                      </a:solidFill>
                      <a:latin typeface="Cambria Math" panose="02040503050406030204" pitchFamily="18" charset="0"/>
                    </a:rPr>
                    <m:t>t</m:t>
                  </m:r>
                  <m:r>
                    <a:rPr xmlns:a="http://schemas.openxmlformats.org/drawingml/2006/main" sz="600" i="1">
                      <a:solidFill>
                        <a:srgbClr val="333333"/>
                      </a:solidFill>
                      <a:latin typeface="Cambria Math" panose="02040503050406030204" pitchFamily="18" charset="0"/>
                    </a:rPr>
                    <m:t>i</m:t>
                  </m:r>
                  <m:r>
                    <a:rPr xmlns:a="http://schemas.openxmlformats.org/drawingml/2006/main" sz="600" i="1">
                      <a:solidFill>
                        <a:srgbClr val="333333"/>
                      </a:solidFill>
                      <a:latin typeface="Cambria Math" panose="02040503050406030204" pitchFamily="18" charset="0"/>
                    </a:rPr>
                    <m:t>v</m:t>
                  </m:r>
                  <m:r>
                    <a:rPr xmlns:a="http://schemas.openxmlformats.org/drawingml/2006/main" sz="600" i="1">
                      <a:solidFill>
                        <a:srgbClr val="333333"/>
                      </a:solidFill>
                      <a:latin typeface="Cambria Math" panose="02040503050406030204" pitchFamily="18" charset="0"/>
                    </a:rPr>
                    <m:t>e</m:t>
                  </m:r>
                  <m:r>
                    <a:rPr xmlns:a="http://schemas.openxmlformats.org/drawingml/2006/main" sz="600" i="1">
                      <a:solidFill>
                        <a:srgbClr val="333333"/>
                      </a:solidFill>
                      <a:latin typeface="Cambria Math" panose="02040503050406030204" pitchFamily="18" charset="0"/>
                    </a:rPr>
                    <m:t>∈</m:t>
                  </m:r>
                  <m:r>
                    <a:rPr xmlns:a="http://schemas.openxmlformats.org/drawingml/2006/main" sz="600" i="1">
                      <a:solidFill>
                        <a:srgbClr val="333333"/>
                      </a:solidFill>
                      <a:latin typeface="Cambria Math" panose="02040503050406030204" pitchFamily="18" charset="0"/>
                    </a:rPr>
                    <m:t>{</m:t>
                  </m:r>
                  <m:r>
                    <a:rPr xmlns:a="http://schemas.openxmlformats.org/drawingml/2006/main" sz="600" i="1">
                      <a:solidFill>
                        <a:srgbClr val="333333"/>
                      </a:solidFill>
                      <a:latin typeface="Cambria Math" panose="02040503050406030204" pitchFamily="18" charset="0"/>
                    </a:rPr>
                    <m:t>0,1</m:t>
                  </m:r>
                  <m:r>
                    <a:rPr xmlns:a="http://schemas.openxmlformats.org/drawingml/2006/main" sz="600" i="1">
                      <a:solidFill>
                        <a:srgbClr val="333333"/>
                      </a:solidFill>
                      <a:latin typeface="Cambria Math" panose="02040503050406030204" pitchFamily="18" charset="0"/>
                    </a:rPr>
                    <m:t>}</m:t>
                  </m:r>
                </m:oMath>
              </m:oMathPara>
            </a14:m>
            <a:endParaRPr sz="600">
              <a:solidFill>
                <a:srgbClr val="333333"/>
              </a:solidFill>
            </a:endParaRPr>
          </a:p>
        </p:txBody>
      </p:sp>
      <p:sp>
        <p:nvSpPr>
          <p:cNvPr id="1974" name="Line"/>
          <p:cNvSpPr/>
          <p:nvPr/>
        </p:nvSpPr>
        <p:spPr>
          <a:xfrm flipV="1">
            <a:off x="1544382" y="2630274"/>
            <a:ext cx="1" cy="321093"/>
          </a:xfrm>
          <a:prstGeom prst="line">
            <a:avLst/>
          </a:prstGeom>
          <a:ln w="25400" cap="rnd">
            <a:solidFill>
              <a:schemeClr val="accent4">
                <a:lumOff val="-3294"/>
              </a:schemeClr>
            </a:solidFill>
            <a:custDash>
              <a:ds d="100000" sp="200000"/>
            </a:custDash>
          </a:ln>
          <a:effectLst>
            <a:outerShdw sx="100000" sy="100000" kx="0" ky="0" algn="b" rotWithShape="0" blurRad="38100" dist="20000" dir="5400000">
              <a:srgbClr val="000000">
                <a:alpha val="38000"/>
              </a:srgbClr>
            </a:outerShdw>
          </a:effectLst>
        </p:spPr>
        <p:txBody>
          <a:bodyPr lIns="0" tIns="0" rIns="0" bIns="0"/>
          <a:lstStyle/>
          <a:p>
            <a:pPr/>
          </a:p>
        </p:txBody>
      </p:sp>
      <p:sp>
        <p:nvSpPr>
          <p:cNvPr id="1975" name="Group"/>
          <p:cNvSpPr txBox="1"/>
          <p:nvPr/>
        </p:nvSpPr>
        <p:spPr>
          <a:xfrm>
            <a:off x="604748" y="3122025"/>
            <a:ext cx="831574" cy="77039"/>
          </a:xfrm>
          <a:prstGeom prst="rect">
            <a:avLst/>
          </a:prstGeom>
          <a:ln w="12700">
            <a:miter lim="400000"/>
          </a:ln>
        </p:spPr>
        <p:txBody>
          <a:bodyPr wrap="none" lIns="0" tIns="0" rIns="0" bIns="0">
            <a:spAutoFit/>
          </a:bodyPr>
          <a:lstStyle/>
          <a:p>
            <a:pPr latinLnBrk="1">
              <a:defRPr sz="1800">
                <a:solidFill>
                  <a:srgbClr val="000000"/>
                </a:solidFill>
              </a:defRPr>
            </a:pPr>
            <a14:m>
              <m:oMathPara>
                <m:oMathParaPr>
                  <m:jc m:val="centerGroup"/>
                </m:oMathParaPr>
                <m:oMath>
                  <m:r>
                    <a:rPr xmlns:a="http://schemas.openxmlformats.org/drawingml/2006/main" sz="600" i="1">
                      <a:solidFill>
                        <a:srgbClr val="333333"/>
                      </a:solidFill>
                      <a:latin typeface="Cambria Math" panose="02040503050406030204" pitchFamily="18" charset="0"/>
                    </a:rPr>
                    <m:t>A</m:t>
                  </m:r>
                  <m:sSub>
                    <m:e>
                      <m:r>
                        <a:rPr xmlns:a="http://schemas.openxmlformats.org/drawingml/2006/main" sz="600" i="1">
                          <a:solidFill>
                            <a:srgbClr val="333333"/>
                          </a:solidFill>
                          <a:latin typeface="Cambria Math" panose="02040503050406030204" pitchFamily="18" charset="0"/>
                        </a:rPr>
                        <m:t>#</m:t>
                      </m:r>
                    </m:e>
                    <m:sub>
                      <m:r>
                        <a:rPr xmlns:a="http://schemas.openxmlformats.org/drawingml/2006/main" sz="600" i="1">
                          <a:solidFill>
                            <a:srgbClr val="333333"/>
                          </a:solidFill>
                          <a:latin typeface="Cambria Math" panose="02040503050406030204" pitchFamily="18" charset="0"/>
                        </a:rPr>
                        <m:t>t</m:t>
                      </m:r>
                      <m:r>
                        <a:rPr xmlns:a="http://schemas.openxmlformats.org/drawingml/2006/main" sz="600" i="1">
                          <a:solidFill>
                            <a:srgbClr val="333333"/>
                          </a:solidFill>
                          <a:latin typeface="Cambria Math" panose="02040503050406030204" pitchFamily="18" charset="0"/>
                        </a:rPr>
                        <m:t>=</m:t>
                      </m:r>
                      <m:r>
                        <a:rPr xmlns:a="http://schemas.openxmlformats.org/drawingml/2006/main" sz="600" i="1">
                          <a:solidFill>
                            <a:srgbClr val="333333"/>
                          </a:solidFill>
                          <a:latin typeface="Cambria Math" panose="02040503050406030204" pitchFamily="18" charset="0"/>
                        </a:rPr>
                        <m:t>0</m:t>
                      </m:r>
                    </m:sub>
                  </m:sSub>
                  <m:r>
                    <a:rPr xmlns:a="http://schemas.openxmlformats.org/drawingml/2006/main" sz="600" i="1">
                      <a:solidFill>
                        <a:srgbClr val="333333"/>
                      </a:solidFill>
                      <a:latin typeface="Cambria Math" panose="02040503050406030204" pitchFamily="18" charset="0"/>
                    </a:rPr>
                    <m:t>A</m:t>
                  </m:r>
                  <m:r>
                    <a:rPr xmlns:a="http://schemas.openxmlformats.org/drawingml/2006/main" sz="600" i="1">
                      <a:solidFill>
                        <a:srgbClr val="333333"/>
                      </a:solidFill>
                      <a:latin typeface="Cambria Math" panose="02040503050406030204" pitchFamily="18" charset="0"/>
                    </a:rPr>
                    <m:t>c</m:t>
                  </m:r>
                  <m:r>
                    <a:rPr xmlns:a="http://schemas.openxmlformats.org/drawingml/2006/main" sz="600" i="1">
                      <a:solidFill>
                        <a:srgbClr val="333333"/>
                      </a:solidFill>
                      <a:latin typeface="Cambria Math" panose="02040503050406030204" pitchFamily="18" charset="0"/>
                    </a:rPr>
                    <m:t>t</m:t>
                  </m:r>
                  <m:r>
                    <a:rPr xmlns:a="http://schemas.openxmlformats.org/drawingml/2006/main" sz="600" i="1">
                      <a:solidFill>
                        <a:srgbClr val="333333"/>
                      </a:solidFill>
                      <a:latin typeface="Cambria Math" panose="02040503050406030204" pitchFamily="18" charset="0"/>
                    </a:rPr>
                    <m:t>i</m:t>
                  </m:r>
                  <m:r>
                    <a:rPr xmlns:a="http://schemas.openxmlformats.org/drawingml/2006/main" sz="600" i="1">
                      <a:solidFill>
                        <a:srgbClr val="333333"/>
                      </a:solidFill>
                      <a:latin typeface="Cambria Math" panose="02040503050406030204" pitchFamily="18" charset="0"/>
                    </a:rPr>
                    <m:t>v</m:t>
                  </m:r>
                  <m:r>
                    <a:rPr xmlns:a="http://schemas.openxmlformats.org/drawingml/2006/main" sz="600" i="1">
                      <a:solidFill>
                        <a:srgbClr val="333333"/>
                      </a:solidFill>
                      <a:latin typeface="Cambria Math" panose="02040503050406030204" pitchFamily="18" charset="0"/>
                    </a:rPr>
                    <m:t>e</m:t>
                  </m:r>
                  <m:r>
                    <a:rPr xmlns:a="http://schemas.openxmlformats.org/drawingml/2006/main" sz="600" i="1">
                      <a:solidFill>
                        <a:srgbClr val="333333"/>
                      </a:solidFill>
                      <a:latin typeface="Cambria Math" panose="02040503050406030204" pitchFamily="18" charset="0"/>
                    </a:rPr>
                    <m:t>∈</m:t>
                  </m:r>
                  <m:r>
                    <a:rPr xmlns:a="http://schemas.openxmlformats.org/drawingml/2006/main" sz="600" i="1">
                      <a:solidFill>
                        <a:srgbClr val="333333"/>
                      </a:solidFill>
                      <a:latin typeface="Cambria Math" panose="02040503050406030204" pitchFamily="18" charset="0"/>
                    </a:rPr>
                    <m:t>{</m:t>
                  </m:r>
                  <m:r>
                    <a:rPr xmlns:a="http://schemas.openxmlformats.org/drawingml/2006/main" sz="600" i="1">
                      <a:solidFill>
                        <a:srgbClr val="333333"/>
                      </a:solidFill>
                      <a:latin typeface="Cambria Math" panose="02040503050406030204" pitchFamily="18" charset="0"/>
                    </a:rPr>
                    <m:t>0,1</m:t>
                  </m:r>
                  <m:r>
                    <a:rPr xmlns:a="http://schemas.openxmlformats.org/drawingml/2006/main" sz="600" i="1">
                      <a:solidFill>
                        <a:srgbClr val="333333"/>
                      </a:solidFill>
                      <a:latin typeface="Cambria Math" panose="02040503050406030204" pitchFamily="18" charset="0"/>
                    </a:rPr>
                    <m:t>}</m:t>
                  </m:r>
                </m:oMath>
              </m:oMathPara>
            </a14:m>
            <a:endParaRPr sz="600">
              <a:solidFill>
                <a:srgbClr val="333333"/>
              </a:solidFill>
            </a:endParaRPr>
          </a:p>
        </p:txBody>
      </p:sp>
      <p:sp>
        <p:nvSpPr>
          <p:cNvPr id="1976" name="Group"/>
          <p:cNvSpPr txBox="1"/>
          <p:nvPr/>
        </p:nvSpPr>
        <p:spPr>
          <a:xfrm>
            <a:off x="643383" y="3305888"/>
            <a:ext cx="771982" cy="77039"/>
          </a:xfrm>
          <a:prstGeom prst="rect">
            <a:avLst/>
          </a:prstGeom>
          <a:ln w="12700">
            <a:miter lim="400000"/>
          </a:ln>
        </p:spPr>
        <p:txBody>
          <a:bodyPr wrap="none" lIns="0" tIns="0" rIns="0" bIns="0">
            <a:spAutoFit/>
          </a:bodyPr>
          <a:lstStyle/>
          <a:p>
            <a:pPr latinLnBrk="1">
              <a:defRPr sz="1800">
                <a:solidFill>
                  <a:srgbClr val="000000"/>
                </a:solidFill>
              </a:defRPr>
            </a:pPr>
            <a14:m>
              <m:oMathPara>
                <m:oMathParaPr>
                  <m:jc m:val="centerGroup"/>
                </m:oMathParaPr>
                <m:oMath>
                  <m:sSub>
                    <m:e>
                      <m:r>
                        <a:rPr xmlns:a="http://schemas.openxmlformats.org/drawingml/2006/main" sz="600" i="1">
                          <a:solidFill>
                            <a:srgbClr val="333333"/>
                          </a:solidFill>
                          <a:latin typeface="Cambria Math" panose="02040503050406030204" pitchFamily="18" charset="0"/>
                        </a:rPr>
                        <m:t>B</m:t>
                      </m:r>
                    </m:e>
                    <m:sub>
                      <m:r>
                        <a:rPr xmlns:a="http://schemas.openxmlformats.org/drawingml/2006/main" sz="600" i="1">
                          <a:solidFill>
                            <a:srgbClr val="333333"/>
                          </a:solidFill>
                          <a:latin typeface="Cambria Math" panose="02040503050406030204" pitchFamily="18" charset="0"/>
                        </a:rPr>
                        <m:t>t</m:t>
                      </m:r>
                      <m:r>
                        <a:rPr xmlns:a="http://schemas.openxmlformats.org/drawingml/2006/main" sz="600" i="1">
                          <a:solidFill>
                            <a:srgbClr val="333333"/>
                          </a:solidFill>
                          <a:latin typeface="Cambria Math" panose="02040503050406030204" pitchFamily="18" charset="0"/>
                        </a:rPr>
                        <m:t>=</m:t>
                      </m:r>
                      <m:r>
                        <a:rPr xmlns:a="http://schemas.openxmlformats.org/drawingml/2006/main" sz="600" i="1">
                          <a:solidFill>
                            <a:srgbClr val="333333"/>
                          </a:solidFill>
                          <a:latin typeface="Cambria Math" panose="02040503050406030204" pitchFamily="18" charset="0"/>
                        </a:rPr>
                        <m:t>0</m:t>
                      </m:r>
                    </m:sub>
                  </m:sSub>
                  <m:r>
                    <a:rPr xmlns:a="http://schemas.openxmlformats.org/drawingml/2006/main" sz="600" i="1">
                      <a:solidFill>
                        <a:srgbClr val="333333"/>
                      </a:solidFill>
                      <a:latin typeface="Cambria Math" panose="02040503050406030204" pitchFamily="18" charset="0"/>
                    </a:rPr>
                    <m:t>A</m:t>
                  </m:r>
                  <m:r>
                    <a:rPr xmlns:a="http://schemas.openxmlformats.org/drawingml/2006/main" sz="600" i="1">
                      <a:solidFill>
                        <a:srgbClr val="333333"/>
                      </a:solidFill>
                      <a:latin typeface="Cambria Math" panose="02040503050406030204" pitchFamily="18" charset="0"/>
                    </a:rPr>
                    <m:t>c</m:t>
                  </m:r>
                  <m:r>
                    <a:rPr xmlns:a="http://schemas.openxmlformats.org/drawingml/2006/main" sz="600" i="1">
                      <a:solidFill>
                        <a:srgbClr val="333333"/>
                      </a:solidFill>
                      <a:latin typeface="Cambria Math" panose="02040503050406030204" pitchFamily="18" charset="0"/>
                    </a:rPr>
                    <m:t>t</m:t>
                  </m:r>
                  <m:r>
                    <a:rPr xmlns:a="http://schemas.openxmlformats.org/drawingml/2006/main" sz="600" i="1">
                      <a:solidFill>
                        <a:srgbClr val="333333"/>
                      </a:solidFill>
                      <a:latin typeface="Cambria Math" panose="02040503050406030204" pitchFamily="18" charset="0"/>
                    </a:rPr>
                    <m:t>i</m:t>
                  </m:r>
                  <m:r>
                    <a:rPr xmlns:a="http://schemas.openxmlformats.org/drawingml/2006/main" sz="600" i="1">
                      <a:solidFill>
                        <a:srgbClr val="333333"/>
                      </a:solidFill>
                      <a:latin typeface="Cambria Math" panose="02040503050406030204" pitchFamily="18" charset="0"/>
                    </a:rPr>
                    <m:t>v</m:t>
                  </m:r>
                  <m:r>
                    <a:rPr xmlns:a="http://schemas.openxmlformats.org/drawingml/2006/main" sz="600" i="1">
                      <a:solidFill>
                        <a:srgbClr val="333333"/>
                      </a:solidFill>
                      <a:latin typeface="Cambria Math" panose="02040503050406030204" pitchFamily="18" charset="0"/>
                    </a:rPr>
                    <m:t>e</m:t>
                  </m:r>
                  <m:r>
                    <a:rPr xmlns:a="http://schemas.openxmlformats.org/drawingml/2006/main" sz="600" i="1">
                      <a:solidFill>
                        <a:srgbClr val="333333"/>
                      </a:solidFill>
                      <a:latin typeface="Cambria Math" panose="02040503050406030204" pitchFamily="18" charset="0"/>
                    </a:rPr>
                    <m:t>∈</m:t>
                  </m:r>
                  <m:r>
                    <a:rPr xmlns:a="http://schemas.openxmlformats.org/drawingml/2006/main" sz="600" i="1">
                      <a:solidFill>
                        <a:srgbClr val="333333"/>
                      </a:solidFill>
                      <a:latin typeface="Cambria Math" panose="02040503050406030204" pitchFamily="18" charset="0"/>
                    </a:rPr>
                    <m:t>{</m:t>
                  </m:r>
                  <m:r>
                    <a:rPr xmlns:a="http://schemas.openxmlformats.org/drawingml/2006/main" sz="600" i="1">
                      <a:solidFill>
                        <a:srgbClr val="333333"/>
                      </a:solidFill>
                      <a:latin typeface="Cambria Math" panose="02040503050406030204" pitchFamily="18" charset="0"/>
                    </a:rPr>
                    <m:t>0,1</m:t>
                  </m:r>
                  <m:r>
                    <a:rPr xmlns:a="http://schemas.openxmlformats.org/drawingml/2006/main" sz="600" i="1">
                      <a:solidFill>
                        <a:srgbClr val="333333"/>
                      </a:solidFill>
                      <a:latin typeface="Cambria Math" panose="02040503050406030204" pitchFamily="18" charset="0"/>
                    </a:rPr>
                    <m:t>}</m:t>
                  </m:r>
                </m:oMath>
              </m:oMathPara>
            </a14:m>
            <a:endParaRPr sz="600">
              <a:solidFill>
                <a:srgbClr val="333333"/>
              </a:solidFill>
            </a:endParaRPr>
          </a:p>
        </p:txBody>
      </p:sp>
      <p:sp>
        <p:nvSpPr>
          <p:cNvPr id="1977" name="Equation"/>
          <p:cNvSpPr txBox="1"/>
          <p:nvPr/>
        </p:nvSpPr>
        <p:spPr>
          <a:xfrm>
            <a:off x="769438" y="3476735"/>
            <a:ext cx="503265" cy="77267"/>
          </a:xfrm>
          <a:prstGeom prst="rect">
            <a:avLst/>
          </a:prstGeom>
          <a:ln w="12700">
            <a:miter lim="400000"/>
          </a:ln>
        </p:spPr>
        <p:txBody>
          <a:bodyPr wrap="none" lIns="0" tIns="0" rIns="0" bIns="0">
            <a:spAutoFit/>
          </a:bodyPr>
          <a:lstStyle/>
          <a:p>
            <a:pPr latinLnBrk="1">
              <a:defRPr sz="1800">
                <a:solidFill>
                  <a:srgbClr val="000000"/>
                </a:solidFill>
              </a:defRPr>
            </a:pPr>
            <a14:m>
              <m:oMathPara>
                <m:oMathParaPr>
                  <m:jc m:val="centerGroup"/>
                </m:oMathParaPr>
                <m:oMath>
                  <m:r>
                    <a:rPr xmlns:a="http://schemas.openxmlformats.org/drawingml/2006/main" sz="600" i="1">
                      <a:solidFill>
                        <a:srgbClr val="4D7FF4"/>
                      </a:solidFill>
                      <a:latin typeface="Cambria Math" panose="02040503050406030204" pitchFamily="18" charset="0"/>
                    </a:rPr>
                    <m:t>V</m:t>
                  </m:r>
                  <m:r>
                    <a:rPr xmlns:a="http://schemas.openxmlformats.org/drawingml/2006/main" sz="600" i="1">
                      <a:solidFill>
                        <a:srgbClr val="4D7FF4"/>
                      </a:solidFill>
                      <a:latin typeface="Cambria Math" panose="02040503050406030204" pitchFamily="18" charset="0"/>
                    </a:rPr>
                    <m:t>e</m:t>
                  </m:r>
                  <m:sSub>
                    <m:e>
                      <m:r>
                        <a:rPr xmlns:a="http://schemas.openxmlformats.org/drawingml/2006/main" sz="600" i="1">
                          <a:solidFill>
                            <a:srgbClr val="4D7FF4"/>
                          </a:solidFill>
                          <a:latin typeface="Cambria Math" panose="02040503050406030204" pitchFamily="18" charset="0"/>
                        </a:rPr>
                        <m:t>l</m:t>
                      </m:r>
                    </m:e>
                    <m:sub>
                      <m:r>
                        <a:rPr xmlns:a="http://schemas.openxmlformats.org/drawingml/2006/main" sz="600" i="1">
                          <a:solidFill>
                            <a:srgbClr val="4D7FF4"/>
                          </a:solidFill>
                          <a:latin typeface="Cambria Math" panose="02040503050406030204" pitchFamily="18" charset="0"/>
                        </a:rPr>
                        <m:t>t</m:t>
                      </m:r>
                      <m:r>
                        <a:rPr xmlns:a="http://schemas.openxmlformats.org/drawingml/2006/main" sz="600" i="1">
                          <a:solidFill>
                            <a:srgbClr val="4D7FF4"/>
                          </a:solidFill>
                          <a:latin typeface="Cambria Math" panose="02040503050406030204" pitchFamily="18" charset="0"/>
                        </a:rPr>
                        <m:t>=</m:t>
                      </m:r>
                      <m:r>
                        <a:rPr xmlns:a="http://schemas.openxmlformats.org/drawingml/2006/main" sz="600" i="1">
                          <a:solidFill>
                            <a:srgbClr val="4D7FF4"/>
                          </a:solidFill>
                          <a:latin typeface="Cambria Math" panose="02040503050406030204" pitchFamily="18" charset="0"/>
                        </a:rPr>
                        <m:t>0</m:t>
                      </m:r>
                    </m:sub>
                  </m:sSub>
                  <m:r>
                    <a:rPr xmlns:a="http://schemas.openxmlformats.org/drawingml/2006/main" sz="600" i="1">
                      <a:solidFill>
                        <a:srgbClr val="4D7FF4"/>
                      </a:solidFill>
                      <a:latin typeface="Cambria Math" panose="02040503050406030204" pitchFamily="18" charset="0"/>
                    </a:rPr>
                    <m:t>∈</m:t>
                  </m:r>
                  <m:r>
                    <a:rPr xmlns:a="http://schemas.openxmlformats.org/drawingml/2006/main" sz="600" i="1">
                      <a:solidFill>
                        <a:srgbClr val="4D7FF4"/>
                      </a:solidFill>
                      <a:latin typeface="Cambria Math" panose="02040503050406030204" pitchFamily="18" charset="0"/>
                    </a:rPr>
                    <m:t>[</m:t>
                  </m:r>
                  <m:r>
                    <a:rPr xmlns:a="http://schemas.openxmlformats.org/drawingml/2006/main" sz="600" i="1">
                      <a:solidFill>
                        <a:srgbClr val="4D7FF4"/>
                      </a:solidFill>
                      <a:latin typeface="Cambria Math" panose="02040503050406030204" pitchFamily="18" charset="0"/>
                    </a:rPr>
                    <m:t>0,1</m:t>
                  </m:r>
                  <m:r>
                    <a:rPr xmlns:a="http://schemas.openxmlformats.org/drawingml/2006/main" sz="600" i="1">
                      <a:solidFill>
                        <a:srgbClr val="4D7FF4"/>
                      </a:solidFill>
                      <a:latin typeface="Cambria Math" panose="02040503050406030204" pitchFamily="18" charset="0"/>
                    </a:rPr>
                    <m:t>]</m:t>
                  </m:r>
                </m:oMath>
              </m:oMathPara>
            </a14:m>
            <a:endParaRPr sz="600">
              <a:solidFill>
                <a:srgbClr val="4D80F4"/>
              </a:solidFill>
            </a:endParaRPr>
          </a:p>
        </p:txBody>
      </p:sp>
      <p:sp>
        <p:nvSpPr>
          <p:cNvPr id="1978" name="Equation"/>
          <p:cNvSpPr txBox="1"/>
          <p:nvPr/>
        </p:nvSpPr>
        <p:spPr>
          <a:xfrm>
            <a:off x="695648" y="3649901"/>
            <a:ext cx="650845" cy="77649"/>
          </a:xfrm>
          <a:prstGeom prst="rect">
            <a:avLst/>
          </a:prstGeom>
          <a:ln w="12700">
            <a:miter lim="400000"/>
          </a:ln>
        </p:spPr>
        <p:txBody>
          <a:bodyPr wrap="none" lIns="0" tIns="0" rIns="0" bIns="0">
            <a:spAutoFit/>
          </a:bodyPr>
          <a:lstStyle/>
          <a:p>
            <a:pPr latinLnBrk="1">
              <a:defRPr sz="1800">
                <a:solidFill>
                  <a:srgbClr val="000000"/>
                </a:solidFill>
              </a:defRPr>
            </a:pPr>
            <a14:m>
              <m:oMathPara>
                <m:oMathParaPr>
                  <m:jc m:val="centerGroup"/>
                </m:oMathParaPr>
                <m:oMath>
                  <m:r>
                    <a:rPr xmlns:a="http://schemas.openxmlformats.org/drawingml/2006/main" sz="600" i="1">
                      <a:solidFill>
                        <a:srgbClr val="4D7FF4"/>
                      </a:solidFill>
                      <a:latin typeface="Cambria Math" panose="02040503050406030204" pitchFamily="18" charset="0"/>
                    </a:rPr>
                    <m:t>μ</m:t>
                  </m:r>
                  <m:sSub>
                    <m:e>
                      <m:r>
                        <a:rPr xmlns:a="http://schemas.openxmlformats.org/drawingml/2006/main" sz="600" i="1">
                          <a:solidFill>
                            <a:srgbClr val="4D7FF4"/>
                          </a:solidFill>
                          <a:latin typeface="Cambria Math" panose="02040503050406030204" pitchFamily="18" charset="0"/>
                        </a:rPr>
                        <m:t>T</m:t>
                      </m:r>
                    </m:e>
                    <m:sub>
                      <m:r>
                        <a:rPr xmlns:a="http://schemas.openxmlformats.org/drawingml/2006/main" sz="600" i="1">
                          <a:solidFill>
                            <a:srgbClr val="4D7FF4"/>
                          </a:solidFill>
                          <a:latin typeface="Cambria Math" panose="02040503050406030204" pitchFamily="18" charset="0"/>
                        </a:rPr>
                        <m:t>t</m:t>
                      </m:r>
                      <m:r>
                        <a:rPr xmlns:a="http://schemas.openxmlformats.org/drawingml/2006/main" sz="600" i="1">
                          <a:solidFill>
                            <a:srgbClr val="4D7FF4"/>
                          </a:solidFill>
                          <a:latin typeface="Cambria Math" panose="02040503050406030204" pitchFamily="18" charset="0"/>
                        </a:rPr>
                        <m:t>=</m:t>
                      </m:r>
                      <m:r>
                        <a:rPr xmlns:a="http://schemas.openxmlformats.org/drawingml/2006/main" sz="600" i="1">
                          <a:solidFill>
                            <a:srgbClr val="4D7FF4"/>
                          </a:solidFill>
                          <a:latin typeface="Cambria Math" panose="02040503050406030204" pitchFamily="18" charset="0"/>
                        </a:rPr>
                        <m:t>0</m:t>
                      </m:r>
                    </m:sub>
                  </m:sSub>
                  <m:r>
                    <a:rPr xmlns:a="http://schemas.openxmlformats.org/drawingml/2006/main" sz="600" i="1">
                      <a:solidFill>
                        <a:srgbClr val="4D7FF4"/>
                      </a:solidFill>
                      <a:latin typeface="Cambria Math" panose="02040503050406030204" pitchFamily="18" charset="0"/>
                    </a:rPr>
                    <m:t>∈</m:t>
                  </m:r>
                  <m:r>
                    <a:rPr xmlns:a="http://schemas.openxmlformats.org/drawingml/2006/main" sz="600" i="1">
                      <a:solidFill>
                        <a:srgbClr val="4D7FF4"/>
                      </a:solidFill>
                      <a:latin typeface="Cambria Math" panose="02040503050406030204" pitchFamily="18" charset="0"/>
                    </a:rPr>
                    <m:t>[</m:t>
                  </m:r>
                  <m:r>
                    <a:rPr xmlns:a="http://schemas.openxmlformats.org/drawingml/2006/main" sz="600" i="1">
                      <a:solidFill>
                        <a:srgbClr val="4D7FF4"/>
                      </a:solidFill>
                      <a:latin typeface="Cambria Math" panose="02040503050406030204" pitchFamily="18" charset="0"/>
                    </a:rPr>
                    <m:t>-</m:t>
                  </m:r>
                  <m:r>
                    <a:rPr xmlns:a="http://schemas.openxmlformats.org/drawingml/2006/main" sz="600" i="1">
                      <a:solidFill>
                        <a:srgbClr val="4D7FF4"/>
                      </a:solidFill>
                      <a:latin typeface="Cambria Math" panose="02040503050406030204" pitchFamily="18" charset="0"/>
                    </a:rPr>
                    <m:t>0.5,0.5</m:t>
                  </m:r>
                  <m:r>
                    <a:rPr xmlns:a="http://schemas.openxmlformats.org/drawingml/2006/main" sz="600" i="1">
                      <a:solidFill>
                        <a:srgbClr val="4D7FF4"/>
                      </a:solidFill>
                      <a:latin typeface="Cambria Math" panose="02040503050406030204" pitchFamily="18" charset="0"/>
                    </a:rPr>
                    <m:t>]</m:t>
                  </m:r>
                </m:oMath>
              </m:oMathPara>
            </a14:m>
            <a:endParaRPr sz="600">
              <a:solidFill>
                <a:srgbClr val="4D80F4"/>
              </a:solidFill>
            </a:endParaRPr>
          </a:p>
        </p:txBody>
      </p:sp>
      <p:grpSp>
        <p:nvGrpSpPr>
          <p:cNvPr id="1983" name="Group"/>
          <p:cNvGrpSpPr/>
          <p:nvPr/>
        </p:nvGrpSpPr>
        <p:grpSpPr>
          <a:xfrm>
            <a:off x="303598" y="2129436"/>
            <a:ext cx="228791" cy="1323424"/>
            <a:chOff x="0" y="0"/>
            <a:chExt cx="228790" cy="1323422"/>
          </a:xfrm>
        </p:grpSpPr>
        <p:sp>
          <p:nvSpPr>
            <p:cNvPr id="1979" name="Line"/>
            <p:cNvSpPr/>
            <p:nvPr/>
          </p:nvSpPr>
          <p:spPr>
            <a:xfrm flipH="1">
              <a:off x="126999" y="0"/>
              <a:ext cx="1" cy="1322769"/>
            </a:xfrm>
            <a:prstGeom prst="line">
              <a:avLst/>
            </a:prstGeom>
            <a:noFill/>
            <a:ln w="9525" cap="flat">
              <a:solidFill>
                <a:schemeClr val="accent4">
                  <a:lumOff val="-3294"/>
                </a:schemeClr>
              </a:solidFill>
              <a:prstDash val="solid"/>
              <a:round/>
            </a:ln>
            <a:effectLst/>
          </p:spPr>
          <p:txBody>
            <a:bodyPr wrap="square" lIns="0" tIns="0" rIns="0" bIns="0" numCol="1" anchor="t">
              <a:noAutofit/>
            </a:bodyPr>
            <a:lstStyle/>
            <a:p>
              <a:pPr/>
            </a:p>
          </p:txBody>
        </p:sp>
        <p:sp>
          <p:nvSpPr>
            <p:cNvPr id="1980" name="Line"/>
            <p:cNvSpPr/>
            <p:nvPr/>
          </p:nvSpPr>
          <p:spPr>
            <a:xfrm>
              <a:off x="123825" y="2622"/>
              <a:ext cx="104966" cy="1"/>
            </a:xfrm>
            <a:prstGeom prst="line">
              <a:avLst/>
            </a:prstGeom>
            <a:noFill/>
            <a:ln w="9525" cap="flat">
              <a:solidFill>
                <a:schemeClr val="accent4">
                  <a:lumOff val="-3294"/>
                </a:schemeClr>
              </a:solidFill>
              <a:prstDash val="solid"/>
              <a:round/>
            </a:ln>
            <a:effectLst/>
          </p:spPr>
          <p:txBody>
            <a:bodyPr wrap="square" lIns="0" tIns="0" rIns="0" bIns="0" numCol="1" anchor="t">
              <a:noAutofit/>
            </a:bodyPr>
            <a:lstStyle/>
            <a:p>
              <a:pPr/>
            </a:p>
          </p:txBody>
        </p:sp>
        <p:sp>
          <p:nvSpPr>
            <p:cNvPr id="1981" name="Line"/>
            <p:cNvSpPr/>
            <p:nvPr/>
          </p:nvSpPr>
          <p:spPr>
            <a:xfrm>
              <a:off x="123825" y="1323422"/>
              <a:ext cx="104966" cy="1"/>
            </a:xfrm>
            <a:prstGeom prst="line">
              <a:avLst/>
            </a:prstGeom>
            <a:noFill/>
            <a:ln w="9525" cap="flat">
              <a:solidFill>
                <a:schemeClr val="accent4">
                  <a:lumOff val="-3294"/>
                </a:schemeClr>
              </a:solidFill>
              <a:prstDash val="solid"/>
              <a:round/>
            </a:ln>
            <a:effectLst/>
          </p:spPr>
          <p:txBody>
            <a:bodyPr wrap="square" lIns="0" tIns="0" rIns="0" bIns="0" numCol="1" anchor="t">
              <a:noAutofit/>
            </a:bodyPr>
            <a:lstStyle/>
            <a:p>
              <a:pPr/>
            </a:p>
          </p:txBody>
        </p:sp>
        <p:sp>
          <p:nvSpPr>
            <p:cNvPr id="1982" name="One-Hot (Only one of these can be active)"/>
            <p:cNvSpPr txBox="1"/>
            <p:nvPr/>
          </p:nvSpPr>
          <p:spPr>
            <a:xfrm rot="16200000">
              <a:off x="-537589" y="576582"/>
              <a:ext cx="1202178" cy="127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defRPr sz="500"/>
              </a:lvl1pPr>
            </a:lstStyle>
            <a:p>
              <a:pPr/>
              <a:r>
                <a:t>One-Hot (Only one of these can be active)</a:t>
              </a:r>
            </a:p>
          </p:txBody>
        </p:sp>
      </p:grpSp>
      <p:sp>
        <p:nvSpPr>
          <p:cNvPr id="1984" name="Circle"/>
          <p:cNvSpPr/>
          <p:nvPr/>
        </p:nvSpPr>
        <p:spPr>
          <a:xfrm>
            <a:off x="1435055" y="4478562"/>
            <a:ext cx="135862" cy="135861"/>
          </a:xfrm>
          <a:prstGeom prst="ellipse">
            <a:avLst/>
          </a:prstGeom>
          <a:solidFill>
            <a:schemeClr val="accent4">
              <a:lumOff val="-3294"/>
            </a:schemeClr>
          </a:solidFill>
          <a:ln w="25400">
            <a:solidFill>
              <a:schemeClr val="accent4">
                <a:lumOff val="-3294"/>
              </a:schemeClr>
            </a:solidFill>
          </a:ln>
        </p:spPr>
        <p:txBody>
          <a:bodyPr lIns="0" tIns="0" rIns="0" bIns="0"/>
          <a:lstStyle/>
          <a:p>
            <a:pPr/>
          </a:p>
        </p:txBody>
      </p:sp>
      <p:sp>
        <p:nvSpPr>
          <p:cNvPr id="1985" name="Circle"/>
          <p:cNvSpPr/>
          <p:nvPr/>
        </p:nvSpPr>
        <p:spPr>
          <a:xfrm>
            <a:off x="1435055" y="4659769"/>
            <a:ext cx="135862" cy="135861"/>
          </a:xfrm>
          <a:prstGeom prst="ellipse">
            <a:avLst/>
          </a:prstGeom>
          <a:solidFill>
            <a:schemeClr val="accent4">
              <a:lumOff val="-3294"/>
              <a:alpha val="72085"/>
            </a:schemeClr>
          </a:solidFill>
          <a:ln w="25400">
            <a:solidFill>
              <a:schemeClr val="accent4">
                <a:lumOff val="-3294"/>
                <a:alpha val="72085"/>
              </a:schemeClr>
            </a:solidFill>
          </a:ln>
        </p:spPr>
        <p:txBody>
          <a:bodyPr lIns="0" tIns="0" rIns="0" bIns="0"/>
          <a:lstStyle/>
          <a:p>
            <a:pPr/>
          </a:p>
        </p:txBody>
      </p:sp>
      <p:sp>
        <p:nvSpPr>
          <p:cNvPr id="1986" name="Circle"/>
          <p:cNvSpPr/>
          <p:nvPr/>
        </p:nvSpPr>
        <p:spPr>
          <a:xfrm>
            <a:off x="1428822" y="5384598"/>
            <a:ext cx="135861" cy="135862"/>
          </a:xfrm>
          <a:prstGeom prst="ellipse">
            <a:avLst/>
          </a:prstGeom>
          <a:solidFill>
            <a:srgbClr val="D44EF4">
              <a:alpha val="32761"/>
            </a:srgbClr>
          </a:solidFill>
          <a:ln w="25400">
            <a:solidFill>
              <a:srgbClr val="D44EF4">
                <a:alpha val="32761"/>
              </a:srgbClr>
            </a:solidFill>
          </a:ln>
        </p:spPr>
        <p:txBody>
          <a:bodyPr lIns="0" tIns="0" rIns="0" bIns="0"/>
          <a:lstStyle/>
          <a:p>
            <a:pPr/>
          </a:p>
        </p:txBody>
      </p:sp>
      <p:sp>
        <p:nvSpPr>
          <p:cNvPr id="1987" name="Circle"/>
          <p:cNvSpPr/>
          <p:nvPr/>
        </p:nvSpPr>
        <p:spPr>
          <a:xfrm>
            <a:off x="1429551" y="5549360"/>
            <a:ext cx="135861" cy="135862"/>
          </a:xfrm>
          <a:prstGeom prst="ellipse">
            <a:avLst/>
          </a:prstGeom>
          <a:solidFill>
            <a:srgbClr val="4D80F4"/>
          </a:solidFill>
          <a:ln w="25400">
            <a:solidFill>
              <a:srgbClr val="4D7FF4"/>
            </a:solidFill>
          </a:ln>
        </p:spPr>
        <p:txBody>
          <a:bodyPr lIns="0" tIns="0" rIns="0" bIns="0"/>
          <a:lstStyle/>
          <a:p>
            <a:pPr/>
          </a:p>
        </p:txBody>
      </p:sp>
      <p:sp>
        <p:nvSpPr>
          <p:cNvPr id="1988" name="Circle"/>
          <p:cNvSpPr/>
          <p:nvPr/>
        </p:nvSpPr>
        <p:spPr>
          <a:xfrm>
            <a:off x="1429551" y="5730568"/>
            <a:ext cx="135861" cy="135861"/>
          </a:xfrm>
          <a:prstGeom prst="ellipse">
            <a:avLst/>
          </a:prstGeom>
          <a:solidFill>
            <a:srgbClr val="4D80F4">
              <a:alpha val="72085"/>
            </a:srgbClr>
          </a:solidFill>
          <a:ln w="25400">
            <a:solidFill>
              <a:srgbClr val="4D7FF4">
                <a:alpha val="72085"/>
              </a:srgbClr>
            </a:solidFill>
          </a:ln>
        </p:spPr>
        <p:txBody>
          <a:bodyPr lIns="0" tIns="0" rIns="0" bIns="0"/>
          <a:lstStyle/>
          <a:p>
            <a:pPr/>
          </a:p>
        </p:txBody>
      </p:sp>
      <p:sp>
        <p:nvSpPr>
          <p:cNvPr id="1989" name="Circle"/>
          <p:cNvSpPr/>
          <p:nvPr/>
        </p:nvSpPr>
        <p:spPr>
          <a:xfrm>
            <a:off x="1426069" y="5911775"/>
            <a:ext cx="135862" cy="135861"/>
          </a:xfrm>
          <a:prstGeom prst="ellipse">
            <a:avLst/>
          </a:prstGeom>
          <a:solidFill>
            <a:srgbClr val="4D80F4">
              <a:alpha val="32761"/>
            </a:srgbClr>
          </a:solidFill>
          <a:ln w="25400">
            <a:solidFill>
              <a:srgbClr val="4D7FF4">
                <a:alpha val="32761"/>
              </a:srgbClr>
            </a:solidFill>
          </a:ln>
        </p:spPr>
        <p:txBody>
          <a:bodyPr lIns="0" tIns="0" rIns="0" bIns="0"/>
          <a:lstStyle/>
          <a:p>
            <a:pPr/>
          </a:p>
        </p:txBody>
      </p:sp>
      <p:sp>
        <p:nvSpPr>
          <p:cNvPr id="1990" name="Group"/>
          <p:cNvSpPr txBox="1"/>
          <p:nvPr/>
        </p:nvSpPr>
        <p:spPr>
          <a:xfrm>
            <a:off x="571605" y="4507973"/>
            <a:ext cx="793201" cy="77954"/>
          </a:xfrm>
          <a:prstGeom prst="rect">
            <a:avLst/>
          </a:prstGeom>
          <a:ln w="12700">
            <a:miter lim="400000"/>
          </a:ln>
        </p:spPr>
        <p:txBody>
          <a:bodyPr wrap="none" lIns="0" tIns="0" rIns="0" bIns="0">
            <a:spAutoFit/>
          </a:bodyPr>
          <a:lstStyle/>
          <a:p>
            <a:pPr latinLnBrk="1">
              <a:defRPr sz="1800">
                <a:solidFill>
                  <a:srgbClr val="000000"/>
                </a:solidFill>
              </a:defRPr>
            </a:pPr>
            <a14:m>
              <m:oMathPara>
                <m:oMathParaPr>
                  <m:jc m:val="centerGroup"/>
                </m:oMathParaPr>
                <m:oMath>
                  <m:sSub>
                    <m:e>
                      <m:r>
                        <a:rPr xmlns:a="http://schemas.openxmlformats.org/drawingml/2006/main" sz="600" i="1">
                          <a:solidFill>
                            <a:srgbClr val="333333"/>
                          </a:solidFill>
                          <a:latin typeface="Cambria Math" panose="02040503050406030204" pitchFamily="18" charset="0"/>
                        </a:rPr>
                        <m:t>C</m:t>
                      </m:r>
                    </m:e>
                    <m:sub>
                      <m:r>
                        <a:rPr xmlns:a="http://schemas.openxmlformats.org/drawingml/2006/main" sz="600" i="1">
                          <a:solidFill>
                            <a:srgbClr val="333333"/>
                          </a:solidFill>
                          <a:latin typeface="Cambria Math" panose="02040503050406030204" pitchFamily="18" charset="0"/>
                        </a:rPr>
                        <m:t>t</m:t>
                      </m:r>
                      <m:r>
                        <a:rPr xmlns:a="http://schemas.openxmlformats.org/drawingml/2006/main" sz="600" i="1">
                          <a:solidFill>
                            <a:srgbClr val="333333"/>
                          </a:solidFill>
                          <a:latin typeface="Cambria Math" panose="02040503050406030204" pitchFamily="18" charset="0"/>
                        </a:rPr>
                        <m:t>=</m:t>
                      </m:r>
                      <m:r>
                        <a:rPr xmlns:a="http://schemas.openxmlformats.org/drawingml/2006/main" sz="600" i="1">
                          <a:solidFill>
                            <a:srgbClr val="333333"/>
                          </a:solidFill>
                          <a:latin typeface="Cambria Math" panose="02040503050406030204" pitchFamily="18" charset="0"/>
                        </a:rPr>
                        <m:t>15</m:t>
                      </m:r>
                    </m:sub>
                  </m:sSub>
                  <m:r>
                    <a:rPr xmlns:a="http://schemas.openxmlformats.org/drawingml/2006/main" sz="600" i="1">
                      <a:solidFill>
                        <a:srgbClr val="333333"/>
                      </a:solidFill>
                      <a:latin typeface="Cambria Math" panose="02040503050406030204" pitchFamily="18" charset="0"/>
                    </a:rPr>
                    <m:t>A</m:t>
                  </m:r>
                  <m:r>
                    <a:rPr xmlns:a="http://schemas.openxmlformats.org/drawingml/2006/main" sz="600" i="1">
                      <a:solidFill>
                        <a:srgbClr val="333333"/>
                      </a:solidFill>
                      <a:latin typeface="Cambria Math" panose="02040503050406030204" pitchFamily="18" charset="0"/>
                    </a:rPr>
                    <m:t>c</m:t>
                  </m:r>
                  <m:r>
                    <a:rPr xmlns:a="http://schemas.openxmlformats.org/drawingml/2006/main" sz="600" i="1">
                      <a:solidFill>
                        <a:srgbClr val="333333"/>
                      </a:solidFill>
                      <a:latin typeface="Cambria Math" panose="02040503050406030204" pitchFamily="18" charset="0"/>
                    </a:rPr>
                    <m:t>t</m:t>
                  </m:r>
                  <m:r>
                    <a:rPr xmlns:a="http://schemas.openxmlformats.org/drawingml/2006/main" sz="600" i="1">
                      <a:solidFill>
                        <a:srgbClr val="333333"/>
                      </a:solidFill>
                      <a:latin typeface="Cambria Math" panose="02040503050406030204" pitchFamily="18" charset="0"/>
                    </a:rPr>
                    <m:t>i</m:t>
                  </m:r>
                  <m:r>
                    <a:rPr xmlns:a="http://schemas.openxmlformats.org/drawingml/2006/main" sz="600" i="1">
                      <a:solidFill>
                        <a:srgbClr val="333333"/>
                      </a:solidFill>
                      <a:latin typeface="Cambria Math" panose="02040503050406030204" pitchFamily="18" charset="0"/>
                    </a:rPr>
                    <m:t>v</m:t>
                  </m:r>
                  <m:r>
                    <a:rPr xmlns:a="http://schemas.openxmlformats.org/drawingml/2006/main" sz="600" i="1">
                      <a:solidFill>
                        <a:srgbClr val="333333"/>
                      </a:solidFill>
                      <a:latin typeface="Cambria Math" panose="02040503050406030204" pitchFamily="18" charset="0"/>
                    </a:rPr>
                    <m:t>e</m:t>
                  </m:r>
                  <m:r>
                    <a:rPr xmlns:a="http://schemas.openxmlformats.org/drawingml/2006/main" sz="600" i="1">
                      <a:solidFill>
                        <a:srgbClr val="333333"/>
                      </a:solidFill>
                      <a:latin typeface="Cambria Math" panose="02040503050406030204" pitchFamily="18" charset="0"/>
                    </a:rPr>
                    <m:t>∈</m:t>
                  </m:r>
                  <m:r>
                    <a:rPr xmlns:a="http://schemas.openxmlformats.org/drawingml/2006/main" sz="600" i="1">
                      <a:solidFill>
                        <a:srgbClr val="333333"/>
                      </a:solidFill>
                      <a:latin typeface="Cambria Math" panose="02040503050406030204" pitchFamily="18" charset="0"/>
                    </a:rPr>
                    <m:t>{</m:t>
                  </m:r>
                  <m:r>
                    <a:rPr xmlns:a="http://schemas.openxmlformats.org/drawingml/2006/main" sz="600" i="1">
                      <a:solidFill>
                        <a:srgbClr val="333333"/>
                      </a:solidFill>
                      <a:latin typeface="Cambria Math" panose="02040503050406030204" pitchFamily="18" charset="0"/>
                    </a:rPr>
                    <m:t>0,1</m:t>
                  </m:r>
                  <m:r>
                    <a:rPr xmlns:a="http://schemas.openxmlformats.org/drawingml/2006/main" sz="600" i="1">
                      <a:solidFill>
                        <a:srgbClr val="333333"/>
                      </a:solidFill>
                      <a:latin typeface="Cambria Math" panose="02040503050406030204" pitchFamily="18" charset="0"/>
                    </a:rPr>
                    <m:t>}</m:t>
                  </m:r>
                </m:oMath>
              </m:oMathPara>
            </a14:m>
            <a:endParaRPr sz="600">
              <a:solidFill>
                <a:srgbClr val="333333"/>
              </a:solidFill>
            </a:endParaRPr>
          </a:p>
        </p:txBody>
      </p:sp>
      <p:sp>
        <p:nvSpPr>
          <p:cNvPr id="1991" name="Group"/>
          <p:cNvSpPr txBox="1"/>
          <p:nvPr/>
        </p:nvSpPr>
        <p:spPr>
          <a:xfrm>
            <a:off x="537952" y="4689180"/>
            <a:ext cx="859780" cy="77954"/>
          </a:xfrm>
          <a:prstGeom prst="rect">
            <a:avLst/>
          </a:prstGeom>
          <a:ln w="12700">
            <a:miter lim="400000"/>
          </a:ln>
        </p:spPr>
        <p:txBody>
          <a:bodyPr wrap="none" lIns="0" tIns="0" rIns="0" bIns="0">
            <a:spAutoFit/>
          </a:bodyPr>
          <a:lstStyle/>
          <a:p>
            <a:pPr latinLnBrk="1">
              <a:defRPr sz="1800">
                <a:solidFill>
                  <a:srgbClr val="000000"/>
                </a:solidFill>
              </a:defRPr>
            </a:pPr>
            <a14:m>
              <m:oMathPara>
                <m:oMathParaPr>
                  <m:jc m:val="centerGroup"/>
                </m:oMathParaPr>
                <m:oMath>
                  <m:r>
                    <a:rPr xmlns:a="http://schemas.openxmlformats.org/drawingml/2006/main" sz="600" i="1">
                      <a:solidFill>
                        <a:srgbClr val="333333"/>
                      </a:solidFill>
                      <a:latin typeface="Cambria Math" panose="02040503050406030204" pitchFamily="18" charset="0"/>
                    </a:rPr>
                    <m:t>C</m:t>
                  </m:r>
                  <m:sSub>
                    <m:e>
                      <m:r>
                        <a:rPr xmlns:a="http://schemas.openxmlformats.org/drawingml/2006/main" sz="600" i="1">
                          <a:solidFill>
                            <a:srgbClr val="333333"/>
                          </a:solidFill>
                          <a:latin typeface="Cambria Math" panose="02040503050406030204" pitchFamily="18" charset="0"/>
                        </a:rPr>
                        <m:t>#</m:t>
                      </m:r>
                    </m:e>
                    <m:sub>
                      <m:r>
                        <a:rPr xmlns:a="http://schemas.openxmlformats.org/drawingml/2006/main" sz="600" i="1">
                          <a:solidFill>
                            <a:srgbClr val="333333"/>
                          </a:solidFill>
                          <a:latin typeface="Cambria Math" panose="02040503050406030204" pitchFamily="18" charset="0"/>
                        </a:rPr>
                        <m:t>t</m:t>
                      </m:r>
                      <m:r>
                        <a:rPr xmlns:a="http://schemas.openxmlformats.org/drawingml/2006/main" sz="600" i="1">
                          <a:solidFill>
                            <a:srgbClr val="333333"/>
                          </a:solidFill>
                          <a:latin typeface="Cambria Math" panose="02040503050406030204" pitchFamily="18" charset="0"/>
                        </a:rPr>
                        <m:t>=</m:t>
                      </m:r>
                      <m:r>
                        <a:rPr xmlns:a="http://schemas.openxmlformats.org/drawingml/2006/main" sz="600" i="1">
                          <a:solidFill>
                            <a:srgbClr val="333333"/>
                          </a:solidFill>
                          <a:latin typeface="Cambria Math" panose="02040503050406030204" pitchFamily="18" charset="0"/>
                        </a:rPr>
                        <m:t>15</m:t>
                      </m:r>
                    </m:sub>
                  </m:sSub>
                  <m:r>
                    <a:rPr xmlns:a="http://schemas.openxmlformats.org/drawingml/2006/main" sz="600" i="1">
                      <a:solidFill>
                        <a:srgbClr val="333333"/>
                      </a:solidFill>
                      <a:latin typeface="Cambria Math" panose="02040503050406030204" pitchFamily="18" charset="0"/>
                    </a:rPr>
                    <m:t>A</m:t>
                  </m:r>
                  <m:r>
                    <a:rPr xmlns:a="http://schemas.openxmlformats.org/drawingml/2006/main" sz="600" i="1">
                      <a:solidFill>
                        <a:srgbClr val="333333"/>
                      </a:solidFill>
                      <a:latin typeface="Cambria Math" panose="02040503050406030204" pitchFamily="18" charset="0"/>
                    </a:rPr>
                    <m:t>c</m:t>
                  </m:r>
                  <m:r>
                    <a:rPr xmlns:a="http://schemas.openxmlformats.org/drawingml/2006/main" sz="600" i="1">
                      <a:solidFill>
                        <a:srgbClr val="333333"/>
                      </a:solidFill>
                      <a:latin typeface="Cambria Math" panose="02040503050406030204" pitchFamily="18" charset="0"/>
                    </a:rPr>
                    <m:t>t</m:t>
                  </m:r>
                  <m:r>
                    <a:rPr xmlns:a="http://schemas.openxmlformats.org/drawingml/2006/main" sz="600" i="1">
                      <a:solidFill>
                        <a:srgbClr val="333333"/>
                      </a:solidFill>
                      <a:latin typeface="Cambria Math" panose="02040503050406030204" pitchFamily="18" charset="0"/>
                    </a:rPr>
                    <m:t>i</m:t>
                  </m:r>
                  <m:r>
                    <a:rPr xmlns:a="http://schemas.openxmlformats.org/drawingml/2006/main" sz="600" i="1">
                      <a:solidFill>
                        <a:srgbClr val="333333"/>
                      </a:solidFill>
                      <a:latin typeface="Cambria Math" panose="02040503050406030204" pitchFamily="18" charset="0"/>
                    </a:rPr>
                    <m:t>v</m:t>
                  </m:r>
                  <m:r>
                    <a:rPr xmlns:a="http://schemas.openxmlformats.org/drawingml/2006/main" sz="600" i="1">
                      <a:solidFill>
                        <a:srgbClr val="333333"/>
                      </a:solidFill>
                      <a:latin typeface="Cambria Math" panose="02040503050406030204" pitchFamily="18" charset="0"/>
                    </a:rPr>
                    <m:t>e</m:t>
                  </m:r>
                  <m:r>
                    <a:rPr xmlns:a="http://schemas.openxmlformats.org/drawingml/2006/main" sz="600" i="1">
                      <a:solidFill>
                        <a:srgbClr val="333333"/>
                      </a:solidFill>
                      <a:latin typeface="Cambria Math" panose="02040503050406030204" pitchFamily="18" charset="0"/>
                    </a:rPr>
                    <m:t>∈</m:t>
                  </m:r>
                  <m:r>
                    <a:rPr xmlns:a="http://schemas.openxmlformats.org/drawingml/2006/main" sz="600" i="1">
                      <a:solidFill>
                        <a:srgbClr val="333333"/>
                      </a:solidFill>
                      <a:latin typeface="Cambria Math" panose="02040503050406030204" pitchFamily="18" charset="0"/>
                    </a:rPr>
                    <m:t>{</m:t>
                  </m:r>
                  <m:r>
                    <a:rPr xmlns:a="http://schemas.openxmlformats.org/drawingml/2006/main" sz="600" i="1">
                      <a:solidFill>
                        <a:srgbClr val="333333"/>
                      </a:solidFill>
                      <a:latin typeface="Cambria Math" panose="02040503050406030204" pitchFamily="18" charset="0"/>
                    </a:rPr>
                    <m:t>0,1</m:t>
                  </m:r>
                  <m:r>
                    <a:rPr xmlns:a="http://schemas.openxmlformats.org/drawingml/2006/main" sz="600" i="1">
                      <a:solidFill>
                        <a:srgbClr val="333333"/>
                      </a:solidFill>
                      <a:latin typeface="Cambria Math" panose="02040503050406030204" pitchFamily="18" charset="0"/>
                    </a:rPr>
                    <m:t>}</m:t>
                  </m:r>
                </m:oMath>
              </m:oMathPara>
            </a14:m>
            <a:endParaRPr sz="600">
              <a:solidFill>
                <a:srgbClr val="333333"/>
              </a:solidFill>
            </a:endParaRPr>
          </a:p>
        </p:txBody>
      </p:sp>
      <p:sp>
        <p:nvSpPr>
          <p:cNvPr id="1992" name="Line"/>
          <p:cNvSpPr/>
          <p:nvPr/>
        </p:nvSpPr>
        <p:spPr>
          <a:xfrm flipV="1">
            <a:off x="1502985" y="4922258"/>
            <a:ext cx="1" cy="321094"/>
          </a:xfrm>
          <a:prstGeom prst="line">
            <a:avLst/>
          </a:prstGeom>
          <a:ln w="25400" cap="rnd">
            <a:solidFill>
              <a:schemeClr val="accent4">
                <a:lumOff val="-3294"/>
              </a:schemeClr>
            </a:solidFill>
            <a:custDash>
              <a:ds d="100000" sp="200000"/>
            </a:custDash>
          </a:ln>
          <a:effectLst>
            <a:outerShdw sx="100000" sy="100000" kx="0" ky="0" algn="b" rotWithShape="0" blurRad="38100" dist="20000" dir="5400000">
              <a:srgbClr val="000000">
                <a:alpha val="38000"/>
              </a:srgbClr>
            </a:outerShdw>
          </a:effectLst>
        </p:spPr>
        <p:txBody>
          <a:bodyPr lIns="0" tIns="0" rIns="0" bIns="0"/>
          <a:lstStyle/>
          <a:p>
            <a:pPr/>
          </a:p>
        </p:txBody>
      </p:sp>
      <p:sp>
        <p:nvSpPr>
          <p:cNvPr id="1993" name="Group"/>
          <p:cNvSpPr txBox="1"/>
          <p:nvPr/>
        </p:nvSpPr>
        <p:spPr>
          <a:xfrm>
            <a:off x="537952" y="5414009"/>
            <a:ext cx="858710" cy="77954"/>
          </a:xfrm>
          <a:prstGeom prst="rect">
            <a:avLst/>
          </a:prstGeom>
          <a:ln w="12700">
            <a:miter lim="400000"/>
          </a:ln>
        </p:spPr>
        <p:txBody>
          <a:bodyPr wrap="none" lIns="0" tIns="0" rIns="0" bIns="0">
            <a:spAutoFit/>
          </a:bodyPr>
          <a:lstStyle/>
          <a:p>
            <a:pPr latinLnBrk="1">
              <a:defRPr sz="1800">
                <a:solidFill>
                  <a:srgbClr val="000000"/>
                </a:solidFill>
              </a:defRPr>
            </a:pPr>
            <a14:m>
              <m:oMathPara>
                <m:oMathParaPr>
                  <m:jc m:val="centerGroup"/>
                </m:oMathParaPr>
                <m:oMath>
                  <m:r>
                    <a:rPr xmlns:a="http://schemas.openxmlformats.org/drawingml/2006/main" sz="600" i="1">
                      <a:solidFill>
                        <a:srgbClr val="333333"/>
                      </a:solidFill>
                      <a:latin typeface="Cambria Math" panose="02040503050406030204" pitchFamily="18" charset="0"/>
                    </a:rPr>
                    <m:t>A</m:t>
                  </m:r>
                  <m:sSub>
                    <m:e>
                      <m:r>
                        <a:rPr xmlns:a="http://schemas.openxmlformats.org/drawingml/2006/main" sz="600" i="1">
                          <a:solidFill>
                            <a:srgbClr val="333333"/>
                          </a:solidFill>
                          <a:latin typeface="Cambria Math" panose="02040503050406030204" pitchFamily="18" charset="0"/>
                        </a:rPr>
                        <m:t>#</m:t>
                      </m:r>
                    </m:e>
                    <m:sub>
                      <m:r>
                        <a:rPr xmlns:a="http://schemas.openxmlformats.org/drawingml/2006/main" sz="600" i="1">
                          <a:solidFill>
                            <a:srgbClr val="333333"/>
                          </a:solidFill>
                          <a:latin typeface="Cambria Math" panose="02040503050406030204" pitchFamily="18" charset="0"/>
                        </a:rPr>
                        <m:t>t</m:t>
                      </m:r>
                      <m:r>
                        <a:rPr xmlns:a="http://schemas.openxmlformats.org/drawingml/2006/main" sz="600" i="1">
                          <a:solidFill>
                            <a:srgbClr val="333333"/>
                          </a:solidFill>
                          <a:latin typeface="Cambria Math" panose="02040503050406030204" pitchFamily="18" charset="0"/>
                        </a:rPr>
                        <m:t>=</m:t>
                      </m:r>
                      <m:r>
                        <a:rPr xmlns:a="http://schemas.openxmlformats.org/drawingml/2006/main" sz="600" i="1">
                          <a:solidFill>
                            <a:srgbClr val="333333"/>
                          </a:solidFill>
                          <a:latin typeface="Cambria Math" panose="02040503050406030204" pitchFamily="18" charset="0"/>
                        </a:rPr>
                        <m:t>15</m:t>
                      </m:r>
                    </m:sub>
                  </m:sSub>
                  <m:r>
                    <a:rPr xmlns:a="http://schemas.openxmlformats.org/drawingml/2006/main" sz="600" i="1">
                      <a:solidFill>
                        <a:srgbClr val="333333"/>
                      </a:solidFill>
                      <a:latin typeface="Cambria Math" panose="02040503050406030204" pitchFamily="18" charset="0"/>
                    </a:rPr>
                    <m:t>A</m:t>
                  </m:r>
                  <m:r>
                    <a:rPr xmlns:a="http://schemas.openxmlformats.org/drawingml/2006/main" sz="600" i="1">
                      <a:solidFill>
                        <a:srgbClr val="333333"/>
                      </a:solidFill>
                      <a:latin typeface="Cambria Math" panose="02040503050406030204" pitchFamily="18" charset="0"/>
                    </a:rPr>
                    <m:t>c</m:t>
                  </m:r>
                  <m:r>
                    <a:rPr xmlns:a="http://schemas.openxmlformats.org/drawingml/2006/main" sz="600" i="1">
                      <a:solidFill>
                        <a:srgbClr val="333333"/>
                      </a:solidFill>
                      <a:latin typeface="Cambria Math" panose="02040503050406030204" pitchFamily="18" charset="0"/>
                    </a:rPr>
                    <m:t>t</m:t>
                  </m:r>
                  <m:r>
                    <a:rPr xmlns:a="http://schemas.openxmlformats.org/drawingml/2006/main" sz="600" i="1">
                      <a:solidFill>
                        <a:srgbClr val="333333"/>
                      </a:solidFill>
                      <a:latin typeface="Cambria Math" panose="02040503050406030204" pitchFamily="18" charset="0"/>
                    </a:rPr>
                    <m:t>i</m:t>
                  </m:r>
                  <m:r>
                    <a:rPr xmlns:a="http://schemas.openxmlformats.org/drawingml/2006/main" sz="600" i="1">
                      <a:solidFill>
                        <a:srgbClr val="333333"/>
                      </a:solidFill>
                      <a:latin typeface="Cambria Math" panose="02040503050406030204" pitchFamily="18" charset="0"/>
                    </a:rPr>
                    <m:t>v</m:t>
                  </m:r>
                  <m:r>
                    <a:rPr xmlns:a="http://schemas.openxmlformats.org/drawingml/2006/main" sz="600" i="1">
                      <a:solidFill>
                        <a:srgbClr val="333333"/>
                      </a:solidFill>
                      <a:latin typeface="Cambria Math" panose="02040503050406030204" pitchFamily="18" charset="0"/>
                    </a:rPr>
                    <m:t>e</m:t>
                  </m:r>
                  <m:r>
                    <a:rPr xmlns:a="http://schemas.openxmlformats.org/drawingml/2006/main" sz="600" i="1">
                      <a:solidFill>
                        <a:srgbClr val="333333"/>
                      </a:solidFill>
                      <a:latin typeface="Cambria Math" panose="02040503050406030204" pitchFamily="18" charset="0"/>
                    </a:rPr>
                    <m:t>∈</m:t>
                  </m:r>
                  <m:r>
                    <a:rPr xmlns:a="http://schemas.openxmlformats.org/drawingml/2006/main" sz="600" i="1">
                      <a:solidFill>
                        <a:srgbClr val="333333"/>
                      </a:solidFill>
                      <a:latin typeface="Cambria Math" panose="02040503050406030204" pitchFamily="18" charset="0"/>
                    </a:rPr>
                    <m:t>{</m:t>
                  </m:r>
                  <m:r>
                    <a:rPr xmlns:a="http://schemas.openxmlformats.org/drawingml/2006/main" sz="600" i="1">
                      <a:solidFill>
                        <a:srgbClr val="333333"/>
                      </a:solidFill>
                      <a:latin typeface="Cambria Math" panose="02040503050406030204" pitchFamily="18" charset="0"/>
                    </a:rPr>
                    <m:t>0,1</m:t>
                  </m:r>
                  <m:r>
                    <a:rPr xmlns:a="http://schemas.openxmlformats.org/drawingml/2006/main" sz="600" i="1">
                      <a:solidFill>
                        <a:srgbClr val="333333"/>
                      </a:solidFill>
                      <a:latin typeface="Cambria Math" panose="02040503050406030204" pitchFamily="18" charset="0"/>
                    </a:rPr>
                    <m:t>}</m:t>
                  </m:r>
                </m:oMath>
              </m:oMathPara>
            </a14:m>
            <a:endParaRPr sz="600">
              <a:solidFill>
                <a:srgbClr val="333333"/>
              </a:solidFill>
            </a:endParaRPr>
          </a:p>
        </p:txBody>
      </p:sp>
      <p:sp>
        <p:nvSpPr>
          <p:cNvPr id="1994" name="Group"/>
          <p:cNvSpPr txBox="1"/>
          <p:nvPr/>
        </p:nvSpPr>
        <p:spPr>
          <a:xfrm>
            <a:off x="576587" y="5597873"/>
            <a:ext cx="799777" cy="77954"/>
          </a:xfrm>
          <a:prstGeom prst="rect">
            <a:avLst/>
          </a:prstGeom>
          <a:ln w="12700">
            <a:miter lim="400000"/>
          </a:ln>
        </p:spPr>
        <p:txBody>
          <a:bodyPr wrap="none" lIns="0" tIns="0" rIns="0" bIns="0">
            <a:spAutoFit/>
          </a:bodyPr>
          <a:lstStyle/>
          <a:p>
            <a:pPr latinLnBrk="1">
              <a:defRPr sz="1800">
                <a:solidFill>
                  <a:srgbClr val="000000"/>
                </a:solidFill>
              </a:defRPr>
            </a:pPr>
            <a14:m>
              <m:oMathPara>
                <m:oMathParaPr>
                  <m:jc m:val="centerGroup"/>
                </m:oMathParaPr>
                <m:oMath>
                  <m:sSub>
                    <m:e>
                      <m:r>
                        <a:rPr xmlns:a="http://schemas.openxmlformats.org/drawingml/2006/main" sz="600" i="1">
                          <a:solidFill>
                            <a:srgbClr val="333333"/>
                          </a:solidFill>
                          <a:latin typeface="Cambria Math" panose="02040503050406030204" pitchFamily="18" charset="0"/>
                        </a:rPr>
                        <m:t>B</m:t>
                      </m:r>
                    </m:e>
                    <m:sub>
                      <m:r>
                        <a:rPr xmlns:a="http://schemas.openxmlformats.org/drawingml/2006/main" sz="600" i="1">
                          <a:solidFill>
                            <a:srgbClr val="333333"/>
                          </a:solidFill>
                          <a:latin typeface="Cambria Math" panose="02040503050406030204" pitchFamily="18" charset="0"/>
                        </a:rPr>
                        <m:t>t</m:t>
                      </m:r>
                      <m:r>
                        <a:rPr xmlns:a="http://schemas.openxmlformats.org/drawingml/2006/main" sz="600" i="1">
                          <a:solidFill>
                            <a:srgbClr val="333333"/>
                          </a:solidFill>
                          <a:latin typeface="Cambria Math" panose="02040503050406030204" pitchFamily="18" charset="0"/>
                        </a:rPr>
                        <m:t>=</m:t>
                      </m:r>
                      <m:r>
                        <a:rPr xmlns:a="http://schemas.openxmlformats.org/drawingml/2006/main" sz="600" i="1">
                          <a:solidFill>
                            <a:srgbClr val="333333"/>
                          </a:solidFill>
                          <a:latin typeface="Cambria Math" panose="02040503050406030204" pitchFamily="18" charset="0"/>
                        </a:rPr>
                        <m:t>15</m:t>
                      </m:r>
                    </m:sub>
                  </m:sSub>
                  <m:r>
                    <a:rPr xmlns:a="http://schemas.openxmlformats.org/drawingml/2006/main" sz="600" i="1">
                      <a:solidFill>
                        <a:srgbClr val="333333"/>
                      </a:solidFill>
                      <a:latin typeface="Cambria Math" panose="02040503050406030204" pitchFamily="18" charset="0"/>
                    </a:rPr>
                    <m:t>A</m:t>
                  </m:r>
                  <m:r>
                    <a:rPr xmlns:a="http://schemas.openxmlformats.org/drawingml/2006/main" sz="600" i="1">
                      <a:solidFill>
                        <a:srgbClr val="333333"/>
                      </a:solidFill>
                      <a:latin typeface="Cambria Math" panose="02040503050406030204" pitchFamily="18" charset="0"/>
                    </a:rPr>
                    <m:t>c</m:t>
                  </m:r>
                  <m:r>
                    <a:rPr xmlns:a="http://schemas.openxmlformats.org/drawingml/2006/main" sz="600" i="1">
                      <a:solidFill>
                        <a:srgbClr val="333333"/>
                      </a:solidFill>
                      <a:latin typeface="Cambria Math" panose="02040503050406030204" pitchFamily="18" charset="0"/>
                    </a:rPr>
                    <m:t>t</m:t>
                  </m:r>
                  <m:r>
                    <a:rPr xmlns:a="http://schemas.openxmlformats.org/drawingml/2006/main" sz="600" i="1">
                      <a:solidFill>
                        <a:srgbClr val="333333"/>
                      </a:solidFill>
                      <a:latin typeface="Cambria Math" panose="02040503050406030204" pitchFamily="18" charset="0"/>
                    </a:rPr>
                    <m:t>i</m:t>
                  </m:r>
                  <m:r>
                    <a:rPr xmlns:a="http://schemas.openxmlformats.org/drawingml/2006/main" sz="600" i="1">
                      <a:solidFill>
                        <a:srgbClr val="333333"/>
                      </a:solidFill>
                      <a:latin typeface="Cambria Math" panose="02040503050406030204" pitchFamily="18" charset="0"/>
                    </a:rPr>
                    <m:t>v</m:t>
                  </m:r>
                  <m:r>
                    <a:rPr xmlns:a="http://schemas.openxmlformats.org/drawingml/2006/main" sz="600" i="1">
                      <a:solidFill>
                        <a:srgbClr val="333333"/>
                      </a:solidFill>
                      <a:latin typeface="Cambria Math" panose="02040503050406030204" pitchFamily="18" charset="0"/>
                    </a:rPr>
                    <m:t>e</m:t>
                  </m:r>
                  <m:r>
                    <a:rPr xmlns:a="http://schemas.openxmlformats.org/drawingml/2006/main" sz="600" i="1">
                      <a:solidFill>
                        <a:srgbClr val="333333"/>
                      </a:solidFill>
                      <a:latin typeface="Cambria Math" panose="02040503050406030204" pitchFamily="18" charset="0"/>
                    </a:rPr>
                    <m:t>∈</m:t>
                  </m:r>
                  <m:r>
                    <a:rPr xmlns:a="http://schemas.openxmlformats.org/drawingml/2006/main" sz="600" i="1">
                      <a:solidFill>
                        <a:srgbClr val="333333"/>
                      </a:solidFill>
                      <a:latin typeface="Cambria Math" panose="02040503050406030204" pitchFamily="18" charset="0"/>
                    </a:rPr>
                    <m:t>{</m:t>
                  </m:r>
                  <m:r>
                    <a:rPr xmlns:a="http://schemas.openxmlformats.org/drawingml/2006/main" sz="600" i="1">
                      <a:solidFill>
                        <a:srgbClr val="333333"/>
                      </a:solidFill>
                      <a:latin typeface="Cambria Math" panose="02040503050406030204" pitchFamily="18" charset="0"/>
                    </a:rPr>
                    <m:t>0,1</m:t>
                  </m:r>
                  <m:r>
                    <a:rPr xmlns:a="http://schemas.openxmlformats.org/drawingml/2006/main" sz="600" i="1">
                      <a:solidFill>
                        <a:srgbClr val="333333"/>
                      </a:solidFill>
                      <a:latin typeface="Cambria Math" panose="02040503050406030204" pitchFamily="18" charset="0"/>
                    </a:rPr>
                    <m:t>}</m:t>
                  </m:r>
                </m:oMath>
              </m:oMathPara>
            </a14:m>
            <a:endParaRPr sz="600">
              <a:solidFill>
                <a:srgbClr val="333333"/>
              </a:solidFill>
            </a:endParaRPr>
          </a:p>
        </p:txBody>
      </p:sp>
      <p:sp>
        <p:nvSpPr>
          <p:cNvPr id="1995" name="Equation"/>
          <p:cNvSpPr txBox="1"/>
          <p:nvPr/>
        </p:nvSpPr>
        <p:spPr>
          <a:xfrm>
            <a:off x="702641" y="5768719"/>
            <a:ext cx="531204" cy="78183"/>
          </a:xfrm>
          <a:prstGeom prst="rect">
            <a:avLst/>
          </a:prstGeom>
          <a:ln w="12700">
            <a:miter lim="400000"/>
          </a:ln>
        </p:spPr>
        <p:txBody>
          <a:bodyPr wrap="none" lIns="0" tIns="0" rIns="0" bIns="0">
            <a:spAutoFit/>
          </a:bodyPr>
          <a:lstStyle/>
          <a:p>
            <a:pPr latinLnBrk="1">
              <a:defRPr sz="1800">
                <a:solidFill>
                  <a:srgbClr val="000000"/>
                </a:solidFill>
              </a:defRPr>
            </a:pPr>
            <a14:m>
              <m:oMathPara>
                <m:oMathParaPr>
                  <m:jc m:val="centerGroup"/>
                </m:oMathParaPr>
                <m:oMath>
                  <m:r>
                    <a:rPr xmlns:a="http://schemas.openxmlformats.org/drawingml/2006/main" sz="600" i="1">
                      <a:solidFill>
                        <a:srgbClr val="4D7FF4"/>
                      </a:solidFill>
                      <a:latin typeface="Cambria Math" panose="02040503050406030204" pitchFamily="18" charset="0"/>
                    </a:rPr>
                    <m:t>V</m:t>
                  </m:r>
                  <m:r>
                    <a:rPr xmlns:a="http://schemas.openxmlformats.org/drawingml/2006/main" sz="600" i="1">
                      <a:solidFill>
                        <a:srgbClr val="4D7FF4"/>
                      </a:solidFill>
                      <a:latin typeface="Cambria Math" panose="02040503050406030204" pitchFamily="18" charset="0"/>
                    </a:rPr>
                    <m:t>e</m:t>
                  </m:r>
                  <m:sSub>
                    <m:e>
                      <m:r>
                        <a:rPr xmlns:a="http://schemas.openxmlformats.org/drawingml/2006/main" sz="600" i="1">
                          <a:solidFill>
                            <a:srgbClr val="4D7FF4"/>
                          </a:solidFill>
                          <a:latin typeface="Cambria Math" panose="02040503050406030204" pitchFamily="18" charset="0"/>
                        </a:rPr>
                        <m:t>l</m:t>
                      </m:r>
                    </m:e>
                    <m:sub>
                      <m:r>
                        <a:rPr xmlns:a="http://schemas.openxmlformats.org/drawingml/2006/main" sz="600" i="1">
                          <a:solidFill>
                            <a:srgbClr val="4D7FF4"/>
                          </a:solidFill>
                          <a:latin typeface="Cambria Math" panose="02040503050406030204" pitchFamily="18" charset="0"/>
                        </a:rPr>
                        <m:t>t</m:t>
                      </m:r>
                      <m:r>
                        <a:rPr xmlns:a="http://schemas.openxmlformats.org/drawingml/2006/main" sz="600" i="1">
                          <a:solidFill>
                            <a:srgbClr val="4D7FF4"/>
                          </a:solidFill>
                          <a:latin typeface="Cambria Math" panose="02040503050406030204" pitchFamily="18" charset="0"/>
                        </a:rPr>
                        <m:t>=</m:t>
                      </m:r>
                      <m:r>
                        <a:rPr xmlns:a="http://schemas.openxmlformats.org/drawingml/2006/main" sz="600" i="1">
                          <a:solidFill>
                            <a:srgbClr val="4D7FF4"/>
                          </a:solidFill>
                          <a:latin typeface="Cambria Math" panose="02040503050406030204" pitchFamily="18" charset="0"/>
                        </a:rPr>
                        <m:t>15</m:t>
                      </m:r>
                    </m:sub>
                  </m:sSub>
                  <m:r>
                    <a:rPr xmlns:a="http://schemas.openxmlformats.org/drawingml/2006/main" sz="600" i="1">
                      <a:solidFill>
                        <a:srgbClr val="4D7FF4"/>
                      </a:solidFill>
                      <a:latin typeface="Cambria Math" panose="02040503050406030204" pitchFamily="18" charset="0"/>
                    </a:rPr>
                    <m:t>∈</m:t>
                  </m:r>
                  <m:r>
                    <a:rPr xmlns:a="http://schemas.openxmlformats.org/drawingml/2006/main" sz="600" i="1">
                      <a:solidFill>
                        <a:srgbClr val="4D7FF4"/>
                      </a:solidFill>
                      <a:latin typeface="Cambria Math" panose="02040503050406030204" pitchFamily="18" charset="0"/>
                    </a:rPr>
                    <m:t>[</m:t>
                  </m:r>
                  <m:r>
                    <a:rPr xmlns:a="http://schemas.openxmlformats.org/drawingml/2006/main" sz="600" i="1">
                      <a:solidFill>
                        <a:srgbClr val="4D7FF4"/>
                      </a:solidFill>
                      <a:latin typeface="Cambria Math" panose="02040503050406030204" pitchFamily="18" charset="0"/>
                    </a:rPr>
                    <m:t>0,1</m:t>
                  </m:r>
                  <m:r>
                    <a:rPr xmlns:a="http://schemas.openxmlformats.org/drawingml/2006/main" sz="600" i="1">
                      <a:solidFill>
                        <a:srgbClr val="4D7FF4"/>
                      </a:solidFill>
                      <a:latin typeface="Cambria Math" panose="02040503050406030204" pitchFamily="18" charset="0"/>
                    </a:rPr>
                    <m:t>]</m:t>
                  </m:r>
                </m:oMath>
              </m:oMathPara>
            </a14:m>
            <a:endParaRPr sz="600">
              <a:solidFill>
                <a:srgbClr val="4D80F4"/>
              </a:solidFill>
            </a:endParaRPr>
          </a:p>
        </p:txBody>
      </p:sp>
      <p:sp>
        <p:nvSpPr>
          <p:cNvPr id="1996" name="Equation"/>
          <p:cNvSpPr txBox="1"/>
          <p:nvPr/>
        </p:nvSpPr>
        <p:spPr>
          <a:xfrm>
            <a:off x="628852" y="5941886"/>
            <a:ext cx="678707" cy="78563"/>
          </a:xfrm>
          <a:prstGeom prst="rect">
            <a:avLst/>
          </a:prstGeom>
          <a:ln w="12700">
            <a:miter lim="400000"/>
          </a:ln>
        </p:spPr>
        <p:txBody>
          <a:bodyPr wrap="none" lIns="0" tIns="0" rIns="0" bIns="0">
            <a:spAutoFit/>
          </a:bodyPr>
          <a:lstStyle/>
          <a:p>
            <a:pPr latinLnBrk="1">
              <a:defRPr sz="1800">
                <a:solidFill>
                  <a:srgbClr val="000000"/>
                </a:solidFill>
              </a:defRPr>
            </a:pPr>
            <a14:m>
              <m:oMathPara>
                <m:oMathParaPr>
                  <m:jc m:val="centerGroup"/>
                </m:oMathParaPr>
                <m:oMath>
                  <m:r>
                    <a:rPr xmlns:a="http://schemas.openxmlformats.org/drawingml/2006/main" sz="600" i="1">
                      <a:solidFill>
                        <a:srgbClr val="4D7FF4"/>
                      </a:solidFill>
                      <a:latin typeface="Cambria Math" panose="02040503050406030204" pitchFamily="18" charset="0"/>
                    </a:rPr>
                    <m:t>μ</m:t>
                  </m:r>
                  <m:sSub>
                    <m:e>
                      <m:r>
                        <a:rPr xmlns:a="http://schemas.openxmlformats.org/drawingml/2006/main" sz="600" i="1">
                          <a:solidFill>
                            <a:srgbClr val="4D7FF4"/>
                          </a:solidFill>
                          <a:latin typeface="Cambria Math" panose="02040503050406030204" pitchFamily="18" charset="0"/>
                        </a:rPr>
                        <m:t>T</m:t>
                      </m:r>
                    </m:e>
                    <m:sub>
                      <m:r>
                        <a:rPr xmlns:a="http://schemas.openxmlformats.org/drawingml/2006/main" sz="600" i="1">
                          <a:solidFill>
                            <a:srgbClr val="4D7FF4"/>
                          </a:solidFill>
                          <a:latin typeface="Cambria Math" panose="02040503050406030204" pitchFamily="18" charset="0"/>
                        </a:rPr>
                        <m:t>t</m:t>
                      </m:r>
                      <m:r>
                        <a:rPr xmlns:a="http://schemas.openxmlformats.org/drawingml/2006/main" sz="600" i="1">
                          <a:solidFill>
                            <a:srgbClr val="4D7FF4"/>
                          </a:solidFill>
                          <a:latin typeface="Cambria Math" panose="02040503050406030204" pitchFamily="18" charset="0"/>
                        </a:rPr>
                        <m:t>=</m:t>
                      </m:r>
                      <m:r>
                        <a:rPr xmlns:a="http://schemas.openxmlformats.org/drawingml/2006/main" sz="600" i="1">
                          <a:solidFill>
                            <a:srgbClr val="4D7FF4"/>
                          </a:solidFill>
                          <a:latin typeface="Cambria Math" panose="02040503050406030204" pitchFamily="18" charset="0"/>
                        </a:rPr>
                        <m:t>15</m:t>
                      </m:r>
                    </m:sub>
                  </m:sSub>
                  <m:r>
                    <a:rPr xmlns:a="http://schemas.openxmlformats.org/drawingml/2006/main" sz="600" i="1">
                      <a:solidFill>
                        <a:srgbClr val="4D7FF4"/>
                      </a:solidFill>
                      <a:latin typeface="Cambria Math" panose="02040503050406030204" pitchFamily="18" charset="0"/>
                    </a:rPr>
                    <m:t>∈</m:t>
                  </m:r>
                  <m:r>
                    <a:rPr xmlns:a="http://schemas.openxmlformats.org/drawingml/2006/main" sz="600" i="1">
                      <a:solidFill>
                        <a:srgbClr val="4D7FF4"/>
                      </a:solidFill>
                      <a:latin typeface="Cambria Math" panose="02040503050406030204" pitchFamily="18" charset="0"/>
                    </a:rPr>
                    <m:t>[</m:t>
                  </m:r>
                  <m:r>
                    <a:rPr xmlns:a="http://schemas.openxmlformats.org/drawingml/2006/main" sz="600" i="1">
                      <a:solidFill>
                        <a:srgbClr val="4D7FF4"/>
                      </a:solidFill>
                      <a:latin typeface="Cambria Math" panose="02040503050406030204" pitchFamily="18" charset="0"/>
                    </a:rPr>
                    <m:t>-</m:t>
                  </m:r>
                  <m:r>
                    <a:rPr xmlns:a="http://schemas.openxmlformats.org/drawingml/2006/main" sz="600" i="1">
                      <a:solidFill>
                        <a:srgbClr val="4D7FF4"/>
                      </a:solidFill>
                      <a:latin typeface="Cambria Math" panose="02040503050406030204" pitchFamily="18" charset="0"/>
                    </a:rPr>
                    <m:t>0.5,0.5</m:t>
                  </m:r>
                  <m:r>
                    <a:rPr xmlns:a="http://schemas.openxmlformats.org/drawingml/2006/main" sz="600" i="1">
                      <a:solidFill>
                        <a:srgbClr val="4D7FF4"/>
                      </a:solidFill>
                      <a:latin typeface="Cambria Math" panose="02040503050406030204" pitchFamily="18" charset="0"/>
                    </a:rPr>
                    <m:t>]</m:t>
                  </m:r>
                </m:oMath>
              </m:oMathPara>
            </a14:m>
            <a:endParaRPr sz="600">
              <a:solidFill>
                <a:srgbClr val="4D80F4"/>
              </a:solidFill>
            </a:endParaRPr>
          </a:p>
        </p:txBody>
      </p:sp>
      <p:sp>
        <p:nvSpPr>
          <p:cNvPr id="1997" name="Line"/>
          <p:cNvSpPr/>
          <p:nvPr/>
        </p:nvSpPr>
        <p:spPr>
          <a:xfrm flipH="1">
            <a:off x="389201" y="4421420"/>
            <a:ext cx="1" cy="1322770"/>
          </a:xfrm>
          <a:prstGeom prst="line">
            <a:avLst/>
          </a:prstGeom>
          <a:ln>
            <a:solidFill>
              <a:schemeClr val="accent4">
                <a:lumOff val="-3294"/>
              </a:schemeClr>
            </a:solidFill>
          </a:ln>
        </p:spPr>
        <p:txBody>
          <a:bodyPr lIns="0" tIns="0" rIns="0" bIns="0"/>
          <a:lstStyle/>
          <a:p>
            <a:pPr/>
          </a:p>
        </p:txBody>
      </p:sp>
      <p:sp>
        <p:nvSpPr>
          <p:cNvPr id="1998" name="Line"/>
          <p:cNvSpPr/>
          <p:nvPr/>
        </p:nvSpPr>
        <p:spPr>
          <a:xfrm>
            <a:off x="386026" y="5744843"/>
            <a:ext cx="104967" cy="1"/>
          </a:xfrm>
          <a:prstGeom prst="line">
            <a:avLst/>
          </a:prstGeom>
          <a:ln>
            <a:solidFill>
              <a:schemeClr val="accent4">
                <a:lumOff val="-3294"/>
              </a:schemeClr>
            </a:solidFill>
          </a:ln>
        </p:spPr>
        <p:txBody>
          <a:bodyPr lIns="0" tIns="0" rIns="0" bIns="0"/>
          <a:lstStyle/>
          <a:p>
            <a:pPr/>
          </a:p>
        </p:txBody>
      </p:sp>
      <p:sp>
        <p:nvSpPr>
          <p:cNvPr id="1999" name="One-Hot (Only one of these can be active)"/>
          <p:cNvSpPr txBox="1"/>
          <p:nvPr/>
        </p:nvSpPr>
        <p:spPr>
          <a:xfrm rot="16200000">
            <a:off x="-275387" y="4998003"/>
            <a:ext cx="1202178" cy="1270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500"/>
            </a:lvl1pPr>
          </a:lstStyle>
          <a:p>
            <a:pPr/>
            <a:r>
              <a:t>One-Hot (Only one of these can be active)</a:t>
            </a:r>
          </a:p>
        </p:txBody>
      </p:sp>
      <p:sp>
        <p:nvSpPr>
          <p:cNvPr id="2000" name="Line"/>
          <p:cNvSpPr/>
          <p:nvPr/>
        </p:nvSpPr>
        <p:spPr>
          <a:xfrm>
            <a:off x="392243" y="4427142"/>
            <a:ext cx="104967" cy="1"/>
          </a:xfrm>
          <a:prstGeom prst="line">
            <a:avLst/>
          </a:prstGeom>
          <a:ln>
            <a:solidFill>
              <a:schemeClr val="accent4">
                <a:lumOff val="-3294"/>
              </a:schemeClr>
            </a:solidFill>
          </a:ln>
        </p:spPr>
        <p:txBody>
          <a:bodyPr lIns="0" tIns="0" rIns="0" bIns="0"/>
          <a:lstStyle/>
          <a:p>
            <a:pPr/>
          </a:p>
        </p:txBody>
      </p:sp>
      <p:sp>
        <p:nvSpPr>
          <p:cNvPr id="2001" name="Circle"/>
          <p:cNvSpPr/>
          <p:nvPr/>
        </p:nvSpPr>
        <p:spPr>
          <a:xfrm>
            <a:off x="3089287" y="4955534"/>
            <a:ext cx="254542" cy="254543"/>
          </a:xfrm>
          <a:prstGeom prst="ellipse">
            <a:avLst/>
          </a:prstGeom>
          <a:solidFill>
            <a:srgbClr val="BAB9A0"/>
          </a:solidFill>
          <a:ln w="25400">
            <a:solidFill>
              <a:schemeClr val="accent1"/>
            </a:solidFill>
          </a:ln>
        </p:spPr>
        <p:txBody>
          <a:bodyPr lIns="0" tIns="0" rIns="0" bIns="0"/>
          <a:lstStyle/>
          <a:p>
            <a:pPr/>
          </a:p>
        </p:txBody>
      </p:sp>
      <p:sp>
        <p:nvSpPr>
          <p:cNvPr id="2002" name="Line"/>
          <p:cNvSpPr/>
          <p:nvPr/>
        </p:nvSpPr>
        <p:spPr>
          <a:xfrm>
            <a:off x="1604493" y="4512426"/>
            <a:ext cx="1492526" cy="564623"/>
          </a:xfrm>
          <a:prstGeom prst="line">
            <a:avLst/>
          </a:prstGeom>
          <a:ln>
            <a:solidFill>
              <a:schemeClr val="accent4">
                <a:lumOff val="-3294"/>
              </a:schemeClr>
            </a:solidFill>
          </a:ln>
        </p:spPr>
        <p:txBody>
          <a:bodyPr lIns="0" tIns="0" rIns="0" bIns="0"/>
          <a:lstStyle/>
          <a:p>
            <a:pPr/>
          </a:p>
        </p:txBody>
      </p:sp>
      <p:sp>
        <p:nvSpPr>
          <p:cNvPr id="2003" name="Line"/>
          <p:cNvSpPr/>
          <p:nvPr/>
        </p:nvSpPr>
        <p:spPr>
          <a:xfrm flipV="1">
            <a:off x="1609755" y="5076007"/>
            <a:ext cx="1482003" cy="519738"/>
          </a:xfrm>
          <a:prstGeom prst="line">
            <a:avLst/>
          </a:prstGeom>
          <a:ln>
            <a:solidFill>
              <a:srgbClr val="4D80F4"/>
            </a:solidFill>
          </a:ln>
        </p:spPr>
        <p:txBody>
          <a:bodyPr lIns="0" tIns="0" rIns="0" bIns="0"/>
          <a:lstStyle/>
          <a:p>
            <a:pPr/>
          </a:p>
        </p:txBody>
      </p:sp>
      <p:sp>
        <p:nvSpPr>
          <p:cNvPr id="2004" name="Line"/>
          <p:cNvSpPr/>
          <p:nvPr/>
        </p:nvSpPr>
        <p:spPr>
          <a:xfrm>
            <a:off x="1628904" y="3325567"/>
            <a:ext cx="1458786" cy="1737145"/>
          </a:xfrm>
          <a:prstGeom prst="line">
            <a:avLst/>
          </a:prstGeom>
          <a:ln>
            <a:solidFill>
              <a:srgbClr val="4D80F4"/>
            </a:solidFill>
          </a:ln>
        </p:spPr>
        <p:txBody>
          <a:bodyPr lIns="0" tIns="0" rIns="0" bIns="0"/>
          <a:lstStyle/>
          <a:p>
            <a:pPr/>
          </a:p>
        </p:txBody>
      </p:sp>
      <p:sp>
        <p:nvSpPr>
          <p:cNvPr id="2005" name="Line"/>
          <p:cNvSpPr/>
          <p:nvPr/>
        </p:nvSpPr>
        <p:spPr>
          <a:xfrm>
            <a:off x="1606075" y="2282291"/>
            <a:ext cx="1467509" cy="2761645"/>
          </a:xfrm>
          <a:prstGeom prst="line">
            <a:avLst/>
          </a:prstGeom>
          <a:ln>
            <a:solidFill>
              <a:schemeClr val="accent4">
                <a:lumOff val="-3294"/>
              </a:schemeClr>
            </a:solidFill>
          </a:ln>
        </p:spPr>
        <p:txBody>
          <a:bodyPr lIns="0" tIns="0" rIns="0" bIns="0"/>
          <a:lstStyle/>
          <a:p>
            <a:pPr/>
          </a:p>
        </p:txBody>
      </p:sp>
      <p:sp>
        <p:nvSpPr>
          <p:cNvPr id="2006" name="Group"/>
          <p:cNvSpPr txBox="1"/>
          <p:nvPr/>
        </p:nvSpPr>
        <p:spPr>
          <a:xfrm>
            <a:off x="7129603" y="3184856"/>
            <a:ext cx="1711131" cy="101842"/>
          </a:xfrm>
          <a:prstGeom prst="rect">
            <a:avLst/>
          </a:prstGeom>
          <a:ln w="12700">
            <a:miter lim="400000"/>
          </a:ln>
        </p:spPr>
        <p:txBody>
          <a:bodyPr wrap="none" lIns="0" tIns="0" rIns="0" bIns="0">
            <a:spAutoFit/>
          </a:bodyPr>
          <a:lstStyle/>
          <a:p>
            <a:pPr latinLnBrk="1">
              <a:defRPr sz="1800">
                <a:solidFill>
                  <a:srgbClr val="000000"/>
                </a:solidFill>
              </a:defRPr>
            </a:pPr>
            <a14:m>
              <m:oMathPara>
                <m:oMathParaPr>
                  <m:jc m:val="centerGroup"/>
                </m:oMathParaPr>
                <m:oMath>
                  <m:r>
                    <a:rPr xmlns:a="http://schemas.openxmlformats.org/drawingml/2006/main" sz="900" i="1">
                      <a:solidFill>
                        <a:srgbClr val="333333"/>
                      </a:solidFill>
                      <a:latin typeface="Cambria Math" panose="02040503050406030204" pitchFamily="18" charset="0"/>
                    </a:rPr>
                    <m:t>P</m:t>
                  </m:r>
                  <m:r>
                    <a:rPr xmlns:a="http://schemas.openxmlformats.org/drawingml/2006/main" sz="900" i="1">
                      <a:solidFill>
                        <a:srgbClr val="333333"/>
                      </a:solidFill>
                      <a:latin typeface="Cambria Math" panose="02040503050406030204" pitchFamily="18" charset="0"/>
                    </a:rPr>
                    <m:t>r</m:t>
                  </m:r>
                  <m:r>
                    <a:rPr xmlns:a="http://schemas.openxmlformats.org/drawingml/2006/main" sz="900" i="1">
                      <a:solidFill>
                        <a:srgbClr val="333333"/>
                      </a:solidFill>
                      <a:latin typeface="Cambria Math" panose="02040503050406030204" pitchFamily="18" charset="0"/>
                    </a:rPr>
                    <m:t>o</m:t>
                  </m:r>
                  <m:r>
                    <a:rPr xmlns:a="http://schemas.openxmlformats.org/drawingml/2006/main" sz="900" i="1">
                      <a:solidFill>
                        <a:srgbClr val="333333"/>
                      </a:solidFill>
                      <a:latin typeface="Cambria Math" panose="02040503050406030204" pitchFamily="18" charset="0"/>
                    </a:rPr>
                    <m:t>b</m:t>
                  </m:r>
                  <m:r>
                    <a:rPr xmlns:a="http://schemas.openxmlformats.org/drawingml/2006/main" sz="900" i="1">
                      <a:solidFill>
                        <a:srgbClr val="333333"/>
                      </a:solidFill>
                      <a:latin typeface="Cambria Math" panose="02040503050406030204" pitchFamily="18" charset="0"/>
                    </a:rPr>
                    <m:t>a</m:t>
                  </m:r>
                  <m:r>
                    <a:rPr xmlns:a="http://schemas.openxmlformats.org/drawingml/2006/main" sz="900" i="1">
                      <a:solidFill>
                        <a:srgbClr val="333333"/>
                      </a:solidFill>
                      <a:latin typeface="Cambria Math" panose="02040503050406030204" pitchFamily="18" charset="0"/>
                    </a:rPr>
                    <m:t>b</m:t>
                  </m:r>
                  <m:r>
                    <a:rPr xmlns:a="http://schemas.openxmlformats.org/drawingml/2006/main" sz="900" i="1">
                      <a:solidFill>
                        <a:srgbClr val="333333"/>
                      </a:solidFill>
                      <a:latin typeface="Cambria Math" panose="02040503050406030204" pitchFamily="18" charset="0"/>
                    </a:rPr>
                    <m:t>i</m:t>
                  </m:r>
                  <m:r>
                    <a:rPr xmlns:a="http://schemas.openxmlformats.org/drawingml/2006/main" sz="900" i="1">
                      <a:solidFill>
                        <a:srgbClr val="333333"/>
                      </a:solidFill>
                      <a:latin typeface="Cambria Math" panose="02040503050406030204" pitchFamily="18" charset="0"/>
                    </a:rPr>
                    <m:t>l</m:t>
                  </m:r>
                  <m:r>
                    <a:rPr xmlns:a="http://schemas.openxmlformats.org/drawingml/2006/main" sz="900" i="1">
                      <a:solidFill>
                        <a:srgbClr val="333333"/>
                      </a:solidFill>
                      <a:latin typeface="Cambria Math" panose="02040503050406030204" pitchFamily="18" charset="0"/>
                    </a:rPr>
                    <m:t>i</m:t>
                  </m:r>
                  <m:r>
                    <a:rPr xmlns:a="http://schemas.openxmlformats.org/drawingml/2006/main" sz="900" i="1">
                      <a:solidFill>
                        <a:srgbClr val="333333"/>
                      </a:solidFill>
                      <a:latin typeface="Cambria Math" panose="02040503050406030204" pitchFamily="18" charset="0"/>
                    </a:rPr>
                    <m:t>t</m:t>
                  </m:r>
                  <m:r>
                    <a:rPr xmlns:a="http://schemas.openxmlformats.org/drawingml/2006/main" sz="900" i="1">
                      <a:solidFill>
                        <a:srgbClr val="333333"/>
                      </a:solidFill>
                      <a:latin typeface="Cambria Math" panose="02040503050406030204" pitchFamily="18" charset="0"/>
                    </a:rPr>
                    <m:t>y</m:t>
                  </m:r>
                  <m:r>
                    <a:rPr xmlns:a="http://schemas.openxmlformats.org/drawingml/2006/main" sz="900" i="1">
                      <a:solidFill>
                        <a:srgbClr val="333333"/>
                      </a:solidFill>
                      <a:latin typeface="Cambria Math" panose="02040503050406030204" pitchFamily="18" charset="0"/>
                    </a:rPr>
                    <m:t>o</m:t>
                  </m:r>
                  <m:r>
                    <a:rPr xmlns:a="http://schemas.openxmlformats.org/drawingml/2006/main" sz="900" i="1">
                      <a:solidFill>
                        <a:srgbClr val="333333"/>
                      </a:solidFill>
                      <a:latin typeface="Cambria Math" panose="02040503050406030204" pitchFamily="18" charset="0"/>
                    </a:rPr>
                    <m:t>f</m:t>
                  </m:r>
                  <m:r>
                    <a:rPr xmlns:a="http://schemas.openxmlformats.org/drawingml/2006/main" sz="900" i="1">
                      <a:solidFill>
                        <a:srgbClr val="333333"/>
                      </a:solidFill>
                      <a:latin typeface="Cambria Math" panose="02040503050406030204" pitchFamily="18" charset="0"/>
                    </a:rPr>
                    <m:t>N</m:t>
                  </m:r>
                  <m:r>
                    <a:rPr xmlns:a="http://schemas.openxmlformats.org/drawingml/2006/main" sz="900" i="1">
                      <a:solidFill>
                        <a:srgbClr val="333333"/>
                      </a:solidFill>
                      <a:latin typeface="Cambria Math" panose="02040503050406030204" pitchFamily="18" charset="0"/>
                    </a:rPr>
                    <m:t>e</m:t>
                  </m:r>
                  <m:r>
                    <a:rPr xmlns:a="http://schemas.openxmlformats.org/drawingml/2006/main" sz="900" i="1">
                      <a:solidFill>
                        <a:srgbClr val="333333"/>
                      </a:solidFill>
                      <a:latin typeface="Cambria Math" panose="02040503050406030204" pitchFamily="18" charset="0"/>
                    </a:rPr>
                    <m:t>x</m:t>
                  </m:r>
                  <m:r>
                    <a:rPr xmlns:a="http://schemas.openxmlformats.org/drawingml/2006/main" sz="900" i="1">
                      <a:solidFill>
                        <a:srgbClr val="333333"/>
                      </a:solidFill>
                      <a:latin typeface="Cambria Math" panose="02040503050406030204" pitchFamily="18" charset="0"/>
                    </a:rPr>
                    <m:t>t</m:t>
                  </m:r>
                  <m:r>
                    <a:rPr xmlns:a="http://schemas.openxmlformats.org/drawingml/2006/main" sz="900" i="1">
                      <a:solidFill>
                        <a:srgbClr val="333333"/>
                      </a:solidFill>
                      <a:latin typeface="Cambria Math" panose="02040503050406030204" pitchFamily="18" charset="0"/>
                    </a:rPr>
                    <m:t>N</m:t>
                  </m:r>
                  <m:r>
                    <a:rPr xmlns:a="http://schemas.openxmlformats.org/drawingml/2006/main" sz="900" i="1">
                      <a:solidFill>
                        <a:srgbClr val="333333"/>
                      </a:solidFill>
                      <a:latin typeface="Cambria Math" panose="02040503050406030204" pitchFamily="18" charset="0"/>
                    </a:rPr>
                    <m:t>o</m:t>
                  </m:r>
                  <m:r>
                    <a:rPr xmlns:a="http://schemas.openxmlformats.org/drawingml/2006/main" sz="900" i="1">
                      <a:solidFill>
                        <a:srgbClr val="333333"/>
                      </a:solidFill>
                      <a:latin typeface="Cambria Math" panose="02040503050406030204" pitchFamily="18" charset="0"/>
                    </a:rPr>
                    <m:t>t</m:t>
                  </m:r>
                  <m:r>
                    <a:rPr xmlns:a="http://schemas.openxmlformats.org/drawingml/2006/main" sz="900" i="1">
                      <a:solidFill>
                        <a:srgbClr val="333333"/>
                      </a:solidFill>
                      <a:latin typeface="Cambria Math" panose="02040503050406030204" pitchFamily="18" charset="0"/>
                    </a:rPr>
                    <m:t>e</m:t>
                  </m:r>
                  <m:r>
                    <a:rPr xmlns:a="http://schemas.openxmlformats.org/drawingml/2006/main" sz="900" i="1">
                      <a:solidFill>
                        <a:srgbClr val="333333"/>
                      </a:solidFill>
                      <a:latin typeface="Cambria Math" panose="02040503050406030204" pitchFamily="18" charset="0"/>
                    </a:rPr>
                    <m:t>=</m:t>
                  </m:r>
                  <m:r>
                    <a:rPr xmlns:a="http://schemas.openxmlformats.org/drawingml/2006/main" sz="900" i="1">
                      <a:solidFill>
                        <a:srgbClr val="333333"/>
                      </a:solidFill>
                      <a:latin typeface="Cambria Math" panose="02040503050406030204" pitchFamily="18" charset="0"/>
                    </a:rPr>
                    <m:t>C</m:t>
                  </m:r>
                </m:oMath>
              </m:oMathPara>
            </a14:m>
            <a:endParaRPr sz="900">
              <a:solidFill>
                <a:srgbClr val="333333"/>
              </a:solidFill>
            </a:endParaRPr>
          </a:p>
        </p:txBody>
      </p:sp>
      <p:sp>
        <p:nvSpPr>
          <p:cNvPr id="2007" name="Equation"/>
          <p:cNvSpPr txBox="1"/>
          <p:nvPr/>
        </p:nvSpPr>
        <p:spPr>
          <a:xfrm>
            <a:off x="6182860" y="5226007"/>
            <a:ext cx="677695" cy="108167"/>
          </a:xfrm>
          <a:prstGeom prst="rect">
            <a:avLst/>
          </a:prstGeom>
          <a:ln w="12700">
            <a:miter lim="400000"/>
          </a:ln>
        </p:spPr>
        <p:txBody>
          <a:bodyPr wrap="none" lIns="0" tIns="0" rIns="0" bIns="0">
            <a:spAutoFit/>
          </a:bodyPr>
          <a:lstStyle/>
          <a:p>
            <a:pPr latinLnBrk="1">
              <a:defRPr sz="1800">
                <a:solidFill>
                  <a:srgbClr val="000000"/>
                </a:solidFill>
              </a:defRPr>
            </a:pPr>
            <a14:m>
              <m:oMathPara>
                <m:oMathParaPr>
                  <m:jc m:val="centerGroup"/>
                </m:oMathParaPr>
                <m:oMath>
                  <m:r>
                    <a:rPr xmlns:a="http://schemas.openxmlformats.org/drawingml/2006/main" sz="900" i="1">
                      <a:solidFill>
                        <a:srgbClr val="4D7FF4"/>
                      </a:solidFill>
                      <a:latin typeface="Cambria Math" panose="02040503050406030204" pitchFamily="18" charset="0"/>
                    </a:rPr>
                    <m:t>V</m:t>
                  </m:r>
                  <m:r>
                    <a:rPr xmlns:a="http://schemas.openxmlformats.org/drawingml/2006/main" sz="900" i="1">
                      <a:solidFill>
                        <a:srgbClr val="4D7FF4"/>
                      </a:solidFill>
                      <a:latin typeface="Cambria Math" panose="02040503050406030204" pitchFamily="18" charset="0"/>
                    </a:rPr>
                    <m:t>e</m:t>
                  </m:r>
                  <m:sSub>
                    <m:e>
                      <m:r>
                        <a:rPr xmlns:a="http://schemas.openxmlformats.org/drawingml/2006/main" sz="900" i="1">
                          <a:solidFill>
                            <a:srgbClr val="4D7FF4"/>
                          </a:solidFill>
                          <a:latin typeface="Cambria Math" panose="02040503050406030204" pitchFamily="18" charset="0"/>
                        </a:rPr>
                        <m:t>l</m:t>
                      </m:r>
                    </m:e>
                    <m:sub>
                      <m:r>
                        <a:rPr xmlns:a="http://schemas.openxmlformats.org/drawingml/2006/main" sz="900" i="1">
                          <a:solidFill>
                            <a:srgbClr val="4D7FF4"/>
                          </a:solidFill>
                          <a:latin typeface="Cambria Math" panose="02040503050406030204" pitchFamily="18" charset="0"/>
                        </a:rPr>
                        <m:t>t</m:t>
                      </m:r>
                      <m:r>
                        <a:rPr xmlns:a="http://schemas.openxmlformats.org/drawingml/2006/main" sz="900" i="1">
                          <a:solidFill>
                            <a:srgbClr val="4D7FF4"/>
                          </a:solidFill>
                          <a:latin typeface="Cambria Math" panose="02040503050406030204" pitchFamily="18" charset="0"/>
                        </a:rPr>
                        <m:t>=</m:t>
                      </m:r>
                      <m:r>
                        <a:rPr xmlns:a="http://schemas.openxmlformats.org/drawingml/2006/main" sz="900" i="1">
                          <a:solidFill>
                            <a:srgbClr val="4D7FF4"/>
                          </a:solidFill>
                          <a:latin typeface="Cambria Math" panose="02040503050406030204" pitchFamily="18" charset="0"/>
                        </a:rPr>
                        <m:t>0</m:t>
                      </m:r>
                    </m:sub>
                  </m:sSub>
                  <m:r>
                    <a:rPr xmlns:a="http://schemas.openxmlformats.org/drawingml/2006/main" sz="900" i="1">
                      <a:solidFill>
                        <a:srgbClr val="4D7FF4"/>
                      </a:solidFill>
                      <a:latin typeface="Cambria Math" panose="02040503050406030204" pitchFamily="18" charset="0"/>
                    </a:rPr>
                    <m:t>∈</m:t>
                  </m:r>
                  <m:r>
                    <a:rPr xmlns:a="http://schemas.openxmlformats.org/drawingml/2006/main" sz="900" i="1">
                      <a:solidFill>
                        <a:srgbClr val="4D7FF4"/>
                      </a:solidFill>
                      <a:latin typeface="Cambria Math" panose="02040503050406030204" pitchFamily="18" charset="0"/>
                    </a:rPr>
                    <m:t>[</m:t>
                  </m:r>
                  <m:r>
                    <a:rPr xmlns:a="http://schemas.openxmlformats.org/drawingml/2006/main" sz="900" i="1">
                      <a:solidFill>
                        <a:srgbClr val="4D7FF4"/>
                      </a:solidFill>
                      <a:latin typeface="Cambria Math" panose="02040503050406030204" pitchFamily="18" charset="0"/>
                    </a:rPr>
                    <m:t>0,1</m:t>
                  </m:r>
                  <m:r>
                    <a:rPr xmlns:a="http://schemas.openxmlformats.org/drawingml/2006/main" sz="900" i="1">
                      <a:solidFill>
                        <a:srgbClr val="4D7FF4"/>
                      </a:solidFill>
                      <a:latin typeface="Cambria Math" panose="02040503050406030204" pitchFamily="18" charset="0"/>
                    </a:rPr>
                    <m:t>]</m:t>
                  </m:r>
                </m:oMath>
              </m:oMathPara>
            </a14:m>
            <a:endParaRPr sz="900">
              <a:solidFill>
                <a:srgbClr val="4D80F4"/>
              </a:solidFill>
            </a:endParaRPr>
          </a:p>
        </p:txBody>
      </p:sp>
      <p:sp>
        <p:nvSpPr>
          <p:cNvPr id="2008" name="Equation"/>
          <p:cNvSpPr txBox="1"/>
          <p:nvPr/>
        </p:nvSpPr>
        <p:spPr>
          <a:xfrm>
            <a:off x="6067235" y="5497348"/>
            <a:ext cx="913428" cy="108739"/>
          </a:xfrm>
          <a:prstGeom prst="rect">
            <a:avLst/>
          </a:prstGeom>
          <a:ln w="12700">
            <a:miter lim="400000"/>
          </a:ln>
        </p:spPr>
        <p:txBody>
          <a:bodyPr wrap="none" lIns="0" tIns="0" rIns="0" bIns="0">
            <a:spAutoFit/>
          </a:bodyPr>
          <a:lstStyle/>
          <a:p>
            <a:pPr latinLnBrk="1">
              <a:defRPr sz="1800">
                <a:solidFill>
                  <a:srgbClr val="000000"/>
                </a:solidFill>
              </a:defRPr>
            </a:pPr>
            <a14:m>
              <m:oMathPara>
                <m:oMathParaPr>
                  <m:jc m:val="centerGroup"/>
                </m:oMathParaPr>
                <m:oMath>
                  <m:r>
                    <a:rPr xmlns:a="http://schemas.openxmlformats.org/drawingml/2006/main" sz="900" i="1">
                      <a:solidFill>
                        <a:srgbClr val="4D7FF4"/>
                      </a:solidFill>
                      <a:latin typeface="Cambria Math" panose="02040503050406030204" pitchFamily="18" charset="0"/>
                    </a:rPr>
                    <m:t>μ</m:t>
                  </m:r>
                  <m:sSub>
                    <m:e>
                      <m:r>
                        <a:rPr xmlns:a="http://schemas.openxmlformats.org/drawingml/2006/main" sz="900" i="1">
                          <a:solidFill>
                            <a:srgbClr val="4D7FF4"/>
                          </a:solidFill>
                          <a:latin typeface="Cambria Math" panose="02040503050406030204" pitchFamily="18" charset="0"/>
                        </a:rPr>
                        <m:t>T</m:t>
                      </m:r>
                    </m:e>
                    <m:sub>
                      <m:r>
                        <a:rPr xmlns:a="http://schemas.openxmlformats.org/drawingml/2006/main" sz="900" i="1">
                          <a:solidFill>
                            <a:srgbClr val="4D7FF4"/>
                          </a:solidFill>
                          <a:latin typeface="Cambria Math" panose="02040503050406030204" pitchFamily="18" charset="0"/>
                        </a:rPr>
                        <m:t>t</m:t>
                      </m:r>
                      <m:r>
                        <a:rPr xmlns:a="http://schemas.openxmlformats.org/drawingml/2006/main" sz="900" i="1">
                          <a:solidFill>
                            <a:srgbClr val="4D7FF4"/>
                          </a:solidFill>
                          <a:latin typeface="Cambria Math" panose="02040503050406030204" pitchFamily="18" charset="0"/>
                        </a:rPr>
                        <m:t>=</m:t>
                      </m:r>
                      <m:r>
                        <a:rPr xmlns:a="http://schemas.openxmlformats.org/drawingml/2006/main" sz="900" i="1">
                          <a:solidFill>
                            <a:srgbClr val="4D7FF4"/>
                          </a:solidFill>
                          <a:latin typeface="Cambria Math" panose="02040503050406030204" pitchFamily="18" charset="0"/>
                        </a:rPr>
                        <m:t>0</m:t>
                      </m:r>
                    </m:sub>
                  </m:sSub>
                  <m:r>
                    <a:rPr xmlns:a="http://schemas.openxmlformats.org/drawingml/2006/main" sz="900" i="1">
                      <a:solidFill>
                        <a:srgbClr val="4D7FF4"/>
                      </a:solidFill>
                      <a:latin typeface="Cambria Math" panose="02040503050406030204" pitchFamily="18" charset="0"/>
                    </a:rPr>
                    <m:t>∈</m:t>
                  </m:r>
                  <m:r>
                    <a:rPr xmlns:a="http://schemas.openxmlformats.org/drawingml/2006/main" sz="900" i="1">
                      <a:solidFill>
                        <a:srgbClr val="4D7FF4"/>
                      </a:solidFill>
                      <a:latin typeface="Cambria Math" panose="02040503050406030204" pitchFamily="18" charset="0"/>
                    </a:rPr>
                    <m:t>[</m:t>
                  </m:r>
                  <m:r>
                    <a:rPr xmlns:a="http://schemas.openxmlformats.org/drawingml/2006/main" sz="900" i="1">
                      <a:solidFill>
                        <a:srgbClr val="4D7FF4"/>
                      </a:solidFill>
                      <a:latin typeface="Cambria Math" panose="02040503050406030204" pitchFamily="18" charset="0"/>
                    </a:rPr>
                    <m:t>-</m:t>
                  </m:r>
                  <m:r>
                    <a:rPr xmlns:a="http://schemas.openxmlformats.org/drawingml/2006/main" sz="900" i="1">
                      <a:solidFill>
                        <a:srgbClr val="4D7FF4"/>
                      </a:solidFill>
                      <a:latin typeface="Cambria Math" panose="02040503050406030204" pitchFamily="18" charset="0"/>
                    </a:rPr>
                    <m:t>0.5,0.5</m:t>
                  </m:r>
                  <m:r>
                    <a:rPr xmlns:a="http://schemas.openxmlformats.org/drawingml/2006/main" sz="900" i="1">
                      <a:solidFill>
                        <a:srgbClr val="4D7FF4"/>
                      </a:solidFill>
                      <a:latin typeface="Cambria Math" panose="02040503050406030204" pitchFamily="18" charset="0"/>
                    </a:rPr>
                    <m:t>]</m:t>
                  </m:r>
                </m:oMath>
              </m:oMathPara>
            </a14:m>
            <a:endParaRPr sz="900">
              <a:solidFill>
                <a:srgbClr val="4D80F4"/>
              </a:solidFill>
            </a:endParaRPr>
          </a:p>
        </p:txBody>
      </p:sp>
      <p:sp>
        <p:nvSpPr>
          <p:cNvPr id="2009" name="Line"/>
          <p:cNvSpPr/>
          <p:nvPr/>
        </p:nvSpPr>
        <p:spPr>
          <a:xfrm flipV="1">
            <a:off x="5901884" y="3957066"/>
            <a:ext cx="1" cy="321094"/>
          </a:xfrm>
          <a:prstGeom prst="line">
            <a:avLst/>
          </a:prstGeom>
          <a:ln w="25400" cap="rnd">
            <a:solidFill>
              <a:schemeClr val="accent4">
                <a:lumOff val="-3294"/>
              </a:schemeClr>
            </a:solidFill>
            <a:custDash>
              <a:ds d="100000" sp="200000"/>
            </a:custDash>
          </a:ln>
          <a:effectLst>
            <a:outerShdw sx="100000" sy="100000" kx="0" ky="0" algn="b" rotWithShape="0" blurRad="38100" dist="20000" dir="5400000">
              <a:srgbClr val="000000">
                <a:alpha val="38000"/>
              </a:srgbClr>
            </a:outerShdw>
          </a:effectLst>
        </p:spPr>
        <p:txBody>
          <a:bodyPr lIns="0" tIns="0" rIns="0" bIns="0"/>
          <a:lstStyle/>
          <a:p>
            <a:pPr/>
          </a:p>
        </p:txBody>
      </p:sp>
      <p:sp>
        <p:nvSpPr>
          <p:cNvPr id="2010" name="Rounded Rectangle"/>
          <p:cNvSpPr/>
          <p:nvPr/>
        </p:nvSpPr>
        <p:spPr>
          <a:xfrm>
            <a:off x="6202697" y="2935870"/>
            <a:ext cx="549282" cy="2215777"/>
          </a:xfrm>
          <a:prstGeom prst="roundRect">
            <a:avLst>
              <a:gd name="adj" fmla="val 34682"/>
            </a:avLst>
          </a:prstGeom>
          <a:solidFill>
            <a:srgbClr val="BAB9A0"/>
          </a:solidFill>
          <a:ln w="25400">
            <a:solidFill>
              <a:schemeClr val="accent1"/>
            </a:solidFill>
          </a:ln>
        </p:spPr>
        <p:txBody>
          <a:bodyPr lIns="0" tIns="0" rIns="0" bIns="0"/>
          <a:lstStyle/>
          <a:p>
            <a:pPr/>
          </a:p>
        </p:txBody>
      </p:sp>
      <p:sp>
        <p:nvSpPr>
          <p:cNvPr id="2011" name="Line"/>
          <p:cNvSpPr/>
          <p:nvPr/>
        </p:nvSpPr>
        <p:spPr>
          <a:xfrm flipH="1">
            <a:off x="5991280" y="3238488"/>
            <a:ext cx="222005" cy="1"/>
          </a:xfrm>
          <a:prstGeom prst="line">
            <a:avLst/>
          </a:prstGeom>
          <a:ln w="6350">
            <a:solidFill>
              <a:srgbClr val="535353"/>
            </a:solidFill>
          </a:ln>
        </p:spPr>
        <p:txBody>
          <a:bodyPr lIns="0" tIns="0" rIns="0" bIns="0"/>
          <a:lstStyle/>
          <a:p>
            <a:pPr/>
          </a:p>
        </p:txBody>
      </p:sp>
      <p:sp>
        <p:nvSpPr>
          <p:cNvPr id="2012" name="Line"/>
          <p:cNvSpPr/>
          <p:nvPr/>
        </p:nvSpPr>
        <p:spPr>
          <a:xfrm flipH="1">
            <a:off x="5991280" y="3529141"/>
            <a:ext cx="222005" cy="1"/>
          </a:xfrm>
          <a:prstGeom prst="line">
            <a:avLst/>
          </a:prstGeom>
          <a:ln w="6350">
            <a:solidFill>
              <a:srgbClr val="535353"/>
            </a:solidFill>
          </a:ln>
        </p:spPr>
        <p:txBody>
          <a:bodyPr lIns="0" tIns="0" rIns="0" bIns="0"/>
          <a:lstStyle/>
          <a:p>
            <a:pPr/>
          </a:p>
        </p:txBody>
      </p:sp>
      <p:sp>
        <p:nvSpPr>
          <p:cNvPr id="2013" name="Line"/>
          <p:cNvSpPr/>
          <p:nvPr/>
        </p:nvSpPr>
        <p:spPr>
          <a:xfrm flipH="1">
            <a:off x="5999746" y="4680608"/>
            <a:ext cx="222006" cy="1"/>
          </a:xfrm>
          <a:prstGeom prst="line">
            <a:avLst/>
          </a:prstGeom>
          <a:ln w="6350">
            <a:solidFill>
              <a:srgbClr val="535353"/>
            </a:solidFill>
          </a:ln>
        </p:spPr>
        <p:txBody>
          <a:bodyPr lIns="0" tIns="0" rIns="0" bIns="0"/>
          <a:lstStyle/>
          <a:p>
            <a:pPr/>
          </a:p>
        </p:txBody>
      </p:sp>
      <p:sp>
        <p:nvSpPr>
          <p:cNvPr id="2014" name="Line"/>
          <p:cNvSpPr/>
          <p:nvPr/>
        </p:nvSpPr>
        <p:spPr>
          <a:xfrm flipH="1">
            <a:off x="5991280" y="4934608"/>
            <a:ext cx="222006" cy="1"/>
          </a:xfrm>
          <a:prstGeom prst="line">
            <a:avLst/>
          </a:prstGeom>
          <a:ln w="6350">
            <a:solidFill>
              <a:srgbClr val="535353"/>
            </a:solidFill>
          </a:ln>
        </p:spPr>
        <p:txBody>
          <a:bodyPr lIns="0" tIns="0" rIns="0" bIns="0"/>
          <a:lstStyle/>
          <a:p>
            <a:pPr/>
          </a:p>
        </p:txBody>
      </p:sp>
      <p:sp>
        <p:nvSpPr>
          <p:cNvPr id="2015" name="Line"/>
          <p:cNvSpPr/>
          <p:nvPr/>
        </p:nvSpPr>
        <p:spPr>
          <a:xfrm flipH="1">
            <a:off x="6744813" y="3233156"/>
            <a:ext cx="222006" cy="1"/>
          </a:xfrm>
          <a:prstGeom prst="line">
            <a:avLst/>
          </a:prstGeom>
          <a:ln w="6350">
            <a:solidFill>
              <a:srgbClr val="535353"/>
            </a:solidFill>
          </a:ln>
        </p:spPr>
        <p:txBody>
          <a:bodyPr lIns="0" tIns="0" rIns="0" bIns="0"/>
          <a:lstStyle/>
          <a:p>
            <a:pPr/>
          </a:p>
        </p:txBody>
      </p:sp>
      <p:sp>
        <p:nvSpPr>
          <p:cNvPr id="2016" name="Line"/>
          <p:cNvSpPr/>
          <p:nvPr/>
        </p:nvSpPr>
        <p:spPr>
          <a:xfrm flipH="1">
            <a:off x="6744813" y="3523809"/>
            <a:ext cx="222006" cy="1"/>
          </a:xfrm>
          <a:prstGeom prst="line">
            <a:avLst/>
          </a:prstGeom>
          <a:ln w="6350">
            <a:solidFill>
              <a:srgbClr val="535353"/>
            </a:solidFill>
          </a:ln>
        </p:spPr>
        <p:txBody>
          <a:bodyPr lIns="0" tIns="0" rIns="0" bIns="0"/>
          <a:lstStyle/>
          <a:p>
            <a:pPr/>
          </a:p>
        </p:txBody>
      </p:sp>
      <p:sp>
        <p:nvSpPr>
          <p:cNvPr id="2017" name="Line"/>
          <p:cNvSpPr/>
          <p:nvPr/>
        </p:nvSpPr>
        <p:spPr>
          <a:xfrm flipH="1">
            <a:off x="6753280" y="4675276"/>
            <a:ext cx="222005" cy="1"/>
          </a:xfrm>
          <a:prstGeom prst="line">
            <a:avLst/>
          </a:prstGeom>
          <a:ln w="6350">
            <a:solidFill>
              <a:srgbClr val="535353"/>
            </a:solidFill>
          </a:ln>
        </p:spPr>
        <p:txBody>
          <a:bodyPr lIns="0" tIns="0" rIns="0" bIns="0"/>
          <a:lstStyle/>
          <a:p>
            <a:pPr/>
          </a:p>
        </p:txBody>
      </p:sp>
      <p:sp>
        <p:nvSpPr>
          <p:cNvPr id="2018" name="Line"/>
          <p:cNvSpPr/>
          <p:nvPr/>
        </p:nvSpPr>
        <p:spPr>
          <a:xfrm flipH="1">
            <a:off x="6744813" y="4929276"/>
            <a:ext cx="222006" cy="1"/>
          </a:xfrm>
          <a:prstGeom prst="line">
            <a:avLst/>
          </a:prstGeom>
          <a:ln w="6350">
            <a:solidFill>
              <a:srgbClr val="535353"/>
            </a:solidFill>
          </a:ln>
        </p:spPr>
        <p:txBody>
          <a:bodyPr lIns="0" tIns="0" rIns="0" bIns="0"/>
          <a:lstStyle/>
          <a:p>
            <a:pPr/>
          </a:p>
        </p:txBody>
      </p:sp>
      <p:sp>
        <p:nvSpPr>
          <p:cNvPr id="2019" name="Softmax Layer"/>
          <p:cNvSpPr txBox="1"/>
          <p:nvPr/>
        </p:nvSpPr>
        <p:spPr>
          <a:xfrm rot="16200000">
            <a:off x="6033371" y="4009187"/>
            <a:ext cx="887934" cy="135546"/>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sz="1000"/>
            </a:lvl1pPr>
          </a:lstStyle>
          <a:p>
            <a:pPr/>
            <a:r>
              <a:t>Softmax Layer</a:t>
            </a:r>
          </a:p>
        </p:txBody>
      </p:sp>
      <p:sp>
        <p:nvSpPr>
          <p:cNvPr id="2020" name="Equation"/>
          <p:cNvSpPr txBox="1"/>
          <p:nvPr/>
        </p:nvSpPr>
        <p:spPr>
          <a:xfrm>
            <a:off x="6056072" y="3131147"/>
            <a:ext cx="109497" cy="96241"/>
          </a:xfrm>
          <a:prstGeom prst="rect">
            <a:avLst/>
          </a:prstGeom>
          <a:ln w="12700">
            <a:miter lim="400000"/>
          </a:ln>
        </p:spPr>
        <p:txBody>
          <a:bodyPr wrap="none" lIns="0" tIns="0" rIns="0" bIns="0">
            <a:spAutoFit/>
          </a:bodyPr>
          <a:lstStyle/>
          <a:p>
            <a:pPr latinLnBrk="1">
              <a:defRPr sz="1800">
                <a:solidFill>
                  <a:srgbClr val="000000"/>
                </a:solidFill>
              </a:defRPr>
            </a:pPr>
            <a14:m>
              <m:oMathPara>
                <m:oMathParaPr>
                  <m:jc m:val="centerGroup"/>
                </m:oMathParaPr>
                <m:oMath>
                  <m:sSub>
                    <m:e>
                      <m:r>
                        <a:rPr xmlns:a="http://schemas.openxmlformats.org/drawingml/2006/main" sz="1100" i="1">
                          <a:solidFill>
                            <a:srgbClr val="333333"/>
                          </a:solidFill>
                          <a:latin typeface="Cambria Math" panose="02040503050406030204" pitchFamily="18" charset="0"/>
                        </a:rPr>
                        <m:t>z</m:t>
                      </m:r>
                    </m:e>
                    <m:sub>
                      <m:r>
                        <a:rPr xmlns:a="http://schemas.openxmlformats.org/drawingml/2006/main" sz="1100" i="1">
                          <a:solidFill>
                            <a:srgbClr val="333333"/>
                          </a:solidFill>
                          <a:latin typeface="Cambria Math" panose="02040503050406030204" pitchFamily="18" charset="0"/>
                        </a:rPr>
                        <m:t>0</m:t>
                      </m:r>
                    </m:sub>
                  </m:sSub>
                </m:oMath>
              </m:oMathPara>
            </a14:m>
            <a:endParaRPr sz="1100">
              <a:solidFill>
                <a:srgbClr val="333333"/>
              </a:solidFill>
            </a:endParaRPr>
          </a:p>
        </p:txBody>
      </p:sp>
      <p:sp>
        <p:nvSpPr>
          <p:cNvPr id="2021" name="Equation"/>
          <p:cNvSpPr txBox="1"/>
          <p:nvPr/>
        </p:nvSpPr>
        <p:spPr>
          <a:xfrm>
            <a:off x="6060104" y="3412719"/>
            <a:ext cx="89848" cy="94819"/>
          </a:xfrm>
          <a:prstGeom prst="rect">
            <a:avLst/>
          </a:prstGeom>
          <a:ln w="12700">
            <a:miter lim="400000"/>
          </a:ln>
        </p:spPr>
        <p:txBody>
          <a:bodyPr wrap="none" lIns="0" tIns="0" rIns="0" bIns="0">
            <a:spAutoFit/>
          </a:bodyPr>
          <a:lstStyle/>
          <a:p>
            <a:pPr latinLnBrk="1">
              <a:defRPr sz="1800">
                <a:solidFill>
                  <a:srgbClr val="000000"/>
                </a:solidFill>
              </a:defRPr>
            </a:pPr>
            <a14:m>
              <m:oMathPara>
                <m:oMathParaPr>
                  <m:jc m:val="centerGroup"/>
                </m:oMathParaPr>
                <m:oMath>
                  <m:sSub>
                    <m:e>
                      <m:r>
                        <a:rPr xmlns:a="http://schemas.openxmlformats.org/drawingml/2006/main" sz="1100" i="1">
                          <a:solidFill>
                            <a:srgbClr val="333333"/>
                          </a:solidFill>
                          <a:latin typeface="Cambria Math" panose="02040503050406030204" pitchFamily="18" charset="0"/>
                        </a:rPr>
                        <m:t>z</m:t>
                      </m:r>
                    </m:e>
                    <m:sub>
                      <m:r>
                        <a:rPr xmlns:a="http://schemas.openxmlformats.org/drawingml/2006/main" sz="1100" i="1">
                          <a:solidFill>
                            <a:srgbClr val="333333"/>
                          </a:solidFill>
                          <a:latin typeface="Cambria Math" panose="02040503050406030204" pitchFamily="18" charset="0"/>
                        </a:rPr>
                        <m:t>1</m:t>
                      </m:r>
                    </m:sub>
                  </m:sSub>
                </m:oMath>
              </m:oMathPara>
            </a14:m>
            <a:endParaRPr sz="1100">
              <a:solidFill>
                <a:srgbClr val="333333"/>
              </a:solidFill>
            </a:endParaRPr>
          </a:p>
        </p:txBody>
      </p:sp>
      <p:sp>
        <p:nvSpPr>
          <p:cNvPr id="2022" name="Equation"/>
          <p:cNvSpPr txBox="1"/>
          <p:nvPr/>
        </p:nvSpPr>
        <p:spPr>
          <a:xfrm>
            <a:off x="6021678" y="4540590"/>
            <a:ext cx="148979" cy="96241"/>
          </a:xfrm>
          <a:prstGeom prst="rect">
            <a:avLst/>
          </a:prstGeom>
          <a:ln w="12700">
            <a:miter lim="400000"/>
          </a:ln>
        </p:spPr>
        <p:txBody>
          <a:bodyPr wrap="none" lIns="0" tIns="0" rIns="0" bIns="0">
            <a:spAutoFit/>
          </a:bodyPr>
          <a:lstStyle/>
          <a:p>
            <a:pPr latinLnBrk="1">
              <a:defRPr sz="1800">
                <a:solidFill>
                  <a:srgbClr val="000000"/>
                </a:solidFill>
              </a:defRPr>
            </a:pPr>
            <a14:m>
              <m:oMathPara>
                <m:oMathParaPr>
                  <m:jc m:val="centerGroup"/>
                </m:oMathParaPr>
                <m:oMath>
                  <m:sSub>
                    <m:e>
                      <m:r>
                        <a:rPr xmlns:a="http://schemas.openxmlformats.org/drawingml/2006/main" sz="1100" i="1">
                          <a:solidFill>
                            <a:srgbClr val="333333"/>
                          </a:solidFill>
                          <a:latin typeface="Cambria Math" panose="02040503050406030204" pitchFamily="18" charset="0"/>
                        </a:rPr>
                        <m:t>z</m:t>
                      </m:r>
                    </m:e>
                    <m:sub>
                      <m:r>
                        <a:rPr xmlns:a="http://schemas.openxmlformats.org/drawingml/2006/main" sz="1100" i="1">
                          <a:solidFill>
                            <a:srgbClr val="333333"/>
                          </a:solidFill>
                          <a:latin typeface="Cambria Math" panose="02040503050406030204" pitchFamily="18" charset="0"/>
                        </a:rPr>
                        <m:t>10</m:t>
                      </m:r>
                    </m:sub>
                  </m:sSub>
                </m:oMath>
              </m:oMathPara>
            </a14:m>
            <a:endParaRPr sz="1100">
              <a:solidFill>
                <a:srgbClr val="333333"/>
              </a:solidFill>
            </a:endParaRPr>
          </a:p>
        </p:txBody>
      </p:sp>
      <p:sp>
        <p:nvSpPr>
          <p:cNvPr id="2023" name="Equation"/>
          <p:cNvSpPr txBox="1"/>
          <p:nvPr/>
        </p:nvSpPr>
        <p:spPr>
          <a:xfrm>
            <a:off x="6025557" y="4800178"/>
            <a:ext cx="140648" cy="94819"/>
          </a:xfrm>
          <a:prstGeom prst="rect">
            <a:avLst/>
          </a:prstGeom>
          <a:ln w="12700">
            <a:miter lim="400000"/>
          </a:ln>
        </p:spPr>
        <p:txBody>
          <a:bodyPr wrap="none" lIns="0" tIns="0" rIns="0" bIns="0">
            <a:spAutoFit/>
          </a:bodyPr>
          <a:lstStyle/>
          <a:p>
            <a:pPr latinLnBrk="1">
              <a:defRPr sz="1800">
                <a:solidFill>
                  <a:srgbClr val="000000"/>
                </a:solidFill>
              </a:defRPr>
            </a:pPr>
            <a14:m>
              <m:oMathPara>
                <m:oMathParaPr>
                  <m:jc m:val="centerGroup"/>
                </m:oMathParaPr>
                <m:oMath>
                  <m:sSub>
                    <m:e>
                      <m:r>
                        <a:rPr xmlns:a="http://schemas.openxmlformats.org/drawingml/2006/main" sz="1100" i="1">
                          <a:solidFill>
                            <a:srgbClr val="333333"/>
                          </a:solidFill>
                          <a:latin typeface="Cambria Math" panose="02040503050406030204" pitchFamily="18" charset="0"/>
                        </a:rPr>
                        <m:t>z</m:t>
                      </m:r>
                    </m:e>
                    <m:sub>
                      <m:r>
                        <a:rPr xmlns:a="http://schemas.openxmlformats.org/drawingml/2006/main" sz="1100" i="1">
                          <a:solidFill>
                            <a:srgbClr val="333333"/>
                          </a:solidFill>
                          <a:latin typeface="Cambria Math" panose="02040503050406030204" pitchFamily="18" charset="0"/>
                        </a:rPr>
                        <m:t>11</m:t>
                      </m:r>
                    </m:sub>
                  </m:sSub>
                </m:oMath>
              </m:oMathPara>
            </a14:m>
            <a:endParaRPr sz="1100">
              <a:solidFill>
                <a:srgbClr val="333333"/>
              </a:solidFill>
            </a:endParaRPr>
          </a:p>
        </p:txBody>
      </p:sp>
      <p:sp>
        <p:nvSpPr>
          <p:cNvPr id="2024" name="Equation"/>
          <p:cNvSpPr txBox="1"/>
          <p:nvPr/>
        </p:nvSpPr>
        <p:spPr>
          <a:xfrm>
            <a:off x="6815721" y="3121241"/>
            <a:ext cx="111785" cy="96242"/>
          </a:xfrm>
          <a:prstGeom prst="rect">
            <a:avLst/>
          </a:prstGeom>
          <a:ln w="12700">
            <a:miter lim="400000"/>
          </a:ln>
        </p:spPr>
        <p:txBody>
          <a:bodyPr wrap="none" lIns="0" tIns="0" rIns="0" bIns="0">
            <a:spAutoFit/>
          </a:bodyPr>
          <a:lstStyle/>
          <a:p>
            <a:pPr latinLnBrk="1">
              <a:defRPr sz="1800">
                <a:solidFill>
                  <a:srgbClr val="000000"/>
                </a:solidFill>
              </a:defRPr>
            </a:pPr>
            <a14:m>
              <m:oMathPara>
                <m:oMathParaPr>
                  <m:jc m:val="centerGroup"/>
                </m:oMathParaPr>
                <m:oMath>
                  <m:sSub>
                    <m:e>
                      <m:r>
                        <a:rPr xmlns:a="http://schemas.openxmlformats.org/drawingml/2006/main" sz="1100" i="1">
                          <a:solidFill>
                            <a:srgbClr val="333333"/>
                          </a:solidFill>
                          <a:latin typeface="Cambria Math" panose="02040503050406030204" pitchFamily="18" charset="0"/>
                        </a:rPr>
                        <m:t>σ</m:t>
                      </m:r>
                    </m:e>
                    <m:sub>
                      <m:r>
                        <a:rPr xmlns:a="http://schemas.openxmlformats.org/drawingml/2006/main" sz="1100" i="1">
                          <a:solidFill>
                            <a:srgbClr val="333333"/>
                          </a:solidFill>
                          <a:latin typeface="Cambria Math" panose="02040503050406030204" pitchFamily="18" charset="0"/>
                        </a:rPr>
                        <m:t>0</m:t>
                      </m:r>
                    </m:sub>
                  </m:sSub>
                </m:oMath>
              </m:oMathPara>
            </a14:m>
            <a:endParaRPr sz="1100">
              <a:solidFill>
                <a:srgbClr val="333333"/>
              </a:solidFill>
            </a:endParaRPr>
          </a:p>
        </p:txBody>
      </p:sp>
      <p:sp>
        <p:nvSpPr>
          <p:cNvPr id="2025" name="Equation"/>
          <p:cNvSpPr txBox="1"/>
          <p:nvPr/>
        </p:nvSpPr>
        <p:spPr>
          <a:xfrm>
            <a:off x="6819752" y="3402814"/>
            <a:ext cx="101024" cy="94819"/>
          </a:xfrm>
          <a:prstGeom prst="rect">
            <a:avLst/>
          </a:prstGeom>
          <a:ln w="12700">
            <a:miter lim="400000"/>
          </a:ln>
        </p:spPr>
        <p:txBody>
          <a:bodyPr wrap="none" lIns="0" tIns="0" rIns="0" bIns="0">
            <a:spAutoFit/>
          </a:bodyPr>
          <a:lstStyle/>
          <a:p>
            <a:pPr latinLnBrk="1">
              <a:defRPr sz="1800">
                <a:solidFill>
                  <a:srgbClr val="000000"/>
                </a:solidFill>
              </a:defRPr>
            </a:pPr>
            <a14:m>
              <m:oMathPara>
                <m:oMathParaPr>
                  <m:jc m:val="centerGroup"/>
                </m:oMathParaPr>
                <m:oMath>
                  <m:sSub>
                    <m:e>
                      <m:r>
                        <a:rPr xmlns:a="http://schemas.openxmlformats.org/drawingml/2006/main" sz="1100" i="1">
                          <a:solidFill>
                            <a:srgbClr val="333333"/>
                          </a:solidFill>
                          <a:latin typeface="Cambria Math" panose="02040503050406030204" pitchFamily="18" charset="0"/>
                        </a:rPr>
                        <m:t>σ</m:t>
                      </m:r>
                    </m:e>
                    <m:sub>
                      <m:r>
                        <a:rPr xmlns:a="http://schemas.openxmlformats.org/drawingml/2006/main" sz="1100" i="1">
                          <a:solidFill>
                            <a:srgbClr val="333333"/>
                          </a:solidFill>
                          <a:latin typeface="Cambria Math" panose="02040503050406030204" pitchFamily="18" charset="0"/>
                        </a:rPr>
                        <m:t>1</m:t>
                      </m:r>
                    </m:sub>
                  </m:sSub>
                </m:oMath>
              </m:oMathPara>
            </a14:m>
            <a:endParaRPr sz="1100">
              <a:solidFill>
                <a:srgbClr val="333333"/>
              </a:solidFill>
            </a:endParaRPr>
          </a:p>
        </p:txBody>
      </p:sp>
      <p:sp>
        <p:nvSpPr>
          <p:cNvPr id="2026" name="Equation"/>
          <p:cNvSpPr txBox="1"/>
          <p:nvPr/>
        </p:nvSpPr>
        <p:spPr>
          <a:xfrm>
            <a:off x="6781327" y="4530684"/>
            <a:ext cx="160154" cy="96242"/>
          </a:xfrm>
          <a:prstGeom prst="rect">
            <a:avLst/>
          </a:prstGeom>
          <a:ln w="12700">
            <a:miter lim="400000"/>
          </a:ln>
        </p:spPr>
        <p:txBody>
          <a:bodyPr wrap="none" lIns="0" tIns="0" rIns="0" bIns="0">
            <a:spAutoFit/>
          </a:bodyPr>
          <a:lstStyle/>
          <a:p>
            <a:pPr latinLnBrk="1">
              <a:defRPr sz="1800">
                <a:solidFill>
                  <a:srgbClr val="000000"/>
                </a:solidFill>
              </a:defRPr>
            </a:pPr>
            <a14:m>
              <m:oMathPara>
                <m:oMathParaPr>
                  <m:jc m:val="centerGroup"/>
                </m:oMathParaPr>
                <m:oMath>
                  <m:sSub>
                    <m:e>
                      <m:r>
                        <a:rPr xmlns:a="http://schemas.openxmlformats.org/drawingml/2006/main" sz="1100" i="1">
                          <a:solidFill>
                            <a:srgbClr val="333333"/>
                          </a:solidFill>
                          <a:latin typeface="Cambria Math" panose="02040503050406030204" pitchFamily="18" charset="0"/>
                        </a:rPr>
                        <m:t>σ</m:t>
                      </m:r>
                    </m:e>
                    <m:sub>
                      <m:r>
                        <a:rPr xmlns:a="http://schemas.openxmlformats.org/drawingml/2006/main" sz="1100" i="1">
                          <a:solidFill>
                            <a:srgbClr val="333333"/>
                          </a:solidFill>
                          <a:latin typeface="Cambria Math" panose="02040503050406030204" pitchFamily="18" charset="0"/>
                        </a:rPr>
                        <m:t>10</m:t>
                      </m:r>
                    </m:sub>
                  </m:sSub>
                </m:oMath>
              </m:oMathPara>
            </a14:m>
            <a:endParaRPr sz="1100">
              <a:solidFill>
                <a:srgbClr val="333333"/>
              </a:solidFill>
            </a:endParaRPr>
          </a:p>
        </p:txBody>
      </p:sp>
      <p:sp>
        <p:nvSpPr>
          <p:cNvPr id="2027" name="Equation"/>
          <p:cNvSpPr txBox="1"/>
          <p:nvPr/>
        </p:nvSpPr>
        <p:spPr>
          <a:xfrm>
            <a:off x="6785205" y="4790272"/>
            <a:ext cx="151824" cy="94819"/>
          </a:xfrm>
          <a:prstGeom prst="rect">
            <a:avLst/>
          </a:prstGeom>
          <a:ln w="12700">
            <a:miter lim="400000"/>
          </a:ln>
        </p:spPr>
        <p:txBody>
          <a:bodyPr wrap="none" lIns="0" tIns="0" rIns="0" bIns="0">
            <a:spAutoFit/>
          </a:bodyPr>
          <a:lstStyle/>
          <a:p>
            <a:pPr latinLnBrk="1">
              <a:defRPr sz="1800">
                <a:solidFill>
                  <a:srgbClr val="000000"/>
                </a:solidFill>
              </a:defRPr>
            </a:pPr>
            <a14:m>
              <m:oMathPara>
                <m:oMathParaPr>
                  <m:jc m:val="centerGroup"/>
                </m:oMathParaPr>
                <m:oMath>
                  <m:sSub>
                    <m:e>
                      <m:r>
                        <a:rPr xmlns:a="http://schemas.openxmlformats.org/drawingml/2006/main" sz="1100" i="1">
                          <a:solidFill>
                            <a:srgbClr val="333333"/>
                          </a:solidFill>
                          <a:latin typeface="Cambria Math" panose="02040503050406030204" pitchFamily="18" charset="0"/>
                        </a:rPr>
                        <m:t>σ</m:t>
                      </m:r>
                    </m:e>
                    <m:sub>
                      <m:r>
                        <a:rPr xmlns:a="http://schemas.openxmlformats.org/drawingml/2006/main" sz="1100" i="1">
                          <a:solidFill>
                            <a:srgbClr val="333333"/>
                          </a:solidFill>
                          <a:latin typeface="Cambria Math" panose="02040503050406030204" pitchFamily="18" charset="0"/>
                        </a:rPr>
                        <m:t>11</m:t>
                      </m:r>
                    </m:sub>
                  </m:sSub>
                </m:oMath>
              </m:oMathPara>
            </a14:m>
            <a:endParaRPr sz="1100">
              <a:solidFill>
                <a:srgbClr val="333333"/>
              </a:solidFill>
            </a:endParaRPr>
          </a:p>
        </p:txBody>
      </p:sp>
      <p:sp>
        <p:nvSpPr>
          <p:cNvPr id="2028" name="Equation"/>
          <p:cNvSpPr txBox="1"/>
          <p:nvPr/>
        </p:nvSpPr>
        <p:spPr>
          <a:xfrm>
            <a:off x="7577081" y="3714302"/>
            <a:ext cx="944094" cy="408840"/>
          </a:xfrm>
          <a:prstGeom prst="rect">
            <a:avLst/>
          </a:prstGeom>
          <a:ln w="12700">
            <a:miter lim="400000"/>
          </a:ln>
        </p:spPr>
        <p:txBody>
          <a:bodyPr wrap="none" lIns="0" tIns="0" rIns="0" bIns="0">
            <a:spAutoFit/>
          </a:bodyPr>
          <a:lstStyle/>
          <a:p>
            <a:pPr latinLnBrk="1">
              <a:defRPr sz="1800">
                <a:solidFill>
                  <a:srgbClr val="000000"/>
                </a:solidFill>
              </a:defRPr>
            </a:pPr>
            <a14:m>
              <m:oMathPara>
                <m:oMathParaPr>
                  <m:jc m:val="centerGroup"/>
                </m:oMathParaPr>
                <m:oMath>
                  <m:r>
                    <a:rPr xmlns:a="http://schemas.openxmlformats.org/drawingml/2006/main" sz="1100" i="1">
                      <a:solidFill>
                        <a:srgbClr val="333333"/>
                      </a:solidFill>
                      <a:latin typeface="Cambria Math" panose="02040503050406030204" pitchFamily="18" charset="0"/>
                    </a:rPr>
                    <m:t>σ</m:t>
                  </m:r>
                  <m:r>
                    <a:rPr xmlns:a="http://schemas.openxmlformats.org/drawingml/2006/main" sz="1100" i="1">
                      <a:solidFill>
                        <a:srgbClr val="333333"/>
                      </a:solidFill>
                      <a:latin typeface="Cambria Math" panose="02040503050406030204" pitchFamily="18" charset="0"/>
                    </a:rPr>
                    <m:t>(</m:t>
                  </m:r>
                  <m:sSub>
                    <m:e>
                      <m:r>
                        <a:rPr xmlns:a="http://schemas.openxmlformats.org/drawingml/2006/main" sz="1100" i="1">
                          <a:solidFill>
                            <a:srgbClr val="333333"/>
                          </a:solidFill>
                          <a:latin typeface="Cambria Math" panose="02040503050406030204" pitchFamily="18" charset="0"/>
                        </a:rPr>
                        <m:t>z</m:t>
                      </m:r>
                    </m:e>
                    <m:sub>
                      <m:r>
                        <a:rPr xmlns:a="http://schemas.openxmlformats.org/drawingml/2006/main" sz="1100" i="1">
                          <a:solidFill>
                            <a:srgbClr val="333333"/>
                          </a:solidFill>
                          <a:latin typeface="Cambria Math" panose="02040503050406030204" pitchFamily="18" charset="0"/>
                        </a:rPr>
                        <m:t>i</m:t>
                      </m:r>
                    </m:sub>
                  </m:sSub>
                  <m:r>
                    <a:rPr xmlns:a="http://schemas.openxmlformats.org/drawingml/2006/main" sz="1100" i="1">
                      <a:solidFill>
                        <a:srgbClr val="333333"/>
                      </a:solidFill>
                      <a:latin typeface="Cambria Math" panose="02040503050406030204" pitchFamily="18" charset="0"/>
                    </a:rPr>
                    <m:t>)</m:t>
                  </m:r>
                  <m:r>
                    <a:rPr xmlns:a="http://schemas.openxmlformats.org/drawingml/2006/main" sz="1100" i="1">
                      <a:solidFill>
                        <a:srgbClr val="333333"/>
                      </a:solidFill>
                      <a:latin typeface="Cambria Math" panose="02040503050406030204" pitchFamily="18" charset="0"/>
                    </a:rPr>
                    <m:t>=</m:t>
                  </m:r>
                  <m:f>
                    <m:fPr>
                      <m:ctrlPr>
                        <a:rPr xmlns:a="http://schemas.openxmlformats.org/drawingml/2006/main" sz="1100" i="1">
                          <a:solidFill>
                            <a:srgbClr val="333333"/>
                          </a:solidFill>
                          <a:latin typeface="Cambria Math" panose="02040503050406030204" pitchFamily="18" charset="0"/>
                        </a:rPr>
                      </m:ctrlPr>
                      <m:type m:val="bar"/>
                    </m:fPr>
                    <m:num>
                      <m:sSup>
                        <m:e>
                          <m:r>
                            <a:rPr xmlns:a="http://schemas.openxmlformats.org/drawingml/2006/main" sz="1100" i="1">
                              <a:solidFill>
                                <a:srgbClr val="333333"/>
                              </a:solidFill>
                              <a:latin typeface="Cambria Math" panose="02040503050406030204" pitchFamily="18" charset="0"/>
                            </a:rPr>
                            <m:t>e</m:t>
                          </m:r>
                        </m:e>
                        <m:sup>
                          <m:sSub>
                            <m:e>
                              <m:r>
                                <a:rPr xmlns:a="http://schemas.openxmlformats.org/drawingml/2006/main" sz="1100" i="1">
                                  <a:solidFill>
                                    <a:srgbClr val="333333"/>
                                  </a:solidFill>
                                  <a:latin typeface="Cambria Math" panose="02040503050406030204" pitchFamily="18" charset="0"/>
                                </a:rPr>
                                <m:t>z</m:t>
                              </m:r>
                            </m:e>
                            <m:sub>
                              <m:r>
                                <a:rPr xmlns:a="http://schemas.openxmlformats.org/drawingml/2006/main" sz="1100" i="1">
                                  <a:solidFill>
                                    <a:srgbClr val="333333"/>
                                  </a:solidFill>
                                  <a:latin typeface="Cambria Math" panose="02040503050406030204" pitchFamily="18" charset="0"/>
                                </a:rPr>
                                <m:t>i</m:t>
                              </m:r>
                            </m:sub>
                          </m:sSub>
                        </m:sup>
                      </m:sSup>
                    </m:num>
                    <m:den>
                      <m:nary>
                        <m:naryPr>
                          <m:ctrlPr>
                            <a:rPr xmlns:a="http://schemas.openxmlformats.org/drawingml/2006/main" sz="1100" i="1">
                              <a:solidFill>
                                <a:srgbClr val="333333"/>
                              </a:solidFill>
                              <a:latin typeface="Cambria Math" panose="02040503050406030204" pitchFamily="18" charset="0"/>
                            </a:rPr>
                          </m:ctrlPr>
                          <m:chr m:val="∑"/>
                          <m:limLoc m:val="subSup"/>
                          <m:grow m:val="1"/>
                          <m:subHide m:val="off"/>
                          <m:supHide m:val="off"/>
                        </m:naryPr>
                        <m:sub>
                          <m:r>
                            <a:rPr xmlns:a="http://schemas.openxmlformats.org/drawingml/2006/main" sz="1100" i="1">
                              <a:solidFill>
                                <a:srgbClr val="333333"/>
                              </a:solidFill>
                              <a:latin typeface="Cambria Math" panose="02040503050406030204" pitchFamily="18" charset="0"/>
                            </a:rPr>
                            <m:t>j</m:t>
                          </m:r>
                          <m:r>
                            <a:rPr xmlns:a="http://schemas.openxmlformats.org/drawingml/2006/main" sz="1100" i="1">
                              <a:solidFill>
                                <a:srgbClr val="333333"/>
                              </a:solidFill>
                              <a:latin typeface="Cambria Math" panose="02040503050406030204" pitchFamily="18" charset="0"/>
                            </a:rPr>
                            <m:t>=</m:t>
                          </m:r>
                          <m:r>
                            <a:rPr xmlns:a="http://schemas.openxmlformats.org/drawingml/2006/main" sz="1100" i="1">
                              <a:solidFill>
                                <a:srgbClr val="333333"/>
                              </a:solidFill>
                              <a:latin typeface="Cambria Math" panose="02040503050406030204" pitchFamily="18" charset="0"/>
                            </a:rPr>
                            <m:t>1</m:t>
                          </m:r>
                        </m:sub>
                        <m:sup>
                          <m:r>
                            <a:rPr xmlns:a="http://schemas.openxmlformats.org/drawingml/2006/main" sz="1100" i="1">
                              <a:solidFill>
                                <a:srgbClr val="333333"/>
                              </a:solidFill>
                              <a:latin typeface="Cambria Math" panose="02040503050406030204" pitchFamily="18" charset="0"/>
                            </a:rPr>
                            <m:t>K</m:t>
                          </m:r>
                        </m:sup>
                        <m:e>
                          <m:sSup>
                            <m:e>
                              <m:r>
                                <a:rPr xmlns:a="http://schemas.openxmlformats.org/drawingml/2006/main" sz="1100" i="1">
                                  <a:solidFill>
                                    <a:srgbClr val="333333"/>
                                  </a:solidFill>
                                  <a:latin typeface="Cambria Math" panose="02040503050406030204" pitchFamily="18" charset="0"/>
                                </a:rPr>
                                <m:t>e</m:t>
                              </m:r>
                            </m:e>
                            <m:sup>
                              <m:sSub>
                                <m:e>
                                  <m:r>
                                    <a:rPr xmlns:a="http://schemas.openxmlformats.org/drawingml/2006/main" sz="1100" i="1">
                                      <a:solidFill>
                                        <a:srgbClr val="333333"/>
                                      </a:solidFill>
                                      <a:latin typeface="Cambria Math" panose="02040503050406030204" pitchFamily="18" charset="0"/>
                                    </a:rPr>
                                    <m:t>z</m:t>
                                  </m:r>
                                </m:e>
                                <m:sub>
                                  <m:r>
                                    <a:rPr xmlns:a="http://schemas.openxmlformats.org/drawingml/2006/main" sz="1100" i="1">
                                      <a:solidFill>
                                        <a:srgbClr val="333333"/>
                                      </a:solidFill>
                                      <a:latin typeface="Cambria Math" panose="02040503050406030204" pitchFamily="18" charset="0"/>
                                    </a:rPr>
                                    <m:t>j</m:t>
                                  </m:r>
                                </m:sub>
                              </m:sSub>
                            </m:sup>
                          </m:sSup>
                        </m:e>
                      </m:nary>
                    </m:den>
                  </m:f>
                </m:oMath>
              </m:oMathPara>
            </a14:m>
            <a:endParaRPr sz="1100">
              <a:solidFill>
                <a:srgbClr val="333333"/>
              </a:solidFill>
            </a:endParaRPr>
          </a:p>
        </p:txBody>
      </p:sp>
      <p:sp>
        <p:nvSpPr>
          <p:cNvPr id="2029" name="Group"/>
          <p:cNvSpPr txBox="1"/>
          <p:nvPr/>
        </p:nvSpPr>
        <p:spPr>
          <a:xfrm>
            <a:off x="7112669" y="3455592"/>
            <a:ext cx="1786301" cy="101842"/>
          </a:xfrm>
          <a:prstGeom prst="rect">
            <a:avLst/>
          </a:prstGeom>
          <a:ln w="12700">
            <a:miter lim="400000"/>
          </a:ln>
        </p:spPr>
        <p:txBody>
          <a:bodyPr wrap="none" lIns="0" tIns="0" rIns="0" bIns="0">
            <a:spAutoFit/>
          </a:bodyPr>
          <a:lstStyle/>
          <a:p>
            <a:pPr latinLnBrk="1">
              <a:defRPr sz="1800">
                <a:solidFill>
                  <a:srgbClr val="000000"/>
                </a:solidFill>
              </a:defRPr>
            </a:pPr>
            <a14:m>
              <m:oMathPara>
                <m:oMathParaPr>
                  <m:jc m:val="centerGroup"/>
                </m:oMathParaPr>
                <m:oMath>
                  <m:r>
                    <a:rPr xmlns:a="http://schemas.openxmlformats.org/drawingml/2006/main" sz="900" i="1">
                      <a:solidFill>
                        <a:srgbClr val="333333"/>
                      </a:solidFill>
                      <a:latin typeface="Cambria Math" panose="02040503050406030204" pitchFamily="18" charset="0"/>
                    </a:rPr>
                    <m:t>P</m:t>
                  </m:r>
                  <m:r>
                    <a:rPr xmlns:a="http://schemas.openxmlformats.org/drawingml/2006/main" sz="900" i="1">
                      <a:solidFill>
                        <a:srgbClr val="333333"/>
                      </a:solidFill>
                      <a:latin typeface="Cambria Math" panose="02040503050406030204" pitchFamily="18" charset="0"/>
                    </a:rPr>
                    <m:t>r</m:t>
                  </m:r>
                  <m:r>
                    <a:rPr xmlns:a="http://schemas.openxmlformats.org/drawingml/2006/main" sz="900" i="1">
                      <a:solidFill>
                        <a:srgbClr val="333333"/>
                      </a:solidFill>
                      <a:latin typeface="Cambria Math" panose="02040503050406030204" pitchFamily="18" charset="0"/>
                    </a:rPr>
                    <m:t>o</m:t>
                  </m:r>
                  <m:r>
                    <a:rPr xmlns:a="http://schemas.openxmlformats.org/drawingml/2006/main" sz="900" i="1">
                      <a:solidFill>
                        <a:srgbClr val="333333"/>
                      </a:solidFill>
                      <a:latin typeface="Cambria Math" panose="02040503050406030204" pitchFamily="18" charset="0"/>
                    </a:rPr>
                    <m:t>b</m:t>
                  </m:r>
                  <m:r>
                    <a:rPr xmlns:a="http://schemas.openxmlformats.org/drawingml/2006/main" sz="900" i="1">
                      <a:solidFill>
                        <a:srgbClr val="333333"/>
                      </a:solidFill>
                      <a:latin typeface="Cambria Math" panose="02040503050406030204" pitchFamily="18" charset="0"/>
                    </a:rPr>
                    <m:t>a</m:t>
                  </m:r>
                  <m:r>
                    <a:rPr xmlns:a="http://schemas.openxmlformats.org/drawingml/2006/main" sz="900" i="1">
                      <a:solidFill>
                        <a:srgbClr val="333333"/>
                      </a:solidFill>
                      <a:latin typeface="Cambria Math" panose="02040503050406030204" pitchFamily="18" charset="0"/>
                    </a:rPr>
                    <m:t>b</m:t>
                  </m:r>
                  <m:r>
                    <a:rPr xmlns:a="http://schemas.openxmlformats.org/drawingml/2006/main" sz="900" i="1">
                      <a:solidFill>
                        <a:srgbClr val="333333"/>
                      </a:solidFill>
                      <a:latin typeface="Cambria Math" panose="02040503050406030204" pitchFamily="18" charset="0"/>
                    </a:rPr>
                    <m:t>i</m:t>
                  </m:r>
                  <m:r>
                    <a:rPr xmlns:a="http://schemas.openxmlformats.org/drawingml/2006/main" sz="900" i="1">
                      <a:solidFill>
                        <a:srgbClr val="333333"/>
                      </a:solidFill>
                      <a:latin typeface="Cambria Math" panose="02040503050406030204" pitchFamily="18" charset="0"/>
                    </a:rPr>
                    <m:t>l</m:t>
                  </m:r>
                  <m:r>
                    <a:rPr xmlns:a="http://schemas.openxmlformats.org/drawingml/2006/main" sz="900" i="1">
                      <a:solidFill>
                        <a:srgbClr val="333333"/>
                      </a:solidFill>
                      <a:latin typeface="Cambria Math" panose="02040503050406030204" pitchFamily="18" charset="0"/>
                    </a:rPr>
                    <m:t>i</m:t>
                  </m:r>
                  <m:r>
                    <a:rPr xmlns:a="http://schemas.openxmlformats.org/drawingml/2006/main" sz="900" i="1">
                      <a:solidFill>
                        <a:srgbClr val="333333"/>
                      </a:solidFill>
                      <a:latin typeface="Cambria Math" panose="02040503050406030204" pitchFamily="18" charset="0"/>
                    </a:rPr>
                    <m:t>t</m:t>
                  </m:r>
                  <m:r>
                    <a:rPr xmlns:a="http://schemas.openxmlformats.org/drawingml/2006/main" sz="900" i="1">
                      <a:solidFill>
                        <a:srgbClr val="333333"/>
                      </a:solidFill>
                      <a:latin typeface="Cambria Math" panose="02040503050406030204" pitchFamily="18" charset="0"/>
                    </a:rPr>
                    <m:t>y</m:t>
                  </m:r>
                  <m:r>
                    <a:rPr xmlns:a="http://schemas.openxmlformats.org/drawingml/2006/main" sz="900" i="1">
                      <a:solidFill>
                        <a:srgbClr val="333333"/>
                      </a:solidFill>
                      <a:latin typeface="Cambria Math" panose="02040503050406030204" pitchFamily="18" charset="0"/>
                    </a:rPr>
                    <m:t>o</m:t>
                  </m:r>
                  <m:r>
                    <a:rPr xmlns:a="http://schemas.openxmlformats.org/drawingml/2006/main" sz="900" i="1">
                      <a:solidFill>
                        <a:srgbClr val="333333"/>
                      </a:solidFill>
                      <a:latin typeface="Cambria Math" panose="02040503050406030204" pitchFamily="18" charset="0"/>
                    </a:rPr>
                    <m:t>f</m:t>
                  </m:r>
                  <m:r>
                    <a:rPr xmlns:a="http://schemas.openxmlformats.org/drawingml/2006/main" sz="900" i="1">
                      <a:solidFill>
                        <a:srgbClr val="333333"/>
                      </a:solidFill>
                      <a:latin typeface="Cambria Math" panose="02040503050406030204" pitchFamily="18" charset="0"/>
                    </a:rPr>
                    <m:t>N</m:t>
                  </m:r>
                  <m:r>
                    <a:rPr xmlns:a="http://schemas.openxmlformats.org/drawingml/2006/main" sz="900" i="1">
                      <a:solidFill>
                        <a:srgbClr val="333333"/>
                      </a:solidFill>
                      <a:latin typeface="Cambria Math" panose="02040503050406030204" pitchFamily="18" charset="0"/>
                    </a:rPr>
                    <m:t>e</m:t>
                  </m:r>
                  <m:r>
                    <a:rPr xmlns:a="http://schemas.openxmlformats.org/drawingml/2006/main" sz="900" i="1">
                      <a:solidFill>
                        <a:srgbClr val="333333"/>
                      </a:solidFill>
                      <a:latin typeface="Cambria Math" panose="02040503050406030204" pitchFamily="18" charset="0"/>
                    </a:rPr>
                    <m:t>x</m:t>
                  </m:r>
                  <m:r>
                    <a:rPr xmlns:a="http://schemas.openxmlformats.org/drawingml/2006/main" sz="900" i="1">
                      <a:solidFill>
                        <a:srgbClr val="333333"/>
                      </a:solidFill>
                      <a:latin typeface="Cambria Math" panose="02040503050406030204" pitchFamily="18" charset="0"/>
                    </a:rPr>
                    <m:t>t</m:t>
                  </m:r>
                  <m:r>
                    <a:rPr xmlns:a="http://schemas.openxmlformats.org/drawingml/2006/main" sz="900" i="1">
                      <a:solidFill>
                        <a:srgbClr val="333333"/>
                      </a:solidFill>
                      <a:latin typeface="Cambria Math" panose="02040503050406030204" pitchFamily="18" charset="0"/>
                    </a:rPr>
                    <m:t>N</m:t>
                  </m:r>
                  <m:r>
                    <a:rPr xmlns:a="http://schemas.openxmlformats.org/drawingml/2006/main" sz="900" i="1">
                      <a:solidFill>
                        <a:srgbClr val="333333"/>
                      </a:solidFill>
                      <a:latin typeface="Cambria Math" panose="02040503050406030204" pitchFamily="18" charset="0"/>
                    </a:rPr>
                    <m:t>o</m:t>
                  </m:r>
                  <m:r>
                    <a:rPr xmlns:a="http://schemas.openxmlformats.org/drawingml/2006/main" sz="900" i="1">
                      <a:solidFill>
                        <a:srgbClr val="333333"/>
                      </a:solidFill>
                      <a:latin typeface="Cambria Math" panose="02040503050406030204" pitchFamily="18" charset="0"/>
                    </a:rPr>
                    <m:t>t</m:t>
                  </m:r>
                  <m:r>
                    <a:rPr xmlns:a="http://schemas.openxmlformats.org/drawingml/2006/main" sz="900" i="1">
                      <a:solidFill>
                        <a:srgbClr val="333333"/>
                      </a:solidFill>
                      <a:latin typeface="Cambria Math" panose="02040503050406030204" pitchFamily="18" charset="0"/>
                    </a:rPr>
                    <m:t>e</m:t>
                  </m:r>
                  <m:r>
                    <a:rPr xmlns:a="http://schemas.openxmlformats.org/drawingml/2006/main" sz="900" i="1">
                      <a:solidFill>
                        <a:srgbClr val="333333"/>
                      </a:solidFill>
                      <a:latin typeface="Cambria Math" panose="02040503050406030204" pitchFamily="18" charset="0"/>
                    </a:rPr>
                    <m:t>=</m:t>
                  </m:r>
                  <m:r>
                    <a:rPr xmlns:a="http://schemas.openxmlformats.org/drawingml/2006/main" sz="900" i="1">
                      <a:solidFill>
                        <a:srgbClr val="333333"/>
                      </a:solidFill>
                      <a:latin typeface="Cambria Math" panose="02040503050406030204" pitchFamily="18" charset="0"/>
                    </a:rPr>
                    <m:t>C</m:t>
                  </m:r>
                  <m:r>
                    <a:rPr xmlns:a="http://schemas.openxmlformats.org/drawingml/2006/main" sz="900" i="1">
                      <a:solidFill>
                        <a:srgbClr val="333333"/>
                      </a:solidFill>
                      <a:latin typeface="Cambria Math" panose="02040503050406030204" pitchFamily="18" charset="0"/>
                    </a:rPr>
                    <m:t>#</m:t>
                  </m:r>
                </m:oMath>
              </m:oMathPara>
            </a14:m>
            <a:endParaRPr sz="900">
              <a:solidFill>
                <a:srgbClr val="333333"/>
              </a:solidFill>
            </a:endParaRPr>
          </a:p>
        </p:txBody>
      </p:sp>
      <p:sp>
        <p:nvSpPr>
          <p:cNvPr id="2030" name="Group"/>
          <p:cNvSpPr txBox="1"/>
          <p:nvPr/>
        </p:nvSpPr>
        <p:spPr>
          <a:xfrm>
            <a:off x="7129454" y="4608448"/>
            <a:ext cx="1778971" cy="101842"/>
          </a:xfrm>
          <a:prstGeom prst="rect">
            <a:avLst/>
          </a:prstGeom>
          <a:ln w="12700">
            <a:miter lim="400000"/>
          </a:ln>
        </p:spPr>
        <p:txBody>
          <a:bodyPr wrap="none" lIns="0" tIns="0" rIns="0" bIns="0">
            <a:spAutoFit/>
          </a:bodyPr>
          <a:lstStyle/>
          <a:p>
            <a:pPr latinLnBrk="1">
              <a:defRPr sz="1800">
                <a:solidFill>
                  <a:srgbClr val="000000"/>
                </a:solidFill>
              </a:defRPr>
            </a:pPr>
            <a14:m>
              <m:oMathPara>
                <m:oMathParaPr>
                  <m:jc m:val="centerGroup"/>
                </m:oMathParaPr>
                <m:oMath>
                  <m:r>
                    <a:rPr xmlns:a="http://schemas.openxmlformats.org/drawingml/2006/main" sz="900" i="1">
                      <a:solidFill>
                        <a:srgbClr val="333333"/>
                      </a:solidFill>
                      <a:latin typeface="Cambria Math" panose="02040503050406030204" pitchFamily="18" charset="0"/>
                    </a:rPr>
                    <m:t>P</m:t>
                  </m:r>
                  <m:r>
                    <a:rPr xmlns:a="http://schemas.openxmlformats.org/drawingml/2006/main" sz="900" i="1">
                      <a:solidFill>
                        <a:srgbClr val="333333"/>
                      </a:solidFill>
                      <a:latin typeface="Cambria Math" panose="02040503050406030204" pitchFamily="18" charset="0"/>
                    </a:rPr>
                    <m:t>r</m:t>
                  </m:r>
                  <m:r>
                    <a:rPr xmlns:a="http://schemas.openxmlformats.org/drawingml/2006/main" sz="900" i="1">
                      <a:solidFill>
                        <a:srgbClr val="333333"/>
                      </a:solidFill>
                      <a:latin typeface="Cambria Math" panose="02040503050406030204" pitchFamily="18" charset="0"/>
                    </a:rPr>
                    <m:t>o</m:t>
                  </m:r>
                  <m:r>
                    <a:rPr xmlns:a="http://schemas.openxmlformats.org/drawingml/2006/main" sz="900" i="1">
                      <a:solidFill>
                        <a:srgbClr val="333333"/>
                      </a:solidFill>
                      <a:latin typeface="Cambria Math" panose="02040503050406030204" pitchFamily="18" charset="0"/>
                    </a:rPr>
                    <m:t>b</m:t>
                  </m:r>
                  <m:r>
                    <a:rPr xmlns:a="http://schemas.openxmlformats.org/drawingml/2006/main" sz="900" i="1">
                      <a:solidFill>
                        <a:srgbClr val="333333"/>
                      </a:solidFill>
                      <a:latin typeface="Cambria Math" panose="02040503050406030204" pitchFamily="18" charset="0"/>
                    </a:rPr>
                    <m:t>a</m:t>
                  </m:r>
                  <m:r>
                    <a:rPr xmlns:a="http://schemas.openxmlformats.org/drawingml/2006/main" sz="900" i="1">
                      <a:solidFill>
                        <a:srgbClr val="333333"/>
                      </a:solidFill>
                      <a:latin typeface="Cambria Math" panose="02040503050406030204" pitchFamily="18" charset="0"/>
                    </a:rPr>
                    <m:t>b</m:t>
                  </m:r>
                  <m:r>
                    <a:rPr xmlns:a="http://schemas.openxmlformats.org/drawingml/2006/main" sz="900" i="1">
                      <a:solidFill>
                        <a:srgbClr val="333333"/>
                      </a:solidFill>
                      <a:latin typeface="Cambria Math" panose="02040503050406030204" pitchFamily="18" charset="0"/>
                    </a:rPr>
                    <m:t>i</m:t>
                  </m:r>
                  <m:r>
                    <a:rPr xmlns:a="http://schemas.openxmlformats.org/drawingml/2006/main" sz="900" i="1">
                      <a:solidFill>
                        <a:srgbClr val="333333"/>
                      </a:solidFill>
                      <a:latin typeface="Cambria Math" panose="02040503050406030204" pitchFamily="18" charset="0"/>
                    </a:rPr>
                    <m:t>l</m:t>
                  </m:r>
                  <m:r>
                    <a:rPr xmlns:a="http://schemas.openxmlformats.org/drawingml/2006/main" sz="900" i="1">
                      <a:solidFill>
                        <a:srgbClr val="333333"/>
                      </a:solidFill>
                      <a:latin typeface="Cambria Math" panose="02040503050406030204" pitchFamily="18" charset="0"/>
                    </a:rPr>
                    <m:t>i</m:t>
                  </m:r>
                  <m:r>
                    <a:rPr xmlns:a="http://schemas.openxmlformats.org/drawingml/2006/main" sz="900" i="1">
                      <a:solidFill>
                        <a:srgbClr val="333333"/>
                      </a:solidFill>
                      <a:latin typeface="Cambria Math" panose="02040503050406030204" pitchFamily="18" charset="0"/>
                    </a:rPr>
                    <m:t>t</m:t>
                  </m:r>
                  <m:r>
                    <a:rPr xmlns:a="http://schemas.openxmlformats.org/drawingml/2006/main" sz="900" i="1">
                      <a:solidFill>
                        <a:srgbClr val="333333"/>
                      </a:solidFill>
                      <a:latin typeface="Cambria Math" panose="02040503050406030204" pitchFamily="18" charset="0"/>
                    </a:rPr>
                    <m:t>y</m:t>
                  </m:r>
                  <m:r>
                    <a:rPr xmlns:a="http://schemas.openxmlformats.org/drawingml/2006/main" sz="900" i="1">
                      <a:solidFill>
                        <a:srgbClr val="333333"/>
                      </a:solidFill>
                      <a:latin typeface="Cambria Math" panose="02040503050406030204" pitchFamily="18" charset="0"/>
                    </a:rPr>
                    <m:t>o</m:t>
                  </m:r>
                  <m:r>
                    <a:rPr xmlns:a="http://schemas.openxmlformats.org/drawingml/2006/main" sz="900" i="1">
                      <a:solidFill>
                        <a:srgbClr val="333333"/>
                      </a:solidFill>
                      <a:latin typeface="Cambria Math" panose="02040503050406030204" pitchFamily="18" charset="0"/>
                    </a:rPr>
                    <m:t>f</m:t>
                  </m:r>
                  <m:r>
                    <a:rPr xmlns:a="http://schemas.openxmlformats.org/drawingml/2006/main" sz="900" i="1">
                      <a:solidFill>
                        <a:srgbClr val="333333"/>
                      </a:solidFill>
                      <a:latin typeface="Cambria Math" panose="02040503050406030204" pitchFamily="18" charset="0"/>
                    </a:rPr>
                    <m:t>N</m:t>
                  </m:r>
                  <m:r>
                    <a:rPr xmlns:a="http://schemas.openxmlformats.org/drawingml/2006/main" sz="900" i="1">
                      <a:solidFill>
                        <a:srgbClr val="333333"/>
                      </a:solidFill>
                      <a:latin typeface="Cambria Math" panose="02040503050406030204" pitchFamily="18" charset="0"/>
                    </a:rPr>
                    <m:t>e</m:t>
                  </m:r>
                  <m:r>
                    <a:rPr xmlns:a="http://schemas.openxmlformats.org/drawingml/2006/main" sz="900" i="1">
                      <a:solidFill>
                        <a:srgbClr val="333333"/>
                      </a:solidFill>
                      <a:latin typeface="Cambria Math" panose="02040503050406030204" pitchFamily="18" charset="0"/>
                    </a:rPr>
                    <m:t>x</m:t>
                  </m:r>
                  <m:r>
                    <a:rPr xmlns:a="http://schemas.openxmlformats.org/drawingml/2006/main" sz="900" i="1">
                      <a:solidFill>
                        <a:srgbClr val="333333"/>
                      </a:solidFill>
                      <a:latin typeface="Cambria Math" panose="02040503050406030204" pitchFamily="18" charset="0"/>
                    </a:rPr>
                    <m:t>t</m:t>
                  </m:r>
                  <m:r>
                    <a:rPr xmlns:a="http://schemas.openxmlformats.org/drawingml/2006/main" sz="900" i="1">
                      <a:solidFill>
                        <a:srgbClr val="333333"/>
                      </a:solidFill>
                      <a:latin typeface="Cambria Math" panose="02040503050406030204" pitchFamily="18" charset="0"/>
                    </a:rPr>
                    <m:t>N</m:t>
                  </m:r>
                  <m:r>
                    <a:rPr xmlns:a="http://schemas.openxmlformats.org/drawingml/2006/main" sz="900" i="1">
                      <a:solidFill>
                        <a:srgbClr val="333333"/>
                      </a:solidFill>
                      <a:latin typeface="Cambria Math" panose="02040503050406030204" pitchFamily="18" charset="0"/>
                    </a:rPr>
                    <m:t>o</m:t>
                  </m:r>
                  <m:r>
                    <a:rPr xmlns:a="http://schemas.openxmlformats.org/drawingml/2006/main" sz="900" i="1">
                      <a:solidFill>
                        <a:srgbClr val="333333"/>
                      </a:solidFill>
                      <a:latin typeface="Cambria Math" panose="02040503050406030204" pitchFamily="18" charset="0"/>
                    </a:rPr>
                    <m:t>t</m:t>
                  </m:r>
                  <m:r>
                    <a:rPr xmlns:a="http://schemas.openxmlformats.org/drawingml/2006/main" sz="900" i="1">
                      <a:solidFill>
                        <a:srgbClr val="333333"/>
                      </a:solidFill>
                      <a:latin typeface="Cambria Math" panose="02040503050406030204" pitchFamily="18" charset="0"/>
                    </a:rPr>
                    <m:t>e</m:t>
                  </m:r>
                  <m:r>
                    <a:rPr xmlns:a="http://schemas.openxmlformats.org/drawingml/2006/main" sz="900" i="1">
                      <a:solidFill>
                        <a:srgbClr val="333333"/>
                      </a:solidFill>
                      <a:latin typeface="Cambria Math" panose="02040503050406030204" pitchFamily="18" charset="0"/>
                    </a:rPr>
                    <m:t>=</m:t>
                  </m:r>
                  <m:r>
                    <a:rPr xmlns:a="http://schemas.openxmlformats.org/drawingml/2006/main" sz="900" i="1">
                      <a:solidFill>
                        <a:srgbClr val="333333"/>
                      </a:solidFill>
                      <a:latin typeface="Cambria Math" panose="02040503050406030204" pitchFamily="18" charset="0"/>
                    </a:rPr>
                    <m:t>A</m:t>
                  </m:r>
                  <m:r>
                    <a:rPr xmlns:a="http://schemas.openxmlformats.org/drawingml/2006/main" sz="900" i="1">
                      <a:solidFill>
                        <a:srgbClr val="333333"/>
                      </a:solidFill>
                      <a:latin typeface="Cambria Math" panose="02040503050406030204" pitchFamily="18" charset="0"/>
                    </a:rPr>
                    <m:t>#</m:t>
                  </m:r>
                </m:oMath>
              </m:oMathPara>
            </a14:m>
            <a:endParaRPr sz="900">
              <a:solidFill>
                <a:srgbClr val="333333"/>
              </a:solidFill>
            </a:endParaRPr>
          </a:p>
        </p:txBody>
      </p:sp>
      <p:sp>
        <p:nvSpPr>
          <p:cNvPr id="2031" name="Group"/>
          <p:cNvSpPr txBox="1"/>
          <p:nvPr/>
        </p:nvSpPr>
        <p:spPr>
          <a:xfrm>
            <a:off x="7112520" y="4879184"/>
            <a:ext cx="1703956" cy="101842"/>
          </a:xfrm>
          <a:prstGeom prst="rect">
            <a:avLst/>
          </a:prstGeom>
          <a:ln w="12700">
            <a:miter lim="400000"/>
          </a:ln>
        </p:spPr>
        <p:txBody>
          <a:bodyPr wrap="none" lIns="0" tIns="0" rIns="0" bIns="0">
            <a:spAutoFit/>
          </a:bodyPr>
          <a:lstStyle/>
          <a:p>
            <a:pPr latinLnBrk="1">
              <a:defRPr sz="1800">
                <a:solidFill>
                  <a:srgbClr val="000000"/>
                </a:solidFill>
              </a:defRPr>
            </a:pPr>
            <a14:m>
              <m:oMathPara>
                <m:oMathParaPr>
                  <m:jc m:val="centerGroup"/>
                </m:oMathParaPr>
                <m:oMath>
                  <m:r>
                    <a:rPr xmlns:a="http://schemas.openxmlformats.org/drawingml/2006/main" sz="900" i="1">
                      <a:solidFill>
                        <a:srgbClr val="333333"/>
                      </a:solidFill>
                      <a:latin typeface="Cambria Math" panose="02040503050406030204" pitchFamily="18" charset="0"/>
                    </a:rPr>
                    <m:t>P</m:t>
                  </m:r>
                  <m:r>
                    <a:rPr xmlns:a="http://schemas.openxmlformats.org/drawingml/2006/main" sz="900" i="1">
                      <a:solidFill>
                        <a:srgbClr val="333333"/>
                      </a:solidFill>
                      <a:latin typeface="Cambria Math" panose="02040503050406030204" pitchFamily="18" charset="0"/>
                    </a:rPr>
                    <m:t>r</m:t>
                  </m:r>
                  <m:r>
                    <a:rPr xmlns:a="http://schemas.openxmlformats.org/drawingml/2006/main" sz="900" i="1">
                      <a:solidFill>
                        <a:srgbClr val="333333"/>
                      </a:solidFill>
                      <a:latin typeface="Cambria Math" panose="02040503050406030204" pitchFamily="18" charset="0"/>
                    </a:rPr>
                    <m:t>o</m:t>
                  </m:r>
                  <m:r>
                    <a:rPr xmlns:a="http://schemas.openxmlformats.org/drawingml/2006/main" sz="900" i="1">
                      <a:solidFill>
                        <a:srgbClr val="333333"/>
                      </a:solidFill>
                      <a:latin typeface="Cambria Math" panose="02040503050406030204" pitchFamily="18" charset="0"/>
                    </a:rPr>
                    <m:t>b</m:t>
                  </m:r>
                  <m:r>
                    <a:rPr xmlns:a="http://schemas.openxmlformats.org/drawingml/2006/main" sz="900" i="1">
                      <a:solidFill>
                        <a:srgbClr val="333333"/>
                      </a:solidFill>
                      <a:latin typeface="Cambria Math" panose="02040503050406030204" pitchFamily="18" charset="0"/>
                    </a:rPr>
                    <m:t>a</m:t>
                  </m:r>
                  <m:r>
                    <a:rPr xmlns:a="http://schemas.openxmlformats.org/drawingml/2006/main" sz="900" i="1">
                      <a:solidFill>
                        <a:srgbClr val="333333"/>
                      </a:solidFill>
                      <a:latin typeface="Cambria Math" panose="02040503050406030204" pitchFamily="18" charset="0"/>
                    </a:rPr>
                    <m:t>b</m:t>
                  </m:r>
                  <m:r>
                    <a:rPr xmlns:a="http://schemas.openxmlformats.org/drawingml/2006/main" sz="900" i="1">
                      <a:solidFill>
                        <a:srgbClr val="333333"/>
                      </a:solidFill>
                      <a:latin typeface="Cambria Math" panose="02040503050406030204" pitchFamily="18" charset="0"/>
                    </a:rPr>
                    <m:t>i</m:t>
                  </m:r>
                  <m:r>
                    <a:rPr xmlns:a="http://schemas.openxmlformats.org/drawingml/2006/main" sz="900" i="1">
                      <a:solidFill>
                        <a:srgbClr val="333333"/>
                      </a:solidFill>
                      <a:latin typeface="Cambria Math" panose="02040503050406030204" pitchFamily="18" charset="0"/>
                    </a:rPr>
                    <m:t>l</m:t>
                  </m:r>
                  <m:r>
                    <a:rPr xmlns:a="http://schemas.openxmlformats.org/drawingml/2006/main" sz="900" i="1">
                      <a:solidFill>
                        <a:srgbClr val="333333"/>
                      </a:solidFill>
                      <a:latin typeface="Cambria Math" panose="02040503050406030204" pitchFamily="18" charset="0"/>
                    </a:rPr>
                    <m:t>i</m:t>
                  </m:r>
                  <m:r>
                    <a:rPr xmlns:a="http://schemas.openxmlformats.org/drawingml/2006/main" sz="900" i="1">
                      <a:solidFill>
                        <a:srgbClr val="333333"/>
                      </a:solidFill>
                      <a:latin typeface="Cambria Math" panose="02040503050406030204" pitchFamily="18" charset="0"/>
                    </a:rPr>
                    <m:t>t</m:t>
                  </m:r>
                  <m:r>
                    <a:rPr xmlns:a="http://schemas.openxmlformats.org/drawingml/2006/main" sz="900" i="1">
                      <a:solidFill>
                        <a:srgbClr val="333333"/>
                      </a:solidFill>
                      <a:latin typeface="Cambria Math" panose="02040503050406030204" pitchFamily="18" charset="0"/>
                    </a:rPr>
                    <m:t>y</m:t>
                  </m:r>
                  <m:r>
                    <a:rPr xmlns:a="http://schemas.openxmlformats.org/drawingml/2006/main" sz="900" i="1">
                      <a:solidFill>
                        <a:srgbClr val="333333"/>
                      </a:solidFill>
                      <a:latin typeface="Cambria Math" panose="02040503050406030204" pitchFamily="18" charset="0"/>
                    </a:rPr>
                    <m:t>o</m:t>
                  </m:r>
                  <m:r>
                    <a:rPr xmlns:a="http://schemas.openxmlformats.org/drawingml/2006/main" sz="900" i="1">
                      <a:solidFill>
                        <a:srgbClr val="333333"/>
                      </a:solidFill>
                      <a:latin typeface="Cambria Math" panose="02040503050406030204" pitchFamily="18" charset="0"/>
                    </a:rPr>
                    <m:t>f</m:t>
                  </m:r>
                  <m:r>
                    <a:rPr xmlns:a="http://schemas.openxmlformats.org/drawingml/2006/main" sz="900" i="1">
                      <a:solidFill>
                        <a:srgbClr val="333333"/>
                      </a:solidFill>
                      <a:latin typeface="Cambria Math" panose="02040503050406030204" pitchFamily="18" charset="0"/>
                    </a:rPr>
                    <m:t>N</m:t>
                  </m:r>
                  <m:r>
                    <a:rPr xmlns:a="http://schemas.openxmlformats.org/drawingml/2006/main" sz="900" i="1">
                      <a:solidFill>
                        <a:srgbClr val="333333"/>
                      </a:solidFill>
                      <a:latin typeface="Cambria Math" panose="02040503050406030204" pitchFamily="18" charset="0"/>
                    </a:rPr>
                    <m:t>e</m:t>
                  </m:r>
                  <m:r>
                    <a:rPr xmlns:a="http://schemas.openxmlformats.org/drawingml/2006/main" sz="900" i="1">
                      <a:solidFill>
                        <a:srgbClr val="333333"/>
                      </a:solidFill>
                      <a:latin typeface="Cambria Math" panose="02040503050406030204" pitchFamily="18" charset="0"/>
                    </a:rPr>
                    <m:t>x</m:t>
                  </m:r>
                  <m:r>
                    <a:rPr xmlns:a="http://schemas.openxmlformats.org/drawingml/2006/main" sz="900" i="1">
                      <a:solidFill>
                        <a:srgbClr val="333333"/>
                      </a:solidFill>
                      <a:latin typeface="Cambria Math" panose="02040503050406030204" pitchFamily="18" charset="0"/>
                    </a:rPr>
                    <m:t>t</m:t>
                  </m:r>
                  <m:r>
                    <a:rPr xmlns:a="http://schemas.openxmlformats.org/drawingml/2006/main" sz="900" i="1">
                      <a:solidFill>
                        <a:srgbClr val="333333"/>
                      </a:solidFill>
                      <a:latin typeface="Cambria Math" panose="02040503050406030204" pitchFamily="18" charset="0"/>
                    </a:rPr>
                    <m:t>N</m:t>
                  </m:r>
                  <m:r>
                    <a:rPr xmlns:a="http://schemas.openxmlformats.org/drawingml/2006/main" sz="900" i="1">
                      <a:solidFill>
                        <a:srgbClr val="333333"/>
                      </a:solidFill>
                      <a:latin typeface="Cambria Math" panose="02040503050406030204" pitchFamily="18" charset="0"/>
                    </a:rPr>
                    <m:t>o</m:t>
                  </m:r>
                  <m:r>
                    <a:rPr xmlns:a="http://schemas.openxmlformats.org/drawingml/2006/main" sz="900" i="1">
                      <a:solidFill>
                        <a:srgbClr val="333333"/>
                      </a:solidFill>
                      <a:latin typeface="Cambria Math" panose="02040503050406030204" pitchFamily="18" charset="0"/>
                    </a:rPr>
                    <m:t>t</m:t>
                  </m:r>
                  <m:r>
                    <a:rPr xmlns:a="http://schemas.openxmlformats.org/drawingml/2006/main" sz="900" i="1">
                      <a:solidFill>
                        <a:srgbClr val="333333"/>
                      </a:solidFill>
                      <a:latin typeface="Cambria Math" panose="02040503050406030204" pitchFamily="18" charset="0"/>
                    </a:rPr>
                    <m:t>e</m:t>
                  </m:r>
                  <m:r>
                    <a:rPr xmlns:a="http://schemas.openxmlformats.org/drawingml/2006/main" sz="900" i="1">
                      <a:solidFill>
                        <a:srgbClr val="333333"/>
                      </a:solidFill>
                      <a:latin typeface="Cambria Math" panose="02040503050406030204" pitchFamily="18" charset="0"/>
                    </a:rPr>
                    <m:t>=</m:t>
                  </m:r>
                  <m:r>
                    <a:rPr xmlns:a="http://schemas.openxmlformats.org/drawingml/2006/main" sz="900" i="1">
                      <a:solidFill>
                        <a:srgbClr val="333333"/>
                      </a:solidFill>
                      <a:latin typeface="Cambria Math" panose="02040503050406030204" pitchFamily="18" charset="0"/>
                    </a:rPr>
                    <m:t>B</m:t>
                  </m:r>
                </m:oMath>
              </m:oMathPara>
            </a14:m>
            <a:endParaRPr sz="900">
              <a:solidFill>
                <a:srgbClr val="333333"/>
              </a:solidFill>
            </a:endParaRPr>
          </a:p>
        </p:txBody>
      </p:sp>
      <p:sp>
        <p:nvSpPr>
          <p:cNvPr id="2032" name="Equation"/>
          <p:cNvSpPr txBox="1"/>
          <p:nvPr/>
        </p:nvSpPr>
        <p:spPr>
          <a:xfrm>
            <a:off x="7495474" y="4196345"/>
            <a:ext cx="1150306" cy="231496"/>
          </a:xfrm>
          <a:prstGeom prst="rect">
            <a:avLst/>
          </a:prstGeom>
          <a:ln w="12700">
            <a:miter lim="400000"/>
          </a:ln>
        </p:spPr>
        <p:txBody>
          <a:bodyPr wrap="none" lIns="0" tIns="0" rIns="0" bIns="0">
            <a:spAutoFit/>
          </a:bodyPr>
          <a:lstStyle/>
          <a:p>
            <a:pPr latinLnBrk="1">
              <a:defRPr sz="1800">
                <a:solidFill>
                  <a:srgbClr val="000000"/>
                </a:solidFill>
              </a:defRPr>
            </a:pPr>
            <a14:m>
              <m:oMathPara>
                <m:oMathParaPr>
                  <m:jc m:val="centerGroup"/>
                </m:oMathParaPr>
                <m:oMath>
                  <m:limLow>
                    <m:e>
                      <m:r>
                        <a:rPr xmlns:a="http://schemas.openxmlformats.org/drawingml/2006/main" sz="800" i="1">
                          <a:solidFill>
                            <a:srgbClr val="333333"/>
                          </a:solidFill>
                          <a:latin typeface="Cambria Math" panose="02040503050406030204" pitchFamily="18" charset="0"/>
                        </a:rPr>
                        <m:t>∑</m:t>
                      </m:r>
                    </m:e>
                    <m:lim>
                      <m:r>
                        <a:rPr xmlns:a="http://schemas.openxmlformats.org/drawingml/2006/main" sz="800" i="1">
                          <a:solidFill>
                            <a:srgbClr val="333333"/>
                          </a:solidFill>
                          <a:latin typeface="Cambria Math" panose="02040503050406030204" pitchFamily="18" charset="0"/>
                        </a:rPr>
                        <m:t>i</m:t>
                      </m:r>
                    </m:lim>
                  </m:limLow>
                  <m:r>
                    <a:rPr xmlns:a="http://schemas.openxmlformats.org/drawingml/2006/main" sz="800" i="1">
                      <a:solidFill>
                        <a:srgbClr val="333333"/>
                      </a:solidFill>
                      <a:latin typeface="Cambria Math" panose="02040503050406030204" pitchFamily="18" charset="0"/>
                    </a:rPr>
                    <m:t>σ</m:t>
                  </m:r>
                  <m:r>
                    <a:rPr xmlns:a="http://schemas.openxmlformats.org/drawingml/2006/main" sz="800" i="1">
                      <a:solidFill>
                        <a:srgbClr val="333333"/>
                      </a:solidFill>
                      <a:latin typeface="Cambria Math" panose="02040503050406030204" pitchFamily="18" charset="0"/>
                    </a:rPr>
                    <m:t>(</m:t>
                  </m:r>
                  <m:sSub>
                    <m:e>
                      <m:r>
                        <a:rPr xmlns:a="http://schemas.openxmlformats.org/drawingml/2006/main" sz="800" i="1">
                          <a:solidFill>
                            <a:srgbClr val="333333"/>
                          </a:solidFill>
                          <a:latin typeface="Cambria Math" panose="02040503050406030204" pitchFamily="18" charset="0"/>
                        </a:rPr>
                        <m:t>z</m:t>
                      </m:r>
                    </m:e>
                    <m:sub>
                      <m:r>
                        <a:rPr xmlns:a="http://schemas.openxmlformats.org/drawingml/2006/main" sz="800" i="1">
                          <a:solidFill>
                            <a:srgbClr val="333333"/>
                          </a:solidFill>
                          <a:latin typeface="Cambria Math" panose="02040503050406030204" pitchFamily="18" charset="0"/>
                        </a:rPr>
                        <m:t>i</m:t>
                      </m:r>
                    </m:sub>
                  </m:sSub>
                  <m:r>
                    <a:rPr xmlns:a="http://schemas.openxmlformats.org/drawingml/2006/main" sz="800" i="1">
                      <a:solidFill>
                        <a:srgbClr val="333333"/>
                      </a:solidFill>
                      <a:latin typeface="Cambria Math" panose="02040503050406030204" pitchFamily="18" charset="0"/>
                    </a:rPr>
                    <m:t>)</m:t>
                  </m:r>
                  <m:r>
                    <a:rPr xmlns:a="http://schemas.openxmlformats.org/drawingml/2006/main" sz="800" i="1">
                      <a:solidFill>
                        <a:srgbClr val="333333"/>
                      </a:solidFill>
                      <a:latin typeface="Cambria Math" panose="02040503050406030204" pitchFamily="18" charset="0"/>
                    </a:rPr>
                    <m:t>=</m:t>
                  </m:r>
                  <m:r>
                    <a:rPr xmlns:a="http://schemas.openxmlformats.org/drawingml/2006/main" sz="800" i="1">
                      <a:solidFill>
                        <a:srgbClr val="333333"/>
                      </a:solidFill>
                      <a:latin typeface="Cambria Math" panose="02040503050406030204" pitchFamily="18" charset="0"/>
                    </a:rPr>
                    <m:t>1</m:t>
                  </m:r>
                  <m:r>
                    <a:rPr xmlns:a="http://schemas.openxmlformats.org/drawingml/2006/main" sz="800" i="1">
                      <a:solidFill>
                        <a:srgbClr val="333333"/>
                      </a:solidFill>
                      <a:latin typeface="Cambria Math" panose="02040503050406030204" pitchFamily="18" charset="0"/>
                    </a:rPr>
                    <m:t>σ</m:t>
                  </m:r>
                  <m:r>
                    <a:rPr xmlns:a="http://schemas.openxmlformats.org/drawingml/2006/main" sz="800" i="1">
                      <a:solidFill>
                        <a:srgbClr val="333333"/>
                      </a:solidFill>
                      <a:latin typeface="Cambria Math" panose="02040503050406030204" pitchFamily="18" charset="0"/>
                    </a:rPr>
                    <m:t>(</m:t>
                  </m:r>
                  <m:sSub>
                    <m:e>
                      <m:r>
                        <a:rPr xmlns:a="http://schemas.openxmlformats.org/drawingml/2006/main" sz="800" i="1">
                          <a:solidFill>
                            <a:srgbClr val="333333"/>
                          </a:solidFill>
                          <a:latin typeface="Cambria Math" panose="02040503050406030204" pitchFamily="18" charset="0"/>
                        </a:rPr>
                        <m:t>z</m:t>
                      </m:r>
                    </m:e>
                    <m:sub>
                      <m:r>
                        <a:rPr xmlns:a="http://schemas.openxmlformats.org/drawingml/2006/main" sz="800" i="1">
                          <a:solidFill>
                            <a:srgbClr val="333333"/>
                          </a:solidFill>
                          <a:latin typeface="Cambria Math" panose="02040503050406030204" pitchFamily="18" charset="0"/>
                        </a:rPr>
                        <m:t>i</m:t>
                      </m:r>
                    </m:sub>
                  </m:sSub>
                  <m:r>
                    <a:rPr xmlns:a="http://schemas.openxmlformats.org/drawingml/2006/main" sz="800" i="1">
                      <a:solidFill>
                        <a:srgbClr val="333333"/>
                      </a:solidFill>
                      <a:latin typeface="Cambria Math" panose="02040503050406030204" pitchFamily="18" charset="0"/>
                    </a:rPr>
                    <m:t>)</m:t>
                  </m:r>
                  <m:r>
                    <a:rPr xmlns:a="http://schemas.openxmlformats.org/drawingml/2006/main" sz="800" i="1">
                      <a:solidFill>
                        <a:srgbClr val="333333"/>
                      </a:solidFill>
                      <a:latin typeface="Cambria Math" panose="02040503050406030204" pitchFamily="18" charset="0"/>
                    </a:rPr>
                    <m:t>∈</m:t>
                  </m:r>
                  <m:r>
                    <a:rPr xmlns:a="http://schemas.openxmlformats.org/drawingml/2006/main" sz="800" i="1">
                      <a:solidFill>
                        <a:srgbClr val="333333"/>
                      </a:solidFill>
                      <a:latin typeface="Cambria Math" panose="02040503050406030204" pitchFamily="18" charset="0"/>
                    </a:rPr>
                    <m:t>[</m:t>
                  </m:r>
                  <m:r>
                    <a:rPr xmlns:a="http://schemas.openxmlformats.org/drawingml/2006/main" sz="800" i="1">
                      <a:solidFill>
                        <a:srgbClr val="333333"/>
                      </a:solidFill>
                      <a:latin typeface="Cambria Math" panose="02040503050406030204" pitchFamily="18" charset="0"/>
                    </a:rPr>
                    <m:t>0,1</m:t>
                  </m:r>
                  <m:r>
                    <a:rPr xmlns:a="http://schemas.openxmlformats.org/drawingml/2006/main" sz="800" i="1">
                      <a:solidFill>
                        <a:srgbClr val="333333"/>
                      </a:solidFill>
                      <a:latin typeface="Cambria Math" panose="02040503050406030204" pitchFamily="18" charset="0"/>
                    </a:rPr>
                    <m:t>]</m:t>
                  </m:r>
                </m:oMath>
              </m:oMathPara>
            </a14:m>
            <a:endParaRPr sz="800">
              <a:solidFill>
                <a:srgbClr val="333333"/>
              </a:solidFill>
            </a:endParaRPr>
          </a:p>
        </p:txBody>
      </p:sp>
      <p:grpSp>
        <p:nvGrpSpPr>
          <p:cNvPr id="2062" name="Group"/>
          <p:cNvGrpSpPr/>
          <p:nvPr/>
        </p:nvGrpSpPr>
        <p:grpSpPr>
          <a:xfrm>
            <a:off x="6953274" y="5772805"/>
            <a:ext cx="2063788" cy="933298"/>
            <a:chOff x="0" y="0"/>
            <a:chExt cx="2063786" cy="933296"/>
          </a:xfrm>
        </p:grpSpPr>
        <p:grpSp>
          <p:nvGrpSpPr>
            <p:cNvPr id="2042" name="Group"/>
            <p:cNvGrpSpPr/>
            <p:nvPr/>
          </p:nvGrpSpPr>
          <p:grpSpPr>
            <a:xfrm>
              <a:off x="5926" y="730397"/>
              <a:ext cx="1338178" cy="185914"/>
              <a:chOff x="0" y="0"/>
              <a:chExt cx="1338177" cy="185913"/>
            </a:xfrm>
          </p:grpSpPr>
          <p:sp>
            <p:nvSpPr>
              <p:cNvPr id="2033" name="Circle"/>
              <p:cNvSpPr/>
              <p:nvPr/>
            </p:nvSpPr>
            <p:spPr>
              <a:xfrm>
                <a:off x="0" y="14817"/>
                <a:ext cx="160893" cy="160894"/>
              </a:xfrm>
              <a:prstGeom prst="ellipse">
                <a:avLst/>
              </a:prstGeom>
              <a:solidFill>
                <a:srgbClr val="BAB9A0"/>
              </a:solidFill>
              <a:ln w="25400" cap="flat">
                <a:solidFill>
                  <a:schemeClr val="accent1"/>
                </a:solidFill>
                <a:prstDash val="solid"/>
                <a:round/>
              </a:ln>
              <a:effectLst/>
            </p:spPr>
            <p:txBody>
              <a:bodyPr wrap="square" lIns="0" tIns="0" rIns="0" bIns="0" numCol="1" anchor="t">
                <a:noAutofit/>
              </a:bodyPr>
              <a:lstStyle/>
              <a:p>
                <a:pPr/>
              </a:p>
            </p:txBody>
          </p:sp>
          <p:sp>
            <p:nvSpPr>
              <p:cNvPr id="2034" name="Rounded Rectangle"/>
              <p:cNvSpPr/>
              <p:nvPr/>
            </p:nvSpPr>
            <p:spPr>
              <a:xfrm>
                <a:off x="480048" y="0"/>
                <a:ext cx="181958" cy="181958"/>
              </a:xfrm>
              <a:prstGeom prst="roundRect">
                <a:avLst>
                  <a:gd name="adj" fmla="val 15000"/>
                </a:avLst>
              </a:prstGeom>
              <a:noFill/>
              <a:ln w="25400" cap="flat">
                <a:solidFill>
                  <a:srgbClr val="BAB9A0"/>
                </a:solidFill>
                <a:prstDash val="solid"/>
                <a:round/>
              </a:ln>
              <a:effectLst/>
            </p:spPr>
            <p:txBody>
              <a:bodyPr wrap="square" lIns="0" tIns="0" rIns="0" bIns="0" numCol="1" anchor="t">
                <a:noAutofit/>
              </a:bodyPr>
              <a:lstStyle/>
              <a:p>
                <a:pPr/>
              </a:p>
            </p:txBody>
          </p:sp>
          <p:sp>
            <p:nvSpPr>
              <p:cNvPr id="2035" name="Equation"/>
              <p:cNvSpPr txBox="1"/>
              <p:nvPr/>
            </p:nvSpPr>
            <p:spPr>
              <a:xfrm>
                <a:off x="536249" y="50796"/>
                <a:ext cx="56542" cy="73712"/>
              </a:xfrm>
              <a:prstGeom prst="rect">
                <a:avLst/>
              </a:prstGeom>
              <a:noFill/>
              <a:ln w="12700" cap="flat">
                <a:noFill/>
                <a:miter lim="400000"/>
              </a:ln>
              <a:effectLst/>
            </p:spPr>
            <p:txBody>
              <a:bodyPr wrap="none" lIns="0" tIns="0" rIns="0" bIns="0">
                <a:spAutoFit/>
              </a:bodyPr>
              <a:lstStyle/>
              <a:p>
                <a:pPr latinLnBrk="1">
                  <a:defRPr sz="1800">
                    <a:solidFill>
                      <a:srgbClr val="000000"/>
                    </a:solidFill>
                  </a:defRPr>
                </a:pPr>
                <a14:m>
                  <m:oMathPara>
                    <m:oMathParaPr>
                      <m:jc m:val="centerGroup"/>
                    </m:oMathParaPr>
                    <m:oMath>
                      <m:r>
                        <a:rPr xmlns:a="http://schemas.openxmlformats.org/drawingml/2006/main" sz="400" i="1">
                          <a:solidFill>
                            <a:srgbClr val="BAB99F"/>
                          </a:solidFill>
                          <a:latin typeface="Cambria Math" panose="02040503050406030204" pitchFamily="18" charset="0"/>
                        </a:rPr>
                        <m:t>∑</m:t>
                      </m:r>
                    </m:oMath>
                  </m:oMathPara>
                </a14:m>
                <a:endParaRPr sz="400">
                  <a:solidFill>
                    <a:srgbClr val="BAB9A0"/>
                  </a:solidFill>
                </a:endParaRPr>
              </a:p>
            </p:txBody>
          </p:sp>
          <p:sp>
            <p:nvSpPr>
              <p:cNvPr id="2036" name="Line"/>
              <p:cNvSpPr/>
              <p:nvPr/>
            </p:nvSpPr>
            <p:spPr>
              <a:xfrm>
                <a:off x="691938" y="91637"/>
                <a:ext cx="133721" cy="1"/>
              </a:xfrm>
              <a:prstGeom prst="line">
                <a:avLst/>
              </a:prstGeom>
              <a:noFill/>
              <a:ln w="25400" cap="flat">
                <a:solidFill>
                  <a:srgbClr val="BAB9A0"/>
                </a:solidFill>
                <a:prstDash val="solid"/>
                <a:round/>
                <a:tailEnd type="arrow" w="med" len="med"/>
              </a:ln>
              <a:effectLst/>
            </p:spPr>
            <p:txBody>
              <a:bodyPr wrap="square" lIns="0" tIns="0" rIns="0" bIns="0" numCol="1" anchor="t">
                <a:noAutofit/>
              </a:bodyPr>
              <a:lstStyle/>
              <a:p>
                <a:pPr/>
              </a:p>
            </p:txBody>
          </p:sp>
          <p:sp>
            <p:nvSpPr>
              <p:cNvPr id="2037" name="Rounded Rectangle"/>
              <p:cNvSpPr/>
              <p:nvPr/>
            </p:nvSpPr>
            <p:spPr>
              <a:xfrm>
                <a:off x="861016" y="3956"/>
                <a:ext cx="477162" cy="181958"/>
              </a:xfrm>
              <a:prstGeom prst="roundRect">
                <a:avLst>
                  <a:gd name="adj" fmla="val 15000"/>
                </a:avLst>
              </a:prstGeom>
              <a:noFill/>
              <a:ln w="25400" cap="flat">
                <a:solidFill>
                  <a:srgbClr val="BAB9A0"/>
                </a:solidFill>
                <a:prstDash val="solid"/>
                <a:round/>
              </a:ln>
              <a:effectLst/>
            </p:spPr>
            <p:txBody>
              <a:bodyPr wrap="square" lIns="0" tIns="0" rIns="0" bIns="0" numCol="1" anchor="t">
                <a:noAutofit/>
              </a:bodyPr>
              <a:lstStyle/>
              <a:p>
                <a:pPr/>
              </a:p>
            </p:txBody>
          </p:sp>
          <p:sp>
            <p:nvSpPr>
              <p:cNvPr id="2038" name="Equation"/>
              <p:cNvSpPr txBox="1"/>
              <p:nvPr/>
            </p:nvSpPr>
            <p:spPr>
              <a:xfrm>
                <a:off x="970086" y="65802"/>
                <a:ext cx="239396" cy="59120"/>
              </a:xfrm>
              <a:prstGeom prst="rect">
                <a:avLst/>
              </a:prstGeom>
              <a:noFill/>
              <a:ln w="12700" cap="flat">
                <a:noFill/>
                <a:miter lim="400000"/>
              </a:ln>
              <a:effectLst/>
            </p:spPr>
            <p:txBody>
              <a:bodyPr wrap="none" lIns="0" tIns="0" rIns="0" bIns="0">
                <a:spAutoFit/>
              </a:bodyPr>
              <a:lstStyle/>
              <a:p>
                <a:pPr latinLnBrk="1">
                  <a:defRPr sz="1800">
                    <a:solidFill>
                      <a:srgbClr val="000000"/>
                    </a:solidFill>
                  </a:defRPr>
                </a:pPr>
                <a14:m>
                  <m:oMathPara>
                    <m:oMathParaPr>
                      <m:jc m:val="centerGroup"/>
                    </m:oMathParaPr>
                    <m:oMath>
                      <m:r>
                        <a:rPr xmlns:a="http://schemas.openxmlformats.org/drawingml/2006/main" sz="700" i="1">
                          <a:solidFill>
                            <a:srgbClr val="BAB99F"/>
                          </a:solidFill>
                          <a:latin typeface="Cambria Math" panose="02040503050406030204" pitchFamily="18" charset="0"/>
                        </a:rPr>
                        <m:t>R</m:t>
                      </m:r>
                      <m:r>
                        <a:rPr xmlns:a="http://schemas.openxmlformats.org/drawingml/2006/main" sz="700" i="1">
                          <a:solidFill>
                            <a:srgbClr val="BAB99F"/>
                          </a:solidFill>
                          <a:latin typeface="Cambria Math" panose="02040503050406030204" pitchFamily="18" charset="0"/>
                        </a:rPr>
                        <m:t>e</m:t>
                      </m:r>
                      <m:r>
                        <a:rPr xmlns:a="http://schemas.openxmlformats.org/drawingml/2006/main" sz="700" i="1">
                          <a:solidFill>
                            <a:srgbClr val="BAB99F"/>
                          </a:solidFill>
                          <a:latin typeface="Cambria Math" panose="02040503050406030204" pitchFamily="18" charset="0"/>
                        </a:rPr>
                        <m:t>L</m:t>
                      </m:r>
                      <m:r>
                        <a:rPr xmlns:a="http://schemas.openxmlformats.org/drawingml/2006/main" sz="700" i="1">
                          <a:solidFill>
                            <a:srgbClr val="BAB99F"/>
                          </a:solidFill>
                          <a:latin typeface="Cambria Math" panose="02040503050406030204" pitchFamily="18" charset="0"/>
                        </a:rPr>
                        <m:t>u</m:t>
                      </m:r>
                    </m:oMath>
                  </m:oMathPara>
                </a14:m>
                <a:endParaRPr sz="700">
                  <a:solidFill>
                    <a:srgbClr val="BAB9A0"/>
                  </a:solidFill>
                </a:endParaRPr>
              </a:p>
            </p:txBody>
          </p:sp>
          <p:grpSp>
            <p:nvGrpSpPr>
              <p:cNvPr id="2041" name="Group"/>
              <p:cNvGrpSpPr/>
              <p:nvPr/>
            </p:nvGrpSpPr>
            <p:grpSpPr>
              <a:xfrm>
                <a:off x="247520" y="50911"/>
                <a:ext cx="127382" cy="101163"/>
                <a:chOff x="0" y="0"/>
                <a:chExt cx="127380" cy="101162"/>
              </a:xfrm>
            </p:grpSpPr>
            <p:sp>
              <p:nvSpPr>
                <p:cNvPr id="2039" name="Equation"/>
                <p:cNvSpPr txBox="1"/>
                <p:nvPr/>
              </p:nvSpPr>
              <p:spPr>
                <a:xfrm>
                  <a:off x="0" y="0"/>
                  <a:ext cx="127381" cy="57646"/>
                </a:xfrm>
                <a:prstGeom prst="rect">
                  <a:avLst/>
                </a:prstGeom>
                <a:noFill/>
                <a:ln w="12700" cap="flat">
                  <a:noFill/>
                  <a:miter lim="400000"/>
                </a:ln>
                <a:effectLst/>
              </p:spPr>
              <p:txBody>
                <a:bodyPr wrap="none" lIns="0" tIns="0" rIns="0" bIns="0">
                  <a:spAutoFit/>
                </a:bodyPr>
                <a:lstStyle/>
                <a:p>
                  <a:pPr latinLnBrk="1">
                    <a:defRPr sz="1800">
                      <a:solidFill>
                        <a:srgbClr val="000000"/>
                      </a:solidFill>
                    </a:defRPr>
                  </a:pPr>
                  <a14:m>
                    <m:oMathPara>
                      <m:oMathParaPr>
                        <m:jc m:val="centerGroup"/>
                      </m:oMathParaPr>
                      <m:oMath>
                        <m:r>
                          <a:rPr xmlns:a="http://schemas.openxmlformats.org/drawingml/2006/main" sz="1700" i="1">
                            <a:solidFill>
                              <a:srgbClr val="BAB99F"/>
                            </a:solidFill>
                            <a:latin typeface="Cambria Math" panose="02040503050406030204" pitchFamily="18" charset="0"/>
                          </a:rPr>
                          <m:t>=</m:t>
                        </m:r>
                      </m:oMath>
                    </m:oMathPara>
                  </a14:m>
                  <a:endParaRPr sz="1700">
                    <a:solidFill>
                      <a:srgbClr val="BAB9A0"/>
                    </a:solidFill>
                  </a:endParaRPr>
                </a:p>
              </p:txBody>
            </p:sp>
            <p:sp>
              <p:nvSpPr>
                <p:cNvPr id="2040" name="Equation"/>
                <p:cNvSpPr txBox="1"/>
                <p:nvPr/>
              </p:nvSpPr>
              <p:spPr>
                <a:xfrm>
                  <a:off x="0" y="43516"/>
                  <a:ext cx="127381" cy="57647"/>
                </a:xfrm>
                <a:prstGeom prst="rect">
                  <a:avLst/>
                </a:prstGeom>
                <a:noFill/>
                <a:ln w="12700" cap="flat">
                  <a:noFill/>
                  <a:miter lim="400000"/>
                </a:ln>
                <a:effectLst/>
              </p:spPr>
              <p:txBody>
                <a:bodyPr wrap="none" lIns="0" tIns="0" rIns="0" bIns="0">
                  <a:spAutoFit/>
                </a:bodyPr>
                <a:lstStyle/>
                <a:p>
                  <a:pPr latinLnBrk="1">
                    <a:defRPr sz="1800">
                      <a:solidFill>
                        <a:srgbClr val="000000"/>
                      </a:solidFill>
                    </a:defRPr>
                  </a:pPr>
                  <a14:m>
                    <m:oMathPara>
                      <m:oMathParaPr>
                        <m:jc m:val="centerGroup"/>
                      </m:oMathParaPr>
                      <m:oMath>
                        <m:r>
                          <a:rPr xmlns:a="http://schemas.openxmlformats.org/drawingml/2006/main" sz="1700" i="1">
                            <a:solidFill>
                              <a:srgbClr val="BAB99F"/>
                            </a:solidFill>
                            <a:latin typeface="Cambria Math" panose="02040503050406030204" pitchFamily="18" charset="0"/>
                          </a:rPr>
                          <m:t>=</m:t>
                        </m:r>
                      </m:oMath>
                    </m:oMathPara>
                  </a14:m>
                  <a:endParaRPr sz="1700">
                    <a:solidFill>
                      <a:srgbClr val="BAB9A0"/>
                    </a:solidFill>
                  </a:endParaRPr>
                </a:p>
              </p:txBody>
            </p:sp>
          </p:grpSp>
        </p:grpSp>
        <p:grpSp>
          <p:nvGrpSpPr>
            <p:cNvPr id="2051" name="Group"/>
            <p:cNvGrpSpPr/>
            <p:nvPr/>
          </p:nvGrpSpPr>
          <p:grpSpPr>
            <a:xfrm>
              <a:off x="0" y="20822"/>
              <a:ext cx="1350031" cy="181958"/>
              <a:chOff x="0" y="0"/>
              <a:chExt cx="1350030" cy="181957"/>
            </a:xfrm>
          </p:grpSpPr>
          <p:sp>
            <p:nvSpPr>
              <p:cNvPr id="2043" name="Rounded Rectangle"/>
              <p:cNvSpPr/>
              <p:nvPr/>
            </p:nvSpPr>
            <p:spPr>
              <a:xfrm>
                <a:off x="482245" y="0"/>
                <a:ext cx="181958" cy="181958"/>
              </a:xfrm>
              <a:prstGeom prst="roundRect">
                <a:avLst>
                  <a:gd name="adj" fmla="val 15000"/>
                </a:avLst>
              </a:prstGeom>
              <a:noFill/>
              <a:ln w="25400" cap="flat">
                <a:solidFill>
                  <a:schemeClr val="accent3">
                    <a:lumOff val="4313"/>
                  </a:schemeClr>
                </a:solidFill>
                <a:prstDash val="solid"/>
                <a:round/>
              </a:ln>
              <a:effectLst/>
            </p:spPr>
            <p:txBody>
              <a:bodyPr wrap="square" lIns="0" tIns="0" rIns="0" bIns="0" numCol="1" anchor="t">
                <a:noAutofit/>
              </a:bodyPr>
              <a:lstStyle/>
              <a:p>
                <a:pPr/>
              </a:p>
            </p:txBody>
          </p:sp>
          <p:sp>
            <p:nvSpPr>
              <p:cNvPr id="2044" name="Equation"/>
              <p:cNvSpPr txBox="1"/>
              <p:nvPr/>
            </p:nvSpPr>
            <p:spPr>
              <a:xfrm>
                <a:off x="538446" y="50796"/>
                <a:ext cx="56541" cy="73712"/>
              </a:xfrm>
              <a:prstGeom prst="rect">
                <a:avLst/>
              </a:prstGeom>
              <a:noFill/>
              <a:ln w="12700" cap="flat">
                <a:noFill/>
                <a:miter lim="400000"/>
              </a:ln>
              <a:effectLst/>
            </p:spPr>
            <p:txBody>
              <a:bodyPr wrap="none" lIns="0" tIns="0" rIns="0" bIns="0">
                <a:spAutoFit/>
              </a:bodyPr>
              <a:lstStyle/>
              <a:p>
                <a:pPr latinLnBrk="1">
                  <a:defRPr sz="1800">
                    <a:solidFill>
                      <a:srgbClr val="000000"/>
                    </a:solidFill>
                  </a:defRPr>
                </a:pPr>
                <a14:m>
                  <m:oMathPara>
                    <m:oMathParaPr>
                      <m:jc m:val="centerGroup"/>
                    </m:oMathParaPr>
                    <m:oMath>
                      <m:r>
                        <a:rPr xmlns:a="http://schemas.openxmlformats.org/drawingml/2006/main" sz="400" i="1">
                          <a:solidFill>
                            <a:srgbClr val="BAB99F"/>
                          </a:solidFill>
                          <a:latin typeface="Cambria Math" panose="02040503050406030204" pitchFamily="18" charset="0"/>
                        </a:rPr>
                        <m:t>∑</m:t>
                      </m:r>
                    </m:oMath>
                  </m:oMathPara>
                </a14:m>
                <a:endParaRPr sz="400">
                  <a:solidFill>
                    <a:srgbClr val="BAB9A0"/>
                  </a:solidFill>
                </a:endParaRPr>
              </a:p>
            </p:txBody>
          </p:sp>
          <p:sp>
            <p:nvSpPr>
              <p:cNvPr id="2045" name="Line"/>
              <p:cNvSpPr/>
              <p:nvPr/>
            </p:nvSpPr>
            <p:spPr>
              <a:xfrm>
                <a:off x="694135" y="91637"/>
                <a:ext cx="133720" cy="1"/>
              </a:xfrm>
              <a:prstGeom prst="line">
                <a:avLst/>
              </a:prstGeom>
              <a:noFill/>
              <a:ln w="25400" cap="flat">
                <a:solidFill>
                  <a:schemeClr val="accent3">
                    <a:lumOff val="4313"/>
                  </a:schemeClr>
                </a:solidFill>
                <a:prstDash val="solid"/>
                <a:round/>
                <a:tailEnd type="arrow" w="med" len="med"/>
              </a:ln>
              <a:effectLst/>
            </p:spPr>
            <p:txBody>
              <a:bodyPr wrap="square" lIns="0" tIns="0" rIns="0" bIns="0" numCol="1" anchor="t">
                <a:noAutofit/>
              </a:bodyPr>
              <a:lstStyle/>
              <a:p>
                <a:pPr/>
              </a:p>
            </p:txBody>
          </p:sp>
          <p:sp>
            <p:nvSpPr>
              <p:cNvPr id="2046" name="Equation"/>
              <p:cNvSpPr txBox="1"/>
              <p:nvPr/>
            </p:nvSpPr>
            <p:spPr>
              <a:xfrm>
                <a:off x="249716" y="50911"/>
                <a:ext cx="127382" cy="57646"/>
              </a:xfrm>
              <a:prstGeom prst="rect">
                <a:avLst/>
              </a:prstGeom>
              <a:noFill/>
              <a:ln w="12700" cap="flat">
                <a:noFill/>
                <a:miter lim="400000"/>
              </a:ln>
              <a:effectLst/>
            </p:spPr>
            <p:txBody>
              <a:bodyPr wrap="none" lIns="0" tIns="0" rIns="0" bIns="0">
                <a:spAutoFit/>
              </a:bodyPr>
              <a:lstStyle/>
              <a:p>
                <a:pPr latinLnBrk="1">
                  <a:defRPr sz="1800">
                    <a:solidFill>
                      <a:srgbClr val="000000"/>
                    </a:solidFill>
                  </a:defRPr>
                </a:pPr>
                <a14:m>
                  <m:oMathPara>
                    <m:oMathParaPr>
                      <m:jc m:val="centerGroup"/>
                    </m:oMathParaPr>
                    <m:oMath>
                      <m:r>
                        <a:rPr xmlns:a="http://schemas.openxmlformats.org/drawingml/2006/main" sz="1700" i="1">
                          <a:solidFill>
                            <a:srgbClr val="E1E2D9"/>
                          </a:solidFill>
                          <a:latin typeface="Cambria Math" panose="02040503050406030204" pitchFamily="18" charset="0"/>
                        </a:rPr>
                        <m:t>=</m:t>
                      </m:r>
                    </m:oMath>
                  </m:oMathPara>
                </a14:m>
                <a:endParaRPr sz="1700">
                  <a:solidFill>
                    <a:srgbClr val="E2E2DA"/>
                  </a:solidFill>
                </a:endParaRPr>
              </a:p>
            </p:txBody>
          </p:sp>
          <p:sp>
            <p:nvSpPr>
              <p:cNvPr id="2047" name="Equation"/>
              <p:cNvSpPr txBox="1"/>
              <p:nvPr/>
            </p:nvSpPr>
            <p:spPr>
              <a:xfrm>
                <a:off x="249716" y="94428"/>
                <a:ext cx="127382" cy="57646"/>
              </a:xfrm>
              <a:prstGeom prst="rect">
                <a:avLst/>
              </a:prstGeom>
              <a:noFill/>
              <a:ln w="12700" cap="flat">
                <a:noFill/>
                <a:miter lim="400000"/>
              </a:ln>
              <a:effectLst/>
            </p:spPr>
            <p:txBody>
              <a:bodyPr wrap="none" lIns="0" tIns="0" rIns="0" bIns="0">
                <a:spAutoFit/>
              </a:bodyPr>
              <a:lstStyle/>
              <a:p>
                <a:pPr latinLnBrk="1">
                  <a:defRPr sz="1800">
                    <a:solidFill>
                      <a:srgbClr val="000000"/>
                    </a:solidFill>
                  </a:defRPr>
                </a:pPr>
                <a14:m>
                  <m:oMathPara>
                    <m:oMathParaPr>
                      <m:jc m:val="centerGroup"/>
                    </m:oMathParaPr>
                    <m:oMath>
                      <m:r>
                        <a:rPr xmlns:a="http://schemas.openxmlformats.org/drawingml/2006/main" sz="1700" i="1">
                          <a:solidFill>
                            <a:srgbClr val="E1E2D9"/>
                          </a:solidFill>
                          <a:latin typeface="Cambria Math" panose="02040503050406030204" pitchFamily="18" charset="0"/>
                        </a:rPr>
                        <m:t>=</m:t>
                      </m:r>
                    </m:oMath>
                  </m:oMathPara>
                </a14:m>
                <a:endParaRPr sz="1700">
                  <a:solidFill>
                    <a:srgbClr val="E2E2DA"/>
                  </a:solidFill>
                </a:endParaRPr>
              </a:p>
            </p:txBody>
          </p:sp>
          <p:sp>
            <p:nvSpPr>
              <p:cNvPr id="2048" name="Circle"/>
              <p:cNvSpPr/>
              <p:nvPr/>
            </p:nvSpPr>
            <p:spPr>
              <a:xfrm>
                <a:off x="0" y="28418"/>
                <a:ext cx="145475" cy="145475"/>
              </a:xfrm>
              <a:prstGeom prst="ellipse">
                <a:avLst/>
              </a:prstGeom>
              <a:solidFill>
                <a:srgbClr val="88F4B6">
                  <a:alpha val="72085"/>
                </a:srgbClr>
              </a:solidFill>
              <a:ln w="25400" cap="flat">
                <a:solidFill>
                  <a:srgbClr val="AAF7CB">
                    <a:alpha val="72085"/>
                  </a:srgbClr>
                </a:solidFill>
                <a:prstDash val="sysDot"/>
                <a:miter lim="400000"/>
              </a:ln>
              <a:effectLst/>
            </p:spPr>
            <p:txBody>
              <a:bodyPr wrap="square" lIns="0" tIns="0" rIns="0" bIns="0" numCol="1" anchor="t">
                <a:noAutofit/>
              </a:bodyPr>
              <a:lstStyle/>
              <a:p>
                <a:pPr>
                  <a:defRPr>
                    <a:solidFill>
                      <a:srgbClr val="193328"/>
                    </a:solidFill>
                  </a:defRPr>
                </a:pPr>
              </a:p>
            </p:txBody>
          </p:sp>
          <p:sp>
            <p:nvSpPr>
              <p:cNvPr id="2049" name="Rounded Rectangle"/>
              <p:cNvSpPr/>
              <p:nvPr/>
            </p:nvSpPr>
            <p:spPr>
              <a:xfrm>
                <a:off x="855572" y="0"/>
                <a:ext cx="494459" cy="181958"/>
              </a:xfrm>
              <a:prstGeom prst="roundRect">
                <a:avLst>
                  <a:gd name="adj" fmla="val 15000"/>
                </a:avLst>
              </a:prstGeom>
              <a:noFill/>
              <a:ln w="25400" cap="flat">
                <a:solidFill>
                  <a:schemeClr val="accent3">
                    <a:lumOff val="4313"/>
                  </a:schemeClr>
                </a:solidFill>
                <a:prstDash val="solid"/>
                <a:round/>
              </a:ln>
              <a:effectLst/>
            </p:spPr>
            <p:txBody>
              <a:bodyPr wrap="square" lIns="0" tIns="0" rIns="0" bIns="0" numCol="1" anchor="t">
                <a:noAutofit/>
              </a:bodyPr>
              <a:lstStyle/>
              <a:p>
                <a:pPr/>
              </a:p>
            </p:txBody>
          </p:sp>
          <p:sp>
            <p:nvSpPr>
              <p:cNvPr id="2050" name="Equation"/>
              <p:cNvSpPr txBox="1"/>
              <p:nvPr/>
            </p:nvSpPr>
            <p:spPr>
              <a:xfrm>
                <a:off x="911758" y="54025"/>
                <a:ext cx="402657" cy="79122"/>
              </a:xfrm>
              <a:prstGeom prst="rect">
                <a:avLst/>
              </a:prstGeom>
              <a:noFill/>
              <a:ln w="12700" cap="flat">
                <a:noFill/>
                <a:miter lim="400000"/>
              </a:ln>
              <a:effectLst/>
            </p:spPr>
            <p:txBody>
              <a:bodyPr wrap="none" lIns="0" tIns="0" rIns="0" bIns="0">
                <a:spAutoFit/>
              </a:bodyPr>
              <a:lstStyle/>
              <a:p>
                <a:pPr latinLnBrk="1">
                  <a:defRPr sz="1800">
                    <a:solidFill>
                      <a:srgbClr val="000000"/>
                    </a:solidFill>
                  </a:defRPr>
                </a:pPr>
                <a14:m>
                  <m:oMathPara>
                    <m:oMathParaPr>
                      <m:jc m:val="centerGroup"/>
                    </m:oMathParaPr>
                    <m:oMath>
                      <m:r>
                        <a:rPr xmlns:a="http://schemas.openxmlformats.org/drawingml/2006/main" sz="700" i="1">
                          <a:solidFill>
                            <a:srgbClr val="BAB99F"/>
                          </a:solidFill>
                          <a:latin typeface="Cambria Math" panose="02040503050406030204" pitchFamily="18" charset="0"/>
                        </a:rPr>
                        <m:t>S</m:t>
                      </m:r>
                      <m:r>
                        <a:rPr xmlns:a="http://schemas.openxmlformats.org/drawingml/2006/main" sz="700" i="1">
                          <a:solidFill>
                            <a:srgbClr val="BAB99F"/>
                          </a:solidFill>
                          <a:latin typeface="Cambria Math" panose="02040503050406030204" pitchFamily="18" charset="0"/>
                        </a:rPr>
                        <m:t>i</m:t>
                      </m:r>
                      <m:r>
                        <a:rPr xmlns:a="http://schemas.openxmlformats.org/drawingml/2006/main" sz="700" i="1">
                          <a:solidFill>
                            <a:srgbClr val="BAB99F"/>
                          </a:solidFill>
                          <a:latin typeface="Cambria Math" panose="02040503050406030204" pitchFamily="18" charset="0"/>
                        </a:rPr>
                        <m:t>g</m:t>
                      </m:r>
                      <m:r>
                        <a:rPr xmlns:a="http://schemas.openxmlformats.org/drawingml/2006/main" sz="700" i="1">
                          <a:solidFill>
                            <a:srgbClr val="BAB99F"/>
                          </a:solidFill>
                          <a:latin typeface="Cambria Math" panose="02040503050406030204" pitchFamily="18" charset="0"/>
                        </a:rPr>
                        <m:t>m</m:t>
                      </m:r>
                      <m:r>
                        <a:rPr xmlns:a="http://schemas.openxmlformats.org/drawingml/2006/main" sz="700" i="1">
                          <a:solidFill>
                            <a:srgbClr val="BAB99F"/>
                          </a:solidFill>
                          <a:latin typeface="Cambria Math" panose="02040503050406030204" pitchFamily="18" charset="0"/>
                        </a:rPr>
                        <m:t>o</m:t>
                      </m:r>
                      <m:r>
                        <a:rPr xmlns:a="http://schemas.openxmlformats.org/drawingml/2006/main" sz="700" i="1">
                          <a:solidFill>
                            <a:srgbClr val="BAB99F"/>
                          </a:solidFill>
                          <a:latin typeface="Cambria Math" panose="02040503050406030204" pitchFamily="18" charset="0"/>
                        </a:rPr>
                        <m:t>i</m:t>
                      </m:r>
                      <m:r>
                        <a:rPr xmlns:a="http://schemas.openxmlformats.org/drawingml/2006/main" sz="700" i="1">
                          <a:solidFill>
                            <a:srgbClr val="BAB99F"/>
                          </a:solidFill>
                          <a:latin typeface="Cambria Math" panose="02040503050406030204" pitchFamily="18" charset="0"/>
                        </a:rPr>
                        <m:t>d</m:t>
                      </m:r>
                    </m:oMath>
                  </m:oMathPara>
                </a14:m>
                <a:endParaRPr sz="700">
                  <a:solidFill>
                    <a:srgbClr val="BAB9A0"/>
                  </a:solidFill>
                </a:endParaRPr>
              </a:p>
            </p:txBody>
          </p:sp>
        </p:grpSp>
        <p:grpSp>
          <p:nvGrpSpPr>
            <p:cNvPr id="2060" name="Group"/>
            <p:cNvGrpSpPr/>
            <p:nvPr/>
          </p:nvGrpSpPr>
          <p:grpSpPr>
            <a:xfrm>
              <a:off x="0" y="364343"/>
              <a:ext cx="1341744" cy="185914"/>
              <a:chOff x="0" y="0"/>
              <a:chExt cx="1341743" cy="185912"/>
            </a:xfrm>
          </p:grpSpPr>
          <p:sp>
            <p:nvSpPr>
              <p:cNvPr id="2052" name="Rounded Rectangle"/>
              <p:cNvSpPr/>
              <p:nvPr/>
            </p:nvSpPr>
            <p:spPr>
              <a:xfrm>
                <a:off x="481751" y="0"/>
                <a:ext cx="181958" cy="181958"/>
              </a:xfrm>
              <a:prstGeom prst="roundRect">
                <a:avLst>
                  <a:gd name="adj" fmla="val 15000"/>
                </a:avLst>
              </a:prstGeom>
              <a:noFill/>
              <a:ln w="25400" cap="flat">
                <a:solidFill>
                  <a:schemeClr val="accent3">
                    <a:lumOff val="4313"/>
                  </a:schemeClr>
                </a:solidFill>
                <a:prstDash val="solid"/>
                <a:round/>
              </a:ln>
              <a:effectLst/>
            </p:spPr>
            <p:txBody>
              <a:bodyPr wrap="square" lIns="0" tIns="0" rIns="0" bIns="0" numCol="1" anchor="t">
                <a:noAutofit/>
              </a:bodyPr>
              <a:lstStyle/>
              <a:p>
                <a:pPr/>
              </a:p>
            </p:txBody>
          </p:sp>
          <p:sp>
            <p:nvSpPr>
              <p:cNvPr id="2053" name="Equation"/>
              <p:cNvSpPr txBox="1"/>
              <p:nvPr/>
            </p:nvSpPr>
            <p:spPr>
              <a:xfrm>
                <a:off x="537952" y="50796"/>
                <a:ext cx="56541" cy="73712"/>
              </a:xfrm>
              <a:prstGeom prst="rect">
                <a:avLst/>
              </a:prstGeom>
              <a:noFill/>
              <a:ln w="12700" cap="flat">
                <a:noFill/>
                <a:miter lim="400000"/>
              </a:ln>
              <a:effectLst/>
            </p:spPr>
            <p:txBody>
              <a:bodyPr wrap="none" lIns="0" tIns="0" rIns="0" bIns="0">
                <a:spAutoFit/>
              </a:bodyPr>
              <a:lstStyle/>
              <a:p>
                <a:pPr latinLnBrk="1">
                  <a:defRPr sz="1800">
                    <a:solidFill>
                      <a:srgbClr val="000000"/>
                    </a:solidFill>
                  </a:defRPr>
                </a:pPr>
                <a14:m>
                  <m:oMathPara>
                    <m:oMathParaPr>
                      <m:jc m:val="centerGroup"/>
                    </m:oMathParaPr>
                    <m:oMath>
                      <m:r>
                        <a:rPr xmlns:a="http://schemas.openxmlformats.org/drawingml/2006/main" sz="400" i="1">
                          <a:solidFill>
                            <a:srgbClr val="BAB99F"/>
                          </a:solidFill>
                          <a:latin typeface="Cambria Math" panose="02040503050406030204" pitchFamily="18" charset="0"/>
                        </a:rPr>
                        <m:t>∑</m:t>
                      </m:r>
                    </m:oMath>
                  </m:oMathPara>
                </a14:m>
                <a:endParaRPr sz="400">
                  <a:solidFill>
                    <a:srgbClr val="BAB9A0"/>
                  </a:solidFill>
                </a:endParaRPr>
              </a:p>
            </p:txBody>
          </p:sp>
          <p:sp>
            <p:nvSpPr>
              <p:cNvPr id="2054" name="Line"/>
              <p:cNvSpPr/>
              <p:nvPr/>
            </p:nvSpPr>
            <p:spPr>
              <a:xfrm>
                <a:off x="693641" y="91637"/>
                <a:ext cx="133720" cy="1"/>
              </a:xfrm>
              <a:prstGeom prst="line">
                <a:avLst/>
              </a:prstGeom>
              <a:noFill/>
              <a:ln w="25400" cap="flat">
                <a:solidFill>
                  <a:schemeClr val="accent3">
                    <a:lumOff val="4313"/>
                  </a:schemeClr>
                </a:solidFill>
                <a:prstDash val="solid"/>
                <a:round/>
                <a:tailEnd type="arrow" w="med" len="med"/>
              </a:ln>
              <a:effectLst/>
            </p:spPr>
            <p:txBody>
              <a:bodyPr wrap="square" lIns="0" tIns="0" rIns="0" bIns="0" numCol="1" anchor="t">
                <a:noAutofit/>
              </a:bodyPr>
              <a:lstStyle/>
              <a:p>
                <a:pPr/>
              </a:p>
            </p:txBody>
          </p:sp>
          <p:sp>
            <p:nvSpPr>
              <p:cNvPr id="2055" name="Rounded Rectangle"/>
              <p:cNvSpPr/>
              <p:nvPr/>
            </p:nvSpPr>
            <p:spPr>
              <a:xfrm>
                <a:off x="862720" y="3955"/>
                <a:ext cx="479024" cy="181958"/>
              </a:xfrm>
              <a:prstGeom prst="roundRect">
                <a:avLst>
                  <a:gd name="adj" fmla="val 15000"/>
                </a:avLst>
              </a:prstGeom>
              <a:noFill/>
              <a:ln w="25400" cap="flat">
                <a:solidFill>
                  <a:schemeClr val="accent3">
                    <a:lumOff val="4313"/>
                  </a:schemeClr>
                </a:solidFill>
                <a:prstDash val="solid"/>
                <a:round/>
              </a:ln>
              <a:effectLst/>
            </p:spPr>
            <p:txBody>
              <a:bodyPr wrap="square" lIns="0" tIns="0" rIns="0" bIns="0" numCol="1" anchor="t">
                <a:noAutofit/>
              </a:bodyPr>
              <a:lstStyle/>
              <a:p>
                <a:pPr/>
              </a:p>
            </p:txBody>
          </p:sp>
          <p:sp>
            <p:nvSpPr>
              <p:cNvPr id="2056" name="Equation"/>
              <p:cNvSpPr txBox="1"/>
              <p:nvPr/>
            </p:nvSpPr>
            <p:spPr>
              <a:xfrm>
                <a:off x="1000506" y="60188"/>
                <a:ext cx="213820" cy="61786"/>
              </a:xfrm>
              <a:prstGeom prst="rect">
                <a:avLst/>
              </a:prstGeom>
              <a:noFill/>
              <a:ln w="12700" cap="flat">
                <a:noFill/>
                <a:miter lim="400000"/>
              </a:ln>
              <a:effectLst/>
            </p:spPr>
            <p:txBody>
              <a:bodyPr wrap="none" lIns="0" tIns="0" rIns="0" bIns="0">
                <a:spAutoFit/>
              </a:bodyPr>
              <a:lstStyle/>
              <a:p>
                <a:pPr latinLnBrk="1">
                  <a:defRPr sz="1800">
                    <a:solidFill>
                      <a:srgbClr val="000000"/>
                    </a:solidFill>
                  </a:defRPr>
                </a:pPr>
                <a14:m>
                  <m:oMathPara>
                    <m:oMathParaPr>
                      <m:jc m:val="centerGroup"/>
                    </m:oMathParaPr>
                    <m:oMath>
                      <m:r>
                        <a:rPr xmlns:a="http://schemas.openxmlformats.org/drawingml/2006/main" sz="700" i="1">
                          <a:solidFill>
                            <a:srgbClr val="BAB99F"/>
                          </a:solidFill>
                          <a:latin typeface="Cambria Math" panose="02040503050406030204" pitchFamily="18" charset="0"/>
                        </a:rPr>
                        <m:t>t</m:t>
                      </m:r>
                      <m:r>
                        <a:rPr xmlns:a="http://schemas.openxmlformats.org/drawingml/2006/main" sz="700" i="1">
                          <a:solidFill>
                            <a:srgbClr val="BAB99F"/>
                          </a:solidFill>
                          <a:latin typeface="Cambria Math" panose="02040503050406030204" pitchFamily="18" charset="0"/>
                        </a:rPr>
                        <m:t>a</m:t>
                      </m:r>
                      <m:r>
                        <a:rPr xmlns:a="http://schemas.openxmlformats.org/drawingml/2006/main" sz="700" i="1">
                          <a:solidFill>
                            <a:srgbClr val="BAB99F"/>
                          </a:solidFill>
                          <a:latin typeface="Cambria Math" panose="02040503050406030204" pitchFamily="18" charset="0"/>
                        </a:rPr>
                        <m:t>n</m:t>
                      </m:r>
                      <m:r>
                        <a:rPr xmlns:a="http://schemas.openxmlformats.org/drawingml/2006/main" sz="700" i="1">
                          <a:solidFill>
                            <a:srgbClr val="BAB99F"/>
                          </a:solidFill>
                          <a:latin typeface="Cambria Math" panose="02040503050406030204" pitchFamily="18" charset="0"/>
                        </a:rPr>
                        <m:t>h</m:t>
                      </m:r>
                    </m:oMath>
                  </m:oMathPara>
                </a14:m>
                <a:endParaRPr sz="700">
                  <a:solidFill>
                    <a:srgbClr val="BAB9A0"/>
                  </a:solidFill>
                </a:endParaRPr>
              </a:p>
            </p:txBody>
          </p:sp>
          <p:sp>
            <p:nvSpPr>
              <p:cNvPr id="2057" name="Equation"/>
              <p:cNvSpPr txBox="1"/>
              <p:nvPr/>
            </p:nvSpPr>
            <p:spPr>
              <a:xfrm>
                <a:off x="249222" y="50911"/>
                <a:ext cx="127382" cy="57646"/>
              </a:xfrm>
              <a:prstGeom prst="rect">
                <a:avLst/>
              </a:prstGeom>
              <a:noFill/>
              <a:ln w="12700" cap="flat">
                <a:noFill/>
                <a:miter lim="400000"/>
              </a:ln>
              <a:effectLst/>
            </p:spPr>
            <p:txBody>
              <a:bodyPr wrap="none" lIns="0" tIns="0" rIns="0" bIns="0">
                <a:spAutoFit/>
              </a:bodyPr>
              <a:lstStyle/>
              <a:p>
                <a:pPr latinLnBrk="1">
                  <a:defRPr sz="1800">
                    <a:solidFill>
                      <a:srgbClr val="000000"/>
                    </a:solidFill>
                  </a:defRPr>
                </a:pPr>
                <a14:m>
                  <m:oMathPara>
                    <m:oMathParaPr>
                      <m:jc m:val="centerGroup"/>
                    </m:oMathParaPr>
                    <m:oMath>
                      <m:r>
                        <a:rPr xmlns:a="http://schemas.openxmlformats.org/drawingml/2006/main" sz="1700" i="1">
                          <a:solidFill>
                            <a:srgbClr val="E1E2D9"/>
                          </a:solidFill>
                          <a:latin typeface="Cambria Math" panose="02040503050406030204" pitchFamily="18" charset="0"/>
                        </a:rPr>
                        <m:t>=</m:t>
                      </m:r>
                    </m:oMath>
                  </m:oMathPara>
                </a14:m>
                <a:endParaRPr sz="1700">
                  <a:solidFill>
                    <a:srgbClr val="E2E2DA"/>
                  </a:solidFill>
                </a:endParaRPr>
              </a:p>
            </p:txBody>
          </p:sp>
          <p:sp>
            <p:nvSpPr>
              <p:cNvPr id="2058" name="Equation"/>
              <p:cNvSpPr txBox="1"/>
              <p:nvPr/>
            </p:nvSpPr>
            <p:spPr>
              <a:xfrm>
                <a:off x="249222" y="94428"/>
                <a:ext cx="127382" cy="57646"/>
              </a:xfrm>
              <a:prstGeom prst="rect">
                <a:avLst/>
              </a:prstGeom>
              <a:noFill/>
              <a:ln w="12700" cap="flat">
                <a:noFill/>
                <a:miter lim="400000"/>
              </a:ln>
              <a:effectLst/>
            </p:spPr>
            <p:txBody>
              <a:bodyPr wrap="none" lIns="0" tIns="0" rIns="0" bIns="0">
                <a:spAutoFit/>
              </a:bodyPr>
              <a:lstStyle/>
              <a:p>
                <a:pPr latinLnBrk="1">
                  <a:defRPr sz="1800">
                    <a:solidFill>
                      <a:srgbClr val="000000"/>
                    </a:solidFill>
                  </a:defRPr>
                </a:pPr>
                <a14:m>
                  <m:oMathPara>
                    <m:oMathParaPr>
                      <m:jc m:val="centerGroup"/>
                    </m:oMathParaPr>
                    <m:oMath>
                      <m:r>
                        <a:rPr xmlns:a="http://schemas.openxmlformats.org/drawingml/2006/main" sz="1700" i="1">
                          <a:solidFill>
                            <a:srgbClr val="E1E2D9"/>
                          </a:solidFill>
                          <a:latin typeface="Cambria Math" panose="02040503050406030204" pitchFamily="18" charset="0"/>
                        </a:rPr>
                        <m:t>=</m:t>
                      </m:r>
                    </m:oMath>
                  </m:oMathPara>
                </a14:m>
                <a:endParaRPr sz="1700">
                  <a:solidFill>
                    <a:srgbClr val="E2E2DA"/>
                  </a:solidFill>
                </a:endParaRPr>
              </a:p>
            </p:txBody>
          </p:sp>
          <p:sp>
            <p:nvSpPr>
              <p:cNvPr id="2059" name="Circle"/>
              <p:cNvSpPr/>
              <p:nvPr/>
            </p:nvSpPr>
            <p:spPr>
              <a:xfrm>
                <a:off x="0" y="21472"/>
                <a:ext cx="146988" cy="146988"/>
              </a:xfrm>
              <a:prstGeom prst="ellipse">
                <a:avLst/>
              </a:prstGeom>
              <a:solidFill>
                <a:srgbClr val="4D80F4">
                  <a:alpha val="32761"/>
                </a:srgbClr>
              </a:solidFill>
              <a:ln w="25400" cap="flat">
                <a:solidFill>
                  <a:srgbClr val="4D7FF4">
                    <a:alpha val="32761"/>
                  </a:srgbClr>
                </a:solidFill>
                <a:prstDash val="sysDot"/>
                <a:miter lim="400000"/>
              </a:ln>
              <a:effectLst/>
            </p:spPr>
            <p:txBody>
              <a:bodyPr wrap="square" lIns="0" tIns="0" rIns="0" bIns="0" numCol="1" anchor="t">
                <a:noAutofit/>
              </a:bodyPr>
              <a:lstStyle/>
              <a:p>
                <a:pPr/>
              </a:p>
            </p:txBody>
          </p:sp>
        </p:grpSp>
        <p:pic>
          <p:nvPicPr>
            <p:cNvPr id="2061" name="Image" descr="Image"/>
            <p:cNvPicPr>
              <a:picLocks noChangeAspect="1"/>
            </p:cNvPicPr>
            <p:nvPr/>
          </p:nvPicPr>
          <p:blipFill>
            <a:blip r:embed="rId2">
              <a:extLst/>
            </a:blip>
            <a:srcRect l="25121" t="13874" r="51414" b="3869"/>
            <a:stretch>
              <a:fillRect/>
            </a:stretch>
          </p:blipFill>
          <p:spPr>
            <a:xfrm>
              <a:off x="1533968" y="0"/>
              <a:ext cx="529819" cy="933297"/>
            </a:xfrm>
            <a:prstGeom prst="rect">
              <a:avLst/>
            </a:prstGeom>
            <a:ln w="12700" cap="flat">
              <a:noFill/>
              <a:miter lim="400000"/>
            </a:ln>
            <a:effectLst/>
          </p:spPr>
        </p:pic>
      </p:grpSp>
      <p:grpSp>
        <p:nvGrpSpPr>
          <p:cNvPr id="2075" name="Group"/>
          <p:cNvGrpSpPr/>
          <p:nvPr/>
        </p:nvGrpSpPr>
        <p:grpSpPr>
          <a:xfrm>
            <a:off x="7534476" y="293959"/>
            <a:ext cx="1279795" cy="1033211"/>
            <a:chOff x="-17960" y="-17960"/>
            <a:chExt cx="1279793" cy="1033209"/>
          </a:xfrm>
        </p:grpSpPr>
        <p:pic>
          <p:nvPicPr>
            <p:cNvPr id="2063" name="Rounded Rectangle Rounded rectangle" descr="Rounded Rectangle Rounded rectangle"/>
            <p:cNvPicPr>
              <a:picLocks noChangeAspect="0"/>
            </p:cNvPicPr>
            <p:nvPr/>
          </p:nvPicPr>
          <p:blipFill>
            <a:blip r:embed="rId3">
              <a:extLst/>
            </a:blip>
            <a:stretch>
              <a:fillRect/>
            </a:stretch>
          </p:blipFill>
          <p:spPr>
            <a:xfrm>
              <a:off x="-17961" y="-17961"/>
              <a:ext cx="1279795" cy="1033210"/>
            </a:xfrm>
            <a:prstGeom prst="rect">
              <a:avLst/>
            </a:prstGeom>
            <a:effectLst/>
          </p:spPr>
        </p:pic>
        <p:grpSp>
          <p:nvGrpSpPr>
            <p:cNvPr id="2067" name="Intro to NN"/>
            <p:cNvGrpSpPr/>
            <p:nvPr/>
          </p:nvGrpSpPr>
          <p:grpSpPr>
            <a:xfrm>
              <a:off x="68324" y="333649"/>
              <a:ext cx="1085991" cy="372260"/>
              <a:chOff x="0" y="0"/>
              <a:chExt cx="1085989" cy="372258"/>
            </a:xfrm>
          </p:grpSpPr>
          <p:sp>
            <p:nvSpPr>
              <p:cNvPr id="2066" name="Intro to NN"/>
              <p:cNvSpPr/>
              <p:nvPr/>
            </p:nvSpPr>
            <p:spPr>
              <a:xfrm>
                <a:off x="17960" y="17960"/>
                <a:ext cx="1050070" cy="33633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829" y="0"/>
                    </a:moveTo>
                    <a:lnTo>
                      <a:pt x="1771" y="0"/>
                    </a:lnTo>
                    <a:cubicBezTo>
                      <a:pt x="1252" y="0"/>
                      <a:pt x="940" y="0"/>
                      <a:pt x="732" y="271"/>
                    </a:cubicBezTo>
                    <a:cubicBezTo>
                      <a:pt x="432" y="612"/>
                      <a:pt x="196" y="1349"/>
                      <a:pt x="87" y="2285"/>
                    </a:cubicBezTo>
                    <a:cubicBezTo>
                      <a:pt x="0" y="2934"/>
                      <a:pt x="0" y="3908"/>
                      <a:pt x="0" y="5531"/>
                    </a:cubicBezTo>
                    <a:lnTo>
                      <a:pt x="0" y="16069"/>
                    </a:lnTo>
                    <a:cubicBezTo>
                      <a:pt x="0" y="17692"/>
                      <a:pt x="0" y="18666"/>
                      <a:pt x="87" y="19315"/>
                    </a:cubicBezTo>
                    <a:cubicBezTo>
                      <a:pt x="196" y="20251"/>
                      <a:pt x="432" y="20988"/>
                      <a:pt x="732" y="21329"/>
                    </a:cubicBezTo>
                    <a:cubicBezTo>
                      <a:pt x="940" y="21600"/>
                      <a:pt x="1252" y="21600"/>
                      <a:pt x="1771" y="21600"/>
                    </a:cubicBezTo>
                    <a:lnTo>
                      <a:pt x="19829" y="21600"/>
                    </a:lnTo>
                    <a:cubicBezTo>
                      <a:pt x="20348" y="21600"/>
                      <a:pt x="20660" y="21600"/>
                      <a:pt x="20868" y="21329"/>
                    </a:cubicBezTo>
                    <a:cubicBezTo>
                      <a:pt x="21168" y="20988"/>
                      <a:pt x="21404" y="20251"/>
                      <a:pt x="21513" y="19315"/>
                    </a:cubicBezTo>
                    <a:cubicBezTo>
                      <a:pt x="21600" y="18666"/>
                      <a:pt x="21600" y="17692"/>
                      <a:pt x="21600" y="16069"/>
                    </a:cubicBezTo>
                    <a:lnTo>
                      <a:pt x="21600" y="5531"/>
                    </a:lnTo>
                    <a:cubicBezTo>
                      <a:pt x="21600" y="3908"/>
                      <a:pt x="21600" y="2934"/>
                      <a:pt x="21513" y="2285"/>
                    </a:cubicBezTo>
                    <a:cubicBezTo>
                      <a:pt x="21404" y="1349"/>
                      <a:pt x="21168" y="612"/>
                      <a:pt x="20868" y="271"/>
                    </a:cubicBezTo>
                    <a:cubicBezTo>
                      <a:pt x="20660" y="0"/>
                      <a:pt x="20348" y="0"/>
                      <a:pt x="19829" y="0"/>
                    </a:cubicBezTo>
                    <a:close/>
                  </a:path>
                </a:pathLst>
              </a:custGeom>
              <a:solidFill>
                <a:srgbClr val="D5D5D5"/>
              </a:solidFill>
              <a:ln>
                <a:noFill/>
              </a:ln>
              <a:effectLst/>
              <a:extLst>
                <a:ext uri="{C572A759-6A51-4108-AA02-DFA0A04FC94B}">
                  <ma14:wrappingTextBoxFlag xmlns:ma14="http://schemas.microsoft.com/office/mac/drawingml/2011/main" val="1"/>
                </a:ext>
              </a:extLst>
            </p:spPr>
            <p:txBody>
              <a:bodyPr wrap="square" lIns="19050" tIns="19050" rIns="19050" bIns="19050" numCol="1" anchor="ctr">
                <a:noAutofit/>
              </a:bodyPr>
              <a:lstStyle>
                <a:lvl1pPr algn="ctr" defTabSz="412750">
                  <a:defRPr sz="800">
                    <a:solidFill>
                      <a:srgbClr val="000000"/>
                    </a:solidFill>
                    <a:latin typeface="Helvetica Neue Medium"/>
                    <a:ea typeface="Helvetica Neue Medium"/>
                    <a:cs typeface="Helvetica Neue Medium"/>
                    <a:sym typeface="Helvetica Neue Medium"/>
                  </a:defRPr>
                </a:lvl1pPr>
              </a:lstStyle>
              <a:p>
                <a:pPr/>
                <a:r>
                  <a:t>Intro to NN</a:t>
                </a:r>
              </a:p>
            </p:txBody>
          </p:sp>
          <p:pic>
            <p:nvPicPr>
              <p:cNvPr id="2065" name="Intro to NN Intro to NN" descr="Intro to NN Intro to NN"/>
              <p:cNvPicPr>
                <a:picLocks noChangeAspect="0"/>
              </p:cNvPicPr>
              <p:nvPr/>
            </p:nvPicPr>
            <p:blipFill>
              <a:blip r:embed="rId4">
                <a:extLst/>
              </a:blip>
              <a:stretch>
                <a:fillRect/>
              </a:stretch>
            </p:blipFill>
            <p:spPr>
              <a:xfrm>
                <a:off x="-1" y="0"/>
                <a:ext cx="1085991" cy="372259"/>
              </a:xfrm>
              <a:prstGeom prst="rect">
                <a:avLst/>
              </a:prstGeom>
              <a:effectLst/>
            </p:spPr>
          </p:pic>
        </p:grpSp>
        <p:grpSp>
          <p:nvGrpSpPr>
            <p:cNvPr id="2074" name="Group"/>
            <p:cNvGrpSpPr/>
            <p:nvPr/>
          </p:nvGrpSpPr>
          <p:grpSpPr>
            <a:xfrm>
              <a:off x="201565" y="134646"/>
              <a:ext cx="840742" cy="781468"/>
              <a:chOff x="-17960" y="-17960"/>
              <a:chExt cx="840741" cy="781467"/>
            </a:xfrm>
          </p:grpSpPr>
          <p:grpSp>
            <p:nvGrpSpPr>
              <p:cNvPr id="2070" name="Tasks and Models"/>
              <p:cNvGrpSpPr/>
              <p:nvPr/>
            </p:nvGrpSpPr>
            <p:grpSpPr>
              <a:xfrm>
                <a:off x="-17961" y="-17961"/>
                <a:ext cx="840742" cy="200964"/>
                <a:chOff x="0" y="0"/>
                <a:chExt cx="840741" cy="200962"/>
              </a:xfrm>
            </p:grpSpPr>
            <p:sp>
              <p:nvSpPr>
                <p:cNvPr id="2069" name="Tasks and Models"/>
                <p:cNvSpPr/>
                <p:nvPr/>
              </p:nvSpPr>
              <p:spPr>
                <a:xfrm>
                  <a:off x="17960" y="17960"/>
                  <a:ext cx="804821" cy="16504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829" y="0"/>
                      </a:moveTo>
                      <a:lnTo>
                        <a:pt x="1771" y="0"/>
                      </a:lnTo>
                      <a:cubicBezTo>
                        <a:pt x="1252" y="0"/>
                        <a:pt x="940" y="0"/>
                        <a:pt x="732" y="423"/>
                      </a:cubicBezTo>
                      <a:cubicBezTo>
                        <a:pt x="432" y="955"/>
                        <a:pt x="196" y="2107"/>
                        <a:pt x="87" y="3569"/>
                      </a:cubicBezTo>
                      <a:cubicBezTo>
                        <a:pt x="0" y="4583"/>
                        <a:pt x="0" y="6103"/>
                        <a:pt x="0" y="8638"/>
                      </a:cubicBezTo>
                      <a:lnTo>
                        <a:pt x="0" y="12962"/>
                      </a:lnTo>
                      <a:cubicBezTo>
                        <a:pt x="0" y="15497"/>
                        <a:pt x="0" y="17017"/>
                        <a:pt x="87" y="18031"/>
                      </a:cubicBezTo>
                      <a:cubicBezTo>
                        <a:pt x="196" y="19493"/>
                        <a:pt x="432" y="20645"/>
                        <a:pt x="732" y="21177"/>
                      </a:cubicBezTo>
                      <a:cubicBezTo>
                        <a:pt x="940" y="21600"/>
                        <a:pt x="1252" y="21600"/>
                        <a:pt x="1771" y="21600"/>
                      </a:cubicBezTo>
                      <a:lnTo>
                        <a:pt x="19829" y="21600"/>
                      </a:lnTo>
                      <a:cubicBezTo>
                        <a:pt x="20348" y="21600"/>
                        <a:pt x="20660" y="21600"/>
                        <a:pt x="20868" y="21177"/>
                      </a:cubicBezTo>
                      <a:cubicBezTo>
                        <a:pt x="21168" y="20645"/>
                        <a:pt x="21404" y="19493"/>
                        <a:pt x="21513" y="18031"/>
                      </a:cubicBezTo>
                      <a:cubicBezTo>
                        <a:pt x="21600" y="17017"/>
                        <a:pt x="21600" y="15497"/>
                        <a:pt x="21600" y="12962"/>
                      </a:cubicBezTo>
                      <a:lnTo>
                        <a:pt x="21600" y="8638"/>
                      </a:lnTo>
                      <a:cubicBezTo>
                        <a:pt x="21600" y="6103"/>
                        <a:pt x="21600" y="4583"/>
                        <a:pt x="21513" y="3569"/>
                      </a:cubicBezTo>
                      <a:cubicBezTo>
                        <a:pt x="21404" y="2107"/>
                        <a:pt x="21168" y="955"/>
                        <a:pt x="20868" y="423"/>
                      </a:cubicBezTo>
                      <a:cubicBezTo>
                        <a:pt x="20660" y="0"/>
                        <a:pt x="20348" y="0"/>
                        <a:pt x="19829" y="0"/>
                      </a:cubicBezTo>
                      <a:close/>
                    </a:path>
                  </a:pathLst>
                </a:custGeom>
                <a:solidFill>
                  <a:schemeClr val="accent1">
                    <a:lumOff val="2401"/>
                  </a:schemeClr>
                </a:solidFill>
                <a:ln>
                  <a:noFill/>
                </a:ln>
                <a:effectLst/>
                <a:extLst>
                  <a:ext uri="{C572A759-6A51-4108-AA02-DFA0A04FC94B}">
                    <ma14:wrappingTextBoxFlag xmlns:ma14="http://schemas.microsoft.com/office/mac/drawingml/2011/main" val="1"/>
                  </a:ext>
                </a:extLst>
              </p:spPr>
              <p:txBody>
                <a:bodyPr wrap="square" lIns="19050" tIns="19050" rIns="19050" bIns="19050" numCol="1" anchor="ctr">
                  <a:noAutofit/>
                </a:bodyPr>
                <a:lstStyle>
                  <a:lvl1pPr algn="ctr" defTabSz="412750">
                    <a:defRPr sz="600">
                      <a:solidFill>
                        <a:srgbClr val="000000"/>
                      </a:solidFill>
                      <a:latin typeface="Helvetica Neue Medium"/>
                      <a:ea typeface="Helvetica Neue Medium"/>
                      <a:cs typeface="Helvetica Neue Medium"/>
                      <a:sym typeface="Helvetica Neue Medium"/>
                    </a:defRPr>
                  </a:lvl1pPr>
                </a:lstStyle>
                <a:p>
                  <a:pPr/>
                  <a:r>
                    <a:t>Tasks and Models</a:t>
                  </a:r>
                </a:p>
              </p:txBody>
            </p:sp>
            <p:pic>
              <p:nvPicPr>
                <p:cNvPr id="2068" name="Tasks and Models Tasks and Models" descr="Tasks and Models Tasks and Models"/>
                <p:cNvPicPr>
                  <a:picLocks noChangeAspect="0"/>
                </p:cNvPicPr>
                <p:nvPr/>
              </p:nvPicPr>
              <p:blipFill>
                <a:blip r:embed="rId5">
                  <a:extLst/>
                </a:blip>
                <a:stretch>
                  <a:fillRect/>
                </a:stretch>
              </p:blipFill>
              <p:spPr>
                <a:xfrm>
                  <a:off x="-1" y="-1"/>
                  <a:ext cx="840743" cy="200964"/>
                </a:xfrm>
                <a:prstGeom prst="rect">
                  <a:avLst/>
                </a:prstGeom>
                <a:effectLst/>
              </p:spPr>
            </p:pic>
          </p:grpSp>
          <p:grpSp>
            <p:nvGrpSpPr>
              <p:cNvPr id="2073" name="VAE"/>
              <p:cNvGrpSpPr/>
              <p:nvPr/>
            </p:nvGrpSpPr>
            <p:grpSpPr>
              <a:xfrm>
                <a:off x="-17961" y="554020"/>
                <a:ext cx="840742" cy="209487"/>
                <a:chOff x="0" y="0"/>
                <a:chExt cx="840741" cy="209486"/>
              </a:xfrm>
            </p:grpSpPr>
            <p:sp>
              <p:nvSpPr>
                <p:cNvPr id="2072" name="VAE"/>
                <p:cNvSpPr/>
                <p:nvPr/>
              </p:nvSpPr>
              <p:spPr>
                <a:xfrm>
                  <a:off x="17960" y="17960"/>
                  <a:ext cx="804821" cy="17356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829" y="0"/>
                      </a:moveTo>
                      <a:lnTo>
                        <a:pt x="1771" y="0"/>
                      </a:lnTo>
                      <a:cubicBezTo>
                        <a:pt x="1252" y="0"/>
                        <a:pt x="940" y="0"/>
                        <a:pt x="732" y="403"/>
                      </a:cubicBezTo>
                      <a:cubicBezTo>
                        <a:pt x="432" y="908"/>
                        <a:pt x="196" y="2003"/>
                        <a:pt x="87" y="3393"/>
                      </a:cubicBezTo>
                      <a:cubicBezTo>
                        <a:pt x="0" y="4357"/>
                        <a:pt x="0" y="5804"/>
                        <a:pt x="0" y="8214"/>
                      </a:cubicBezTo>
                      <a:lnTo>
                        <a:pt x="0" y="13386"/>
                      </a:lnTo>
                      <a:cubicBezTo>
                        <a:pt x="0" y="15796"/>
                        <a:pt x="0" y="17243"/>
                        <a:pt x="87" y="18207"/>
                      </a:cubicBezTo>
                      <a:cubicBezTo>
                        <a:pt x="196" y="19597"/>
                        <a:pt x="432" y="20692"/>
                        <a:pt x="732" y="21197"/>
                      </a:cubicBezTo>
                      <a:cubicBezTo>
                        <a:pt x="940" y="21600"/>
                        <a:pt x="1252" y="21600"/>
                        <a:pt x="1771" y="21600"/>
                      </a:cubicBezTo>
                      <a:lnTo>
                        <a:pt x="19829" y="21600"/>
                      </a:lnTo>
                      <a:cubicBezTo>
                        <a:pt x="20348" y="21600"/>
                        <a:pt x="20660" y="21600"/>
                        <a:pt x="20868" y="21197"/>
                      </a:cubicBezTo>
                      <a:cubicBezTo>
                        <a:pt x="21168" y="20692"/>
                        <a:pt x="21404" y="19597"/>
                        <a:pt x="21513" y="18207"/>
                      </a:cubicBezTo>
                      <a:cubicBezTo>
                        <a:pt x="21600" y="17243"/>
                        <a:pt x="21600" y="15796"/>
                        <a:pt x="21600" y="13386"/>
                      </a:cubicBezTo>
                      <a:lnTo>
                        <a:pt x="21600" y="8214"/>
                      </a:lnTo>
                      <a:cubicBezTo>
                        <a:pt x="21600" y="5804"/>
                        <a:pt x="21600" y="4357"/>
                        <a:pt x="21513" y="3393"/>
                      </a:cubicBezTo>
                      <a:cubicBezTo>
                        <a:pt x="21404" y="2003"/>
                        <a:pt x="21168" y="908"/>
                        <a:pt x="20868" y="403"/>
                      </a:cubicBezTo>
                      <a:cubicBezTo>
                        <a:pt x="20660" y="0"/>
                        <a:pt x="20348" y="0"/>
                        <a:pt x="19829" y="0"/>
                      </a:cubicBezTo>
                      <a:close/>
                    </a:path>
                  </a:pathLst>
                </a:custGeom>
                <a:solidFill>
                  <a:schemeClr val="accent1">
                    <a:lumOff val="2401"/>
                  </a:schemeClr>
                </a:solidFill>
                <a:ln>
                  <a:noFill/>
                </a:ln>
                <a:effectLst/>
                <a:extLst>
                  <a:ext uri="{C572A759-6A51-4108-AA02-DFA0A04FC94B}">
                    <ma14:wrappingTextBoxFlag xmlns:ma14="http://schemas.microsoft.com/office/mac/drawingml/2011/main" val="1"/>
                  </a:ext>
                </a:extLst>
              </p:spPr>
              <p:txBody>
                <a:bodyPr wrap="square" lIns="19050" tIns="19050" rIns="19050" bIns="19050" numCol="1" anchor="ctr">
                  <a:noAutofit/>
                </a:bodyPr>
                <a:lstStyle>
                  <a:lvl1pPr algn="ctr" defTabSz="412750">
                    <a:defRPr sz="600">
                      <a:solidFill>
                        <a:srgbClr val="000000"/>
                      </a:solidFill>
                      <a:latin typeface="Helvetica Neue Medium"/>
                      <a:ea typeface="Helvetica Neue Medium"/>
                      <a:cs typeface="Helvetica Neue Medium"/>
                      <a:sym typeface="Helvetica Neue Medium"/>
                    </a:defRPr>
                  </a:lvl1pPr>
                </a:lstStyle>
                <a:p>
                  <a:pPr/>
                  <a:r>
                    <a:t>VAE</a:t>
                  </a:r>
                </a:p>
              </p:txBody>
            </p:sp>
            <p:pic>
              <p:nvPicPr>
                <p:cNvPr id="2071" name="VAE VAE" descr="VAE VAE"/>
                <p:cNvPicPr>
                  <a:picLocks noChangeAspect="0"/>
                </p:cNvPicPr>
                <p:nvPr/>
              </p:nvPicPr>
              <p:blipFill>
                <a:blip r:embed="rId6">
                  <a:extLst/>
                </a:blip>
                <a:stretch>
                  <a:fillRect/>
                </a:stretch>
              </p:blipFill>
              <p:spPr>
                <a:xfrm>
                  <a:off x="-1" y="0"/>
                  <a:ext cx="840743" cy="209487"/>
                </a:xfrm>
                <a:prstGeom prst="rect">
                  <a:avLst/>
                </a:prstGeom>
                <a:effectLst/>
              </p:spPr>
            </p:pic>
          </p:grpSp>
        </p:grpSp>
      </p:grpSp>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77" name="Music Generation Using Feedforward Networks"/>
          <p:cNvSpPr txBox="1"/>
          <p:nvPr>
            <p:ph type="title" idx="4294967295"/>
          </p:nvPr>
        </p:nvSpPr>
        <p:spPr>
          <a:xfrm>
            <a:off x="452437" y="754062"/>
            <a:ext cx="8239126" cy="538107"/>
          </a:xfrm>
          <a:prstGeom prst="rect">
            <a:avLst/>
          </a:prstGeom>
        </p:spPr>
        <p:txBody>
          <a:bodyPr lIns="19050" tIns="19050" rIns="19050" bIns="19050" anchor="t">
            <a:normAutofit fontScale="100000" lnSpcReduction="0"/>
          </a:bodyPr>
          <a:lstStyle>
            <a:lvl1pPr defTabSz="1219169">
              <a:lnSpc>
                <a:spcPct val="80000"/>
              </a:lnSpc>
              <a:defRPr b="1" spc="-45" sz="2300">
                <a:solidFill>
                  <a:srgbClr val="000000"/>
                </a:solidFill>
                <a:latin typeface="Helvetica Neue"/>
                <a:ea typeface="Helvetica Neue"/>
                <a:cs typeface="Helvetica Neue"/>
                <a:sym typeface="Helvetica Neue"/>
              </a:defRPr>
            </a:lvl1pPr>
          </a:lstStyle>
          <a:p>
            <a:pPr/>
            <a:r>
              <a:t>Music Generation Using Feedforward Networks</a:t>
            </a:r>
          </a:p>
        </p:txBody>
      </p:sp>
      <p:sp>
        <p:nvSpPr>
          <p:cNvPr id="2078" name="Cost Functions"/>
          <p:cNvSpPr txBox="1"/>
          <p:nvPr/>
        </p:nvSpPr>
        <p:spPr>
          <a:xfrm>
            <a:off x="452437" y="1112110"/>
            <a:ext cx="8239126" cy="350544"/>
          </a:xfrm>
          <a:prstGeom prst="rect">
            <a:avLst/>
          </a:prstGeom>
          <a:ln w="3175">
            <a:miter lim="400000"/>
          </a:ln>
          <a:extLst>
            <a:ext uri="{C572A759-6A51-4108-AA02-DFA0A04FC94B}">
              <ma14:wrappingTextBoxFlag xmlns:ma14="http://schemas.microsoft.com/office/mac/drawingml/2011/main" val="1"/>
            </a:ext>
          </a:extLst>
        </p:spPr>
        <p:txBody>
          <a:bodyPr lIns="17144" tIns="17144" rIns="17144" bIns="17144">
            <a:normAutofit fontScale="100000" lnSpcReduction="0"/>
          </a:bodyPr>
          <a:lstStyle>
            <a:lvl1pPr defTabSz="412750">
              <a:defRPr b="1" sz="1700">
                <a:solidFill>
                  <a:srgbClr val="000000"/>
                </a:solidFill>
                <a:latin typeface="Helvetica Neue"/>
                <a:ea typeface="Helvetica Neue"/>
                <a:cs typeface="Helvetica Neue"/>
                <a:sym typeface="Helvetica Neue"/>
              </a:defRPr>
            </a:lvl1pPr>
          </a:lstStyle>
          <a:p>
            <a:pPr/>
            <a:r>
              <a:t>Cost Functions</a:t>
            </a:r>
          </a:p>
        </p:txBody>
      </p:sp>
      <p:grpSp>
        <p:nvGrpSpPr>
          <p:cNvPr id="2097" name="Group"/>
          <p:cNvGrpSpPr/>
          <p:nvPr/>
        </p:nvGrpSpPr>
        <p:grpSpPr>
          <a:xfrm>
            <a:off x="2772033" y="2300703"/>
            <a:ext cx="3599934" cy="2595260"/>
            <a:chOff x="0" y="0"/>
            <a:chExt cx="3599933" cy="2595258"/>
          </a:xfrm>
        </p:grpSpPr>
        <p:pic>
          <p:nvPicPr>
            <p:cNvPr id="2079" name="Image" descr="Image"/>
            <p:cNvPicPr>
              <a:picLocks noChangeAspect="1"/>
            </p:cNvPicPr>
            <p:nvPr/>
          </p:nvPicPr>
          <p:blipFill>
            <a:blip r:embed="rId2">
              <a:extLst/>
            </a:blip>
            <a:stretch>
              <a:fillRect/>
            </a:stretch>
          </p:blipFill>
          <p:spPr>
            <a:xfrm>
              <a:off x="261409" y="0"/>
              <a:ext cx="1640233" cy="933542"/>
            </a:xfrm>
            <a:prstGeom prst="rect">
              <a:avLst/>
            </a:prstGeom>
            <a:ln w="12700" cap="flat">
              <a:noFill/>
              <a:miter lim="400000"/>
            </a:ln>
            <a:effectLst/>
          </p:spPr>
        </p:pic>
        <p:grpSp>
          <p:nvGrpSpPr>
            <p:cNvPr id="2087" name="Group"/>
            <p:cNvGrpSpPr/>
            <p:nvPr/>
          </p:nvGrpSpPr>
          <p:grpSpPr>
            <a:xfrm>
              <a:off x="2321522" y="497334"/>
              <a:ext cx="1228407" cy="318787"/>
              <a:chOff x="0" y="-38100"/>
              <a:chExt cx="1228406" cy="318785"/>
            </a:xfrm>
          </p:grpSpPr>
          <p:grpSp>
            <p:nvGrpSpPr>
              <p:cNvPr id="2082" name="H"/>
              <p:cNvGrpSpPr/>
              <p:nvPr/>
            </p:nvGrpSpPr>
            <p:grpSpPr>
              <a:xfrm>
                <a:off x="284139" y="-38100"/>
                <a:ext cx="402820" cy="318786"/>
                <a:chOff x="0" y="0"/>
                <a:chExt cx="402819" cy="318785"/>
              </a:xfrm>
            </p:grpSpPr>
            <p:sp>
              <p:nvSpPr>
                <p:cNvPr id="2081" name="H"/>
                <p:cNvSpPr/>
                <p:nvPr/>
              </p:nvSpPr>
              <p:spPr>
                <a:xfrm>
                  <a:off x="38100" y="38100"/>
                  <a:ext cx="326620" cy="242586"/>
                </a:xfrm>
                <a:prstGeom prst="roundRect">
                  <a:avLst>
                    <a:gd name="adj" fmla="val 15000"/>
                  </a:avLst>
                </a:prstGeom>
                <a:noFill/>
                <a:ln>
                  <a:noFill/>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lgn="ctr">
                    <a:defRPr sz="2000"/>
                  </a:lvl1pPr>
                </a:lstStyle>
                <a:p>
                  <a:pPr/>
                  <a:r>
                    <a:t>H</a:t>
                  </a:r>
                </a:p>
              </p:txBody>
            </p:sp>
            <p:pic>
              <p:nvPicPr>
                <p:cNvPr id="2080" name="H H" descr="H H"/>
                <p:cNvPicPr>
                  <a:picLocks noChangeAspect="0"/>
                </p:cNvPicPr>
                <p:nvPr/>
              </p:nvPicPr>
              <p:blipFill>
                <a:blip r:embed="rId3">
                  <a:extLst/>
                </a:blip>
                <a:stretch>
                  <a:fillRect/>
                </a:stretch>
              </p:blipFill>
              <p:spPr>
                <a:xfrm>
                  <a:off x="0" y="0"/>
                  <a:ext cx="402820" cy="318786"/>
                </a:xfrm>
                <a:prstGeom prst="rect">
                  <a:avLst/>
                </a:prstGeom>
                <a:effectLst/>
              </p:spPr>
            </p:pic>
          </p:grpSp>
          <p:sp>
            <p:nvSpPr>
              <p:cNvPr id="2083" name="Line"/>
              <p:cNvSpPr/>
              <p:nvPr/>
            </p:nvSpPr>
            <p:spPr>
              <a:xfrm>
                <a:off x="65307" y="121731"/>
                <a:ext cx="250870" cy="1"/>
              </a:xfrm>
              <a:prstGeom prst="line">
                <a:avLst/>
              </a:prstGeom>
              <a:noFill/>
              <a:ln w="25400" cap="flat">
                <a:solidFill>
                  <a:schemeClr val="accent4">
                    <a:lumOff val="-3294"/>
                  </a:schemeClr>
                </a:solidFill>
                <a:prstDash val="solid"/>
                <a:round/>
                <a:tailEnd type="arrow" w="med" len="med"/>
              </a:ln>
              <a:effectLst/>
            </p:spPr>
            <p:txBody>
              <a:bodyPr wrap="square" lIns="0" tIns="0" rIns="0" bIns="0" numCol="1" anchor="t">
                <a:noAutofit/>
              </a:bodyPr>
              <a:lstStyle/>
              <a:p>
                <a:pPr/>
              </a:p>
            </p:txBody>
          </p:sp>
          <p:sp>
            <p:nvSpPr>
              <p:cNvPr id="2084" name="Line"/>
              <p:cNvSpPr/>
              <p:nvPr/>
            </p:nvSpPr>
            <p:spPr>
              <a:xfrm>
                <a:off x="653962" y="121292"/>
                <a:ext cx="250870" cy="1"/>
              </a:xfrm>
              <a:prstGeom prst="line">
                <a:avLst/>
              </a:prstGeom>
              <a:noFill/>
              <a:ln w="25400" cap="flat">
                <a:solidFill>
                  <a:schemeClr val="accent4">
                    <a:lumOff val="-3294"/>
                  </a:schemeClr>
                </a:solidFill>
                <a:prstDash val="solid"/>
                <a:round/>
                <a:tailEnd type="arrow" w="med" len="med"/>
              </a:ln>
              <a:effectLst/>
            </p:spPr>
            <p:txBody>
              <a:bodyPr wrap="square" lIns="0" tIns="0" rIns="0" bIns="0" numCol="1" anchor="t">
                <a:noAutofit/>
              </a:bodyPr>
              <a:lstStyle/>
              <a:p>
                <a:pPr/>
              </a:p>
            </p:txBody>
          </p:sp>
          <p:sp>
            <p:nvSpPr>
              <p:cNvPr id="2085" name="Equation"/>
              <p:cNvSpPr txBox="1"/>
              <p:nvPr/>
            </p:nvSpPr>
            <p:spPr>
              <a:xfrm>
                <a:off x="921290" y="97763"/>
                <a:ext cx="307117" cy="64707"/>
              </a:xfrm>
              <a:prstGeom prst="rect">
                <a:avLst/>
              </a:prstGeom>
              <a:noFill/>
              <a:ln w="12700" cap="flat">
                <a:noFill/>
                <a:miter lim="400000"/>
              </a:ln>
              <a:effectLst/>
            </p:spPr>
            <p:txBody>
              <a:bodyPr wrap="none" lIns="0" tIns="0" rIns="0" bIns="0">
                <a:spAutoFit/>
              </a:bodyPr>
              <a:lstStyle/>
              <a:p>
                <a:pPr latinLnBrk="1">
                  <a:defRPr sz="1800">
                    <a:solidFill>
                      <a:srgbClr val="000000"/>
                    </a:solidFill>
                  </a:defRPr>
                </a:pPr>
                <a14:m>
                  <m:oMathPara>
                    <m:oMathParaPr>
                      <m:jc m:val="centerGroup"/>
                    </m:oMathParaPr>
                    <m:oMath>
                      <m:limUpp>
                        <m:e>
                          <m:r>
                            <a:rPr xmlns:a="http://schemas.openxmlformats.org/drawingml/2006/main" sz="500" i="1">
                              <a:solidFill>
                                <a:srgbClr val="333333"/>
                              </a:solidFill>
                              <a:latin typeface="Cambria Math" panose="02040503050406030204" pitchFamily="18" charset="0"/>
                            </a:rPr>
                            <m:t>Y</m:t>
                          </m:r>
                        </m:e>
                        <m:lim>
                          <m:r>
                            <a:rPr xmlns:a="http://schemas.openxmlformats.org/drawingml/2006/main" sz="500" i="1">
                              <a:solidFill>
                                <a:srgbClr val="333333"/>
                              </a:solidFill>
                              <a:latin typeface="Cambria Math" panose="02040503050406030204" pitchFamily="18" charset="0"/>
                            </a:rPr>
                            <m:t>˜</m:t>
                          </m:r>
                        </m:lim>
                      </m:limUpp>
                      <m:r>
                        <a:rPr xmlns:a="http://schemas.openxmlformats.org/drawingml/2006/main" sz="500" i="1">
                          <a:solidFill>
                            <a:srgbClr val="333333"/>
                          </a:solidFill>
                          <a:latin typeface="Cambria Math" panose="02040503050406030204" pitchFamily="18" charset="0"/>
                        </a:rPr>
                        <m:t>=</m:t>
                      </m:r>
                      <m:r>
                        <a:rPr xmlns:a="http://schemas.openxmlformats.org/drawingml/2006/main" sz="500" i="1">
                          <a:solidFill>
                            <a:srgbClr val="333333"/>
                          </a:solidFill>
                          <a:latin typeface="Cambria Math" panose="02040503050406030204" pitchFamily="18" charset="0"/>
                        </a:rPr>
                        <m:t>H</m:t>
                      </m:r>
                      <m:r>
                        <a:rPr xmlns:a="http://schemas.openxmlformats.org/drawingml/2006/main" sz="500" i="1">
                          <a:solidFill>
                            <a:srgbClr val="333333"/>
                          </a:solidFill>
                          <a:latin typeface="Cambria Math" panose="02040503050406030204" pitchFamily="18" charset="0"/>
                        </a:rPr>
                        <m:t>(</m:t>
                      </m:r>
                      <m:r>
                        <a:rPr xmlns:a="http://schemas.openxmlformats.org/drawingml/2006/main" sz="500" i="1">
                          <a:solidFill>
                            <a:srgbClr val="333333"/>
                          </a:solidFill>
                          <a:latin typeface="Cambria Math" panose="02040503050406030204" pitchFamily="18" charset="0"/>
                        </a:rPr>
                        <m:t>x</m:t>
                      </m:r>
                      <m:r>
                        <a:rPr xmlns:a="http://schemas.openxmlformats.org/drawingml/2006/main" sz="500" i="1">
                          <a:solidFill>
                            <a:srgbClr val="333333"/>
                          </a:solidFill>
                          <a:latin typeface="Cambria Math" panose="02040503050406030204" pitchFamily="18" charset="0"/>
                        </a:rPr>
                        <m:t>)</m:t>
                      </m:r>
                    </m:oMath>
                  </m:oMathPara>
                </a14:m>
                <a:endParaRPr sz="500">
                  <a:solidFill>
                    <a:srgbClr val="333333"/>
                  </a:solidFill>
                </a:endParaRPr>
              </a:p>
            </p:txBody>
          </p:sp>
          <p:sp>
            <p:nvSpPr>
              <p:cNvPr id="2086" name="Equation"/>
              <p:cNvSpPr txBox="1"/>
              <p:nvPr/>
            </p:nvSpPr>
            <p:spPr>
              <a:xfrm>
                <a:off x="0" y="96582"/>
                <a:ext cx="43498" cy="41530"/>
              </a:xfrm>
              <a:prstGeom prst="rect">
                <a:avLst/>
              </a:prstGeom>
              <a:noFill/>
              <a:ln w="12700" cap="flat">
                <a:noFill/>
                <a:miter lim="400000"/>
              </a:ln>
              <a:effectLst/>
            </p:spPr>
            <p:txBody>
              <a:bodyPr wrap="none" lIns="0" tIns="0" rIns="0" bIns="0">
                <a:spAutoFit/>
              </a:bodyPr>
              <a:lstStyle/>
              <a:p>
                <a:pPr latinLnBrk="1">
                  <a:defRPr sz="1800">
                    <a:solidFill>
                      <a:srgbClr val="000000"/>
                    </a:solidFill>
                  </a:defRPr>
                </a:pPr>
                <a14:m>
                  <m:oMathPara>
                    <m:oMathParaPr>
                      <m:jc m:val="centerGroup"/>
                    </m:oMathParaPr>
                    <m:oMath>
                      <m:r>
                        <a:rPr xmlns:a="http://schemas.openxmlformats.org/drawingml/2006/main" sz="500" i="1">
                          <a:solidFill>
                            <a:srgbClr val="333333"/>
                          </a:solidFill>
                          <a:latin typeface="Cambria Math" panose="02040503050406030204" pitchFamily="18" charset="0"/>
                        </a:rPr>
                        <m:t>X</m:t>
                      </m:r>
                    </m:oMath>
                  </m:oMathPara>
                </a14:m>
                <a:endParaRPr sz="500">
                  <a:solidFill>
                    <a:srgbClr val="333333"/>
                  </a:solidFill>
                </a:endParaRPr>
              </a:p>
            </p:txBody>
          </p:sp>
        </p:grpSp>
        <p:grpSp>
          <p:nvGrpSpPr>
            <p:cNvPr id="2094" name="Group"/>
            <p:cNvGrpSpPr/>
            <p:nvPr/>
          </p:nvGrpSpPr>
          <p:grpSpPr>
            <a:xfrm>
              <a:off x="0" y="1373834"/>
              <a:ext cx="3599934" cy="594428"/>
              <a:chOff x="0" y="0"/>
              <a:chExt cx="3599933" cy="594427"/>
            </a:xfrm>
          </p:grpSpPr>
          <p:sp>
            <p:nvSpPr>
              <p:cNvPr id="2088" name="Initialize/Randomize parameters of"/>
              <p:cNvSpPr/>
              <p:nvPr/>
            </p:nvSpPr>
            <p:spPr>
              <a:xfrm>
                <a:off x="-1" y="0"/>
                <a:ext cx="962734" cy="594428"/>
              </a:xfrm>
              <a:prstGeom prst="rect">
                <a:avLst/>
              </a:prstGeom>
              <a:solidFill>
                <a:srgbClr val="BAB9A0"/>
              </a:solidFill>
              <a:ln w="25400" cap="flat">
                <a:solidFill>
                  <a:schemeClr val="accent1"/>
                </a:solidFill>
                <a:prstDash val="solid"/>
                <a:round/>
              </a:ln>
              <a:effectLst/>
              <a:extLst>
                <a:ext uri="{C572A759-6A51-4108-AA02-DFA0A04FC94B}">
                  <ma14:wrappingTextBoxFlag xmlns:ma14="http://schemas.microsoft.com/office/mac/drawingml/2011/main" val="1"/>
                </a:ext>
              </a:extLst>
            </p:spPr>
            <p:txBody>
              <a:bodyPr wrap="square" lIns="0" tIns="0" rIns="0" bIns="0" numCol="1" anchor="ctr">
                <a:noAutofit/>
              </a:bodyPr>
              <a:lstStyle/>
              <a:p>
                <a:pPr algn="ctr">
                  <a:defRPr sz="700"/>
                </a:pPr>
                <a:r>
                  <a:t>Initialize/Randomize parameters of </a:t>
                </a:r>
                <a14:m>
                  <m:oMath>
                    <m:r>
                      <a:rPr xmlns:a="http://schemas.openxmlformats.org/drawingml/2006/main" sz="750" i="1">
                        <a:solidFill>
                          <a:srgbClr val="333333"/>
                        </a:solidFill>
                        <a:latin typeface="Cambria Math" panose="02040503050406030204" pitchFamily="18" charset="0"/>
                      </a:rPr>
                      <m:t>H</m:t>
                    </m:r>
                  </m:oMath>
                </a14:m>
              </a:p>
            </p:txBody>
          </p:sp>
          <p:sp>
            <p:nvSpPr>
              <p:cNvPr id="2089" name="Find…"/>
              <p:cNvSpPr/>
              <p:nvPr/>
            </p:nvSpPr>
            <p:spPr>
              <a:xfrm>
                <a:off x="1252447" y="-1"/>
                <a:ext cx="1028886" cy="594429"/>
              </a:xfrm>
              <a:prstGeom prst="rect">
                <a:avLst/>
              </a:prstGeom>
              <a:solidFill>
                <a:srgbClr val="BAB9A0"/>
              </a:solidFill>
              <a:ln w="25400" cap="flat">
                <a:solidFill>
                  <a:schemeClr val="accent1"/>
                </a:solidFill>
                <a:prstDash val="solid"/>
                <a:round/>
              </a:ln>
              <a:effectLst/>
              <a:extLst>
                <a:ext uri="{C572A759-6A51-4108-AA02-DFA0A04FC94B}">
                  <ma14:wrappingTextBoxFlag xmlns:ma14="http://schemas.microsoft.com/office/mac/drawingml/2011/main" val="1"/>
                </a:ext>
              </a:extLst>
            </p:spPr>
            <p:txBody>
              <a:bodyPr wrap="square" lIns="0" tIns="0" rIns="0" bIns="0" numCol="1" anchor="ctr">
                <a:noAutofit/>
              </a:bodyPr>
              <a:lstStyle/>
              <a:p>
                <a:pPr algn="ctr">
                  <a:defRPr sz="600"/>
                </a:pPr>
                <a:r>
                  <a:t>Find </a:t>
                </a:r>
                <a14:m>
                  <m:oMath>
                    <m:sSub>
                      <m:e>
                        <m:r>
                          <a:rPr xmlns:a="http://schemas.openxmlformats.org/drawingml/2006/main" sz="650" i="1">
                            <a:solidFill>
                              <a:srgbClr val="333333"/>
                            </a:solidFill>
                            <a:latin typeface="Cambria Math" panose="02040503050406030204" pitchFamily="18" charset="0"/>
                          </a:rPr>
                          <m:t>J</m:t>
                        </m:r>
                      </m:e>
                      <m:sub>
                        <m:r>
                          <a:rPr xmlns:a="http://schemas.openxmlformats.org/drawingml/2006/main" sz="650" i="1">
                            <a:solidFill>
                              <a:srgbClr val="333333"/>
                            </a:solidFill>
                            <a:latin typeface="Cambria Math" panose="02040503050406030204" pitchFamily="18" charset="0"/>
                          </a:rPr>
                          <m:t>w</m:t>
                        </m:r>
                        <m:r>
                          <a:rPr xmlns:a="http://schemas.openxmlformats.org/drawingml/2006/main" sz="650" i="1">
                            <a:solidFill>
                              <a:srgbClr val="333333"/>
                            </a:solidFill>
                            <a:latin typeface="Cambria Math" panose="02040503050406030204" pitchFamily="18" charset="0"/>
                          </a:rPr>
                          <m:t>,</m:t>
                        </m:r>
                        <m:r>
                          <a:rPr xmlns:a="http://schemas.openxmlformats.org/drawingml/2006/main" sz="650" i="1">
                            <a:solidFill>
                              <a:srgbClr val="333333"/>
                            </a:solidFill>
                            <a:latin typeface="Cambria Math" panose="02040503050406030204" pitchFamily="18" charset="0"/>
                          </a:rPr>
                          <m:t>b</m:t>
                        </m:r>
                      </m:sub>
                    </m:sSub>
                    <m:r>
                      <a:rPr xmlns:a="http://schemas.openxmlformats.org/drawingml/2006/main" sz="650" i="1">
                        <a:solidFill>
                          <a:srgbClr val="333333"/>
                        </a:solidFill>
                        <a:latin typeface="Cambria Math" panose="02040503050406030204" pitchFamily="18" charset="0"/>
                      </a:rPr>
                      <m:t>(</m:t>
                    </m:r>
                    <m:r>
                      <a:rPr xmlns:a="http://schemas.openxmlformats.org/drawingml/2006/main" sz="650" i="1">
                        <a:solidFill>
                          <a:srgbClr val="333333"/>
                        </a:solidFill>
                        <a:latin typeface="Cambria Math" panose="02040503050406030204" pitchFamily="18" charset="0"/>
                      </a:rPr>
                      <m:t>H</m:t>
                    </m:r>
                    <m:r>
                      <a:rPr xmlns:a="http://schemas.openxmlformats.org/drawingml/2006/main" sz="650" i="1">
                        <a:solidFill>
                          <a:srgbClr val="333333"/>
                        </a:solidFill>
                        <a:latin typeface="Cambria Math" panose="02040503050406030204" pitchFamily="18" charset="0"/>
                      </a:rPr>
                      <m:t>)</m:t>
                    </m:r>
                  </m:oMath>
                </a14:m>
                <a:r>
                  <a:t> </a:t>
                </a:r>
              </a:p>
              <a:p>
                <a:pPr algn="ctr">
                  <a:defRPr sz="600"/>
                </a:pPr>
                <a:r>
                  <a:t>( distance/loss between the actual observation (</a:t>
                </a:r>
                <a14:m>
                  <m:oMath>
                    <m:r>
                      <a:rPr xmlns:a="http://schemas.openxmlformats.org/drawingml/2006/main" sz="700" i="1">
                        <a:solidFill>
                          <a:srgbClr val="333333"/>
                        </a:solidFill>
                        <a:latin typeface="Cambria Math" panose="02040503050406030204" pitchFamily="18" charset="0"/>
                      </a:rPr>
                      <m:t>Y</m:t>
                    </m:r>
                  </m:oMath>
                </a14:m>
                <a:r>
                  <a:t>) and the prediction (</a:t>
                </a:r>
                <a14:m>
                  <m:oMath>
                    <m:limUpp>
                      <m:e>
                        <m:r>
                          <a:rPr xmlns:a="http://schemas.openxmlformats.org/drawingml/2006/main" sz="600" i="1">
                            <a:solidFill>
                              <a:srgbClr val="333333"/>
                            </a:solidFill>
                            <a:latin typeface="Cambria Math" panose="02040503050406030204" pitchFamily="18" charset="0"/>
                          </a:rPr>
                          <m:t>Y</m:t>
                        </m:r>
                      </m:e>
                      <m:lim>
                        <m:r>
                          <a:rPr xmlns:a="http://schemas.openxmlformats.org/drawingml/2006/main" sz="600" i="1">
                            <a:solidFill>
                              <a:srgbClr val="333333"/>
                            </a:solidFill>
                            <a:latin typeface="Cambria Math" panose="02040503050406030204" pitchFamily="18" charset="0"/>
                          </a:rPr>
                          <m:t>˜</m:t>
                        </m:r>
                      </m:lim>
                    </m:limUpp>
                  </m:oMath>
                </a14:m>
                <a:r>
                  <a:t>) )</a:t>
                </a:r>
              </a:p>
            </p:txBody>
          </p:sp>
          <p:sp>
            <p:nvSpPr>
              <p:cNvPr id="2090" name="Slightly adjust the parameters of H such that the distance/loss reduces slightly"/>
              <p:cNvSpPr/>
              <p:nvPr/>
            </p:nvSpPr>
            <p:spPr>
              <a:xfrm>
                <a:off x="2571048" y="-1"/>
                <a:ext cx="1028886" cy="594429"/>
              </a:xfrm>
              <a:prstGeom prst="rect">
                <a:avLst/>
              </a:prstGeom>
              <a:solidFill>
                <a:srgbClr val="BAB9A0"/>
              </a:solidFill>
              <a:ln w="25400" cap="flat">
                <a:solidFill>
                  <a:schemeClr val="accent1"/>
                </a:solidFill>
                <a:prstDash val="solid"/>
                <a:round/>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lgn="ctr">
                  <a:defRPr sz="700"/>
                </a:lvl1pPr>
              </a:lstStyle>
              <a:p>
                <a:pPr/>
                <a:r>
                  <a:t>Slightly adjust the parameters of H such that the distance/loss reduces slightly</a:t>
                </a:r>
              </a:p>
            </p:txBody>
          </p:sp>
          <p:sp>
            <p:nvSpPr>
              <p:cNvPr id="2091" name="Line"/>
              <p:cNvSpPr/>
              <p:nvPr/>
            </p:nvSpPr>
            <p:spPr>
              <a:xfrm>
                <a:off x="960556" y="297213"/>
                <a:ext cx="286140" cy="1"/>
              </a:xfrm>
              <a:prstGeom prst="line">
                <a:avLst/>
              </a:prstGeom>
              <a:noFill/>
              <a:ln w="25400" cap="flat">
                <a:solidFill>
                  <a:srgbClr val="000000"/>
                </a:solidFill>
                <a:prstDash val="solid"/>
                <a:round/>
                <a:tailEnd type="triangle" w="med" len="med"/>
              </a:ln>
              <a:effectLst>
                <a:outerShdw sx="100000" sy="100000" kx="0" ky="0" algn="b" rotWithShape="0" blurRad="38100" dist="20000" dir="5400000">
                  <a:srgbClr val="000000">
                    <a:alpha val="38000"/>
                  </a:srgbClr>
                </a:outerShdw>
              </a:effectLst>
            </p:spPr>
            <p:txBody>
              <a:bodyPr wrap="square" lIns="0" tIns="0" rIns="0" bIns="0" numCol="1" anchor="t">
                <a:noAutofit/>
              </a:bodyPr>
              <a:lstStyle/>
              <a:p>
                <a:pPr/>
              </a:p>
            </p:txBody>
          </p:sp>
          <p:sp>
            <p:nvSpPr>
              <p:cNvPr id="2092" name="Line"/>
              <p:cNvSpPr/>
              <p:nvPr/>
            </p:nvSpPr>
            <p:spPr>
              <a:xfrm>
                <a:off x="2288189" y="297213"/>
                <a:ext cx="286141" cy="1"/>
              </a:xfrm>
              <a:prstGeom prst="line">
                <a:avLst/>
              </a:prstGeom>
              <a:noFill/>
              <a:ln w="25400" cap="flat">
                <a:solidFill>
                  <a:srgbClr val="000000"/>
                </a:solidFill>
                <a:prstDash val="solid"/>
                <a:round/>
                <a:tailEnd type="triangle" w="med" len="med"/>
              </a:ln>
              <a:effectLst>
                <a:outerShdw sx="100000" sy="100000" kx="0" ky="0" algn="b" rotWithShape="0" blurRad="38100" dist="20000" dir="5400000">
                  <a:srgbClr val="000000">
                    <a:alpha val="38000"/>
                  </a:srgbClr>
                </a:outerShdw>
              </a:effectLst>
            </p:spPr>
            <p:txBody>
              <a:bodyPr wrap="square" lIns="0" tIns="0" rIns="0" bIns="0" numCol="1" anchor="t">
                <a:noAutofit/>
              </a:bodyPr>
              <a:lstStyle/>
              <a:p>
                <a:pPr/>
              </a:p>
            </p:txBody>
          </p:sp>
          <p:cxnSp>
            <p:nvCxnSpPr>
              <p:cNvPr id="2093" name="Connection Line"/>
              <p:cNvCxnSpPr>
                <a:stCxn id="2089" idx="0"/>
                <a:endCxn id="2090" idx="0"/>
              </p:cNvCxnSpPr>
              <p:nvPr/>
            </p:nvCxnSpPr>
            <p:spPr>
              <a:xfrm>
                <a:off x="1766890" y="297213"/>
                <a:ext cx="1318602" cy="1"/>
              </a:xfrm>
              <a:prstGeom prst="straightConnector1">
                <a:avLst/>
              </a:prstGeom>
              <a:ln w="25400" cap="flat">
                <a:solidFill>
                  <a:schemeClr val="accent4">
                    <a:lumOff val="-3294"/>
                  </a:schemeClr>
                </a:solidFill>
                <a:prstDash val="solid"/>
                <a:round/>
                <a:headEnd type="triangle" w="med" len="med"/>
              </a:ln>
              <a:effectLst>
                <a:outerShdw sx="100000" sy="100000" kx="0" ky="0" algn="b" rotWithShape="0" blurRad="38100" dist="20000" dir="5400000">
                  <a:srgbClr val="000000">
                    <a:alpha val="38000"/>
                  </a:srgbClr>
                </a:outerShdw>
              </a:effectLst>
            </p:spPr>
          </p:cxnSp>
        </p:grpSp>
        <p:sp>
          <p:nvSpPr>
            <p:cNvPr id="2095" name="Keep Repeating Until Distance/Loss Stabilizes"/>
            <p:cNvSpPr txBox="1"/>
            <p:nvPr/>
          </p:nvSpPr>
          <p:spPr>
            <a:xfrm>
              <a:off x="1433627" y="2352672"/>
              <a:ext cx="2162592" cy="24258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defRPr sz="800"/>
              </a:lvl1pPr>
            </a:lstStyle>
            <a:p>
              <a:pPr/>
              <a:r>
                <a:t>Keep Repeating Until Distance/Loss Stabilizes</a:t>
              </a:r>
            </a:p>
          </p:txBody>
        </p:sp>
        <p:sp>
          <p:nvSpPr>
            <p:cNvPr id="2096" name="Equation"/>
            <p:cNvSpPr txBox="1"/>
            <p:nvPr/>
          </p:nvSpPr>
          <p:spPr>
            <a:xfrm>
              <a:off x="56428" y="986549"/>
              <a:ext cx="2050195" cy="258077"/>
            </a:xfrm>
            <a:prstGeom prst="rect">
              <a:avLst/>
            </a:prstGeom>
            <a:noFill/>
            <a:ln w="12700" cap="flat">
              <a:noFill/>
              <a:miter lim="400000"/>
            </a:ln>
            <a:effectLst/>
          </p:spPr>
          <p:txBody>
            <a:bodyPr wrap="none" lIns="0" tIns="0" rIns="0" bIns="0">
              <a:spAutoFit/>
            </a:bodyPr>
            <a:lstStyle/>
            <a:p>
              <a:pPr latinLnBrk="1">
                <a:defRPr sz="1800">
                  <a:solidFill>
                    <a:srgbClr val="000000"/>
                  </a:solidFill>
                </a:defRPr>
              </a:pPr>
              <a14:m>
                <m:oMathPara>
                  <m:oMathParaPr>
                    <m:jc m:val="centerGroup"/>
                  </m:oMathParaPr>
                  <m:oMath>
                    <m:sSub>
                      <m:e>
                        <m:r>
                          <a:rPr xmlns:a="http://schemas.openxmlformats.org/drawingml/2006/main" sz="700" i="1">
                            <a:solidFill>
                              <a:srgbClr val="333333"/>
                            </a:solidFill>
                            <a:latin typeface="Cambria Math" panose="02040503050406030204" pitchFamily="18" charset="0"/>
                          </a:rPr>
                          <m:t>J</m:t>
                        </m:r>
                      </m:e>
                      <m:sub>
                        <m:r>
                          <a:rPr xmlns:a="http://schemas.openxmlformats.org/drawingml/2006/main" sz="700" i="1">
                            <a:solidFill>
                              <a:srgbClr val="333333"/>
                            </a:solidFill>
                            <a:latin typeface="Cambria Math" panose="02040503050406030204" pitchFamily="18" charset="0"/>
                          </a:rPr>
                          <m:t>w</m:t>
                        </m:r>
                        <m:r>
                          <a:rPr xmlns:a="http://schemas.openxmlformats.org/drawingml/2006/main" sz="700" i="1">
                            <a:solidFill>
                              <a:srgbClr val="333333"/>
                            </a:solidFill>
                            <a:latin typeface="Cambria Math" panose="02040503050406030204" pitchFamily="18" charset="0"/>
                          </a:rPr>
                          <m:t>,</m:t>
                        </m:r>
                        <m:r>
                          <a:rPr xmlns:a="http://schemas.openxmlformats.org/drawingml/2006/main" sz="700" i="1">
                            <a:solidFill>
                              <a:srgbClr val="333333"/>
                            </a:solidFill>
                            <a:latin typeface="Cambria Math" panose="02040503050406030204" pitchFamily="18" charset="0"/>
                          </a:rPr>
                          <m:t>b</m:t>
                        </m:r>
                      </m:sub>
                    </m:sSub>
                    <m:r>
                      <a:rPr xmlns:a="http://schemas.openxmlformats.org/drawingml/2006/main" sz="700" i="1">
                        <a:solidFill>
                          <a:srgbClr val="333333"/>
                        </a:solidFill>
                        <a:latin typeface="Cambria Math" panose="02040503050406030204" pitchFamily="18" charset="0"/>
                      </a:rPr>
                      <m:t>(</m:t>
                    </m:r>
                    <m:r>
                      <a:rPr xmlns:a="http://schemas.openxmlformats.org/drawingml/2006/main" sz="700" i="1">
                        <a:solidFill>
                          <a:srgbClr val="333333"/>
                        </a:solidFill>
                        <a:latin typeface="Cambria Math" panose="02040503050406030204" pitchFamily="18" charset="0"/>
                      </a:rPr>
                      <m:t>H</m:t>
                    </m:r>
                    <m:r>
                      <a:rPr xmlns:a="http://schemas.openxmlformats.org/drawingml/2006/main" sz="700" i="1">
                        <a:solidFill>
                          <a:srgbClr val="333333"/>
                        </a:solidFill>
                        <a:latin typeface="Cambria Math" panose="02040503050406030204" pitchFamily="18" charset="0"/>
                      </a:rPr>
                      <m:t>)</m:t>
                    </m:r>
                    <m:r>
                      <a:rPr xmlns:a="http://schemas.openxmlformats.org/drawingml/2006/main" sz="700" i="1">
                        <a:solidFill>
                          <a:srgbClr val="333333"/>
                        </a:solidFill>
                        <a:latin typeface="Cambria Math" panose="02040503050406030204" pitchFamily="18" charset="0"/>
                      </a:rPr>
                      <m:t>=</m:t>
                    </m:r>
                    <m:r>
                      <a:rPr xmlns:a="http://schemas.openxmlformats.org/drawingml/2006/main" sz="700" i="1">
                        <a:solidFill>
                          <a:srgbClr val="333333"/>
                        </a:solidFill>
                        <a:latin typeface="Cambria Math" panose="02040503050406030204" pitchFamily="18" charset="0"/>
                      </a:rPr>
                      <m:t>1</m:t>
                    </m:r>
                    <m:r>
                      <a:rPr xmlns:a="http://schemas.openxmlformats.org/drawingml/2006/main" sz="700" i="1">
                        <a:solidFill>
                          <a:srgbClr val="333333"/>
                        </a:solidFill>
                        <a:latin typeface="Cambria Math" panose="02040503050406030204" pitchFamily="18" charset="0"/>
                      </a:rPr>
                      <m:t>/</m:t>
                    </m:r>
                    <m:r>
                      <a:rPr xmlns:a="http://schemas.openxmlformats.org/drawingml/2006/main" sz="700" i="1">
                        <a:solidFill>
                          <a:srgbClr val="333333"/>
                        </a:solidFill>
                        <a:latin typeface="Cambria Math" panose="02040503050406030204" pitchFamily="18" charset="0"/>
                      </a:rPr>
                      <m:t>m</m:t>
                    </m:r>
                    <m:limUpp>
                      <m:e>
                        <m:limLow>
                          <m:e>
                            <m:r>
                              <a:rPr xmlns:a="http://schemas.openxmlformats.org/drawingml/2006/main" sz="700" i="1">
                                <a:solidFill>
                                  <a:srgbClr val="333333"/>
                                </a:solidFill>
                                <a:latin typeface="Cambria Math" panose="02040503050406030204" pitchFamily="18" charset="0"/>
                              </a:rPr>
                              <m:t>∑</m:t>
                            </m:r>
                          </m:e>
                          <m:lim>
                            <m:r>
                              <a:rPr xmlns:a="http://schemas.openxmlformats.org/drawingml/2006/main" sz="700" i="1">
                                <a:solidFill>
                                  <a:srgbClr val="333333"/>
                                </a:solidFill>
                                <a:latin typeface="Cambria Math" panose="02040503050406030204" pitchFamily="18" charset="0"/>
                              </a:rPr>
                              <m:t>i</m:t>
                            </m:r>
                            <m:r>
                              <a:rPr xmlns:a="http://schemas.openxmlformats.org/drawingml/2006/main" sz="700" i="1">
                                <a:solidFill>
                                  <a:srgbClr val="333333"/>
                                </a:solidFill>
                                <a:latin typeface="Cambria Math" panose="02040503050406030204" pitchFamily="18" charset="0"/>
                              </a:rPr>
                              <m:t>=</m:t>
                            </m:r>
                            <m:r>
                              <a:rPr xmlns:a="http://schemas.openxmlformats.org/drawingml/2006/main" sz="700" i="1">
                                <a:solidFill>
                                  <a:srgbClr val="333333"/>
                                </a:solidFill>
                                <a:latin typeface="Cambria Math" panose="02040503050406030204" pitchFamily="18" charset="0"/>
                              </a:rPr>
                              <m:t>1</m:t>
                            </m:r>
                          </m:lim>
                        </m:limLow>
                      </m:e>
                      <m:lim>
                        <m:r>
                          <a:rPr xmlns:a="http://schemas.openxmlformats.org/drawingml/2006/main" sz="700" i="1">
                            <a:solidFill>
                              <a:srgbClr val="333333"/>
                            </a:solidFill>
                            <a:latin typeface="Cambria Math" panose="02040503050406030204" pitchFamily="18" charset="0"/>
                          </a:rPr>
                          <m:t>m</m:t>
                        </m:r>
                      </m:lim>
                    </m:limUpp>
                    <m:r>
                      <a:rPr xmlns:a="http://schemas.openxmlformats.org/drawingml/2006/main" sz="700" i="1">
                        <a:solidFill>
                          <a:srgbClr val="333333"/>
                        </a:solidFill>
                        <a:latin typeface="Cambria Math" panose="02040503050406030204" pitchFamily="18" charset="0"/>
                      </a:rPr>
                      <m:t>(</m:t>
                    </m:r>
                    <m:sSub>
                      <m:e>
                        <m:r>
                          <a:rPr xmlns:a="http://schemas.openxmlformats.org/drawingml/2006/main" sz="700" i="1">
                            <a:solidFill>
                              <a:srgbClr val="333333"/>
                            </a:solidFill>
                            <a:latin typeface="Cambria Math" panose="02040503050406030204" pitchFamily="18" charset="0"/>
                          </a:rPr>
                          <m:t>y</m:t>
                        </m:r>
                      </m:e>
                      <m:sub>
                        <m:r>
                          <a:rPr xmlns:a="http://schemas.openxmlformats.org/drawingml/2006/main" sz="700" i="1">
                            <a:solidFill>
                              <a:srgbClr val="333333"/>
                            </a:solidFill>
                            <a:latin typeface="Cambria Math" panose="02040503050406030204" pitchFamily="18" charset="0"/>
                          </a:rPr>
                          <m:t>i</m:t>
                        </m:r>
                      </m:sub>
                    </m:sSub>
                    <m:r>
                      <a:rPr xmlns:a="http://schemas.openxmlformats.org/drawingml/2006/main" sz="700" i="1">
                        <a:solidFill>
                          <a:srgbClr val="333333"/>
                        </a:solidFill>
                        <a:latin typeface="Cambria Math" panose="02040503050406030204" pitchFamily="18" charset="0"/>
                      </a:rPr>
                      <m:t>-</m:t>
                    </m:r>
                    <m:limUpp>
                      <m:e>
                        <m:r>
                          <a:rPr xmlns:a="http://schemas.openxmlformats.org/drawingml/2006/main" sz="700" i="1">
                            <a:solidFill>
                              <a:srgbClr val="333333"/>
                            </a:solidFill>
                            <a:latin typeface="Cambria Math" panose="02040503050406030204" pitchFamily="18" charset="0"/>
                          </a:rPr>
                          <m:t>y</m:t>
                        </m:r>
                      </m:e>
                      <m:lim>
                        <m:r>
                          <a:rPr xmlns:a="http://schemas.openxmlformats.org/drawingml/2006/main" sz="700" i="1">
                            <a:solidFill>
                              <a:srgbClr val="333333"/>
                            </a:solidFill>
                            <a:latin typeface="Cambria Math" panose="02040503050406030204" pitchFamily="18" charset="0"/>
                          </a:rPr>
                          <m:t>˜</m:t>
                        </m:r>
                      </m:lim>
                    </m:limUpp>
                    <m:sSup>
                      <m:e>
                        <m:r>
                          <a:rPr xmlns:a="http://schemas.openxmlformats.org/drawingml/2006/main" sz="700" i="1">
                            <a:solidFill>
                              <a:srgbClr val="333333"/>
                            </a:solidFill>
                            <a:latin typeface="Cambria Math" panose="02040503050406030204" pitchFamily="18" charset="0"/>
                          </a:rPr>
                          <m:t>)</m:t>
                        </m:r>
                      </m:e>
                      <m:sup>
                        <m:r>
                          <a:rPr xmlns:a="http://schemas.openxmlformats.org/drawingml/2006/main" sz="700" i="1">
                            <a:solidFill>
                              <a:srgbClr val="333333"/>
                            </a:solidFill>
                            <a:latin typeface="Cambria Math" panose="02040503050406030204" pitchFamily="18" charset="0"/>
                          </a:rPr>
                          <m:t>2</m:t>
                        </m:r>
                      </m:sup>
                    </m:sSup>
                    <m:r>
                      <a:rPr xmlns:a="http://schemas.openxmlformats.org/drawingml/2006/main" sz="700" i="1">
                        <a:solidFill>
                          <a:srgbClr val="333333"/>
                        </a:solidFill>
                        <a:latin typeface="Cambria Math" panose="02040503050406030204" pitchFamily="18" charset="0"/>
                      </a:rPr>
                      <m:t>=</m:t>
                    </m:r>
                    <m:r>
                      <a:rPr xmlns:a="http://schemas.openxmlformats.org/drawingml/2006/main" sz="700" i="1">
                        <a:solidFill>
                          <a:srgbClr val="333333"/>
                        </a:solidFill>
                        <a:latin typeface="Cambria Math" panose="02040503050406030204" pitchFamily="18" charset="0"/>
                      </a:rPr>
                      <m:t>1</m:t>
                    </m:r>
                    <m:r>
                      <a:rPr xmlns:a="http://schemas.openxmlformats.org/drawingml/2006/main" sz="700" i="1">
                        <a:solidFill>
                          <a:srgbClr val="333333"/>
                        </a:solidFill>
                        <a:latin typeface="Cambria Math" panose="02040503050406030204" pitchFamily="18" charset="0"/>
                      </a:rPr>
                      <m:t>/</m:t>
                    </m:r>
                    <m:r>
                      <a:rPr xmlns:a="http://schemas.openxmlformats.org/drawingml/2006/main" sz="700" i="1">
                        <a:solidFill>
                          <a:srgbClr val="333333"/>
                        </a:solidFill>
                        <a:latin typeface="Cambria Math" panose="02040503050406030204" pitchFamily="18" charset="0"/>
                      </a:rPr>
                      <m:t>m</m:t>
                    </m:r>
                    <m:limUpp>
                      <m:e>
                        <m:limLow>
                          <m:e>
                            <m:r>
                              <a:rPr xmlns:a="http://schemas.openxmlformats.org/drawingml/2006/main" sz="700" i="1">
                                <a:solidFill>
                                  <a:srgbClr val="333333"/>
                                </a:solidFill>
                                <a:latin typeface="Cambria Math" panose="02040503050406030204" pitchFamily="18" charset="0"/>
                              </a:rPr>
                              <m:t>∑</m:t>
                            </m:r>
                          </m:e>
                          <m:lim>
                            <m:r>
                              <a:rPr xmlns:a="http://schemas.openxmlformats.org/drawingml/2006/main" sz="700" i="1">
                                <a:solidFill>
                                  <a:srgbClr val="333333"/>
                                </a:solidFill>
                                <a:latin typeface="Cambria Math" panose="02040503050406030204" pitchFamily="18" charset="0"/>
                              </a:rPr>
                              <m:t>i</m:t>
                            </m:r>
                            <m:r>
                              <a:rPr xmlns:a="http://schemas.openxmlformats.org/drawingml/2006/main" sz="700" i="1">
                                <a:solidFill>
                                  <a:srgbClr val="333333"/>
                                </a:solidFill>
                                <a:latin typeface="Cambria Math" panose="02040503050406030204" pitchFamily="18" charset="0"/>
                              </a:rPr>
                              <m:t>=</m:t>
                            </m:r>
                            <m:r>
                              <a:rPr xmlns:a="http://schemas.openxmlformats.org/drawingml/2006/main" sz="700" i="1">
                                <a:solidFill>
                                  <a:srgbClr val="333333"/>
                                </a:solidFill>
                                <a:latin typeface="Cambria Math" panose="02040503050406030204" pitchFamily="18" charset="0"/>
                              </a:rPr>
                              <m:t>1</m:t>
                            </m:r>
                          </m:lim>
                        </m:limLow>
                      </m:e>
                      <m:lim>
                        <m:r>
                          <a:rPr xmlns:a="http://schemas.openxmlformats.org/drawingml/2006/main" sz="700" i="1">
                            <a:solidFill>
                              <a:srgbClr val="333333"/>
                            </a:solidFill>
                            <a:latin typeface="Cambria Math" panose="02040503050406030204" pitchFamily="18" charset="0"/>
                          </a:rPr>
                          <m:t>m</m:t>
                        </m:r>
                      </m:lim>
                    </m:limUpp>
                    <m:r>
                      <a:rPr xmlns:a="http://schemas.openxmlformats.org/drawingml/2006/main" sz="700" i="1">
                        <a:solidFill>
                          <a:srgbClr val="333333"/>
                        </a:solidFill>
                        <a:latin typeface="Cambria Math" panose="02040503050406030204" pitchFamily="18" charset="0"/>
                      </a:rPr>
                      <m:t>(</m:t>
                    </m:r>
                    <m:sSub>
                      <m:e>
                        <m:r>
                          <a:rPr xmlns:a="http://schemas.openxmlformats.org/drawingml/2006/main" sz="700" i="1">
                            <a:solidFill>
                              <a:srgbClr val="333333"/>
                            </a:solidFill>
                            <a:latin typeface="Cambria Math" panose="02040503050406030204" pitchFamily="18" charset="0"/>
                          </a:rPr>
                          <m:t>y</m:t>
                        </m:r>
                      </m:e>
                      <m:sub>
                        <m:r>
                          <a:rPr xmlns:a="http://schemas.openxmlformats.org/drawingml/2006/main" sz="700" i="1">
                            <a:solidFill>
                              <a:srgbClr val="333333"/>
                            </a:solidFill>
                            <a:latin typeface="Cambria Math" panose="02040503050406030204" pitchFamily="18" charset="0"/>
                          </a:rPr>
                          <m:t>i</m:t>
                        </m:r>
                      </m:sub>
                    </m:sSub>
                    <m:r>
                      <a:rPr xmlns:a="http://schemas.openxmlformats.org/drawingml/2006/main" sz="700" i="1">
                        <a:solidFill>
                          <a:srgbClr val="333333"/>
                        </a:solidFill>
                        <a:latin typeface="Cambria Math" panose="02040503050406030204" pitchFamily="18" charset="0"/>
                      </a:rPr>
                      <m:t>-</m:t>
                    </m:r>
                    <m:r>
                      <a:rPr xmlns:a="http://schemas.openxmlformats.org/drawingml/2006/main" sz="700" i="1">
                        <a:solidFill>
                          <a:srgbClr val="333333"/>
                        </a:solidFill>
                        <a:latin typeface="Cambria Math" panose="02040503050406030204" pitchFamily="18" charset="0"/>
                      </a:rPr>
                      <m:t>H</m:t>
                    </m:r>
                    <m:r>
                      <a:rPr xmlns:a="http://schemas.openxmlformats.org/drawingml/2006/main" sz="700" i="1">
                        <a:solidFill>
                          <a:srgbClr val="333333"/>
                        </a:solidFill>
                        <a:latin typeface="Cambria Math" panose="02040503050406030204" pitchFamily="18" charset="0"/>
                      </a:rPr>
                      <m:t>(</m:t>
                    </m:r>
                    <m:sSub>
                      <m:e>
                        <m:r>
                          <a:rPr xmlns:a="http://schemas.openxmlformats.org/drawingml/2006/main" sz="700" i="1">
                            <a:solidFill>
                              <a:srgbClr val="333333"/>
                            </a:solidFill>
                            <a:latin typeface="Cambria Math" panose="02040503050406030204" pitchFamily="18" charset="0"/>
                          </a:rPr>
                          <m:t>x</m:t>
                        </m:r>
                      </m:e>
                      <m:sub>
                        <m:r>
                          <a:rPr xmlns:a="http://schemas.openxmlformats.org/drawingml/2006/main" sz="700" i="1">
                            <a:solidFill>
                              <a:srgbClr val="333333"/>
                            </a:solidFill>
                            <a:latin typeface="Cambria Math" panose="02040503050406030204" pitchFamily="18" charset="0"/>
                          </a:rPr>
                          <m:t>i</m:t>
                        </m:r>
                      </m:sub>
                    </m:sSub>
                    <m:r>
                      <a:rPr xmlns:a="http://schemas.openxmlformats.org/drawingml/2006/main" sz="700" i="1">
                        <a:solidFill>
                          <a:srgbClr val="333333"/>
                        </a:solidFill>
                        <a:latin typeface="Cambria Math" panose="02040503050406030204" pitchFamily="18" charset="0"/>
                      </a:rPr>
                      <m:t>)</m:t>
                    </m:r>
                    <m:sSup>
                      <m:e>
                        <m:r>
                          <a:rPr xmlns:a="http://schemas.openxmlformats.org/drawingml/2006/main" sz="700" i="1">
                            <a:solidFill>
                              <a:srgbClr val="333333"/>
                            </a:solidFill>
                            <a:latin typeface="Cambria Math" panose="02040503050406030204" pitchFamily="18" charset="0"/>
                          </a:rPr>
                          <m:t>)</m:t>
                        </m:r>
                      </m:e>
                      <m:sup>
                        <m:r>
                          <a:rPr xmlns:a="http://schemas.openxmlformats.org/drawingml/2006/main" sz="700" i="1">
                            <a:solidFill>
                              <a:srgbClr val="333333"/>
                            </a:solidFill>
                            <a:latin typeface="Cambria Math" panose="02040503050406030204" pitchFamily="18" charset="0"/>
                          </a:rPr>
                          <m:t>2</m:t>
                        </m:r>
                      </m:sup>
                    </m:sSup>
                  </m:oMath>
                </m:oMathPara>
              </a14:m>
              <a:endParaRPr sz="700">
                <a:solidFill>
                  <a:srgbClr val="333333"/>
                </a:solidFill>
              </a:endParaRPr>
            </a:p>
          </p:txBody>
        </p:sp>
      </p:grpSp>
      <p:sp>
        <p:nvSpPr>
          <p:cNvPr id="2098" name="Text"/>
          <p:cNvSpPr txBox="1"/>
          <p:nvPr/>
        </p:nvSpPr>
        <p:spPr>
          <a:xfrm>
            <a:off x="1761984" y="5287667"/>
            <a:ext cx="1630462" cy="199727"/>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1000"/>
            </a:lvl1pPr>
          </a:lstStyle>
          <a:p>
            <a:pPr/>
            <a14:m>
              <m:oMathPara>
                <m:oMathParaPr>
                  <m:jc m:val="left"/>
                </m:oMathParaPr>
                <m:oMath>
                  <m:sSub>
                    <m:e>
                      <m:r>
                        <a:rPr xmlns:a="http://schemas.openxmlformats.org/drawingml/2006/main" sz="1100" i="1">
                          <a:solidFill>
                            <a:srgbClr val="333333"/>
                          </a:solidFill>
                          <a:latin typeface="Cambria Math" panose="02040503050406030204" pitchFamily="18" charset="0"/>
                        </a:rPr>
                        <m:t>J</m:t>
                      </m:r>
                    </m:e>
                    <m:sub>
                      <m:r>
                        <a:rPr xmlns:a="http://schemas.openxmlformats.org/drawingml/2006/main" sz="1100" i="1">
                          <a:solidFill>
                            <a:srgbClr val="333333"/>
                          </a:solidFill>
                          <a:latin typeface="Cambria Math" panose="02040503050406030204" pitchFamily="18" charset="0"/>
                        </a:rPr>
                        <m:t>θ</m:t>
                      </m:r>
                      <m:r>
                        <a:rPr xmlns:a="http://schemas.openxmlformats.org/drawingml/2006/main" sz="1100" i="1">
                          <a:solidFill>
                            <a:srgbClr val="333333"/>
                          </a:solidFill>
                          <a:latin typeface="Cambria Math" panose="02040503050406030204" pitchFamily="18" charset="0"/>
                        </a:rPr>
                        <m:t>(</m:t>
                      </m:r>
                      <m:r>
                        <a:rPr xmlns:a="http://schemas.openxmlformats.org/drawingml/2006/main" sz="1100" i="1">
                          <a:solidFill>
                            <a:srgbClr val="333333"/>
                          </a:solidFill>
                          <a:latin typeface="Cambria Math" panose="02040503050406030204" pitchFamily="18" charset="0"/>
                        </a:rPr>
                        <m:t>w</m:t>
                      </m:r>
                      <m:r>
                        <a:rPr xmlns:a="http://schemas.openxmlformats.org/drawingml/2006/main" sz="1100" i="1">
                          <a:solidFill>
                            <a:srgbClr val="333333"/>
                          </a:solidFill>
                          <a:latin typeface="Cambria Math" panose="02040503050406030204" pitchFamily="18" charset="0"/>
                        </a:rPr>
                        <m:t>,</m:t>
                      </m:r>
                      <m:r>
                        <a:rPr xmlns:a="http://schemas.openxmlformats.org/drawingml/2006/main" sz="1100" i="1">
                          <a:solidFill>
                            <a:srgbClr val="333333"/>
                          </a:solidFill>
                          <a:latin typeface="Cambria Math" panose="02040503050406030204" pitchFamily="18" charset="0"/>
                        </a:rPr>
                        <m:t>b</m:t>
                      </m:r>
                      <m:r>
                        <a:rPr xmlns:a="http://schemas.openxmlformats.org/drawingml/2006/main" sz="1100" i="1">
                          <a:solidFill>
                            <a:srgbClr val="333333"/>
                          </a:solidFill>
                          <a:latin typeface="Cambria Math" panose="02040503050406030204" pitchFamily="18" charset="0"/>
                        </a:rPr>
                        <m:t>)</m:t>
                      </m:r>
                    </m:sub>
                  </m:sSub>
                  <m:r>
                    <a:rPr xmlns:a="http://schemas.openxmlformats.org/drawingml/2006/main" sz="1100" i="1">
                      <a:solidFill>
                        <a:srgbClr val="333333"/>
                      </a:solidFill>
                      <a:latin typeface="Cambria Math" panose="02040503050406030204" pitchFamily="18" charset="0"/>
                    </a:rPr>
                    <m:t>=</m:t>
                  </m:r>
                  <m:r>
                    <a:rPr xmlns:a="http://schemas.openxmlformats.org/drawingml/2006/main" sz="1100" i="1">
                      <a:solidFill>
                        <a:srgbClr val="333333"/>
                      </a:solidFill>
                      <a:latin typeface="Cambria Math" panose="02040503050406030204" pitchFamily="18" charset="0"/>
                    </a:rPr>
                    <m:t>C</m:t>
                  </m:r>
                  <m:r>
                    <a:rPr xmlns:a="http://schemas.openxmlformats.org/drawingml/2006/main" sz="1100" i="1">
                      <a:solidFill>
                        <a:srgbClr val="333333"/>
                      </a:solidFill>
                      <a:latin typeface="Cambria Math" panose="02040503050406030204" pitchFamily="18" charset="0"/>
                    </a:rPr>
                    <m:t>o</m:t>
                  </m:r>
                  <m:r>
                    <a:rPr xmlns:a="http://schemas.openxmlformats.org/drawingml/2006/main" sz="1100" i="1">
                      <a:solidFill>
                        <a:srgbClr val="333333"/>
                      </a:solidFill>
                      <a:latin typeface="Cambria Math" panose="02040503050406030204" pitchFamily="18" charset="0"/>
                    </a:rPr>
                    <m:t>s</m:t>
                  </m:r>
                  <m:r>
                    <a:rPr xmlns:a="http://schemas.openxmlformats.org/drawingml/2006/main" sz="1100" i="1">
                      <a:solidFill>
                        <a:srgbClr val="333333"/>
                      </a:solidFill>
                      <a:latin typeface="Cambria Math" panose="02040503050406030204" pitchFamily="18" charset="0"/>
                    </a:rPr>
                    <m:t>t</m:t>
                  </m:r>
                  <m:r>
                    <a:rPr xmlns:a="http://schemas.openxmlformats.org/drawingml/2006/main" sz="1100" i="1">
                      <a:solidFill>
                        <a:srgbClr val="333333"/>
                      </a:solidFill>
                      <a:latin typeface="Cambria Math" panose="02040503050406030204" pitchFamily="18" charset="0"/>
                    </a:rPr>
                    <m:t>F</m:t>
                  </m:r>
                  <m:r>
                    <a:rPr xmlns:a="http://schemas.openxmlformats.org/drawingml/2006/main" sz="1100" i="1">
                      <a:solidFill>
                        <a:srgbClr val="333333"/>
                      </a:solidFill>
                      <a:latin typeface="Cambria Math" panose="02040503050406030204" pitchFamily="18" charset="0"/>
                    </a:rPr>
                    <m:t>u</m:t>
                  </m:r>
                  <m:r>
                    <a:rPr xmlns:a="http://schemas.openxmlformats.org/drawingml/2006/main" sz="1100" i="1">
                      <a:solidFill>
                        <a:srgbClr val="333333"/>
                      </a:solidFill>
                      <a:latin typeface="Cambria Math" panose="02040503050406030204" pitchFamily="18" charset="0"/>
                    </a:rPr>
                    <m:t>n</m:t>
                  </m:r>
                  <m:r>
                    <a:rPr xmlns:a="http://schemas.openxmlformats.org/drawingml/2006/main" sz="1100" i="1">
                      <a:solidFill>
                        <a:srgbClr val="333333"/>
                      </a:solidFill>
                      <a:latin typeface="Cambria Math" panose="02040503050406030204" pitchFamily="18" charset="0"/>
                    </a:rPr>
                    <m:t>c</m:t>
                  </m:r>
                  <m:r>
                    <a:rPr xmlns:a="http://schemas.openxmlformats.org/drawingml/2006/main" sz="1100" i="1">
                      <a:solidFill>
                        <a:srgbClr val="333333"/>
                      </a:solidFill>
                      <a:latin typeface="Cambria Math" panose="02040503050406030204" pitchFamily="18" charset="0"/>
                    </a:rPr>
                    <m:t>t</m:t>
                  </m:r>
                  <m:r>
                    <a:rPr xmlns:a="http://schemas.openxmlformats.org/drawingml/2006/main" sz="1100" i="1">
                      <a:solidFill>
                        <a:srgbClr val="333333"/>
                      </a:solidFill>
                      <a:latin typeface="Cambria Math" panose="02040503050406030204" pitchFamily="18" charset="0"/>
                    </a:rPr>
                    <m:t>i</m:t>
                  </m:r>
                  <m:r>
                    <a:rPr xmlns:a="http://schemas.openxmlformats.org/drawingml/2006/main" sz="1100" i="1">
                      <a:solidFill>
                        <a:srgbClr val="333333"/>
                      </a:solidFill>
                      <a:latin typeface="Cambria Math" panose="02040503050406030204" pitchFamily="18" charset="0"/>
                    </a:rPr>
                    <m:t>o</m:t>
                  </m:r>
                  <m:r>
                    <a:rPr xmlns:a="http://schemas.openxmlformats.org/drawingml/2006/main" sz="1100" i="1">
                      <a:solidFill>
                        <a:srgbClr val="333333"/>
                      </a:solidFill>
                      <a:latin typeface="Cambria Math" panose="02040503050406030204" pitchFamily="18" charset="0"/>
                    </a:rPr>
                    <m:t>n</m:t>
                  </m:r>
                </m:oMath>
              </m:oMathPara>
            </a14:m>
          </a:p>
        </p:txBody>
      </p:sp>
      <p:sp>
        <p:nvSpPr>
          <p:cNvPr id="2099" name="The criterion used for evaluating the closeness of the predictions to a target"/>
          <p:cNvSpPr txBox="1"/>
          <p:nvPr/>
        </p:nvSpPr>
        <p:spPr>
          <a:xfrm>
            <a:off x="990469" y="5904498"/>
            <a:ext cx="3173492" cy="40058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r>
              <a:t>The criterion used for evaluating the closeness of the predictions to a target</a:t>
            </a:r>
          </a:p>
        </p:txBody>
      </p:sp>
      <p:sp>
        <p:nvSpPr>
          <p:cNvPr id="2100" name="Line"/>
          <p:cNvSpPr/>
          <p:nvPr/>
        </p:nvSpPr>
        <p:spPr>
          <a:xfrm>
            <a:off x="2523066" y="5545666"/>
            <a:ext cx="1" cy="300559"/>
          </a:xfrm>
          <a:prstGeom prst="line">
            <a:avLst/>
          </a:prstGeom>
          <a:ln w="25400">
            <a:solidFill>
              <a:schemeClr val="accent4">
                <a:lumOff val="-3294"/>
              </a:schemeClr>
            </a:solidFill>
            <a:tailEnd type="triangle"/>
          </a:ln>
        </p:spPr>
        <p:txBody>
          <a:bodyPr lIns="0" tIns="0" rIns="0" bIns="0"/>
          <a:lstStyle/>
          <a:p>
            <a:pPr/>
          </a:p>
        </p:txBody>
      </p:sp>
      <p:sp>
        <p:nvSpPr>
          <p:cNvPr id="2101" name="We use different cost (loss) functions for different cases"/>
          <p:cNvSpPr txBox="1"/>
          <p:nvPr/>
        </p:nvSpPr>
        <p:spPr>
          <a:xfrm>
            <a:off x="4961335" y="5904498"/>
            <a:ext cx="3173493" cy="40058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r>
              <a:t>We use different cost (loss) functions for different cases</a:t>
            </a:r>
          </a:p>
        </p:txBody>
      </p:sp>
      <p:sp>
        <p:nvSpPr>
          <p:cNvPr id="2102" name="Line"/>
          <p:cNvSpPr/>
          <p:nvPr/>
        </p:nvSpPr>
        <p:spPr>
          <a:xfrm>
            <a:off x="4199466" y="6104466"/>
            <a:ext cx="592089" cy="1"/>
          </a:xfrm>
          <a:prstGeom prst="line">
            <a:avLst/>
          </a:prstGeom>
          <a:ln w="25400">
            <a:solidFill>
              <a:schemeClr val="accent4">
                <a:lumOff val="-3294"/>
              </a:schemeClr>
            </a:solidFill>
            <a:tailEnd type="triangle"/>
          </a:ln>
        </p:spPr>
        <p:txBody>
          <a:bodyPr lIns="0" tIns="0" rIns="0" bIns="0"/>
          <a:lstStyle/>
          <a:p>
            <a:pPr/>
          </a:p>
        </p:txBody>
      </p:sp>
      <p:sp>
        <p:nvSpPr>
          <p:cNvPr id="2103" name="Remember the following example?"/>
          <p:cNvSpPr txBox="1"/>
          <p:nvPr/>
        </p:nvSpPr>
        <p:spPr>
          <a:xfrm>
            <a:off x="2827110" y="1713760"/>
            <a:ext cx="3336802" cy="24693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700"/>
            </a:lvl1pPr>
          </a:lstStyle>
          <a:p>
            <a:pPr/>
            <a:r>
              <a:t>Remember the following example?</a:t>
            </a:r>
          </a:p>
        </p:txBody>
      </p:sp>
      <p:grpSp>
        <p:nvGrpSpPr>
          <p:cNvPr id="2116" name="Group"/>
          <p:cNvGrpSpPr/>
          <p:nvPr/>
        </p:nvGrpSpPr>
        <p:grpSpPr>
          <a:xfrm>
            <a:off x="7534476" y="293959"/>
            <a:ext cx="1279795" cy="1033211"/>
            <a:chOff x="-17960" y="-17960"/>
            <a:chExt cx="1279793" cy="1033209"/>
          </a:xfrm>
        </p:grpSpPr>
        <p:pic>
          <p:nvPicPr>
            <p:cNvPr id="2104" name="Rounded Rectangle Rounded rectangle" descr="Rounded Rectangle Rounded rectangle"/>
            <p:cNvPicPr>
              <a:picLocks noChangeAspect="0"/>
            </p:cNvPicPr>
            <p:nvPr/>
          </p:nvPicPr>
          <p:blipFill>
            <a:blip r:embed="rId4">
              <a:extLst/>
            </a:blip>
            <a:stretch>
              <a:fillRect/>
            </a:stretch>
          </p:blipFill>
          <p:spPr>
            <a:xfrm>
              <a:off x="-17961" y="-17961"/>
              <a:ext cx="1279795" cy="1033210"/>
            </a:xfrm>
            <a:prstGeom prst="rect">
              <a:avLst/>
            </a:prstGeom>
            <a:effectLst/>
          </p:spPr>
        </p:pic>
        <p:grpSp>
          <p:nvGrpSpPr>
            <p:cNvPr id="2108" name="Intro to NN"/>
            <p:cNvGrpSpPr/>
            <p:nvPr/>
          </p:nvGrpSpPr>
          <p:grpSpPr>
            <a:xfrm>
              <a:off x="68324" y="333649"/>
              <a:ext cx="1085991" cy="372260"/>
              <a:chOff x="0" y="0"/>
              <a:chExt cx="1085989" cy="372258"/>
            </a:xfrm>
          </p:grpSpPr>
          <p:sp>
            <p:nvSpPr>
              <p:cNvPr id="2107" name="Intro to NN"/>
              <p:cNvSpPr/>
              <p:nvPr/>
            </p:nvSpPr>
            <p:spPr>
              <a:xfrm>
                <a:off x="17960" y="17960"/>
                <a:ext cx="1050070" cy="33633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829" y="0"/>
                    </a:moveTo>
                    <a:lnTo>
                      <a:pt x="1771" y="0"/>
                    </a:lnTo>
                    <a:cubicBezTo>
                      <a:pt x="1252" y="0"/>
                      <a:pt x="940" y="0"/>
                      <a:pt x="732" y="271"/>
                    </a:cubicBezTo>
                    <a:cubicBezTo>
                      <a:pt x="432" y="612"/>
                      <a:pt x="196" y="1349"/>
                      <a:pt x="87" y="2285"/>
                    </a:cubicBezTo>
                    <a:cubicBezTo>
                      <a:pt x="0" y="2934"/>
                      <a:pt x="0" y="3908"/>
                      <a:pt x="0" y="5531"/>
                    </a:cubicBezTo>
                    <a:lnTo>
                      <a:pt x="0" y="16069"/>
                    </a:lnTo>
                    <a:cubicBezTo>
                      <a:pt x="0" y="17692"/>
                      <a:pt x="0" y="18666"/>
                      <a:pt x="87" y="19315"/>
                    </a:cubicBezTo>
                    <a:cubicBezTo>
                      <a:pt x="196" y="20251"/>
                      <a:pt x="432" y="20988"/>
                      <a:pt x="732" y="21329"/>
                    </a:cubicBezTo>
                    <a:cubicBezTo>
                      <a:pt x="940" y="21600"/>
                      <a:pt x="1252" y="21600"/>
                      <a:pt x="1771" y="21600"/>
                    </a:cubicBezTo>
                    <a:lnTo>
                      <a:pt x="19829" y="21600"/>
                    </a:lnTo>
                    <a:cubicBezTo>
                      <a:pt x="20348" y="21600"/>
                      <a:pt x="20660" y="21600"/>
                      <a:pt x="20868" y="21329"/>
                    </a:cubicBezTo>
                    <a:cubicBezTo>
                      <a:pt x="21168" y="20988"/>
                      <a:pt x="21404" y="20251"/>
                      <a:pt x="21513" y="19315"/>
                    </a:cubicBezTo>
                    <a:cubicBezTo>
                      <a:pt x="21600" y="18666"/>
                      <a:pt x="21600" y="17692"/>
                      <a:pt x="21600" y="16069"/>
                    </a:cubicBezTo>
                    <a:lnTo>
                      <a:pt x="21600" y="5531"/>
                    </a:lnTo>
                    <a:cubicBezTo>
                      <a:pt x="21600" y="3908"/>
                      <a:pt x="21600" y="2934"/>
                      <a:pt x="21513" y="2285"/>
                    </a:cubicBezTo>
                    <a:cubicBezTo>
                      <a:pt x="21404" y="1349"/>
                      <a:pt x="21168" y="612"/>
                      <a:pt x="20868" y="271"/>
                    </a:cubicBezTo>
                    <a:cubicBezTo>
                      <a:pt x="20660" y="0"/>
                      <a:pt x="20348" y="0"/>
                      <a:pt x="19829" y="0"/>
                    </a:cubicBezTo>
                    <a:close/>
                  </a:path>
                </a:pathLst>
              </a:custGeom>
              <a:solidFill>
                <a:srgbClr val="D5D5D5"/>
              </a:solidFill>
              <a:ln>
                <a:noFill/>
              </a:ln>
              <a:effectLst/>
              <a:extLst>
                <a:ext uri="{C572A759-6A51-4108-AA02-DFA0A04FC94B}">
                  <ma14:wrappingTextBoxFlag xmlns:ma14="http://schemas.microsoft.com/office/mac/drawingml/2011/main" val="1"/>
                </a:ext>
              </a:extLst>
            </p:spPr>
            <p:txBody>
              <a:bodyPr wrap="square" lIns="19050" tIns="19050" rIns="19050" bIns="19050" numCol="1" anchor="ctr">
                <a:noAutofit/>
              </a:bodyPr>
              <a:lstStyle>
                <a:lvl1pPr algn="ctr" defTabSz="412750">
                  <a:defRPr sz="800">
                    <a:solidFill>
                      <a:srgbClr val="000000"/>
                    </a:solidFill>
                    <a:latin typeface="Helvetica Neue Medium"/>
                    <a:ea typeface="Helvetica Neue Medium"/>
                    <a:cs typeface="Helvetica Neue Medium"/>
                    <a:sym typeface="Helvetica Neue Medium"/>
                  </a:defRPr>
                </a:lvl1pPr>
              </a:lstStyle>
              <a:p>
                <a:pPr/>
                <a:r>
                  <a:t>Intro to NN</a:t>
                </a:r>
              </a:p>
            </p:txBody>
          </p:sp>
          <p:pic>
            <p:nvPicPr>
              <p:cNvPr id="2106" name="Intro to NN Intro to NN" descr="Intro to NN Intro to NN"/>
              <p:cNvPicPr>
                <a:picLocks noChangeAspect="0"/>
              </p:cNvPicPr>
              <p:nvPr/>
            </p:nvPicPr>
            <p:blipFill>
              <a:blip r:embed="rId5">
                <a:extLst/>
              </a:blip>
              <a:stretch>
                <a:fillRect/>
              </a:stretch>
            </p:blipFill>
            <p:spPr>
              <a:xfrm>
                <a:off x="-1" y="0"/>
                <a:ext cx="1085991" cy="372259"/>
              </a:xfrm>
              <a:prstGeom prst="rect">
                <a:avLst/>
              </a:prstGeom>
              <a:effectLst/>
            </p:spPr>
          </p:pic>
        </p:grpSp>
        <p:grpSp>
          <p:nvGrpSpPr>
            <p:cNvPr id="2115" name="Group"/>
            <p:cNvGrpSpPr/>
            <p:nvPr/>
          </p:nvGrpSpPr>
          <p:grpSpPr>
            <a:xfrm>
              <a:off x="201565" y="134646"/>
              <a:ext cx="840742" cy="781468"/>
              <a:chOff x="-17960" y="-17960"/>
              <a:chExt cx="840741" cy="781467"/>
            </a:xfrm>
          </p:grpSpPr>
          <p:grpSp>
            <p:nvGrpSpPr>
              <p:cNvPr id="2111" name="Tasks and Models"/>
              <p:cNvGrpSpPr/>
              <p:nvPr/>
            </p:nvGrpSpPr>
            <p:grpSpPr>
              <a:xfrm>
                <a:off x="-17961" y="-17961"/>
                <a:ext cx="840742" cy="200964"/>
                <a:chOff x="0" y="0"/>
                <a:chExt cx="840741" cy="200962"/>
              </a:xfrm>
            </p:grpSpPr>
            <p:sp>
              <p:nvSpPr>
                <p:cNvPr id="2110" name="Tasks and Models"/>
                <p:cNvSpPr/>
                <p:nvPr/>
              </p:nvSpPr>
              <p:spPr>
                <a:xfrm>
                  <a:off x="17960" y="17960"/>
                  <a:ext cx="804821" cy="16504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829" y="0"/>
                      </a:moveTo>
                      <a:lnTo>
                        <a:pt x="1771" y="0"/>
                      </a:lnTo>
                      <a:cubicBezTo>
                        <a:pt x="1252" y="0"/>
                        <a:pt x="940" y="0"/>
                        <a:pt x="732" y="423"/>
                      </a:cubicBezTo>
                      <a:cubicBezTo>
                        <a:pt x="432" y="955"/>
                        <a:pt x="196" y="2107"/>
                        <a:pt x="87" y="3569"/>
                      </a:cubicBezTo>
                      <a:cubicBezTo>
                        <a:pt x="0" y="4583"/>
                        <a:pt x="0" y="6103"/>
                        <a:pt x="0" y="8638"/>
                      </a:cubicBezTo>
                      <a:lnTo>
                        <a:pt x="0" y="12962"/>
                      </a:lnTo>
                      <a:cubicBezTo>
                        <a:pt x="0" y="15497"/>
                        <a:pt x="0" y="17017"/>
                        <a:pt x="87" y="18031"/>
                      </a:cubicBezTo>
                      <a:cubicBezTo>
                        <a:pt x="196" y="19493"/>
                        <a:pt x="432" y="20645"/>
                        <a:pt x="732" y="21177"/>
                      </a:cubicBezTo>
                      <a:cubicBezTo>
                        <a:pt x="940" y="21600"/>
                        <a:pt x="1252" y="21600"/>
                        <a:pt x="1771" y="21600"/>
                      </a:cubicBezTo>
                      <a:lnTo>
                        <a:pt x="19829" y="21600"/>
                      </a:lnTo>
                      <a:cubicBezTo>
                        <a:pt x="20348" y="21600"/>
                        <a:pt x="20660" y="21600"/>
                        <a:pt x="20868" y="21177"/>
                      </a:cubicBezTo>
                      <a:cubicBezTo>
                        <a:pt x="21168" y="20645"/>
                        <a:pt x="21404" y="19493"/>
                        <a:pt x="21513" y="18031"/>
                      </a:cubicBezTo>
                      <a:cubicBezTo>
                        <a:pt x="21600" y="17017"/>
                        <a:pt x="21600" y="15497"/>
                        <a:pt x="21600" y="12962"/>
                      </a:cubicBezTo>
                      <a:lnTo>
                        <a:pt x="21600" y="8638"/>
                      </a:lnTo>
                      <a:cubicBezTo>
                        <a:pt x="21600" y="6103"/>
                        <a:pt x="21600" y="4583"/>
                        <a:pt x="21513" y="3569"/>
                      </a:cubicBezTo>
                      <a:cubicBezTo>
                        <a:pt x="21404" y="2107"/>
                        <a:pt x="21168" y="955"/>
                        <a:pt x="20868" y="423"/>
                      </a:cubicBezTo>
                      <a:cubicBezTo>
                        <a:pt x="20660" y="0"/>
                        <a:pt x="20348" y="0"/>
                        <a:pt x="19829" y="0"/>
                      </a:cubicBezTo>
                      <a:close/>
                    </a:path>
                  </a:pathLst>
                </a:custGeom>
                <a:solidFill>
                  <a:schemeClr val="accent1">
                    <a:lumOff val="2401"/>
                  </a:schemeClr>
                </a:solidFill>
                <a:ln>
                  <a:noFill/>
                </a:ln>
                <a:effectLst/>
                <a:extLst>
                  <a:ext uri="{C572A759-6A51-4108-AA02-DFA0A04FC94B}">
                    <ma14:wrappingTextBoxFlag xmlns:ma14="http://schemas.microsoft.com/office/mac/drawingml/2011/main" val="1"/>
                  </a:ext>
                </a:extLst>
              </p:spPr>
              <p:txBody>
                <a:bodyPr wrap="square" lIns="19050" tIns="19050" rIns="19050" bIns="19050" numCol="1" anchor="ctr">
                  <a:noAutofit/>
                </a:bodyPr>
                <a:lstStyle>
                  <a:lvl1pPr algn="ctr" defTabSz="412750">
                    <a:defRPr sz="600">
                      <a:solidFill>
                        <a:srgbClr val="000000"/>
                      </a:solidFill>
                      <a:latin typeface="Helvetica Neue Medium"/>
                      <a:ea typeface="Helvetica Neue Medium"/>
                      <a:cs typeface="Helvetica Neue Medium"/>
                      <a:sym typeface="Helvetica Neue Medium"/>
                    </a:defRPr>
                  </a:lvl1pPr>
                </a:lstStyle>
                <a:p>
                  <a:pPr/>
                  <a:r>
                    <a:t>Tasks and Models</a:t>
                  </a:r>
                </a:p>
              </p:txBody>
            </p:sp>
            <p:pic>
              <p:nvPicPr>
                <p:cNvPr id="2109" name="Tasks and Models Tasks and Models" descr="Tasks and Models Tasks and Models"/>
                <p:cNvPicPr>
                  <a:picLocks noChangeAspect="0"/>
                </p:cNvPicPr>
                <p:nvPr/>
              </p:nvPicPr>
              <p:blipFill>
                <a:blip r:embed="rId6">
                  <a:extLst/>
                </a:blip>
                <a:stretch>
                  <a:fillRect/>
                </a:stretch>
              </p:blipFill>
              <p:spPr>
                <a:xfrm>
                  <a:off x="-1" y="-1"/>
                  <a:ext cx="840743" cy="200964"/>
                </a:xfrm>
                <a:prstGeom prst="rect">
                  <a:avLst/>
                </a:prstGeom>
                <a:effectLst/>
              </p:spPr>
            </p:pic>
          </p:grpSp>
          <p:grpSp>
            <p:nvGrpSpPr>
              <p:cNvPr id="2114" name="VAE"/>
              <p:cNvGrpSpPr/>
              <p:nvPr/>
            </p:nvGrpSpPr>
            <p:grpSpPr>
              <a:xfrm>
                <a:off x="-17961" y="554020"/>
                <a:ext cx="840742" cy="209487"/>
                <a:chOff x="0" y="0"/>
                <a:chExt cx="840741" cy="209486"/>
              </a:xfrm>
            </p:grpSpPr>
            <p:sp>
              <p:nvSpPr>
                <p:cNvPr id="2113" name="VAE"/>
                <p:cNvSpPr/>
                <p:nvPr/>
              </p:nvSpPr>
              <p:spPr>
                <a:xfrm>
                  <a:off x="17960" y="17960"/>
                  <a:ext cx="804821" cy="17356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829" y="0"/>
                      </a:moveTo>
                      <a:lnTo>
                        <a:pt x="1771" y="0"/>
                      </a:lnTo>
                      <a:cubicBezTo>
                        <a:pt x="1252" y="0"/>
                        <a:pt x="940" y="0"/>
                        <a:pt x="732" y="403"/>
                      </a:cubicBezTo>
                      <a:cubicBezTo>
                        <a:pt x="432" y="908"/>
                        <a:pt x="196" y="2003"/>
                        <a:pt x="87" y="3393"/>
                      </a:cubicBezTo>
                      <a:cubicBezTo>
                        <a:pt x="0" y="4357"/>
                        <a:pt x="0" y="5804"/>
                        <a:pt x="0" y="8214"/>
                      </a:cubicBezTo>
                      <a:lnTo>
                        <a:pt x="0" y="13386"/>
                      </a:lnTo>
                      <a:cubicBezTo>
                        <a:pt x="0" y="15796"/>
                        <a:pt x="0" y="17243"/>
                        <a:pt x="87" y="18207"/>
                      </a:cubicBezTo>
                      <a:cubicBezTo>
                        <a:pt x="196" y="19597"/>
                        <a:pt x="432" y="20692"/>
                        <a:pt x="732" y="21197"/>
                      </a:cubicBezTo>
                      <a:cubicBezTo>
                        <a:pt x="940" y="21600"/>
                        <a:pt x="1252" y="21600"/>
                        <a:pt x="1771" y="21600"/>
                      </a:cubicBezTo>
                      <a:lnTo>
                        <a:pt x="19829" y="21600"/>
                      </a:lnTo>
                      <a:cubicBezTo>
                        <a:pt x="20348" y="21600"/>
                        <a:pt x="20660" y="21600"/>
                        <a:pt x="20868" y="21197"/>
                      </a:cubicBezTo>
                      <a:cubicBezTo>
                        <a:pt x="21168" y="20692"/>
                        <a:pt x="21404" y="19597"/>
                        <a:pt x="21513" y="18207"/>
                      </a:cubicBezTo>
                      <a:cubicBezTo>
                        <a:pt x="21600" y="17243"/>
                        <a:pt x="21600" y="15796"/>
                        <a:pt x="21600" y="13386"/>
                      </a:cubicBezTo>
                      <a:lnTo>
                        <a:pt x="21600" y="8214"/>
                      </a:lnTo>
                      <a:cubicBezTo>
                        <a:pt x="21600" y="5804"/>
                        <a:pt x="21600" y="4357"/>
                        <a:pt x="21513" y="3393"/>
                      </a:cubicBezTo>
                      <a:cubicBezTo>
                        <a:pt x="21404" y="2003"/>
                        <a:pt x="21168" y="908"/>
                        <a:pt x="20868" y="403"/>
                      </a:cubicBezTo>
                      <a:cubicBezTo>
                        <a:pt x="20660" y="0"/>
                        <a:pt x="20348" y="0"/>
                        <a:pt x="19829" y="0"/>
                      </a:cubicBezTo>
                      <a:close/>
                    </a:path>
                  </a:pathLst>
                </a:custGeom>
                <a:solidFill>
                  <a:schemeClr val="accent1">
                    <a:lumOff val="2401"/>
                  </a:schemeClr>
                </a:solidFill>
                <a:ln>
                  <a:noFill/>
                </a:ln>
                <a:effectLst/>
                <a:extLst>
                  <a:ext uri="{C572A759-6A51-4108-AA02-DFA0A04FC94B}">
                    <ma14:wrappingTextBoxFlag xmlns:ma14="http://schemas.microsoft.com/office/mac/drawingml/2011/main" val="1"/>
                  </a:ext>
                </a:extLst>
              </p:spPr>
              <p:txBody>
                <a:bodyPr wrap="square" lIns="19050" tIns="19050" rIns="19050" bIns="19050" numCol="1" anchor="ctr">
                  <a:noAutofit/>
                </a:bodyPr>
                <a:lstStyle>
                  <a:lvl1pPr algn="ctr" defTabSz="412750">
                    <a:defRPr sz="600">
                      <a:solidFill>
                        <a:srgbClr val="000000"/>
                      </a:solidFill>
                      <a:latin typeface="Helvetica Neue Medium"/>
                      <a:ea typeface="Helvetica Neue Medium"/>
                      <a:cs typeface="Helvetica Neue Medium"/>
                      <a:sym typeface="Helvetica Neue Medium"/>
                    </a:defRPr>
                  </a:lvl1pPr>
                </a:lstStyle>
                <a:p>
                  <a:pPr/>
                  <a:r>
                    <a:t>VAE</a:t>
                  </a:r>
                </a:p>
              </p:txBody>
            </p:sp>
            <p:pic>
              <p:nvPicPr>
                <p:cNvPr id="2112" name="VAE VAE" descr="VAE VAE"/>
                <p:cNvPicPr>
                  <a:picLocks noChangeAspect="0"/>
                </p:cNvPicPr>
                <p:nvPr/>
              </p:nvPicPr>
              <p:blipFill>
                <a:blip r:embed="rId7">
                  <a:extLst/>
                </a:blip>
                <a:stretch>
                  <a:fillRect/>
                </a:stretch>
              </p:blipFill>
              <p:spPr>
                <a:xfrm>
                  <a:off x="-1" y="0"/>
                  <a:ext cx="840743" cy="209487"/>
                </a:xfrm>
                <a:prstGeom prst="rect">
                  <a:avLst/>
                </a:prstGeom>
                <a:effectLst/>
              </p:spPr>
            </p:pic>
          </p:grpSp>
        </p:grpSp>
      </p:grpSp>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18" name="Music Generation Using Feedforward Networks"/>
          <p:cNvSpPr txBox="1"/>
          <p:nvPr>
            <p:ph type="title" idx="4294967295"/>
          </p:nvPr>
        </p:nvSpPr>
        <p:spPr>
          <a:xfrm>
            <a:off x="452437" y="754062"/>
            <a:ext cx="8239126" cy="538107"/>
          </a:xfrm>
          <a:prstGeom prst="rect">
            <a:avLst/>
          </a:prstGeom>
        </p:spPr>
        <p:txBody>
          <a:bodyPr lIns="19050" tIns="19050" rIns="19050" bIns="19050" anchor="t">
            <a:normAutofit fontScale="100000" lnSpcReduction="0"/>
          </a:bodyPr>
          <a:lstStyle>
            <a:lvl1pPr defTabSz="1219169">
              <a:lnSpc>
                <a:spcPct val="80000"/>
              </a:lnSpc>
              <a:defRPr b="1" spc="-45" sz="2300">
                <a:solidFill>
                  <a:srgbClr val="000000"/>
                </a:solidFill>
                <a:latin typeface="Helvetica Neue"/>
                <a:ea typeface="Helvetica Neue"/>
                <a:cs typeface="Helvetica Neue"/>
                <a:sym typeface="Helvetica Neue"/>
              </a:defRPr>
            </a:lvl1pPr>
          </a:lstStyle>
          <a:p>
            <a:pPr/>
            <a:r>
              <a:t>Music Generation Using Feedforward Networks</a:t>
            </a:r>
          </a:p>
        </p:txBody>
      </p:sp>
      <p:sp>
        <p:nvSpPr>
          <p:cNvPr id="2119" name="Cost Functions"/>
          <p:cNvSpPr txBox="1"/>
          <p:nvPr/>
        </p:nvSpPr>
        <p:spPr>
          <a:xfrm>
            <a:off x="452437" y="1112110"/>
            <a:ext cx="8239126" cy="350544"/>
          </a:xfrm>
          <a:prstGeom prst="rect">
            <a:avLst/>
          </a:prstGeom>
          <a:ln w="3175">
            <a:miter lim="400000"/>
          </a:ln>
          <a:extLst>
            <a:ext uri="{C572A759-6A51-4108-AA02-DFA0A04FC94B}">
              <ma14:wrappingTextBoxFlag xmlns:ma14="http://schemas.microsoft.com/office/mac/drawingml/2011/main" val="1"/>
            </a:ext>
          </a:extLst>
        </p:spPr>
        <p:txBody>
          <a:bodyPr lIns="17144" tIns="17144" rIns="17144" bIns="17144">
            <a:normAutofit fontScale="100000" lnSpcReduction="0"/>
          </a:bodyPr>
          <a:lstStyle>
            <a:lvl1pPr defTabSz="412750">
              <a:defRPr b="1" sz="1700">
                <a:solidFill>
                  <a:srgbClr val="000000"/>
                </a:solidFill>
                <a:latin typeface="Helvetica Neue"/>
                <a:ea typeface="Helvetica Neue"/>
                <a:cs typeface="Helvetica Neue"/>
                <a:sym typeface="Helvetica Neue"/>
              </a:defRPr>
            </a:lvl1pPr>
          </a:lstStyle>
          <a:p>
            <a:pPr/>
            <a:r>
              <a:t>Cost Functions</a:t>
            </a:r>
          </a:p>
        </p:txBody>
      </p:sp>
      <p:sp>
        <p:nvSpPr>
          <p:cNvPr id="2120" name="[1] Briot, Jean-Pierre, Gaëtan Hadjeres, and François Pachet. Deep learning techniques for music generation. Springer, 2020. Page 72"/>
          <p:cNvSpPr txBox="1"/>
          <p:nvPr/>
        </p:nvSpPr>
        <p:spPr>
          <a:xfrm>
            <a:off x="520700" y="6543408"/>
            <a:ext cx="8337470" cy="14783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defRPr sz="1100"/>
            </a:pPr>
            <a:r>
              <a:t>[1] Briot, Jean-Pierre, Gaëtan Hadjeres, and François Pachet. </a:t>
            </a:r>
            <a:r>
              <a:rPr i="1"/>
              <a:t>Deep learning techniques for music generation</a:t>
            </a:r>
            <a:r>
              <a:t>. Springer, 2020. Page 72</a:t>
            </a:r>
          </a:p>
        </p:txBody>
      </p:sp>
      <p:graphicFrame>
        <p:nvGraphicFramePr>
          <p:cNvPr id="2121" name="Table"/>
          <p:cNvGraphicFramePr/>
          <p:nvPr/>
        </p:nvGraphicFramePr>
        <p:xfrm>
          <a:off x="1197257" y="2357420"/>
          <a:ext cx="4119563" cy="3096005"/>
        </p:xfrm>
        <a:graphic xmlns:a="http://schemas.openxmlformats.org/drawingml/2006/main">
          <a:graphicData uri="http://schemas.openxmlformats.org/drawingml/2006/table">
            <a:tbl>
              <a:tblPr firstCol="1" firstRow="1" lastCol="0" lastRow="0" bandCol="0" bandRow="0" rtl="0">
                <a:tableStyleId>{4C3C2611-4C71-4FC5-86AE-919BDF0F9419}</a:tableStyleId>
              </a:tblPr>
              <a:tblGrid>
                <a:gridCol w="852870"/>
                <a:gridCol w="1522426"/>
                <a:gridCol w="1646783"/>
                <a:gridCol w="1481137"/>
                <a:gridCol w="1481137"/>
              </a:tblGrid>
              <a:tr h="364932">
                <a:tc>
                  <a:txBody>
                    <a:bodyPr/>
                    <a:lstStyle/>
                    <a:p>
                      <a:pPr algn="ctr">
                        <a:defRPr sz="1800"/>
                      </a:pPr>
                      <a:r>
                        <a:rPr sz="900"/>
                        <a:t>Task</a:t>
                      </a:r>
                    </a:p>
                  </a:txBody>
                  <a:tcPr marL="0" marR="0" marT="0" marB="0" anchor="ctr" anchorCtr="0" horzOverflow="overflow"/>
                </a:tc>
                <a:tc>
                  <a:txBody>
                    <a:bodyPr/>
                    <a:lstStyle/>
                    <a:p>
                      <a:pPr algn="ctr">
                        <a:defRPr sz="1800"/>
                      </a:pPr>
                      <a:r>
                        <a:rPr sz="900"/>
                        <a:t>Output Type </a:t>
                      </a:r>
                    </a:p>
                  </a:txBody>
                  <a:tcPr marL="0" marR="0" marT="0" marB="0" anchor="ctr" anchorCtr="0" horzOverflow="overflow"/>
                </a:tc>
                <a:tc>
                  <a:txBody>
                    <a:bodyPr/>
                    <a:lstStyle/>
                    <a:p>
                      <a:pPr algn="ctr">
                        <a:defRPr sz="1800"/>
                      </a:pPr>
                      <a:r>
                        <a:rPr sz="900"/>
                        <a:t>Target Encoding</a:t>
                      </a:r>
                    </a:p>
                  </a:txBody>
                  <a:tcPr marL="0" marR="0" marT="0" marB="0" anchor="ctr" anchorCtr="0" horzOverflow="overflow"/>
                </a:tc>
                <a:tc>
                  <a:txBody>
                    <a:bodyPr/>
                    <a:lstStyle/>
                    <a:p>
                      <a:pPr algn="ctr">
                        <a:defRPr sz="1800"/>
                      </a:pPr>
                      <a:r>
                        <a:rPr sz="900"/>
                        <a:t>Output Activations</a:t>
                      </a:r>
                    </a:p>
                  </a:txBody>
                  <a:tcPr marL="0" marR="0" marT="0" marB="0" anchor="ctr" anchorCtr="0" horzOverflow="overflow"/>
                </a:tc>
                <a:tc>
                  <a:txBody>
                    <a:bodyPr/>
                    <a:lstStyle/>
                    <a:p>
                      <a:pPr algn="ctr">
                        <a:defRPr sz="1800"/>
                      </a:pPr>
                      <a:r>
                        <a:rPr sz="900"/>
                        <a:t>Cost (loss)</a:t>
                      </a:r>
                    </a:p>
                  </a:txBody>
                  <a:tcPr marL="0" marR="0" marT="0" marB="0" anchor="ctr" anchorCtr="0" horzOverflow="overflow"/>
                </a:tc>
              </a:tr>
              <a:tr h="401567">
                <a:tc>
                  <a:txBody>
                    <a:bodyPr/>
                    <a:lstStyle/>
                    <a:p>
                      <a:pPr algn="ctr">
                        <a:defRPr sz="1800"/>
                      </a:pPr>
                      <a:r>
                        <a:rPr sz="900"/>
                        <a:t>Regression</a:t>
                      </a:r>
                    </a:p>
                  </a:txBody>
                  <a:tcPr marL="0" marR="0" marT="0" marB="0" anchor="ctr" anchorCtr="0" horzOverflow="overflow"/>
                </a:tc>
                <a:tc>
                  <a:txBody>
                    <a:bodyPr/>
                    <a:lstStyle/>
                    <a:p>
                      <a:pPr algn="ctr">
                        <a:defRPr sz="1800"/>
                      </a:pPr>
                      <a:r>
                        <a:rPr sz="900"/>
                        <a:t>Real</a:t>
                      </a:r>
                    </a:p>
                  </a:txBody>
                  <a:tcPr marL="0" marR="0" marT="0" marB="0" anchor="ctr" anchorCtr="0" horzOverflow="overflow"/>
                </a:tc>
                <a:tc>
                  <a:txBody>
                    <a:bodyPr/>
                    <a:lstStyle/>
                    <a:p>
                      <a:pPr algn="ctr">
                        <a:defRPr sz="1800"/>
                      </a:pPr>
                      <a:r>
                        <a:rPr sz="900"/>
                        <a:t>Real Values, or a subset  of real values</a:t>
                      </a:r>
                    </a:p>
                  </a:txBody>
                  <a:tcPr marL="0" marR="0" marT="0" marB="0" anchor="ctr" anchorCtr="0" horzOverflow="overflow"/>
                </a:tc>
                <a:tc>
                  <a:txBody>
                    <a:bodyPr/>
                    <a:lstStyle/>
                    <a:p>
                      <a:pPr algn="ctr">
                        <a:defRPr sz="1800"/>
                      </a:pPr>
                      <a:r>
                        <a:rPr sz="900"/>
                        <a:t>Linear (Identity), ReLu, Sigmoid, Tanh</a:t>
                      </a:r>
                    </a:p>
                  </a:txBody>
                  <a:tcPr marL="0" marR="0" marT="0" marB="0" anchor="ctr" anchorCtr="0" horzOverflow="overflow"/>
                </a:tc>
                <a:tc>
                  <a:txBody>
                    <a:bodyPr/>
                    <a:lstStyle/>
                    <a:p>
                      <a:pPr algn="ctr">
                        <a:defRPr sz="1800"/>
                      </a:pPr>
                      <a:r>
                        <a:rPr sz="900"/>
                        <a:t>MSE (Mean Squared Error)</a:t>
                      </a:r>
                    </a:p>
                  </a:txBody>
                  <a:tcPr marL="0" marR="0" marT="0" marB="0" anchor="ctr" anchorCtr="0" horzOverflow="overflow"/>
                </a:tc>
              </a:tr>
              <a:tr h="401567">
                <a:tc>
                  <a:txBody>
                    <a:bodyPr/>
                    <a:lstStyle/>
                    <a:p>
                      <a:pPr algn="ctr">
                        <a:defRPr sz="1800"/>
                      </a:pPr>
                      <a:r>
                        <a:rPr sz="900"/>
                        <a:t>Classification</a:t>
                      </a:r>
                    </a:p>
                  </a:txBody>
                  <a:tcPr marL="0" marR="0" marT="0" marB="0" anchor="ctr" anchorCtr="0" horzOverflow="overflow"/>
                </a:tc>
                <a:tc>
                  <a:txBody>
                    <a:bodyPr/>
                    <a:lstStyle/>
                    <a:p>
                      <a:pPr algn="ctr">
                        <a:defRPr sz="1800"/>
                      </a:pPr>
                      <a:r>
                        <a:rPr sz="900"/>
                        <a:t>Binary</a:t>
                      </a:r>
                    </a:p>
                  </a:txBody>
                  <a:tcPr marL="0" marR="0" marT="0" marB="0" anchor="ctr" anchorCtr="0" horzOverflow="overflow"/>
                </a:tc>
                <a:tc>
                  <a:txBody>
                    <a:bodyPr/>
                    <a:lstStyle/>
                    <a:p>
                      <a:pPr algn="ctr">
                        <a:defRPr sz="1800"/>
                      </a:pPr>
                      <a:r>
                        <a:rPr sz="900"/>
                        <a:t>{0, 1}</a:t>
                      </a:r>
                    </a:p>
                  </a:txBody>
                  <a:tcPr marL="0" marR="0" marT="0" marB="0" anchor="ctr" anchorCtr="0" horzOverflow="overflow"/>
                </a:tc>
                <a:tc>
                  <a:txBody>
                    <a:bodyPr/>
                    <a:lstStyle/>
                    <a:p>
                      <a:pPr algn="ctr">
                        <a:defRPr sz="1800"/>
                      </a:pPr>
                      <a:r>
                        <a:rPr sz="900"/>
                        <a:t>Sigmoid</a:t>
                      </a:r>
                    </a:p>
                  </a:txBody>
                  <a:tcPr marL="0" marR="0" marT="0" marB="0" anchor="ctr" anchorCtr="0" horzOverflow="overflow"/>
                </a:tc>
                <a:tc>
                  <a:txBody>
                    <a:bodyPr/>
                    <a:lstStyle/>
                    <a:p>
                      <a:pPr algn="ctr">
                        <a:defRPr sz="1800"/>
                      </a:pPr>
                      <a:r>
                        <a:rPr sz="900"/>
                        <a:t>Binary cross-entropy</a:t>
                      </a:r>
                    </a:p>
                  </a:txBody>
                  <a:tcPr marL="0" marR="0" marT="0" marB="0" anchor="ctr" anchorCtr="0" horzOverflow="overflow"/>
                </a:tc>
              </a:tr>
              <a:tr h="401567">
                <a:tc>
                  <a:txBody>
                    <a:bodyPr/>
                    <a:lstStyle/>
                    <a:p>
                      <a:pPr algn="ctr">
                        <a:defRPr sz="1800"/>
                      </a:pPr>
                      <a:r>
                        <a:rPr sz="900"/>
                        <a:t>Classification</a:t>
                      </a:r>
                    </a:p>
                  </a:txBody>
                  <a:tcPr marL="0" marR="0" marT="0" marB="0" anchor="ctr" anchorCtr="0" horzOverflow="overflow"/>
                </a:tc>
                <a:tc>
                  <a:txBody>
                    <a:bodyPr/>
                    <a:lstStyle/>
                    <a:p>
                      <a:pPr algn="ctr">
                        <a:defRPr sz="1800"/>
                      </a:pPr>
                      <a:r>
                        <a:rPr sz="900"/>
                        <a:t>Multi-class Single Label</a:t>
                      </a:r>
                    </a:p>
                  </a:txBody>
                  <a:tcPr marL="0" marR="0" marT="0" marB="0" anchor="ctr" anchorCtr="0" horzOverflow="overflow"/>
                </a:tc>
                <a:tc>
                  <a:txBody>
                    <a:bodyPr/>
                    <a:lstStyle/>
                    <a:p>
                      <a:pPr algn="ctr">
                        <a:defRPr sz="1800"/>
                      </a:pPr>
                      <a:r>
                        <a:rPr sz="900"/>
                        <a:t>One-hot</a:t>
                      </a:r>
                    </a:p>
                  </a:txBody>
                  <a:tcPr marL="0" marR="0" marT="0" marB="0" anchor="ctr" anchorCtr="0" horzOverflow="overflow"/>
                </a:tc>
                <a:tc>
                  <a:txBody>
                    <a:bodyPr/>
                    <a:lstStyle/>
                    <a:p>
                      <a:pPr algn="ctr">
                        <a:defRPr sz="1800"/>
                      </a:pPr>
                      <a:r>
                        <a:rPr sz="900"/>
                        <a:t>Softmax</a:t>
                      </a:r>
                    </a:p>
                  </a:txBody>
                  <a:tcPr marL="0" marR="0" marT="0" marB="0" anchor="ctr" anchorCtr="0" horzOverflow="overflow"/>
                </a:tc>
                <a:tc>
                  <a:txBody>
                    <a:bodyPr/>
                    <a:lstStyle/>
                    <a:p>
                      <a:pPr algn="ctr">
                        <a:defRPr sz="1800"/>
                      </a:pPr>
                      <a:r>
                        <a:rPr sz="900"/>
                        <a:t>Categorical cross-entropy</a:t>
                      </a:r>
                    </a:p>
                  </a:txBody>
                  <a:tcPr marL="0" marR="0" marT="0" marB="0" anchor="ctr" anchorCtr="0" horzOverflow="overflow"/>
                </a:tc>
              </a:tr>
              <a:tr h="401567">
                <a:tc>
                  <a:txBody>
                    <a:bodyPr/>
                    <a:lstStyle/>
                    <a:p>
                      <a:pPr algn="ctr">
                        <a:defRPr sz="1800"/>
                      </a:pPr>
                      <a:r>
                        <a:rPr sz="900"/>
                        <a:t>Classification</a:t>
                      </a:r>
                    </a:p>
                  </a:txBody>
                  <a:tcPr marL="0" marR="0" marT="0" marB="0" anchor="ctr" anchorCtr="0" horzOverflow="overflow"/>
                </a:tc>
                <a:tc>
                  <a:txBody>
                    <a:bodyPr/>
                    <a:lstStyle/>
                    <a:p>
                      <a:pPr algn="ctr">
                        <a:defRPr sz="1800"/>
                      </a:pPr>
                      <a:r>
                        <a:rPr sz="900"/>
                        <a:t>Multi-class Multi-label</a:t>
                      </a:r>
                    </a:p>
                  </a:txBody>
                  <a:tcPr marL="0" marR="0" marT="0" marB="0" anchor="ctr" anchorCtr="0" horzOverflow="overflow"/>
                </a:tc>
                <a:tc>
                  <a:txBody>
                    <a:bodyPr/>
                    <a:lstStyle/>
                    <a:p>
                      <a:pPr algn="ctr">
                        <a:defRPr sz="1800"/>
                      </a:pPr>
                      <a:r>
                        <a:rPr sz="900"/>
                        <a:t>Many-hot</a:t>
                      </a:r>
                    </a:p>
                  </a:txBody>
                  <a:tcPr marL="0" marR="0" marT="0" marB="0" anchor="ctr" anchorCtr="0" horzOverflow="overflow"/>
                </a:tc>
                <a:tc>
                  <a:txBody>
                    <a:bodyPr/>
                    <a:lstStyle/>
                    <a:p>
                      <a:pPr algn="ctr">
                        <a:defRPr sz="1800"/>
                      </a:pPr>
                      <a:r>
                        <a:rPr sz="900"/>
                        <a:t>Sigmoid</a:t>
                      </a:r>
                    </a:p>
                  </a:txBody>
                  <a:tcPr marL="0" marR="0" marT="0" marB="0" anchor="ctr" anchorCtr="0" horzOverflow="overflow"/>
                </a:tc>
                <a:tc>
                  <a:txBody>
                    <a:bodyPr/>
                    <a:lstStyle/>
                    <a:p>
                      <a:pPr algn="ctr">
                        <a:defRPr sz="1800"/>
                      </a:pPr>
                      <a:r>
                        <a:rPr sz="900"/>
                        <a:t>Binary cross-entropy</a:t>
                      </a:r>
                    </a:p>
                  </a:txBody>
                  <a:tcPr marL="0" marR="0" marT="0" marB="0" anchor="ctr" anchorCtr="0" horzOverflow="overflow"/>
                </a:tc>
              </a:tr>
              <a:tr h="237145">
                <a:tc gridSpan="5">
                  <a:txBody>
                    <a:bodyPr/>
                    <a:lstStyle/>
                    <a:p>
                      <a:pPr algn="l">
                        <a:defRPr sz="1000">
                          <a:solidFill>
                            <a:srgbClr val="333333"/>
                          </a:solidFill>
                        </a:defRPr>
                      </a:pPr>
                      <a:r>
                        <a:t>Table from [1]</a:t>
                      </a:r>
                    </a:p>
                  </a:txBody>
                  <a:tcPr marL="50800" marR="50800" marT="134466" marB="50800" anchor="ctr" anchorCtr="0" horzOverflow="overflow">
                    <a:lnL/>
                    <a:lnR/>
                    <a:lnT/>
                    <a:lnB/>
                    <a:solidFill>
                      <a:srgbClr val="000000">
                        <a:alpha val="0"/>
                      </a:srgbClr>
                    </a:solidFill>
                  </a:tcPr>
                </a:tc>
                <a:tc hMerge="1">
                  <a:tcPr/>
                </a:tc>
                <a:tc hMerge="1">
                  <a:tcPr/>
                </a:tc>
                <a:tc hMerge="1">
                  <a:tcPr/>
                </a:tc>
                <a:tc hMerge="1">
                  <a:tcPr/>
                </a:tc>
              </a:tr>
            </a:tbl>
          </a:graphicData>
        </a:graphic>
      </p:graphicFrame>
      <p:grpSp>
        <p:nvGrpSpPr>
          <p:cNvPr id="2134" name="Group"/>
          <p:cNvGrpSpPr/>
          <p:nvPr/>
        </p:nvGrpSpPr>
        <p:grpSpPr>
          <a:xfrm>
            <a:off x="7534476" y="293959"/>
            <a:ext cx="1279795" cy="1033211"/>
            <a:chOff x="-17960" y="-17960"/>
            <a:chExt cx="1279793" cy="1033209"/>
          </a:xfrm>
        </p:grpSpPr>
        <p:pic>
          <p:nvPicPr>
            <p:cNvPr id="2122" name="Rounded Rectangle Rounded rectangle" descr="Rounded Rectangle Rounded rectangle"/>
            <p:cNvPicPr>
              <a:picLocks noChangeAspect="0"/>
            </p:cNvPicPr>
            <p:nvPr/>
          </p:nvPicPr>
          <p:blipFill>
            <a:blip r:embed="rId2">
              <a:extLst/>
            </a:blip>
            <a:stretch>
              <a:fillRect/>
            </a:stretch>
          </p:blipFill>
          <p:spPr>
            <a:xfrm>
              <a:off x="-17961" y="-17961"/>
              <a:ext cx="1279795" cy="1033210"/>
            </a:xfrm>
            <a:prstGeom prst="rect">
              <a:avLst/>
            </a:prstGeom>
            <a:effectLst/>
          </p:spPr>
        </p:pic>
        <p:grpSp>
          <p:nvGrpSpPr>
            <p:cNvPr id="2126" name="Intro to NN"/>
            <p:cNvGrpSpPr/>
            <p:nvPr/>
          </p:nvGrpSpPr>
          <p:grpSpPr>
            <a:xfrm>
              <a:off x="68324" y="333649"/>
              <a:ext cx="1085991" cy="372260"/>
              <a:chOff x="0" y="0"/>
              <a:chExt cx="1085989" cy="372258"/>
            </a:xfrm>
          </p:grpSpPr>
          <p:sp>
            <p:nvSpPr>
              <p:cNvPr id="2125" name="Intro to NN"/>
              <p:cNvSpPr/>
              <p:nvPr/>
            </p:nvSpPr>
            <p:spPr>
              <a:xfrm>
                <a:off x="17960" y="17960"/>
                <a:ext cx="1050070" cy="33633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829" y="0"/>
                    </a:moveTo>
                    <a:lnTo>
                      <a:pt x="1771" y="0"/>
                    </a:lnTo>
                    <a:cubicBezTo>
                      <a:pt x="1252" y="0"/>
                      <a:pt x="940" y="0"/>
                      <a:pt x="732" y="271"/>
                    </a:cubicBezTo>
                    <a:cubicBezTo>
                      <a:pt x="432" y="612"/>
                      <a:pt x="196" y="1349"/>
                      <a:pt x="87" y="2285"/>
                    </a:cubicBezTo>
                    <a:cubicBezTo>
                      <a:pt x="0" y="2934"/>
                      <a:pt x="0" y="3908"/>
                      <a:pt x="0" y="5531"/>
                    </a:cubicBezTo>
                    <a:lnTo>
                      <a:pt x="0" y="16069"/>
                    </a:lnTo>
                    <a:cubicBezTo>
                      <a:pt x="0" y="17692"/>
                      <a:pt x="0" y="18666"/>
                      <a:pt x="87" y="19315"/>
                    </a:cubicBezTo>
                    <a:cubicBezTo>
                      <a:pt x="196" y="20251"/>
                      <a:pt x="432" y="20988"/>
                      <a:pt x="732" y="21329"/>
                    </a:cubicBezTo>
                    <a:cubicBezTo>
                      <a:pt x="940" y="21600"/>
                      <a:pt x="1252" y="21600"/>
                      <a:pt x="1771" y="21600"/>
                    </a:cubicBezTo>
                    <a:lnTo>
                      <a:pt x="19829" y="21600"/>
                    </a:lnTo>
                    <a:cubicBezTo>
                      <a:pt x="20348" y="21600"/>
                      <a:pt x="20660" y="21600"/>
                      <a:pt x="20868" y="21329"/>
                    </a:cubicBezTo>
                    <a:cubicBezTo>
                      <a:pt x="21168" y="20988"/>
                      <a:pt x="21404" y="20251"/>
                      <a:pt x="21513" y="19315"/>
                    </a:cubicBezTo>
                    <a:cubicBezTo>
                      <a:pt x="21600" y="18666"/>
                      <a:pt x="21600" y="17692"/>
                      <a:pt x="21600" y="16069"/>
                    </a:cubicBezTo>
                    <a:lnTo>
                      <a:pt x="21600" y="5531"/>
                    </a:lnTo>
                    <a:cubicBezTo>
                      <a:pt x="21600" y="3908"/>
                      <a:pt x="21600" y="2934"/>
                      <a:pt x="21513" y="2285"/>
                    </a:cubicBezTo>
                    <a:cubicBezTo>
                      <a:pt x="21404" y="1349"/>
                      <a:pt x="21168" y="612"/>
                      <a:pt x="20868" y="271"/>
                    </a:cubicBezTo>
                    <a:cubicBezTo>
                      <a:pt x="20660" y="0"/>
                      <a:pt x="20348" y="0"/>
                      <a:pt x="19829" y="0"/>
                    </a:cubicBezTo>
                    <a:close/>
                  </a:path>
                </a:pathLst>
              </a:custGeom>
              <a:solidFill>
                <a:srgbClr val="D5D5D5"/>
              </a:solidFill>
              <a:ln>
                <a:noFill/>
              </a:ln>
              <a:effectLst/>
              <a:extLst>
                <a:ext uri="{C572A759-6A51-4108-AA02-DFA0A04FC94B}">
                  <ma14:wrappingTextBoxFlag xmlns:ma14="http://schemas.microsoft.com/office/mac/drawingml/2011/main" val="1"/>
                </a:ext>
              </a:extLst>
            </p:spPr>
            <p:txBody>
              <a:bodyPr wrap="square" lIns="19050" tIns="19050" rIns="19050" bIns="19050" numCol="1" anchor="ctr">
                <a:noAutofit/>
              </a:bodyPr>
              <a:lstStyle>
                <a:lvl1pPr algn="ctr" defTabSz="412750">
                  <a:defRPr sz="800">
                    <a:solidFill>
                      <a:srgbClr val="000000"/>
                    </a:solidFill>
                    <a:latin typeface="Helvetica Neue Medium"/>
                    <a:ea typeface="Helvetica Neue Medium"/>
                    <a:cs typeface="Helvetica Neue Medium"/>
                    <a:sym typeface="Helvetica Neue Medium"/>
                  </a:defRPr>
                </a:lvl1pPr>
              </a:lstStyle>
              <a:p>
                <a:pPr/>
                <a:r>
                  <a:t>Intro to NN</a:t>
                </a:r>
              </a:p>
            </p:txBody>
          </p:sp>
          <p:pic>
            <p:nvPicPr>
              <p:cNvPr id="2124" name="Intro to NN Intro to NN" descr="Intro to NN Intro to NN"/>
              <p:cNvPicPr>
                <a:picLocks noChangeAspect="0"/>
              </p:cNvPicPr>
              <p:nvPr/>
            </p:nvPicPr>
            <p:blipFill>
              <a:blip r:embed="rId3">
                <a:extLst/>
              </a:blip>
              <a:stretch>
                <a:fillRect/>
              </a:stretch>
            </p:blipFill>
            <p:spPr>
              <a:xfrm>
                <a:off x="-1" y="0"/>
                <a:ext cx="1085991" cy="372259"/>
              </a:xfrm>
              <a:prstGeom prst="rect">
                <a:avLst/>
              </a:prstGeom>
              <a:effectLst/>
            </p:spPr>
          </p:pic>
        </p:grpSp>
        <p:grpSp>
          <p:nvGrpSpPr>
            <p:cNvPr id="2133" name="Group"/>
            <p:cNvGrpSpPr/>
            <p:nvPr/>
          </p:nvGrpSpPr>
          <p:grpSpPr>
            <a:xfrm>
              <a:off x="201565" y="134646"/>
              <a:ext cx="840742" cy="781468"/>
              <a:chOff x="-17960" y="-17960"/>
              <a:chExt cx="840741" cy="781467"/>
            </a:xfrm>
          </p:grpSpPr>
          <p:grpSp>
            <p:nvGrpSpPr>
              <p:cNvPr id="2129" name="Tasks and Models"/>
              <p:cNvGrpSpPr/>
              <p:nvPr/>
            </p:nvGrpSpPr>
            <p:grpSpPr>
              <a:xfrm>
                <a:off x="-17961" y="-17961"/>
                <a:ext cx="840742" cy="200964"/>
                <a:chOff x="0" y="0"/>
                <a:chExt cx="840741" cy="200962"/>
              </a:xfrm>
            </p:grpSpPr>
            <p:sp>
              <p:nvSpPr>
                <p:cNvPr id="2128" name="Tasks and Models"/>
                <p:cNvSpPr/>
                <p:nvPr/>
              </p:nvSpPr>
              <p:spPr>
                <a:xfrm>
                  <a:off x="17960" y="17960"/>
                  <a:ext cx="804821" cy="16504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829" y="0"/>
                      </a:moveTo>
                      <a:lnTo>
                        <a:pt x="1771" y="0"/>
                      </a:lnTo>
                      <a:cubicBezTo>
                        <a:pt x="1252" y="0"/>
                        <a:pt x="940" y="0"/>
                        <a:pt x="732" y="423"/>
                      </a:cubicBezTo>
                      <a:cubicBezTo>
                        <a:pt x="432" y="955"/>
                        <a:pt x="196" y="2107"/>
                        <a:pt x="87" y="3569"/>
                      </a:cubicBezTo>
                      <a:cubicBezTo>
                        <a:pt x="0" y="4583"/>
                        <a:pt x="0" y="6103"/>
                        <a:pt x="0" y="8638"/>
                      </a:cubicBezTo>
                      <a:lnTo>
                        <a:pt x="0" y="12962"/>
                      </a:lnTo>
                      <a:cubicBezTo>
                        <a:pt x="0" y="15497"/>
                        <a:pt x="0" y="17017"/>
                        <a:pt x="87" y="18031"/>
                      </a:cubicBezTo>
                      <a:cubicBezTo>
                        <a:pt x="196" y="19493"/>
                        <a:pt x="432" y="20645"/>
                        <a:pt x="732" y="21177"/>
                      </a:cubicBezTo>
                      <a:cubicBezTo>
                        <a:pt x="940" y="21600"/>
                        <a:pt x="1252" y="21600"/>
                        <a:pt x="1771" y="21600"/>
                      </a:cubicBezTo>
                      <a:lnTo>
                        <a:pt x="19829" y="21600"/>
                      </a:lnTo>
                      <a:cubicBezTo>
                        <a:pt x="20348" y="21600"/>
                        <a:pt x="20660" y="21600"/>
                        <a:pt x="20868" y="21177"/>
                      </a:cubicBezTo>
                      <a:cubicBezTo>
                        <a:pt x="21168" y="20645"/>
                        <a:pt x="21404" y="19493"/>
                        <a:pt x="21513" y="18031"/>
                      </a:cubicBezTo>
                      <a:cubicBezTo>
                        <a:pt x="21600" y="17017"/>
                        <a:pt x="21600" y="15497"/>
                        <a:pt x="21600" y="12962"/>
                      </a:cubicBezTo>
                      <a:lnTo>
                        <a:pt x="21600" y="8638"/>
                      </a:lnTo>
                      <a:cubicBezTo>
                        <a:pt x="21600" y="6103"/>
                        <a:pt x="21600" y="4583"/>
                        <a:pt x="21513" y="3569"/>
                      </a:cubicBezTo>
                      <a:cubicBezTo>
                        <a:pt x="21404" y="2107"/>
                        <a:pt x="21168" y="955"/>
                        <a:pt x="20868" y="423"/>
                      </a:cubicBezTo>
                      <a:cubicBezTo>
                        <a:pt x="20660" y="0"/>
                        <a:pt x="20348" y="0"/>
                        <a:pt x="19829" y="0"/>
                      </a:cubicBezTo>
                      <a:close/>
                    </a:path>
                  </a:pathLst>
                </a:custGeom>
                <a:solidFill>
                  <a:schemeClr val="accent1">
                    <a:lumOff val="2401"/>
                  </a:schemeClr>
                </a:solidFill>
                <a:ln>
                  <a:noFill/>
                </a:ln>
                <a:effectLst/>
                <a:extLst>
                  <a:ext uri="{C572A759-6A51-4108-AA02-DFA0A04FC94B}">
                    <ma14:wrappingTextBoxFlag xmlns:ma14="http://schemas.microsoft.com/office/mac/drawingml/2011/main" val="1"/>
                  </a:ext>
                </a:extLst>
              </p:spPr>
              <p:txBody>
                <a:bodyPr wrap="square" lIns="19050" tIns="19050" rIns="19050" bIns="19050" numCol="1" anchor="ctr">
                  <a:noAutofit/>
                </a:bodyPr>
                <a:lstStyle>
                  <a:lvl1pPr algn="ctr" defTabSz="412750">
                    <a:defRPr sz="600">
                      <a:solidFill>
                        <a:srgbClr val="000000"/>
                      </a:solidFill>
                      <a:latin typeface="Helvetica Neue Medium"/>
                      <a:ea typeface="Helvetica Neue Medium"/>
                      <a:cs typeface="Helvetica Neue Medium"/>
                      <a:sym typeface="Helvetica Neue Medium"/>
                    </a:defRPr>
                  </a:lvl1pPr>
                </a:lstStyle>
                <a:p>
                  <a:pPr/>
                  <a:r>
                    <a:t>Tasks and Models</a:t>
                  </a:r>
                </a:p>
              </p:txBody>
            </p:sp>
            <p:pic>
              <p:nvPicPr>
                <p:cNvPr id="2127" name="Tasks and Models Tasks and Models" descr="Tasks and Models Tasks and Models"/>
                <p:cNvPicPr>
                  <a:picLocks noChangeAspect="0"/>
                </p:cNvPicPr>
                <p:nvPr/>
              </p:nvPicPr>
              <p:blipFill>
                <a:blip r:embed="rId4">
                  <a:extLst/>
                </a:blip>
                <a:stretch>
                  <a:fillRect/>
                </a:stretch>
              </p:blipFill>
              <p:spPr>
                <a:xfrm>
                  <a:off x="-1" y="-1"/>
                  <a:ext cx="840743" cy="200964"/>
                </a:xfrm>
                <a:prstGeom prst="rect">
                  <a:avLst/>
                </a:prstGeom>
                <a:effectLst/>
              </p:spPr>
            </p:pic>
          </p:grpSp>
          <p:grpSp>
            <p:nvGrpSpPr>
              <p:cNvPr id="2132" name="VAE"/>
              <p:cNvGrpSpPr/>
              <p:nvPr/>
            </p:nvGrpSpPr>
            <p:grpSpPr>
              <a:xfrm>
                <a:off x="-17961" y="554020"/>
                <a:ext cx="840742" cy="209487"/>
                <a:chOff x="0" y="0"/>
                <a:chExt cx="840741" cy="209486"/>
              </a:xfrm>
            </p:grpSpPr>
            <p:sp>
              <p:nvSpPr>
                <p:cNvPr id="2131" name="VAE"/>
                <p:cNvSpPr/>
                <p:nvPr/>
              </p:nvSpPr>
              <p:spPr>
                <a:xfrm>
                  <a:off x="17960" y="17960"/>
                  <a:ext cx="804821" cy="17356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829" y="0"/>
                      </a:moveTo>
                      <a:lnTo>
                        <a:pt x="1771" y="0"/>
                      </a:lnTo>
                      <a:cubicBezTo>
                        <a:pt x="1252" y="0"/>
                        <a:pt x="940" y="0"/>
                        <a:pt x="732" y="403"/>
                      </a:cubicBezTo>
                      <a:cubicBezTo>
                        <a:pt x="432" y="908"/>
                        <a:pt x="196" y="2003"/>
                        <a:pt x="87" y="3393"/>
                      </a:cubicBezTo>
                      <a:cubicBezTo>
                        <a:pt x="0" y="4357"/>
                        <a:pt x="0" y="5804"/>
                        <a:pt x="0" y="8214"/>
                      </a:cubicBezTo>
                      <a:lnTo>
                        <a:pt x="0" y="13386"/>
                      </a:lnTo>
                      <a:cubicBezTo>
                        <a:pt x="0" y="15796"/>
                        <a:pt x="0" y="17243"/>
                        <a:pt x="87" y="18207"/>
                      </a:cubicBezTo>
                      <a:cubicBezTo>
                        <a:pt x="196" y="19597"/>
                        <a:pt x="432" y="20692"/>
                        <a:pt x="732" y="21197"/>
                      </a:cubicBezTo>
                      <a:cubicBezTo>
                        <a:pt x="940" y="21600"/>
                        <a:pt x="1252" y="21600"/>
                        <a:pt x="1771" y="21600"/>
                      </a:cubicBezTo>
                      <a:lnTo>
                        <a:pt x="19829" y="21600"/>
                      </a:lnTo>
                      <a:cubicBezTo>
                        <a:pt x="20348" y="21600"/>
                        <a:pt x="20660" y="21600"/>
                        <a:pt x="20868" y="21197"/>
                      </a:cubicBezTo>
                      <a:cubicBezTo>
                        <a:pt x="21168" y="20692"/>
                        <a:pt x="21404" y="19597"/>
                        <a:pt x="21513" y="18207"/>
                      </a:cubicBezTo>
                      <a:cubicBezTo>
                        <a:pt x="21600" y="17243"/>
                        <a:pt x="21600" y="15796"/>
                        <a:pt x="21600" y="13386"/>
                      </a:cubicBezTo>
                      <a:lnTo>
                        <a:pt x="21600" y="8214"/>
                      </a:lnTo>
                      <a:cubicBezTo>
                        <a:pt x="21600" y="5804"/>
                        <a:pt x="21600" y="4357"/>
                        <a:pt x="21513" y="3393"/>
                      </a:cubicBezTo>
                      <a:cubicBezTo>
                        <a:pt x="21404" y="2003"/>
                        <a:pt x="21168" y="908"/>
                        <a:pt x="20868" y="403"/>
                      </a:cubicBezTo>
                      <a:cubicBezTo>
                        <a:pt x="20660" y="0"/>
                        <a:pt x="20348" y="0"/>
                        <a:pt x="19829" y="0"/>
                      </a:cubicBezTo>
                      <a:close/>
                    </a:path>
                  </a:pathLst>
                </a:custGeom>
                <a:solidFill>
                  <a:schemeClr val="accent1">
                    <a:lumOff val="2401"/>
                  </a:schemeClr>
                </a:solidFill>
                <a:ln>
                  <a:noFill/>
                </a:ln>
                <a:effectLst/>
                <a:extLst>
                  <a:ext uri="{C572A759-6A51-4108-AA02-DFA0A04FC94B}">
                    <ma14:wrappingTextBoxFlag xmlns:ma14="http://schemas.microsoft.com/office/mac/drawingml/2011/main" val="1"/>
                  </a:ext>
                </a:extLst>
              </p:spPr>
              <p:txBody>
                <a:bodyPr wrap="square" lIns="19050" tIns="19050" rIns="19050" bIns="19050" numCol="1" anchor="ctr">
                  <a:noAutofit/>
                </a:bodyPr>
                <a:lstStyle>
                  <a:lvl1pPr algn="ctr" defTabSz="412750">
                    <a:defRPr sz="600">
                      <a:solidFill>
                        <a:srgbClr val="000000"/>
                      </a:solidFill>
                      <a:latin typeface="Helvetica Neue Medium"/>
                      <a:ea typeface="Helvetica Neue Medium"/>
                      <a:cs typeface="Helvetica Neue Medium"/>
                      <a:sym typeface="Helvetica Neue Medium"/>
                    </a:defRPr>
                  </a:lvl1pPr>
                </a:lstStyle>
                <a:p>
                  <a:pPr/>
                  <a:r>
                    <a:t>VAE</a:t>
                  </a:r>
                </a:p>
              </p:txBody>
            </p:sp>
            <p:pic>
              <p:nvPicPr>
                <p:cNvPr id="2130" name="VAE VAE" descr="VAE VAE"/>
                <p:cNvPicPr>
                  <a:picLocks noChangeAspect="0"/>
                </p:cNvPicPr>
                <p:nvPr/>
              </p:nvPicPr>
              <p:blipFill>
                <a:blip r:embed="rId5">
                  <a:extLst/>
                </a:blip>
                <a:stretch>
                  <a:fillRect/>
                </a:stretch>
              </p:blipFill>
              <p:spPr>
                <a:xfrm>
                  <a:off x="-1" y="0"/>
                  <a:ext cx="840743" cy="209487"/>
                </a:xfrm>
                <a:prstGeom prst="rect">
                  <a:avLst/>
                </a:prstGeom>
                <a:effectLst/>
              </p:spPr>
            </p:pic>
          </p:grpSp>
        </p:grpSp>
      </p:grpSp>
      <p:grpSp>
        <p:nvGrpSpPr>
          <p:cNvPr id="2137" name="Group"/>
          <p:cNvGrpSpPr/>
          <p:nvPr/>
        </p:nvGrpSpPr>
        <p:grpSpPr>
          <a:xfrm>
            <a:off x="6870161" y="4447995"/>
            <a:ext cx="2021682" cy="2294981"/>
            <a:chOff x="0" y="0"/>
            <a:chExt cx="2021681" cy="2294979"/>
          </a:xfrm>
        </p:grpSpPr>
        <p:pic>
          <p:nvPicPr>
            <p:cNvPr id="2135" name="Image" descr="Image"/>
            <p:cNvPicPr>
              <a:picLocks noChangeAspect="1"/>
            </p:cNvPicPr>
            <p:nvPr/>
          </p:nvPicPr>
          <p:blipFill>
            <a:blip r:embed="rId6">
              <a:extLst/>
            </a:blip>
            <a:srcRect l="1268" t="3869" r="51414" b="3869"/>
            <a:stretch>
              <a:fillRect/>
            </a:stretch>
          </p:blipFill>
          <p:spPr>
            <a:xfrm>
              <a:off x="0" y="0"/>
              <a:ext cx="2021556" cy="1980701"/>
            </a:xfrm>
            <a:prstGeom prst="rect">
              <a:avLst/>
            </a:prstGeom>
            <a:ln w="12700" cap="flat">
              <a:noFill/>
              <a:miter lim="400000"/>
            </a:ln>
            <a:effectLst/>
          </p:spPr>
        </p:pic>
        <p:sp>
          <p:nvSpPr>
            <p:cNvPr id="2136" name="Caption"/>
            <p:cNvSpPr/>
            <p:nvPr/>
          </p:nvSpPr>
          <p:spPr>
            <a:xfrm>
              <a:off x="0" y="2082403"/>
              <a:ext cx="2021682" cy="212577"/>
            </a:xfrm>
            <a:prstGeom prst="roundRect">
              <a:avLst>
                <a:gd name="adj" fmla="val 0"/>
              </a:avLst>
            </a:prstGeom>
            <a:solidFill>
              <a:srgbClr val="000000">
                <a:alpha val="0"/>
              </a:srgbClr>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t">
              <a:noAutofit/>
            </a:bodyPr>
            <a:lstStyle>
              <a:lvl1pPr>
                <a:defRPr sz="800"/>
              </a:lvl1pPr>
            </a:lstStyle>
            <a:p>
              <a:pPr/>
              <a:r>
                <a:t> </a:t>
              </a:r>
            </a:p>
          </p:txBody>
        </p:sp>
      </p:grpSp>
    </p:spTree>
  </p:cSld>
  <p:clrMapOvr>
    <a:masterClrMapping/>
  </p:clrMapOvr>
  <p:transition xmlns:p14="http://schemas.microsoft.com/office/powerpoint/2010/main" spd="med" advClick="1"/>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39" name="Music Generation Using Feedforward Networks"/>
          <p:cNvSpPr txBox="1"/>
          <p:nvPr>
            <p:ph type="title" idx="4294967295"/>
          </p:nvPr>
        </p:nvSpPr>
        <p:spPr>
          <a:xfrm>
            <a:off x="452437" y="754062"/>
            <a:ext cx="8239126" cy="538107"/>
          </a:xfrm>
          <a:prstGeom prst="rect">
            <a:avLst/>
          </a:prstGeom>
        </p:spPr>
        <p:txBody>
          <a:bodyPr lIns="19050" tIns="19050" rIns="19050" bIns="19050" anchor="t">
            <a:normAutofit fontScale="100000" lnSpcReduction="0"/>
          </a:bodyPr>
          <a:lstStyle>
            <a:lvl1pPr defTabSz="1219169">
              <a:lnSpc>
                <a:spcPct val="80000"/>
              </a:lnSpc>
              <a:defRPr b="1" spc="-45" sz="2300">
                <a:solidFill>
                  <a:srgbClr val="000000"/>
                </a:solidFill>
                <a:latin typeface="Helvetica Neue"/>
                <a:ea typeface="Helvetica Neue"/>
                <a:cs typeface="Helvetica Neue"/>
                <a:sym typeface="Helvetica Neue"/>
              </a:defRPr>
            </a:lvl1pPr>
          </a:lstStyle>
          <a:p>
            <a:pPr/>
            <a:r>
              <a:t>Music Generation Using Feedforward Networks</a:t>
            </a:r>
          </a:p>
        </p:txBody>
      </p:sp>
      <p:sp>
        <p:nvSpPr>
          <p:cNvPr id="2140" name="Cost Functions (Binary Cross Entropy)"/>
          <p:cNvSpPr txBox="1"/>
          <p:nvPr/>
        </p:nvSpPr>
        <p:spPr>
          <a:xfrm>
            <a:off x="452437" y="1112110"/>
            <a:ext cx="8239126" cy="350544"/>
          </a:xfrm>
          <a:prstGeom prst="rect">
            <a:avLst/>
          </a:prstGeom>
          <a:ln w="3175">
            <a:miter lim="400000"/>
          </a:ln>
          <a:extLst>
            <a:ext uri="{C572A759-6A51-4108-AA02-DFA0A04FC94B}">
              <ma14:wrappingTextBoxFlag xmlns:ma14="http://schemas.microsoft.com/office/mac/drawingml/2011/main" val="1"/>
            </a:ext>
          </a:extLst>
        </p:spPr>
        <p:txBody>
          <a:bodyPr lIns="17144" tIns="17144" rIns="17144" bIns="17144">
            <a:normAutofit fontScale="100000" lnSpcReduction="0"/>
          </a:bodyPr>
          <a:lstStyle>
            <a:lvl1pPr defTabSz="412750">
              <a:defRPr b="1" sz="1700">
                <a:solidFill>
                  <a:srgbClr val="000000"/>
                </a:solidFill>
                <a:latin typeface="Helvetica Neue"/>
                <a:ea typeface="Helvetica Neue"/>
                <a:cs typeface="Helvetica Neue"/>
                <a:sym typeface="Helvetica Neue"/>
              </a:defRPr>
            </a:lvl1pPr>
          </a:lstStyle>
          <a:p>
            <a:pPr/>
            <a:r>
              <a:t>Cost Functions (Binary Cross Entropy)</a:t>
            </a:r>
          </a:p>
        </p:txBody>
      </p:sp>
      <p:sp>
        <p:nvSpPr>
          <p:cNvPr id="2141" name="[1] Briot, Jean-Pierre, Gaëtan Hadjeres, and François Pachet. Deep learning techniques for music generation. Springer, 2020. Page 72"/>
          <p:cNvSpPr txBox="1"/>
          <p:nvPr/>
        </p:nvSpPr>
        <p:spPr>
          <a:xfrm>
            <a:off x="520700" y="6543408"/>
            <a:ext cx="6067078" cy="1270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defRPr sz="800"/>
            </a:pPr>
            <a:r>
              <a:t>[1] Briot, Jean-Pierre, Gaëtan Hadjeres, and François Pachet. </a:t>
            </a:r>
            <a:r>
              <a:rPr i="1"/>
              <a:t>Deep learning techniques for music generation</a:t>
            </a:r>
            <a:r>
              <a:t>. Springer, 2020. Page 72</a:t>
            </a:r>
          </a:p>
        </p:txBody>
      </p:sp>
      <p:graphicFrame>
        <p:nvGraphicFramePr>
          <p:cNvPr id="2142" name="Table"/>
          <p:cNvGraphicFramePr/>
          <p:nvPr/>
        </p:nvGraphicFramePr>
        <p:xfrm>
          <a:off x="528439" y="1515446"/>
          <a:ext cx="4936007" cy="1397922"/>
        </p:xfrm>
        <a:graphic xmlns:a="http://schemas.openxmlformats.org/drawingml/2006/main">
          <a:graphicData uri="http://schemas.openxmlformats.org/drawingml/2006/table">
            <a:tbl>
              <a:tblPr firstCol="1" firstRow="1" lastCol="0" lastRow="0" bandCol="0" bandRow="0" rtl="0">
                <a:tableStyleId>{4C3C2611-4C71-4FC5-86AE-919BDF0F9419}</a:tableStyleId>
              </a:tblPr>
              <a:tblGrid>
                <a:gridCol w="601580"/>
                <a:gridCol w="1073858"/>
                <a:gridCol w="1161574"/>
                <a:gridCol w="1044734"/>
                <a:gridCol w="1044734"/>
              </a:tblGrid>
              <a:tr h="222253">
                <a:tc>
                  <a:txBody>
                    <a:bodyPr/>
                    <a:lstStyle/>
                    <a:p>
                      <a:pPr algn="ctr">
                        <a:defRPr sz="1800"/>
                      </a:pPr>
                      <a:r>
                        <a:rPr sz="700"/>
                        <a:t>Task</a:t>
                      </a:r>
                    </a:p>
                  </a:txBody>
                  <a:tcPr marL="0" marR="0" marT="0" marB="0" anchor="ctr" anchorCtr="0" horzOverflow="overflow"/>
                </a:tc>
                <a:tc>
                  <a:txBody>
                    <a:bodyPr/>
                    <a:lstStyle/>
                    <a:p>
                      <a:pPr algn="ctr">
                        <a:defRPr sz="1800"/>
                      </a:pPr>
                      <a:r>
                        <a:rPr sz="700"/>
                        <a:t>Output Type </a:t>
                      </a:r>
                    </a:p>
                  </a:txBody>
                  <a:tcPr marL="0" marR="0" marT="0" marB="0" anchor="ctr" anchorCtr="0" horzOverflow="overflow"/>
                </a:tc>
                <a:tc>
                  <a:txBody>
                    <a:bodyPr/>
                    <a:lstStyle/>
                    <a:p>
                      <a:pPr algn="ctr">
                        <a:defRPr sz="1800"/>
                      </a:pPr>
                      <a:r>
                        <a:rPr sz="700"/>
                        <a:t>Target Encoding</a:t>
                      </a:r>
                    </a:p>
                  </a:txBody>
                  <a:tcPr marL="0" marR="0" marT="0" marB="0" anchor="ctr" anchorCtr="0" horzOverflow="overflow"/>
                </a:tc>
                <a:tc>
                  <a:txBody>
                    <a:bodyPr/>
                    <a:lstStyle/>
                    <a:p>
                      <a:pPr algn="ctr">
                        <a:defRPr sz="1800"/>
                      </a:pPr>
                      <a:r>
                        <a:rPr sz="700"/>
                        <a:t>Output Activations</a:t>
                      </a:r>
                    </a:p>
                  </a:txBody>
                  <a:tcPr marL="0" marR="0" marT="0" marB="0" anchor="ctr" anchorCtr="0" horzOverflow="overflow"/>
                </a:tc>
                <a:tc>
                  <a:txBody>
                    <a:bodyPr/>
                    <a:lstStyle/>
                    <a:p>
                      <a:pPr algn="ctr">
                        <a:defRPr sz="1800"/>
                      </a:pPr>
                      <a:r>
                        <a:rPr sz="700"/>
                        <a:t>Cost (loss)</a:t>
                      </a:r>
                    </a:p>
                  </a:txBody>
                  <a:tcPr marL="0" marR="0" marT="0" marB="0" anchor="ctr" anchorCtr="0" horzOverflow="overflow"/>
                </a:tc>
              </a:tr>
              <a:tr h="386785">
                <a:tc>
                  <a:txBody>
                    <a:bodyPr/>
                    <a:lstStyle/>
                    <a:p>
                      <a:pPr algn="ctr">
                        <a:defRPr sz="1800"/>
                      </a:pPr>
                      <a:r>
                        <a:rPr sz="700"/>
                        <a:t>Regression</a:t>
                      </a:r>
                    </a:p>
                  </a:txBody>
                  <a:tcPr marL="0" marR="0" marT="0" marB="0" anchor="ctr" anchorCtr="0" horzOverflow="overflow"/>
                </a:tc>
                <a:tc>
                  <a:txBody>
                    <a:bodyPr/>
                    <a:lstStyle/>
                    <a:p>
                      <a:pPr algn="ctr">
                        <a:defRPr sz="1800"/>
                      </a:pPr>
                      <a:r>
                        <a:rPr sz="700"/>
                        <a:t>Real</a:t>
                      </a:r>
                    </a:p>
                  </a:txBody>
                  <a:tcPr marL="0" marR="0" marT="0" marB="0" anchor="ctr" anchorCtr="0" horzOverflow="overflow"/>
                </a:tc>
                <a:tc>
                  <a:txBody>
                    <a:bodyPr/>
                    <a:lstStyle/>
                    <a:p>
                      <a:pPr algn="ctr">
                        <a:defRPr sz="1800"/>
                      </a:pPr>
                      <a:r>
                        <a:rPr sz="700"/>
                        <a:t>Real Values, or a subset  of real values</a:t>
                      </a:r>
                    </a:p>
                  </a:txBody>
                  <a:tcPr marL="0" marR="0" marT="0" marB="0" anchor="ctr" anchorCtr="0" horzOverflow="overflow"/>
                </a:tc>
                <a:tc>
                  <a:txBody>
                    <a:bodyPr/>
                    <a:lstStyle/>
                    <a:p>
                      <a:pPr algn="ctr">
                        <a:defRPr sz="1800"/>
                      </a:pPr>
                      <a:r>
                        <a:rPr sz="700"/>
                        <a:t>Linear (Identity), ReLu, Sigmoid, Tanh</a:t>
                      </a:r>
                    </a:p>
                  </a:txBody>
                  <a:tcPr marL="0" marR="0" marT="0" marB="0" anchor="ctr" anchorCtr="0" horzOverflow="overflow"/>
                </a:tc>
                <a:tc>
                  <a:txBody>
                    <a:bodyPr/>
                    <a:lstStyle/>
                    <a:p>
                      <a:pPr algn="ctr">
                        <a:defRPr sz="1800"/>
                      </a:pPr>
                      <a:r>
                        <a:rPr sz="700"/>
                        <a:t>MSE (Mean Squared Error)</a:t>
                      </a:r>
                    </a:p>
                  </a:txBody>
                  <a:tcPr marL="0" marR="0" marT="0" marB="0" anchor="ctr" anchorCtr="0" horzOverflow="overflow"/>
                </a:tc>
              </a:tr>
              <a:tr h="259785">
                <a:tc>
                  <a:txBody>
                    <a:bodyPr/>
                    <a:lstStyle/>
                    <a:p>
                      <a:pPr algn="ctr">
                        <a:defRPr sz="1800"/>
                      </a:pPr>
                      <a:r>
                        <a:rPr sz="700"/>
                        <a:t>Classification</a:t>
                      </a:r>
                    </a:p>
                  </a:txBody>
                  <a:tcPr marL="0" marR="0" marT="0" marB="0" anchor="ctr" anchorCtr="0" horzOverflow="overflow">
                    <a:gradFill flip="none" rotWithShape="1">
                      <a:gsLst>
                        <a:gs pos="0">
                          <a:schemeClr val="accent2">
                            <a:hueOff val="-462658"/>
                            <a:satOff val="28181"/>
                            <a:lumOff val="27539"/>
                          </a:schemeClr>
                        </a:gs>
                        <a:gs pos="35000">
                          <a:srgbClr val="FFDBC7"/>
                        </a:gs>
                        <a:gs pos="100000">
                          <a:schemeClr val="accent2">
                            <a:hueOff val="-553247"/>
                            <a:satOff val="28181"/>
                            <a:lumOff val="38912"/>
                          </a:schemeClr>
                        </a:gs>
                      </a:gsLst>
                      <a:lin ang="16200000" scaled="0"/>
                    </a:gradFill>
                  </a:tcPr>
                </a:tc>
                <a:tc>
                  <a:txBody>
                    <a:bodyPr/>
                    <a:lstStyle/>
                    <a:p>
                      <a:pPr algn="ctr">
                        <a:defRPr sz="1800"/>
                      </a:pPr>
                      <a:r>
                        <a:rPr sz="700"/>
                        <a:t>Binary</a:t>
                      </a:r>
                    </a:p>
                  </a:txBody>
                  <a:tcPr marL="0" marR="0" marT="0" marB="0" anchor="ctr" anchorCtr="0" horzOverflow="overflow">
                    <a:gradFill flip="none" rotWithShape="1">
                      <a:gsLst>
                        <a:gs pos="0">
                          <a:schemeClr val="accent2">
                            <a:hueOff val="-462658"/>
                            <a:satOff val="28181"/>
                            <a:lumOff val="27539"/>
                          </a:schemeClr>
                        </a:gs>
                        <a:gs pos="35000">
                          <a:srgbClr val="FFDBC7"/>
                        </a:gs>
                        <a:gs pos="100000">
                          <a:schemeClr val="accent2">
                            <a:hueOff val="-553247"/>
                            <a:satOff val="28181"/>
                            <a:lumOff val="38912"/>
                          </a:schemeClr>
                        </a:gs>
                      </a:gsLst>
                      <a:lin ang="16200000" scaled="0"/>
                    </a:gradFill>
                  </a:tcPr>
                </a:tc>
                <a:tc>
                  <a:txBody>
                    <a:bodyPr/>
                    <a:lstStyle/>
                    <a:p>
                      <a:pPr algn="ctr">
                        <a:defRPr sz="1800"/>
                      </a:pPr>
                      <a:r>
                        <a:rPr sz="700"/>
                        <a:t>{0, 1}</a:t>
                      </a:r>
                    </a:p>
                  </a:txBody>
                  <a:tcPr marL="0" marR="0" marT="0" marB="0" anchor="ctr" anchorCtr="0" horzOverflow="overflow">
                    <a:gradFill flip="none" rotWithShape="1">
                      <a:gsLst>
                        <a:gs pos="0">
                          <a:schemeClr val="accent2">
                            <a:hueOff val="-462658"/>
                            <a:satOff val="28181"/>
                            <a:lumOff val="27539"/>
                          </a:schemeClr>
                        </a:gs>
                        <a:gs pos="35000">
                          <a:srgbClr val="FFDBC7"/>
                        </a:gs>
                        <a:gs pos="100000">
                          <a:schemeClr val="accent2">
                            <a:hueOff val="-553247"/>
                            <a:satOff val="28181"/>
                            <a:lumOff val="38912"/>
                          </a:schemeClr>
                        </a:gs>
                      </a:gsLst>
                      <a:lin ang="16200000" scaled="0"/>
                    </a:gradFill>
                  </a:tcPr>
                </a:tc>
                <a:tc>
                  <a:txBody>
                    <a:bodyPr/>
                    <a:lstStyle/>
                    <a:p>
                      <a:pPr algn="ctr">
                        <a:defRPr sz="1800"/>
                      </a:pPr>
                      <a:r>
                        <a:rPr sz="700"/>
                        <a:t>Sigmoid</a:t>
                      </a:r>
                    </a:p>
                  </a:txBody>
                  <a:tcPr marL="0" marR="0" marT="0" marB="0" anchor="ctr" anchorCtr="0" horzOverflow="overflow">
                    <a:gradFill flip="none" rotWithShape="1">
                      <a:gsLst>
                        <a:gs pos="0">
                          <a:schemeClr val="accent2">
                            <a:hueOff val="-462658"/>
                            <a:satOff val="28181"/>
                            <a:lumOff val="27539"/>
                          </a:schemeClr>
                        </a:gs>
                        <a:gs pos="35000">
                          <a:srgbClr val="FFDBC7"/>
                        </a:gs>
                        <a:gs pos="100000">
                          <a:schemeClr val="accent2">
                            <a:hueOff val="-553247"/>
                            <a:satOff val="28181"/>
                            <a:lumOff val="38912"/>
                          </a:schemeClr>
                        </a:gs>
                      </a:gsLst>
                      <a:lin ang="16200000" scaled="0"/>
                    </a:gradFill>
                  </a:tcPr>
                </a:tc>
                <a:tc>
                  <a:txBody>
                    <a:bodyPr/>
                    <a:lstStyle/>
                    <a:p>
                      <a:pPr algn="ctr">
                        <a:defRPr sz="1800"/>
                      </a:pPr>
                      <a:r>
                        <a:rPr sz="700"/>
                        <a:t>Binary cross-entropy</a:t>
                      </a:r>
                    </a:p>
                  </a:txBody>
                  <a:tcPr marL="0" marR="0" marT="0" marB="0" anchor="ctr" anchorCtr="0" horzOverflow="overflow">
                    <a:gradFill flip="none" rotWithShape="1">
                      <a:gsLst>
                        <a:gs pos="0">
                          <a:schemeClr val="accent2">
                            <a:hueOff val="-462658"/>
                            <a:satOff val="28181"/>
                            <a:lumOff val="27539"/>
                          </a:schemeClr>
                        </a:gs>
                        <a:gs pos="35000">
                          <a:srgbClr val="FFDBC7"/>
                        </a:gs>
                        <a:gs pos="100000">
                          <a:schemeClr val="accent2">
                            <a:hueOff val="-553247"/>
                            <a:satOff val="28181"/>
                            <a:lumOff val="38912"/>
                          </a:schemeClr>
                        </a:gs>
                      </a:gsLst>
                      <a:lin ang="16200000" scaled="0"/>
                    </a:gradFill>
                  </a:tcPr>
                </a:tc>
              </a:tr>
              <a:tr h="259785">
                <a:tc>
                  <a:txBody>
                    <a:bodyPr/>
                    <a:lstStyle/>
                    <a:p>
                      <a:pPr algn="ctr">
                        <a:defRPr sz="1800"/>
                      </a:pPr>
                      <a:r>
                        <a:rPr sz="700"/>
                        <a:t>Classification</a:t>
                      </a:r>
                    </a:p>
                  </a:txBody>
                  <a:tcPr marL="0" marR="0" marT="0" marB="0" anchor="ctr" anchorCtr="0" horzOverflow="overflow"/>
                </a:tc>
                <a:tc>
                  <a:txBody>
                    <a:bodyPr/>
                    <a:lstStyle/>
                    <a:p>
                      <a:pPr algn="ctr">
                        <a:defRPr sz="1800"/>
                      </a:pPr>
                      <a:r>
                        <a:rPr sz="700"/>
                        <a:t>Multi-class Single Label</a:t>
                      </a:r>
                    </a:p>
                  </a:txBody>
                  <a:tcPr marL="0" marR="0" marT="0" marB="0" anchor="ctr" anchorCtr="0" horzOverflow="overflow"/>
                </a:tc>
                <a:tc>
                  <a:txBody>
                    <a:bodyPr/>
                    <a:lstStyle/>
                    <a:p>
                      <a:pPr algn="ctr">
                        <a:defRPr sz="1800"/>
                      </a:pPr>
                      <a:r>
                        <a:rPr sz="700"/>
                        <a:t>One-hot</a:t>
                      </a:r>
                    </a:p>
                  </a:txBody>
                  <a:tcPr marL="0" marR="0" marT="0" marB="0" anchor="ctr" anchorCtr="0" horzOverflow="overflow"/>
                </a:tc>
                <a:tc>
                  <a:txBody>
                    <a:bodyPr/>
                    <a:lstStyle/>
                    <a:p>
                      <a:pPr algn="ctr">
                        <a:defRPr sz="1800"/>
                      </a:pPr>
                      <a:r>
                        <a:rPr sz="700"/>
                        <a:t>Softmax</a:t>
                      </a:r>
                    </a:p>
                  </a:txBody>
                  <a:tcPr marL="0" marR="0" marT="0" marB="0" anchor="ctr" anchorCtr="0" horzOverflow="overflow"/>
                </a:tc>
                <a:tc>
                  <a:txBody>
                    <a:bodyPr/>
                    <a:lstStyle/>
                    <a:p>
                      <a:pPr algn="ctr">
                        <a:defRPr sz="1800"/>
                      </a:pPr>
                      <a:r>
                        <a:rPr sz="700"/>
                        <a:t>Categorical cross-entropy</a:t>
                      </a:r>
                    </a:p>
                  </a:txBody>
                  <a:tcPr marL="0" marR="0" marT="0" marB="0" anchor="ctr" anchorCtr="0" horzOverflow="overflow"/>
                </a:tc>
              </a:tr>
              <a:tr h="259785">
                <a:tc>
                  <a:txBody>
                    <a:bodyPr/>
                    <a:lstStyle/>
                    <a:p>
                      <a:pPr algn="ctr">
                        <a:defRPr sz="1800"/>
                      </a:pPr>
                      <a:r>
                        <a:rPr sz="700"/>
                        <a:t>Classification</a:t>
                      </a:r>
                    </a:p>
                  </a:txBody>
                  <a:tcPr marL="0" marR="0" marT="0" marB="0" anchor="ctr" anchorCtr="0" horzOverflow="overflow"/>
                </a:tc>
                <a:tc>
                  <a:txBody>
                    <a:bodyPr/>
                    <a:lstStyle/>
                    <a:p>
                      <a:pPr algn="ctr">
                        <a:defRPr sz="1800"/>
                      </a:pPr>
                      <a:r>
                        <a:rPr sz="700"/>
                        <a:t>Multi-class Multi-label</a:t>
                      </a:r>
                    </a:p>
                  </a:txBody>
                  <a:tcPr marL="0" marR="0" marT="0" marB="0" anchor="ctr" anchorCtr="0" horzOverflow="overflow"/>
                </a:tc>
                <a:tc>
                  <a:txBody>
                    <a:bodyPr/>
                    <a:lstStyle/>
                    <a:p>
                      <a:pPr algn="ctr">
                        <a:defRPr sz="1800"/>
                      </a:pPr>
                      <a:r>
                        <a:rPr sz="700"/>
                        <a:t>Many-hot</a:t>
                      </a:r>
                    </a:p>
                  </a:txBody>
                  <a:tcPr marL="0" marR="0" marT="0" marB="0" anchor="ctr" anchorCtr="0" horzOverflow="overflow"/>
                </a:tc>
                <a:tc>
                  <a:txBody>
                    <a:bodyPr/>
                    <a:lstStyle/>
                    <a:p>
                      <a:pPr algn="ctr">
                        <a:defRPr sz="1800"/>
                      </a:pPr>
                      <a:r>
                        <a:rPr sz="700"/>
                        <a:t>Sigmoid</a:t>
                      </a:r>
                    </a:p>
                  </a:txBody>
                  <a:tcPr marL="0" marR="0" marT="0" marB="0" anchor="ctr" anchorCtr="0" horzOverflow="overflow"/>
                </a:tc>
                <a:tc>
                  <a:txBody>
                    <a:bodyPr/>
                    <a:lstStyle/>
                    <a:p>
                      <a:pPr algn="ctr">
                        <a:defRPr sz="1800"/>
                      </a:pPr>
                      <a:r>
                        <a:rPr sz="700"/>
                        <a:t>Binary cross-entropy</a:t>
                      </a:r>
                    </a:p>
                  </a:txBody>
                  <a:tcPr marL="0" marR="0" marT="0" marB="0" anchor="ctr" anchorCtr="0" horzOverflow="overflow"/>
                </a:tc>
              </a:tr>
              <a:tr h="212576">
                <a:tc gridSpan="5">
                  <a:txBody>
                    <a:bodyPr/>
                    <a:lstStyle/>
                    <a:p>
                      <a:pPr algn="l">
                        <a:defRPr sz="800">
                          <a:solidFill>
                            <a:srgbClr val="333333"/>
                          </a:solidFill>
                        </a:defRPr>
                      </a:pPr>
                      <a:r>
                        <a:t>Table from [1]</a:t>
                      </a:r>
                    </a:p>
                  </a:txBody>
                  <a:tcPr marL="50800" marR="50800" marT="135858" marB="50800" anchor="ctr" anchorCtr="0" horzOverflow="overflow">
                    <a:lnL/>
                    <a:lnR/>
                    <a:lnT/>
                    <a:lnB/>
                    <a:solidFill>
                      <a:srgbClr val="000000">
                        <a:alpha val="0"/>
                      </a:srgbClr>
                    </a:solidFill>
                  </a:tcPr>
                </a:tc>
                <a:tc hMerge="1">
                  <a:tcPr/>
                </a:tc>
                <a:tc hMerge="1">
                  <a:tcPr/>
                </a:tc>
                <a:tc hMerge="1">
                  <a:tcPr/>
                </a:tc>
                <a:tc hMerge="1">
                  <a:tcPr/>
                </a:tc>
              </a:tr>
            </a:tbl>
          </a:graphicData>
        </a:graphic>
      </p:graphicFrame>
      <p:sp>
        <p:nvSpPr>
          <p:cNvPr id="2143" name="For the predictions, we’ll assume that probabilities above 0.5 mean an active note. Hence, the model is predicting that we have a Kick and Hat coming up while the real data (target) shows that in fact we should have a Kick and Snare coming up.…"/>
          <p:cNvSpPr txBox="1"/>
          <p:nvPr/>
        </p:nvSpPr>
        <p:spPr>
          <a:xfrm>
            <a:off x="4547535" y="3439906"/>
            <a:ext cx="4317819" cy="279611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sz="1100"/>
            </a:pPr>
            <a:r>
              <a:t>For the predictions, we’ll assume that probabilities above 0.5 mean an active note. Hence, the model is predicting that we have a </a:t>
            </a:r>
            <a:r>
              <a:rPr b="1">
                <a:solidFill>
                  <a:srgbClr val="D8BD26"/>
                </a:solidFill>
              </a:rPr>
              <a:t>Kick</a:t>
            </a:r>
            <a:r>
              <a:t> and </a:t>
            </a:r>
            <a:r>
              <a:rPr b="1">
                <a:solidFill>
                  <a:srgbClr val="FFE02C"/>
                </a:solidFill>
              </a:rPr>
              <a:t>Hat</a:t>
            </a:r>
            <a:r>
              <a:t> coming up while the real data (target) shows that in fact we should have a </a:t>
            </a:r>
            <a:r>
              <a:rPr b="1">
                <a:solidFill>
                  <a:srgbClr val="2C3FD8"/>
                </a:solidFill>
              </a:rPr>
              <a:t>Kick</a:t>
            </a:r>
            <a:r>
              <a:t> and </a:t>
            </a:r>
            <a:r>
              <a:rPr b="1">
                <a:solidFill>
                  <a:srgbClr val="9EA6D8"/>
                </a:solidFill>
              </a:rPr>
              <a:t>Snare</a:t>
            </a:r>
            <a:r>
              <a:t> coming up.</a:t>
            </a:r>
          </a:p>
          <a:p>
            <a:pPr>
              <a:defRPr sz="1100"/>
            </a:pPr>
          </a:p>
          <a:p>
            <a:pPr>
              <a:defRPr sz="1100" u="sng"/>
            </a:pPr>
            <a:r>
              <a:t>Let’s find how far are the </a:t>
            </a:r>
            <a:r>
              <a:rPr>
                <a:solidFill>
                  <a:srgbClr val="D87E72"/>
                </a:solidFill>
              </a:rPr>
              <a:t>predictions</a:t>
            </a:r>
            <a:r>
              <a:t> from the </a:t>
            </a:r>
            <a:r>
              <a:rPr>
                <a:solidFill>
                  <a:srgbClr val="55BCCA"/>
                </a:solidFill>
              </a:rPr>
              <a:t>targets</a:t>
            </a:r>
            <a:endParaRPr>
              <a:solidFill>
                <a:srgbClr val="55BCCA"/>
              </a:solidFill>
            </a:endParaRPr>
          </a:p>
          <a:p>
            <a:pPr>
              <a:defRPr sz="1100" u="sng"/>
            </a:pPr>
          </a:p>
          <a:p>
            <a:pPr>
              <a:defRPr sz="1100"/>
            </a:pPr>
            <a:r>
              <a:t>It doesn’t make sense to find the euclidean distance between </a:t>
            </a:r>
            <a:r>
              <a:rPr>
                <a:solidFill>
                  <a:srgbClr val="55BCCA"/>
                </a:solidFill>
              </a:rPr>
              <a:t>Actual targets</a:t>
            </a:r>
            <a:r>
              <a:t> and the </a:t>
            </a:r>
            <a:r>
              <a:rPr>
                <a:solidFill>
                  <a:srgbClr val="D87E72"/>
                </a:solidFill>
              </a:rPr>
              <a:t>predictions</a:t>
            </a:r>
            <a:r>
              <a:t>. Hence, we use a probabilistic criterion for the distance between </a:t>
            </a:r>
            <a:r>
              <a:rPr>
                <a:solidFill>
                  <a:srgbClr val="D87E72"/>
                </a:solidFill>
              </a:rPr>
              <a:t>predictions</a:t>
            </a:r>
            <a:r>
              <a:t> and the </a:t>
            </a:r>
            <a:r>
              <a:rPr>
                <a:solidFill>
                  <a:srgbClr val="55BCCA"/>
                </a:solidFill>
              </a:rPr>
              <a:t>targets. </a:t>
            </a:r>
            <a:r>
              <a:rPr>
                <a:solidFill>
                  <a:schemeClr val="accent4">
                    <a:lumOff val="-3294"/>
                  </a:schemeClr>
                </a:solidFill>
              </a:rPr>
              <a:t>In this case, we find the losses for kick, snare and hat predictions individually and then add them up. Each each individual loss can be calculated using Binary Cross Entropy Loss (BCE):</a:t>
            </a:r>
            <a:r>
              <a:rPr>
                <a:solidFill>
                  <a:srgbClr val="55BCCA"/>
                </a:solidFill>
              </a:rPr>
              <a:t> </a:t>
            </a:r>
            <a:endParaRPr>
              <a:solidFill>
                <a:srgbClr val="55BCCA"/>
              </a:solidFill>
            </a:endParaRPr>
          </a:p>
          <a:p>
            <a:pPr>
              <a:defRPr sz="1100"/>
            </a:pPr>
            <a:endParaRPr>
              <a:solidFill>
                <a:srgbClr val="55BCCA"/>
              </a:solidFill>
            </a:endParaRPr>
          </a:p>
          <a:p>
            <a:pPr>
              <a:defRPr sz="1100"/>
            </a:pPr>
            <a:endParaRPr>
              <a:solidFill>
                <a:srgbClr val="55BCCA"/>
              </a:solidFill>
            </a:endParaRPr>
          </a:p>
          <a:p>
            <a:pPr algn="ctr">
              <a:defRPr sz="800">
                <a:solidFill>
                  <a:schemeClr val="accent4">
                    <a:lumOff val="-3294"/>
                  </a:schemeClr>
                </a:solidFill>
              </a:defRPr>
            </a:pPr>
            <a14:m>
              <m:oMath>
                <m:r>
                  <a:rPr xmlns:a="http://schemas.openxmlformats.org/drawingml/2006/main" sz="900" i="1">
                    <a:solidFill>
                      <a:srgbClr val="212121"/>
                    </a:solidFill>
                    <a:latin typeface="Cambria Math" panose="02040503050406030204" pitchFamily="18" charset="0"/>
                  </a:rPr>
                  <m:t>B</m:t>
                </m:r>
                <m:r>
                  <a:rPr xmlns:a="http://schemas.openxmlformats.org/drawingml/2006/main" sz="900" i="1">
                    <a:solidFill>
                      <a:srgbClr val="212121"/>
                    </a:solidFill>
                    <a:latin typeface="Cambria Math" panose="02040503050406030204" pitchFamily="18" charset="0"/>
                  </a:rPr>
                  <m:t>C</m:t>
                </m:r>
                <m:r>
                  <a:rPr xmlns:a="http://schemas.openxmlformats.org/drawingml/2006/main" sz="900" i="1">
                    <a:solidFill>
                      <a:srgbClr val="212121"/>
                    </a:solidFill>
                    <a:latin typeface="Cambria Math" panose="02040503050406030204" pitchFamily="18" charset="0"/>
                  </a:rPr>
                  <m:t>E</m:t>
                </m:r>
                <m:r>
                  <a:rPr xmlns:a="http://schemas.openxmlformats.org/drawingml/2006/main" sz="900" i="1">
                    <a:solidFill>
                      <a:srgbClr val="212121"/>
                    </a:solidFill>
                    <a:latin typeface="Cambria Math" panose="02040503050406030204" pitchFamily="18" charset="0"/>
                  </a:rPr>
                  <m:t>=</m:t>
                </m:r>
                <m:r>
                  <a:rPr xmlns:a="http://schemas.openxmlformats.org/drawingml/2006/main" sz="900" i="1">
                    <a:solidFill>
                      <a:srgbClr val="212121"/>
                    </a:solidFill>
                    <a:latin typeface="Cambria Math" panose="02040503050406030204" pitchFamily="18" charset="0"/>
                  </a:rPr>
                  <m:t>-</m:t>
                </m:r>
                <m:r>
                  <a:rPr xmlns:a="http://schemas.openxmlformats.org/drawingml/2006/main" sz="900" i="1">
                    <a:solidFill>
                      <a:srgbClr val="212121"/>
                    </a:solidFill>
                    <a:latin typeface="Cambria Math" panose="02040503050406030204" pitchFamily="18" charset="0"/>
                  </a:rPr>
                  <m:t>(</m:t>
                </m:r>
              </m:oMath>
            </a14:m>
            <a14:m>
              <m:oMath>
                <m:r>
                  <a:rPr xmlns:a="http://schemas.openxmlformats.org/drawingml/2006/main" sz="900" i="1">
                    <a:solidFill>
                      <a:srgbClr val="55BCCA"/>
                    </a:solidFill>
                    <a:latin typeface="Cambria Math" panose="02040503050406030204" pitchFamily="18" charset="0"/>
                  </a:rPr>
                  <m:t>t</m:t>
                </m:r>
                <m:r>
                  <a:rPr xmlns:a="http://schemas.openxmlformats.org/drawingml/2006/main" sz="900" i="1">
                    <a:solidFill>
                      <a:srgbClr val="55BCCA"/>
                    </a:solidFill>
                    <a:latin typeface="Cambria Math" panose="02040503050406030204" pitchFamily="18" charset="0"/>
                  </a:rPr>
                  <m:t>a</m:t>
                </m:r>
                <m:r>
                  <a:rPr xmlns:a="http://schemas.openxmlformats.org/drawingml/2006/main" sz="900" i="1">
                    <a:solidFill>
                      <a:srgbClr val="55BCCA"/>
                    </a:solidFill>
                    <a:latin typeface="Cambria Math" panose="02040503050406030204" pitchFamily="18" charset="0"/>
                  </a:rPr>
                  <m:t>r</m:t>
                </m:r>
                <m:r>
                  <a:rPr xmlns:a="http://schemas.openxmlformats.org/drawingml/2006/main" sz="900" i="1">
                    <a:solidFill>
                      <a:srgbClr val="55BCCA"/>
                    </a:solidFill>
                    <a:latin typeface="Cambria Math" panose="02040503050406030204" pitchFamily="18" charset="0"/>
                  </a:rPr>
                  <m:t>g</m:t>
                </m:r>
                <m:r>
                  <a:rPr xmlns:a="http://schemas.openxmlformats.org/drawingml/2006/main" sz="900" i="1">
                    <a:solidFill>
                      <a:srgbClr val="55BCCA"/>
                    </a:solidFill>
                    <a:latin typeface="Cambria Math" panose="02040503050406030204" pitchFamily="18" charset="0"/>
                  </a:rPr>
                  <m:t>e</m:t>
                </m:r>
                <m:sSub>
                  <m:e>
                    <m:r>
                      <a:rPr xmlns:a="http://schemas.openxmlformats.org/drawingml/2006/main" sz="900" i="1">
                        <a:solidFill>
                          <a:srgbClr val="55BCCA"/>
                        </a:solidFill>
                        <a:latin typeface="Cambria Math" panose="02040503050406030204" pitchFamily="18" charset="0"/>
                      </a:rPr>
                      <m:t>t</m:t>
                    </m:r>
                  </m:e>
                  <m:sub>
                    <m:r>
                      <a:rPr xmlns:a="http://schemas.openxmlformats.org/drawingml/2006/main" sz="900" i="1">
                        <a:solidFill>
                          <a:srgbClr val="55BCCA"/>
                        </a:solidFill>
                        <a:latin typeface="Cambria Math" panose="02040503050406030204" pitchFamily="18" charset="0"/>
                      </a:rPr>
                      <m:t>i</m:t>
                    </m:r>
                  </m:sub>
                </m:sSub>
              </m:oMath>
            </a14:m>
            <a14:m>
              <m:oMath>
                <m:r>
                  <a:rPr xmlns:a="http://schemas.openxmlformats.org/drawingml/2006/main" sz="1000" i="1">
                    <a:solidFill>
                      <a:srgbClr val="212121"/>
                    </a:solidFill>
                    <a:latin typeface="Cambria Math" panose="02040503050406030204" pitchFamily="18" charset="0"/>
                  </a:rPr>
                  <m:t>l</m:t>
                </m:r>
                <m:r>
                  <a:rPr xmlns:a="http://schemas.openxmlformats.org/drawingml/2006/main" sz="1000" i="1">
                    <a:solidFill>
                      <a:srgbClr val="212121"/>
                    </a:solidFill>
                    <a:latin typeface="Cambria Math" panose="02040503050406030204" pitchFamily="18" charset="0"/>
                  </a:rPr>
                  <m:t>o</m:t>
                </m:r>
                <m:r>
                  <a:rPr xmlns:a="http://schemas.openxmlformats.org/drawingml/2006/main" sz="1000" i="1">
                    <a:solidFill>
                      <a:srgbClr val="212121"/>
                    </a:solidFill>
                    <a:latin typeface="Cambria Math" panose="02040503050406030204" pitchFamily="18" charset="0"/>
                  </a:rPr>
                  <m:t>g</m:t>
                </m:r>
                <m:r>
                  <a:rPr xmlns:a="http://schemas.openxmlformats.org/drawingml/2006/main" sz="1000" i="1">
                    <a:solidFill>
                      <a:srgbClr val="212121"/>
                    </a:solidFill>
                    <a:latin typeface="Cambria Math" panose="02040503050406030204" pitchFamily="18" charset="0"/>
                  </a:rPr>
                  <m:t>(</m:t>
                </m:r>
              </m:oMath>
            </a14:m>
            <a14:m>
              <m:oMath>
                <m:r>
                  <a:rPr xmlns:a="http://schemas.openxmlformats.org/drawingml/2006/main" sz="850" i="1">
                    <a:solidFill>
                      <a:srgbClr val="D77D71"/>
                    </a:solidFill>
                    <a:latin typeface="Cambria Math" panose="02040503050406030204" pitchFamily="18" charset="0"/>
                  </a:rPr>
                  <m:t>p</m:t>
                </m:r>
                <m:r>
                  <a:rPr xmlns:a="http://schemas.openxmlformats.org/drawingml/2006/main" sz="850" i="1">
                    <a:solidFill>
                      <a:srgbClr val="D77D71"/>
                    </a:solidFill>
                    <a:latin typeface="Cambria Math" panose="02040503050406030204" pitchFamily="18" charset="0"/>
                  </a:rPr>
                  <m:t>r</m:t>
                </m:r>
                <m:r>
                  <a:rPr xmlns:a="http://schemas.openxmlformats.org/drawingml/2006/main" sz="850" i="1">
                    <a:solidFill>
                      <a:srgbClr val="D77D71"/>
                    </a:solidFill>
                    <a:latin typeface="Cambria Math" panose="02040503050406030204" pitchFamily="18" charset="0"/>
                  </a:rPr>
                  <m:t>e</m:t>
                </m:r>
                <m:r>
                  <a:rPr xmlns:a="http://schemas.openxmlformats.org/drawingml/2006/main" sz="850" i="1">
                    <a:solidFill>
                      <a:srgbClr val="D77D71"/>
                    </a:solidFill>
                    <a:latin typeface="Cambria Math" panose="02040503050406030204" pitchFamily="18" charset="0"/>
                  </a:rPr>
                  <m:t>d</m:t>
                </m:r>
                <m:r>
                  <a:rPr xmlns:a="http://schemas.openxmlformats.org/drawingml/2006/main" sz="850" i="1">
                    <a:solidFill>
                      <a:srgbClr val="D77D71"/>
                    </a:solidFill>
                    <a:latin typeface="Cambria Math" panose="02040503050406030204" pitchFamily="18" charset="0"/>
                  </a:rPr>
                  <m:t>i</m:t>
                </m:r>
                <m:r>
                  <a:rPr xmlns:a="http://schemas.openxmlformats.org/drawingml/2006/main" sz="850" i="1">
                    <a:solidFill>
                      <a:srgbClr val="D77D71"/>
                    </a:solidFill>
                    <a:latin typeface="Cambria Math" panose="02040503050406030204" pitchFamily="18" charset="0"/>
                  </a:rPr>
                  <m:t>c</m:t>
                </m:r>
                <m:r>
                  <a:rPr xmlns:a="http://schemas.openxmlformats.org/drawingml/2006/main" sz="850" i="1">
                    <a:solidFill>
                      <a:srgbClr val="D77D71"/>
                    </a:solidFill>
                    <a:latin typeface="Cambria Math" panose="02040503050406030204" pitchFamily="18" charset="0"/>
                  </a:rPr>
                  <m:t>t</m:t>
                </m:r>
                <m:r>
                  <a:rPr xmlns:a="http://schemas.openxmlformats.org/drawingml/2006/main" sz="850" i="1">
                    <a:solidFill>
                      <a:srgbClr val="D77D71"/>
                    </a:solidFill>
                    <a:latin typeface="Cambria Math" panose="02040503050406030204" pitchFamily="18" charset="0"/>
                  </a:rPr>
                  <m:t>i</m:t>
                </m:r>
                <m:r>
                  <a:rPr xmlns:a="http://schemas.openxmlformats.org/drawingml/2006/main" sz="850" i="1">
                    <a:solidFill>
                      <a:srgbClr val="D77D71"/>
                    </a:solidFill>
                    <a:latin typeface="Cambria Math" panose="02040503050406030204" pitchFamily="18" charset="0"/>
                  </a:rPr>
                  <m:t>o</m:t>
                </m:r>
                <m:sSub>
                  <m:e>
                    <m:r>
                      <a:rPr xmlns:a="http://schemas.openxmlformats.org/drawingml/2006/main" sz="850" i="1">
                        <a:solidFill>
                          <a:srgbClr val="D77D71"/>
                        </a:solidFill>
                        <a:latin typeface="Cambria Math" panose="02040503050406030204" pitchFamily="18" charset="0"/>
                      </a:rPr>
                      <m:t>n</m:t>
                    </m:r>
                  </m:e>
                  <m:sub>
                    <m:r>
                      <a:rPr xmlns:a="http://schemas.openxmlformats.org/drawingml/2006/main" sz="850" i="1">
                        <a:solidFill>
                          <a:srgbClr val="D77D71"/>
                        </a:solidFill>
                        <a:latin typeface="Cambria Math" panose="02040503050406030204" pitchFamily="18" charset="0"/>
                      </a:rPr>
                      <m:t>i</m:t>
                    </m:r>
                  </m:sub>
                </m:sSub>
              </m:oMath>
            </a14:m>
            <a14:m>
              <m:oMath>
                <m:r>
                  <a:rPr xmlns:a="http://schemas.openxmlformats.org/drawingml/2006/main" sz="1250" i="1">
                    <a:solidFill>
                      <a:srgbClr val="212121"/>
                    </a:solidFill>
                    <a:latin typeface="Cambria Math" panose="02040503050406030204" pitchFamily="18" charset="0"/>
                  </a:rPr>
                  <m:t>)</m:t>
                </m:r>
              </m:oMath>
            </a14:m>
            <a:r>
              <a:t>+(1-</a:t>
            </a:r>
            <a14:m>
              <m:oMath>
                <m:r>
                  <a:rPr xmlns:a="http://schemas.openxmlformats.org/drawingml/2006/main" sz="900" i="1">
                    <a:solidFill>
                      <a:srgbClr val="55BCCA"/>
                    </a:solidFill>
                    <a:latin typeface="Cambria Math" panose="02040503050406030204" pitchFamily="18" charset="0"/>
                  </a:rPr>
                  <m:t>t</m:t>
                </m:r>
                <m:r>
                  <a:rPr xmlns:a="http://schemas.openxmlformats.org/drawingml/2006/main" sz="900" i="1">
                    <a:solidFill>
                      <a:srgbClr val="55BCCA"/>
                    </a:solidFill>
                    <a:latin typeface="Cambria Math" panose="02040503050406030204" pitchFamily="18" charset="0"/>
                  </a:rPr>
                  <m:t>a</m:t>
                </m:r>
                <m:r>
                  <a:rPr xmlns:a="http://schemas.openxmlformats.org/drawingml/2006/main" sz="900" i="1">
                    <a:solidFill>
                      <a:srgbClr val="55BCCA"/>
                    </a:solidFill>
                    <a:latin typeface="Cambria Math" panose="02040503050406030204" pitchFamily="18" charset="0"/>
                  </a:rPr>
                  <m:t>r</m:t>
                </m:r>
                <m:r>
                  <a:rPr xmlns:a="http://schemas.openxmlformats.org/drawingml/2006/main" sz="900" i="1">
                    <a:solidFill>
                      <a:srgbClr val="55BCCA"/>
                    </a:solidFill>
                    <a:latin typeface="Cambria Math" panose="02040503050406030204" pitchFamily="18" charset="0"/>
                  </a:rPr>
                  <m:t>g</m:t>
                </m:r>
                <m:r>
                  <a:rPr xmlns:a="http://schemas.openxmlformats.org/drawingml/2006/main" sz="900" i="1">
                    <a:solidFill>
                      <a:srgbClr val="55BCCA"/>
                    </a:solidFill>
                    <a:latin typeface="Cambria Math" panose="02040503050406030204" pitchFamily="18" charset="0"/>
                  </a:rPr>
                  <m:t>e</m:t>
                </m:r>
                <m:sSub>
                  <m:e>
                    <m:r>
                      <a:rPr xmlns:a="http://schemas.openxmlformats.org/drawingml/2006/main" sz="900" i="1">
                        <a:solidFill>
                          <a:srgbClr val="55BCCA"/>
                        </a:solidFill>
                        <a:latin typeface="Cambria Math" panose="02040503050406030204" pitchFamily="18" charset="0"/>
                      </a:rPr>
                      <m:t>t</m:t>
                    </m:r>
                  </m:e>
                  <m:sub>
                    <m:r>
                      <a:rPr xmlns:a="http://schemas.openxmlformats.org/drawingml/2006/main" sz="900" i="1">
                        <a:solidFill>
                          <a:srgbClr val="55BCCA"/>
                        </a:solidFill>
                        <a:latin typeface="Cambria Math" panose="02040503050406030204" pitchFamily="18" charset="0"/>
                      </a:rPr>
                      <m:t>i</m:t>
                    </m:r>
                  </m:sub>
                </m:sSub>
              </m:oMath>
            </a14:m>
            <a:r>
              <a:rPr>
                <a:solidFill>
                  <a:srgbClr val="55BCCA"/>
                </a:solidFill>
              </a:rPr>
              <a:t>)</a:t>
            </a:r>
            <a14:m>
              <m:oMath>
                <m:r>
                  <a:rPr xmlns:a="http://schemas.openxmlformats.org/drawingml/2006/main" sz="1000" i="1">
                    <a:solidFill>
                      <a:srgbClr val="212121"/>
                    </a:solidFill>
                    <a:latin typeface="Cambria Math" panose="02040503050406030204" pitchFamily="18" charset="0"/>
                  </a:rPr>
                  <m:t>l</m:t>
                </m:r>
                <m:r>
                  <a:rPr xmlns:a="http://schemas.openxmlformats.org/drawingml/2006/main" sz="1000" i="1">
                    <a:solidFill>
                      <a:srgbClr val="212121"/>
                    </a:solidFill>
                    <a:latin typeface="Cambria Math" panose="02040503050406030204" pitchFamily="18" charset="0"/>
                  </a:rPr>
                  <m:t>o</m:t>
                </m:r>
                <m:r>
                  <a:rPr xmlns:a="http://schemas.openxmlformats.org/drawingml/2006/main" sz="1000" i="1">
                    <a:solidFill>
                      <a:srgbClr val="212121"/>
                    </a:solidFill>
                    <a:latin typeface="Cambria Math" panose="02040503050406030204" pitchFamily="18" charset="0"/>
                  </a:rPr>
                  <m:t>g</m:t>
                </m:r>
                <m:r>
                  <a:rPr xmlns:a="http://schemas.openxmlformats.org/drawingml/2006/main" sz="1000" i="1">
                    <a:solidFill>
                      <a:srgbClr val="212121"/>
                    </a:solidFill>
                    <a:latin typeface="Cambria Math" panose="02040503050406030204" pitchFamily="18" charset="0"/>
                  </a:rPr>
                  <m:t>(</m:t>
                </m:r>
              </m:oMath>
            </a14:m>
            <a:r>
              <a:t>(1-</a:t>
            </a:r>
            <a14:m>
              <m:oMath>
                <m:r>
                  <a:rPr xmlns:a="http://schemas.openxmlformats.org/drawingml/2006/main" sz="850" i="1">
                    <a:solidFill>
                      <a:srgbClr val="D77D71"/>
                    </a:solidFill>
                    <a:latin typeface="Cambria Math" panose="02040503050406030204" pitchFamily="18" charset="0"/>
                  </a:rPr>
                  <m:t>p</m:t>
                </m:r>
                <m:r>
                  <a:rPr xmlns:a="http://schemas.openxmlformats.org/drawingml/2006/main" sz="850" i="1">
                    <a:solidFill>
                      <a:srgbClr val="D77D71"/>
                    </a:solidFill>
                    <a:latin typeface="Cambria Math" panose="02040503050406030204" pitchFamily="18" charset="0"/>
                  </a:rPr>
                  <m:t>r</m:t>
                </m:r>
                <m:r>
                  <a:rPr xmlns:a="http://schemas.openxmlformats.org/drawingml/2006/main" sz="850" i="1">
                    <a:solidFill>
                      <a:srgbClr val="D77D71"/>
                    </a:solidFill>
                    <a:latin typeface="Cambria Math" panose="02040503050406030204" pitchFamily="18" charset="0"/>
                  </a:rPr>
                  <m:t>e</m:t>
                </m:r>
                <m:r>
                  <a:rPr xmlns:a="http://schemas.openxmlformats.org/drawingml/2006/main" sz="850" i="1">
                    <a:solidFill>
                      <a:srgbClr val="D77D71"/>
                    </a:solidFill>
                    <a:latin typeface="Cambria Math" panose="02040503050406030204" pitchFamily="18" charset="0"/>
                  </a:rPr>
                  <m:t>d</m:t>
                </m:r>
                <m:r>
                  <a:rPr xmlns:a="http://schemas.openxmlformats.org/drawingml/2006/main" sz="850" i="1">
                    <a:solidFill>
                      <a:srgbClr val="D77D71"/>
                    </a:solidFill>
                    <a:latin typeface="Cambria Math" panose="02040503050406030204" pitchFamily="18" charset="0"/>
                  </a:rPr>
                  <m:t>i</m:t>
                </m:r>
                <m:r>
                  <a:rPr xmlns:a="http://schemas.openxmlformats.org/drawingml/2006/main" sz="850" i="1">
                    <a:solidFill>
                      <a:srgbClr val="D77D71"/>
                    </a:solidFill>
                    <a:latin typeface="Cambria Math" panose="02040503050406030204" pitchFamily="18" charset="0"/>
                  </a:rPr>
                  <m:t>c</m:t>
                </m:r>
                <m:r>
                  <a:rPr xmlns:a="http://schemas.openxmlformats.org/drawingml/2006/main" sz="850" i="1">
                    <a:solidFill>
                      <a:srgbClr val="D77D71"/>
                    </a:solidFill>
                    <a:latin typeface="Cambria Math" panose="02040503050406030204" pitchFamily="18" charset="0"/>
                  </a:rPr>
                  <m:t>t</m:t>
                </m:r>
                <m:r>
                  <a:rPr xmlns:a="http://schemas.openxmlformats.org/drawingml/2006/main" sz="850" i="1">
                    <a:solidFill>
                      <a:srgbClr val="D77D71"/>
                    </a:solidFill>
                    <a:latin typeface="Cambria Math" panose="02040503050406030204" pitchFamily="18" charset="0"/>
                  </a:rPr>
                  <m:t>i</m:t>
                </m:r>
                <m:r>
                  <a:rPr xmlns:a="http://schemas.openxmlformats.org/drawingml/2006/main" sz="850" i="1">
                    <a:solidFill>
                      <a:srgbClr val="D77D71"/>
                    </a:solidFill>
                    <a:latin typeface="Cambria Math" panose="02040503050406030204" pitchFamily="18" charset="0"/>
                  </a:rPr>
                  <m:t>o</m:t>
                </m:r>
                <m:sSub>
                  <m:e>
                    <m:r>
                      <a:rPr xmlns:a="http://schemas.openxmlformats.org/drawingml/2006/main" sz="850" i="1">
                        <a:solidFill>
                          <a:srgbClr val="D77D71"/>
                        </a:solidFill>
                        <a:latin typeface="Cambria Math" panose="02040503050406030204" pitchFamily="18" charset="0"/>
                      </a:rPr>
                      <m:t>n</m:t>
                    </m:r>
                  </m:e>
                  <m:sub>
                    <m:r>
                      <a:rPr xmlns:a="http://schemas.openxmlformats.org/drawingml/2006/main" sz="850" i="1">
                        <a:solidFill>
                          <a:srgbClr val="D77D71"/>
                        </a:solidFill>
                        <a:latin typeface="Cambria Math" panose="02040503050406030204" pitchFamily="18" charset="0"/>
                      </a:rPr>
                      <m:t>i</m:t>
                    </m:r>
                  </m:sub>
                </m:sSub>
              </m:oMath>
            </a14:m>
            <a14:m>
              <m:oMath>
                <m:r>
                  <a:rPr xmlns:a="http://schemas.openxmlformats.org/drawingml/2006/main" sz="1250" i="1">
                    <a:solidFill>
                      <a:srgbClr val="212121"/>
                    </a:solidFill>
                    <a:latin typeface="Cambria Math" panose="02040503050406030204" pitchFamily="18" charset="0"/>
                  </a:rPr>
                  <m:t>)</m:t>
                </m:r>
              </m:oMath>
            </a14:m>
            <a:r>
              <a:t>)</a:t>
            </a:r>
          </a:p>
          <a:p>
            <a:pPr algn="ctr">
              <a:defRPr sz="800">
                <a:solidFill>
                  <a:schemeClr val="accent4">
                    <a:lumOff val="-3294"/>
                  </a:schemeClr>
                </a:solidFill>
              </a:defRPr>
            </a:pPr>
          </a:p>
          <a:p>
            <a:pPr algn="ctr">
              <a:defRPr sz="800">
                <a:solidFill>
                  <a:schemeClr val="accent4">
                    <a:lumOff val="-3294"/>
                  </a:schemeClr>
                </a:solidFill>
              </a:defRPr>
            </a:pPr>
            <a14:m>
              <m:oMath>
                <m:r>
                  <a:rPr xmlns:a="http://schemas.openxmlformats.org/drawingml/2006/main" sz="900" i="1">
                    <a:solidFill>
                      <a:srgbClr val="212121"/>
                    </a:solidFill>
                    <a:latin typeface="Cambria Math" panose="02040503050406030204" pitchFamily="18" charset="0"/>
                  </a:rPr>
                  <m:t>w</m:t>
                </m:r>
                <m:r>
                  <a:rPr xmlns:a="http://schemas.openxmlformats.org/drawingml/2006/main" sz="900" i="1">
                    <a:solidFill>
                      <a:srgbClr val="212121"/>
                    </a:solidFill>
                    <a:latin typeface="Cambria Math" panose="02040503050406030204" pitchFamily="18" charset="0"/>
                  </a:rPr>
                  <m:t>h</m:t>
                </m:r>
                <m:r>
                  <a:rPr xmlns:a="http://schemas.openxmlformats.org/drawingml/2006/main" sz="900" i="1">
                    <a:solidFill>
                      <a:srgbClr val="212121"/>
                    </a:solidFill>
                    <a:latin typeface="Cambria Math" panose="02040503050406030204" pitchFamily="18" charset="0"/>
                  </a:rPr>
                  <m:t>e</m:t>
                </m:r>
                <m:r>
                  <a:rPr xmlns:a="http://schemas.openxmlformats.org/drawingml/2006/main" sz="900" i="1">
                    <a:solidFill>
                      <a:srgbClr val="212121"/>
                    </a:solidFill>
                    <a:latin typeface="Cambria Math" panose="02040503050406030204" pitchFamily="18" charset="0"/>
                  </a:rPr>
                  <m:t>r</m:t>
                </m:r>
                <m:r>
                  <a:rPr xmlns:a="http://schemas.openxmlformats.org/drawingml/2006/main" sz="900" i="1">
                    <a:solidFill>
                      <a:srgbClr val="212121"/>
                    </a:solidFill>
                    <a:latin typeface="Cambria Math" panose="02040503050406030204" pitchFamily="18" charset="0"/>
                  </a:rPr>
                  <m:t>e</m:t>
                </m:r>
              </m:oMath>
            </a14:m>
            <a:r>
              <a:t>  </a:t>
            </a:r>
            <a14:m>
              <m:oMath>
                <m:r>
                  <a:rPr xmlns:a="http://schemas.openxmlformats.org/drawingml/2006/main" sz="900" i="1">
                    <a:solidFill>
                      <a:srgbClr val="55BCCA"/>
                    </a:solidFill>
                    <a:latin typeface="Cambria Math" panose="02040503050406030204" pitchFamily="18" charset="0"/>
                  </a:rPr>
                  <m:t>t</m:t>
                </m:r>
                <m:r>
                  <a:rPr xmlns:a="http://schemas.openxmlformats.org/drawingml/2006/main" sz="900" i="1">
                    <a:solidFill>
                      <a:srgbClr val="55BCCA"/>
                    </a:solidFill>
                    <a:latin typeface="Cambria Math" panose="02040503050406030204" pitchFamily="18" charset="0"/>
                  </a:rPr>
                  <m:t>a</m:t>
                </m:r>
                <m:r>
                  <a:rPr xmlns:a="http://schemas.openxmlformats.org/drawingml/2006/main" sz="900" i="1">
                    <a:solidFill>
                      <a:srgbClr val="55BCCA"/>
                    </a:solidFill>
                    <a:latin typeface="Cambria Math" panose="02040503050406030204" pitchFamily="18" charset="0"/>
                  </a:rPr>
                  <m:t>r</m:t>
                </m:r>
                <m:r>
                  <a:rPr xmlns:a="http://schemas.openxmlformats.org/drawingml/2006/main" sz="900" i="1">
                    <a:solidFill>
                      <a:srgbClr val="55BCCA"/>
                    </a:solidFill>
                    <a:latin typeface="Cambria Math" panose="02040503050406030204" pitchFamily="18" charset="0"/>
                  </a:rPr>
                  <m:t>g</m:t>
                </m:r>
                <m:r>
                  <a:rPr xmlns:a="http://schemas.openxmlformats.org/drawingml/2006/main" sz="900" i="1">
                    <a:solidFill>
                      <a:srgbClr val="55BCCA"/>
                    </a:solidFill>
                    <a:latin typeface="Cambria Math" panose="02040503050406030204" pitchFamily="18" charset="0"/>
                  </a:rPr>
                  <m:t>e</m:t>
                </m:r>
                <m:sSub>
                  <m:e>
                    <m:r>
                      <a:rPr xmlns:a="http://schemas.openxmlformats.org/drawingml/2006/main" sz="900" i="1">
                        <a:solidFill>
                          <a:srgbClr val="55BCCA"/>
                        </a:solidFill>
                        <a:latin typeface="Cambria Math" panose="02040503050406030204" pitchFamily="18" charset="0"/>
                      </a:rPr>
                      <m:t>t</m:t>
                    </m:r>
                  </m:e>
                  <m:sub>
                    <m:r>
                      <a:rPr xmlns:a="http://schemas.openxmlformats.org/drawingml/2006/main" sz="900" i="1">
                        <a:solidFill>
                          <a:srgbClr val="55BCCA"/>
                        </a:solidFill>
                        <a:latin typeface="Cambria Math" panose="02040503050406030204" pitchFamily="18" charset="0"/>
                      </a:rPr>
                      <m:t>i</m:t>
                    </m:r>
                  </m:sub>
                </m:sSub>
              </m:oMath>
            </a14:m>
            <a14:m>
              <m:oMath>
                <m:r>
                  <a:rPr xmlns:a="http://schemas.openxmlformats.org/drawingml/2006/main" sz="1000" i="1">
                    <a:solidFill>
                      <a:srgbClr val="212121"/>
                    </a:solidFill>
                    <a:latin typeface="Cambria Math" panose="02040503050406030204" pitchFamily="18" charset="0"/>
                  </a:rPr>
                  <m:t>∈</m:t>
                </m:r>
                <m:r>
                  <a:rPr xmlns:a="http://schemas.openxmlformats.org/drawingml/2006/main" sz="1000" i="1">
                    <a:solidFill>
                      <a:srgbClr val="212121"/>
                    </a:solidFill>
                    <a:latin typeface="Cambria Math" panose="02040503050406030204" pitchFamily="18" charset="0"/>
                  </a:rPr>
                  <m:t>{</m:t>
                </m:r>
                <m:r>
                  <a:rPr xmlns:a="http://schemas.openxmlformats.org/drawingml/2006/main" sz="1000" i="1">
                    <a:solidFill>
                      <a:srgbClr val="212121"/>
                    </a:solidFill>
                    <a:latin typeface="Cambria Math" panose="02040503050406030204" pitchFamily="18" charset="0"/>
                  </a:rPr>
                  <m:t>0,1</m:t>
                </m:r>
                <m:r>
                  <a:rPr xmlns:a="http://schemas.openxmlformats.org/drawingml/2006/main" sz="1000" i="1">
                    <a:solidFill>
                      <a:srgbClr val="212121"/>
                    </a:solidFill>
                    <a:latin typeface="Cambria Math" panose="02040503050406030204" pitchFamily="18" charset="0"/>
                  </a:rPr>
                  <m:t>}</m:t>
                </m:r>
                <m:r>
                  <a:rPr xmlns:a="http://schemas.openxmlformats.org/drawingml/2006/main" sz="1000" i="1">
                    <a:solidFill>
                      <a:srgbClr val="212121"/>
                    </a:solidFill>
                    <a:latin typeface="Cambria Math" panose="02040503050406030204" pitchFamily="18" charset="0"/>
                  </a:rPr>
                  <m:t>a</m:t>
                </m:r>
                <m:r>
                  <a:rPr xmlns:a="http://schemas.openxmlformats.org/drawingml/2006/main" sz="1000" i="1">
                    <a:solidFill>
                      <a:srgbClr val="212121"/>
                    </a:solidFill>
                    <a:latin typeface="Cambria Math" panose="02040503050406030204" pitchFamily="18" charset="0"/>
                  </a:rPr>
                  <m:t>n</m:t>
                </m:r>
                <m:r>
                  <a:rPr xmlns:a="http://schemas.openxmlformats.org/drawingml/2006/main" sz="1000" i="1">
                    <a:solidFill>
                      <a:srgbClr val="212121"/>
                    </a:solidFill>
                    <a:latin typeface="Cambria Math" panose="02040503050406030204" pitchFamily="18" charset="0"/>
                  </a:rPr>
                  <m:t>d</m:t>
                </m:r>
              </m:oMath>
            </a14:m>
            <a:r>
              <a:t> </a:t>
            </a:r>
            <a14:m>
              <m:oMath>
                <m:r>
                  <a:rPr xmlns:a="http://schemas.openxmlformats.org/drawingml/2006/main" sz="850" i="1">
                    <a:solidFill>
                      <a:srgbClr val="D77D71"/>
                    </a:solidFill>
                    <a:latin typeface="Cambria Math" panose="02040503050406030204" pitchFamily="18" charset="0"/>
                  </a:rPr>
                  <m:t>p</m:t>
                </m:r>
                <m:r>
                  <a:rPr xmlns:a="http://schemas.openxmlformats.org/drawingml/2006/main" sz="850" i="1">
                    <a:solidFill>
                      <a:srgbClr val="D77D71"/>
                    </a:solidFill>
                    <a:latin typeface="Cambria Math" panose="02040503050406030204" pitchFamily="18" charset="0"/>
                  </a:rPr>
                  <m:t>r</m:t>
                </m:r>
                <m:r>
                  <a:rPr xmlns:a="http://schemas.openxmlformats.org/drawingml/2006/main" sz="850" i="1">
                    <a:solidFill>
                      <a:srgbClr val="D77D71"/>
                    </a:solidFill>
                    <a:latin typeface="Cambria Math" panose="02040503050406030204" pitchFamily="18" charset="0"/>
                  </a:rPr>
                  <m:t>e</m:t>
                </m:r>
                <m:r>
                  <a:rPr xmlns:a="http://schemas.openxmlformats.org/drawingml/2006/main" sz="850" i="1">
                    <a:solidFill>
                      <a:srgbClr val="D77D71"/>
                    </a:solidFill>
                    <a:latin typeface="Cambria Math" panose="02040503050406030204" pitchFamily="18" charset="0"/>
                  </a:rPr>
                  <m:t>d</m:t>
                </m:r>
                <m:r>
                  <a:rPr xmlns:a="http://schemas.openxmlformats.org/drawingml/2006/main" sz="850" i="1">
                    <a:solidFill>
                      <a:srgbClr val="D77D71"/>
                    </a:solidFill>
                    <a:latin typeface="Cambria Math" panose="02040503050406030204" pitchFamily="18" charset="0"/>
                  </a:rPr>
                  <m:t>i</m:t>
                </m:r>
                <m:r>
                  <a:rPr xmlns:a="http://schemas.openxmlformats.org/drawingml/2006/main" sz="850" i="1">
                    <a:solidFill>
                      <a:srgbClr val="D77D71"/>
                    </a:solidFill>
                    <a:latin typeface="Cambria Math" panose="02040503050406030204" pitchFamily="18" charset="0"/>
                  </a:rPr>
                  <m:t>c</m:t>
                </m:r>
                <m:r>
                  <a:rPr xmlns:a="http://schemas.openxmlformats.org/drawingml/2006/main" sz="850" i="1">
                    <a:solidFill>
                      <a:srgbClr val="D77D71"/>
                    </a:solidFill>
                    <a:latin typeface="Cambria Math" panose="02040503050406030204" pitchFamily="18" charset="0"/>
                  </a:rPr>
                  <m:t>t</m:t>
                </m:r>
                <m:r>
                  <a:rPr xmlns:a="http://schemas.openxmlformats.org/drawingml/2006/main" sz="850" i="1">
                    <a:solidFill>
                      <a:srgbClr val="D77D71"/>
                    </a:solidFill>
                    <a:latin typeface="Cambria Math" panose="02040503050406030204" pitchFamily="18" charset="0"/>
                  </a:rPr>
                  <m:t>i</m:t>
                </m:r>
                <m:r>
                  <a:rPr xmlns:a="http://schemas.openxmlformats.org/drawingml/2006/main" sz="850" i="1">
                    <a:solidFill>
                      <a:srgbClr val="D77D71"/>
                    </a:solidFill>
                    <a:latin typeface="Cambria Math" panose="02040503050406030204" pitchFamily="18" charset="0"/>
                  </a:rPr>
                  <m:t>o</m:t>
                </m:r>
                <m:sSub>
                  <m:e>
                    <m:r>
                      <a:rPr xmlns:a="http://schemas.openxmlformats.org/drawingml/2006/main" sz="850" i="1">
                        <a:solidFill>
                          <a:srgbClr val="D77D71"/>
                        </a:solidFill>
                        <a:latin typeface="Cambria Math" panose="02040503050406030204" pitchFamily="18" charset="0"/>
                      </a:rPr>
                      <m:t>n</m:t>
                    </m:r>
                  </m:e>
                  <m:sub>
                    <m:r>
                      <a:rPr xmlns:a="http://schemas.openxmlformats.org/drawingml/2006/main" sz="850" i="1">
                        <a:solidFill>
                          <a:srgbClr val="D77D71"/>
                        </a:solidFill>
                        <a:latin typeface="Cambria Math" panose="02040503050406030204" pitchFamily="18" charset="0"/>
                      </a:rPr>
                      <m:t>i</m:t>
                    </m:r>
                  </m:sub>
                </m:sSub>
              </m:oMath>
            </a14:m>
            <a14:m>
              <m:oMath>
                <m:r>
                  <a:rPr xmlns:a="http://schemas.openxmlformats.org/drawingml/2006/main" sz="1100" i="1">
                    <a:solidFill>
                      <a:srgbClr val="212121"/>
                    </a:solidFill>
                    <a:latin typeface="Cambria Math" panose="02040503050406030204" pitchFamily="18" charset="0"/>
                  </a:rPr>
                  <m:t>∈</m:t>
                </m:r>
                <m:r>
                  <a:rPr xmlns:a="http://schemas.openxmlformats.org/drawingml/2006/main" sz="1100" i="1">
                    <a:solidFill>
                      <a:srgbClr val="212121"/>
                    </a:solidFill>
                    <a:latin typeface="Cambria Math" panose="02040503050406030204" pitchFamily="18" charset="0"/>
                  </a:rPr>
                  <m:t>(</m:t>
                </m:r>
                <m:r>
                  <a:rPr xmlns:a="http://schemas.openxmlformats.org/drawingml/2006/main" sz="1100" i="1">
                    <a:solidFill>
                      <a:srgbClr val="212121"/>
                    </a:solidFill>
                    <a:latin typeface="Cambria Math" panose="02040503050406030204" pitchFamily="18" charset="0"/>
                  </a:rPr>
                  <m:t>0,1</m:t>
                </m:r>
                <m:r>
                  <a:rPr xmlns:a="http://schemas.openxmlformats.org/drawingml/2006/main" sz="1100" i="1">
                    <a:solidFill>
                      <a:srgbClr val="212121"/>
                    </a:solidFill>
                    <a:latin typeface="Cambria Math" panose="02040503050406030204" pitchFamily="18" charset="0"/>
                  </a:rPr>
                  <m:t>)</m:t>
                </m:r>
              </m:oMath>
            </a14:m>
            <a:endParaRPr>
              <a:solidFill>
                <a:srgbClr val="222222"/>
              </a:solidFill>
            </a:endParaRPr>
          </a:p>
        </p:txBody>
      </p:sp>
      <p:grpSp>
        <p:nvGrpSpPr>
          <p:cNvPr id="2183" name="Group"/>
          <p:cNvGrpSpPr/>
          <p:nvPr/>
        </p:nvGrpSpPr>
        <p:grpSpPr>
          <a:xfrm>
            <a:off x="303101" y="3599681"/>
            <a:ext cx="2410747" cy="2252651"/>
            <a:chOff x="0" y="0"/>
            <a:chExt cx="2410745" cy="2252650"/>
          </a:xfrm>
        </p:grpSpPr>
        <p:sp>
          <p:nvSpPr>
            <p:cNvPr id="2144" name="Circle"/>
            <p:cNvSpPr/>
            <p:nvPr/>
          </p:nvSpPr>
          <p:spPr>
            <a:xfrm>
              <a:off x="0" y="592682"/>
              <a:ext cx="229727" cy="229727"/>
            </a:xfrm>
            <a:prstGeom prst="ellipse">
              <a:avLst/>
            </a:prstGeom>
            <a:solidFill>
              <a:srgbClr val="BAB9A0"/>
            </a:solidFill>
            <a:ln w="25400" cap="flat">
              <a:solidFill>
                <a:schemeClr val="accent1"/>
              </a:solidFill>
              <a:prstDash val="solid"/>
              <a:round/>
            </a:ln>
            <a:effectLst/>
          </p:spPr>
          <p:txBody>
            <a:bodyPr wrap="square" lIns="0" tIns="0" rIns="0" bIns="0" numCol="1" anchor="t">
              <a:noAutofit/>
            </a:bodyPr>
            <a:lstStyle/>
            <a:p>
              <a:pPr/>
            </a:p>
          </p:txBody>
        </p:sp>
        <p:sp>
          <p:nvSpPr>
            <p:cNvPr id="2145" name="Line"/>
            <p:cNvSpPr/>
            <p:nvPr/>
          </p:nvSpPr>
          <p:spPr>
            <a:xfrm flipV="1">
              <a:off x="114863" y="1015887"/>
              <a:ext cx="1" cy="289791"/>
            </a:xfrm>
            <a:prstGeom prst="line">
              <a:avLst/>
            </a:prstGeom>
            <a:noFill/>
            <a:ln w="25400" cap="rnd">
              <a:solidFill>
                <a:srgbClr val="BAB9A0"/>
              </a:solidFill>
              <a:custDash>
                <a:ds d="100000" sp="200000"/>
              </a:custDash>
              <a:round/>
            </a:ln>
            <a:effectLst>
              <a:outerShdw sx="100000" sy="100000" kx="0" ky="0" algn="b" rotWithShape="0" blurRad="38100" dist="20000" dir="5400000">
                <a:srgbClr val="000000">
                  <a:alpha val="38000"/>
                </a:srgbClr>
              </a:outerShdw>
            </a:effectLst>
          </p:spPr>
          <p:txBody>
            <a:bodyPr wrap="square" lIns="0" tIns="0" rIns="0" bIns="0" numCol="1" anchor="t">
              <a:noAutofit/>
            </a:bodyPr>
            <a:lstStyle/>
            <a:p>
              <a:pPr/>
            </a:p>
          </p:txBody>
        </p:sp>
        <p:sp>
          <p:nvSpPr>
            <p:cNvPr id="2146" name="Circle"/>
            <p:cNvSpPr/>
            <p:nvPr/>
          </p:nvSpPr>
          <p:spPr>
            <a:xfrm>
              <a:off x="0" y="1488979"/>
              <a:ext cx="229727" cy="229728"/>
            </a:xfrm>
            <a:prstGeom prst="ellipse">
              <a:avLst/>
            </a:prstGeom>
            <a:solidFill>
              <a:srgbClr val="BAB9A0"/>
            </a:solidFill>
            <a:ln w="25400" cap="flat">
              <a:solidFill>
                <a:schemeClr val="accent1"/>
              </a:solidFill>
              <a:prstDash val="solid"/>
              <a:round/>
            </a:ln>
            <a:effectLst/>
          </p:spPr>
          <p:txBody>
            <a:bodyPr wrap="square" lIns="0" tIns="0" rIns="0" bIns="0" numCol="1" anchor="t">
              <a:noAutofit/>
            </a:bodyPr>
            <a:lstStyle/>
            <a:p>
              <a:pPr/>
            </a:p>
          </p:txBody>
        </p:sp>
        <p:sp>
          <p:nvSpPr>
            <p:cNvPr id="2147" name="Circle"/>
            <p:cNvSpPr/>
            <p:nvPr/>
          </p:nvSpPr>
          <p:spPr>
            <a:xfrm>
              <a:off x="1281884" y="0"/>
              <a:ext cx="195050" cy="195049"/>
            </a:xfrm>
            <a:prstGeom prst="ellipse">
              <a:avLst/>
            </a:prstGeom>
            <a:solidFill>
              <a:schemeClr val="accent4">
                <a:lumOff val="-3294"/>
              </a:schemeClr>
            </a:solidFill>
            <a:ln w="25400" cap="flat">
              <a:solidFill>
                <a:schemeClr val="accent4">
                  <a:lumOff val="-3294"/>
                </a:schemeClr>
              </a:solidFill>
              <a:prstDash val="sysDot"/>
              <a:miter lim="400000"/>
            </a:ln>
            <a:effectLst/>
          </p:spPr>
          <p:txBody>
            <a:bodyPr wrap="square" lIns="0" tIns="0" rIns="0" bIns="0" numCol="1" anchor="t">
              <a:noAutofit/>
            </a:bodyPr>
            <a:lstStyle/>
            <a:p>
              <a:pPr/>
            </a:p>
          </p:txBody>
        </p:sp>
        <p:sp>
          <p:nvSpPr>
            <p:cNvPr id="2148" name="Circle"/>
            <p:cNvSpPr/>
            <p:nvPr/>
          </p:nvSpPr>
          <p:spPr>
            <a:xfrm>
              <a:off x="1281884" y="260151"/>
              <a:ext cx="195050" cy="195050"/>
            </a:xfrm>
            <a:prstGeom prst="ellipse">
              <a:avLst/>
            </a:prstGeom>
            <a:solidFill>
              <a:schemeClr val="accent4">
                <a:lumOff val="-3294"/>
                <a:alpha val="72085"/>
              </a:schemeClr>
            </a:solidFill>
            <a:ln w="25400" cap="flat">
              <a:solidFill>
                <a:schemeClr val="accent4">
                  <a:lumOff val="-3294"/>
                  <a:alpha val="72085"/>
                </a:schemeClr>
              </a:solidFill>
              <a:prstDash val="sysDot"/>
              <a:miter lim="400000"/>
            </a:ln>
            <a:effectLst/>
          </p:spPr>
          <p:txBody>
            <a:bodyPr wrap="square" lIns="0" tIns="0" rIns="0" bIns="0" numCol="1" anchor="t">
              <a:noAutofit/>
            </a:bodyPr>
            <a:lstStyle/>
            <a:p>
              <a:pPr/>
            </a:p>
          </p:txBody>
        </p:sp>
        <p:sp>
          <p:nvSpPr>
            <p:cNvPr id="2149" name="Circle"/>
            <p:cNvSpPr/>
            <p:nvPr/>
          </p:nvSpPr>
          <p:spPr>
            <a:xfrm>
              <a:off x="1276885" y="520303"/>
              <a:ext cx="195050" cy="195050"/>
            </a:xfrm>
            <a:prstGeom prst="ellipse">
              <a:avLst/>
            </a:prstGeom>
            <a:solidFill>
              <a:schemeClr val="accent4">
                <a:lumOff val="-3294"/>
                <a:alpha val="32761"/>
              </a:schemeClr>
            </a:solidFill>
            <a:ln w="25400" cap="flat">
              <a:solidFill>
                <a:schemeClr val="accent4">
                  <a:lumOff val="-3294"/>
                  <a:alpha val="32761"/>
                </a:schemeClr>
              </a:solidFill>
              <a:prstDash val="sysDot"/>
              <a:miter lim="400000"/>
            </a:ln>
            <a:effectLst/>
          </p:spPr>
          <p:txBody>
            <a:bodyPr wrap="square" lIns="0" tIns="0" rIns="0" bIns="0" numCol="1" anchor="t">
              <a:noAutofit/>
            </a:bodyPr>
            <a:lstStyle/>
            <a:p>
              <a:pPr/>
            </a:p>
          </p:txBody>
        </p:sp>
        <p:sp>
          <p:nvSpPr>
            <p:cNvPr id="2150" name="Circle"/>
            <p:cNvSpPr/>
            <p:nvPr/>
          </p:nvSpPr>
          <p:spPr>
            <a:xfrm>
              <a:off x="1277932" y="780454"/>
              <a:ext cx="195050" cy="195050"/>
            </a:xfrm>
            <a:prstGeom prst="ellipse">
              <a:avLst/>
            </a:prstGeom>
            <a:solidFill>
              <a:srgbClr val="D44EF4"/>
            </a:solidFill>
            <a:ln w="25400" cap="flat">
              <a:solidFill>
                <a:srgbClr val="D44EF4"/>
              </a:solidFill>
              <a:prstDash val="sysDot"/>
              <a:miter lim="400000"/>
            </a:ln>
            <a:effectLst/>
          </p:spPr>
          <p:txBody>
            <a:bodyPr wrap="square" lIns="0" tIns="0" rIns="0" bIns="0" numCol="1" anchor="t">
              <a:noAutofit/>
            </a:bodyPr>
            <a:lstStyle/>
            <a:p>
              <a:pPr/>
            </a:p>
          </p:txBody>
        </p:sp>
        <p:sp>
          <p:nvSpPr>
            <p:cNvPr id="2151" name="Circle"/>
            <p:cNvSpPr/>
            <p:nvPr/>
          </p:nvSpPr>
          <p:spPr>
            <a:xfrm>
              <a:off x="1277932" y="1040605"/>
              <a:ext cx="195050" cy="195050"/>
            </a:xfrm>
            <a:prstGeom prst="ellipse">
              <a:avLst/>
            </a:prstGeom>
            <a:solidFill>
              <a:srgbClr val="D44EF4">
                <a:alpha val="72085"/>
              </a:srgbClr>
            </a:solidFill>
            <a:ln w="25400" cap="flat">
              <a:solidFill>
                <a:srgbClr val="D44EF4">
                  <a:alpha val="72085"/>
                </a:srgbClr>
              </a:solidFill>
              <a:prstDash val="sysDot"/>
              <a:miter lim="400000"/>
            </a:ln>
            <a:effectLst/>
          </p:spPr>
          <p:txBody>
            <a:bodyPr wrap="square" lIns="0" tIns="0" rIns="0" bIns="0" numCol="1" anchor="t">
              <a:noAutofit/>
            </a:bodyPr>
            <a:lstStyle/>
            <a:p>
              <a:pPr/>
            </a:p>
          </p:txBody>
        </p:sp>
        <p:sp>
          <p:nvSpPr>
            <p:cNvPr id="2152" name="Circle"/>
            <p:cNvSpPr/>
            <p:nvPr/>
          </p:nvSpPr>
          <p:spPr>
            <a:xfrm>
              <a:off x="1272934" y="1300756"/>
              <a:ext cx="195050" cy="195050"/>
            </a:xfrm>
            <a:prstGeom prst="ellipse">
              <a:avLst/>
            </a:prstGeom>
            <a:solidFill>
              <a:srgbClr val="D44EF4">
                <a:alpha val="32761"/>
              </a:srgbClr>
            </a:solidFill>
            <a:ln w="25400" cap="flat">
              <a:solidFill>
                <a:srgbClr val="D44EF4">
                  <a:alpha val="32761"/>
                </a:srgbClr>
              </a:solidFill>
              <a:prstDash val="sysDot"/>
              <a:miter lim="400000"/>
            </a:ln>
            <a:effectLst/>
          </p:spPr>
          <p:txBody>
            <a:bodyPr wrap="square" lIns="0" tIns="0" rIns="0" bIns="0" numCol="1" anchor="t">
              <a:noAutofit/>
            </a:bodyPr>
            <a:lstStyle/>
            <a:p>
              <a:pPr/>
            </a:p>
          </p:txBody>
        </p:sp>
        <p:sp>
          <p:nvSpPr>
            <p:cNvPr id="2153" name="Circle"/>
            <p:cNvSpPr/>
            <p:nvPr/>
          </p:nvSpPr>
          <p:spPr>
            <a:xfrm>
              <a:off x="1273981" y="1537298"/>
              <a:ext cx="195050" cy="195050"/>
            </a:xfrm>
            <a:prstGeom prst="ellipse">
              <a:avLst/>
            </a:prstGeom>
            <a:solidFill>
              <a:srgbClr val="4D80F4"/>
            </a:solidFill>
            <a:ln w="25400" cap="flat">
              <a:solidFill>
                <a:srgbClr val="4D7FF4"/>
              </a:solidFill>
              <a:prstDash val="sysDot"/>
              <a:miter lim="400000"/>
            </a:ln>
            <a:effectLst/>
          </p:spPr>
          <p:txBody>
            <a:bodyPr wrap="square" lIns="0" tIns="0" rIns="0" bIns="0" numCol="1" anchor="t">
              <a:noAutofit/>
            </a:bodyPr>
            <a:lstStyle/>
            <a:p>
              <a:pPr/>
            </a:p>
          </p:txBody>
        </p:sp>
        <p:sp>
          <p:nvSpPr>
            <p:cNvPr id="2154" name="Circle"/>
            <p:cNvSpPr/>
            <p:nvPr/>
          </p:nvSpPr>
          <p:spPr>
            <a:xfrm>
              <a:off x="1273981" y="1797449"/>
              <a:ext cx="195050" cy="195050"/>
            </a:xfrm>
            <a:prstGeom prst="ellipse">
              <a:avLst/>
            </a:prstGeom>
            <a:solidFill>
              <a:srgbClr val="4D80F4">
                <a:alpha val="72085"/>
              </a:srgbClr>
            </a:solidFill>
            <a:ln w="25400" cap="flat">
              <a:solidFill>
                <a:srgbClr val="4D7FF4">
                  <a:alpha val="72085"/>
                </a:srgbClr>
              </a:solidFill>
              <a:prstDash val="sysDot"/>
              <a:miter lim="400000"/>
            </a:ln>
            <a:effectLst/>
          </p:spPr>
          <p:txBody>
            <a:bodyPr wrap="square" lIns="0" tIns="0" rIns="0" bIns="0" numCol="1" anchor="t">
              <a:noAutofit/>
            </a:bodyPr>
            <a:lstStyle/>
            <a:p>
              <a:pPr/>
            </a:p>
          </p:txBody>
        </p:sp>
        <p:sp>
          <p:nvSpPr>
            <p:cNvPr id="2155" name="Circle"/>
            <p:cNvSpPr/>
            <p:nvPr/>
          </p:nvSpPr>
          <p:spPr>
            <a:xfrm>
              <a:off x="1268983" y="2057601"/>
              <a:ext cx="195050" cy="195050"/>
            </a:xfrm>
            <a:prstGeom prst="ellipse">
              <a:avLst/>
            </a:prstGeom>
            <a:solidFill>
              <a:srgbClr val="4D80F4">
                <a:alpha val="32761"/>
              </a:srgbClr>
            </a:solidFill>
            <a:ln w="25400" cap="flat">
              <a:solidFill>
                <a:srgbClr val="4D7FF4">
                  <a:alpha val="32761"/>
                </a:srgbClr>
              </a:solidFill>
              <a:prstDash val="sysDot"/>
              <a:miter lim="400000"/>
            </a:ln>
            <a:effectLst/>
          </p:spPr>
          <p:txBody>
            <a:bodyPr wrap="square" lIns="0" tIns="0" rIns="0" bIns="0" numCol="1" anchor="t">
              <a:noAutofit/>
            </a:bodyPr>
            <a:lstStyle/>
            <a:p>
              <a:pPr/>
            </a:p>
          </p:txBody>
        </p:sp>
        <p:sp>
          <p:nvSpPr>
            <p:cNvPr id="2156" name="Equation"/>
            <p:cNvSpPr txBox="1"/>
            <p:nvPr/>
          </p:nvSpPr>
          <p:spPr>
            <a:xfrm>
              <a:off x="1563256" y="19630"/>
              <a:ext cx="779684" cy="103023"/>
            </a:xfrm>
            <a:prstGeom prst="rect">
              <a:avLst/>
            </a:prstGeom>
            <a:noFill/>
            <a:ln w="12700" cap="flat">
              <a:noFill/>
              <a:miter lim="400000"/>
            </a:ln>
            <a:effectLst/>
          </p:spPr>
          <p:txBody>
            <a:bodyPr wrap="none" lIns="0" tIns="0" rIns="0" bIns="0">
              <a:spAutoFit/>
            </a:bodyPr>
            <a:lstStyle/>
            <a:p>
              <a:pPr latinLnBrk="1">
                <a:defRPr sz="1800">
                  <a:solidFill>
                    <a:srgbClr val="000000"/>
                  </a:solidFill>
                </a:defRPr>
              </a:pPr>
              <a14:m>
                <m:oMathPara>
                  <m:oMathParaPr>
                    <m:jc m:val="centerGroup"/>
                  </m:oMathParaPr>
                  <m:oMath>
                    <m:r>
                      <a:rPr xmlns:a="http://schemas.openxmlformats.org/drawingml/2006/main" sz="800" i="1">
                        <a:solidFill>
                          <a:srgbClr val="333333"/>
                        </a:solidFill>
                        <a:latin typeface="Cambria Math" panose="02040503050406030204" pitchFamily="18" charset="0"/>
                      </a:rPr>
                      <m:t>K</m:t>
                    </m:r>
                    <m:r>
                      <a:rPr xmlns:a="http://schemas.openxmlformats.org/drawingml/2006/main" sz="800" i="1">
                        <a:solidFill>
                          <a:srgbClr val="333333"/>
                        </a:solidFill>
                        <a:latin typeface="Cambria Math" panose="02040503050406030204" pitchFamily="18" charset="0"/>
                      </a:rPr>
                      <m:t>i</m:t>
                    </m:r>
                    <m:r>
                      <a:rPr xmlns:a="http://schemas.openxmlformats.org/drawingml/2006/main" sz="800" i="1">
                        <a:solidFill>
                          <a:srgbClr val="333333"/>
                        </a:solidFill>
                        <a:latin typeface="Cambria Math" panose="02040503050406030204" pitchFamily="18" charset="0"/>
                      </a:rPr>
                      <m:t>c</m:t>
                    </m:r>
                    <m:sSub>
                      <m:e>
                        <m:r>
                          <a:rPr xmlns:a="http://schemas.openxmlformats.org/drawingml/2006/main" sz="800" i="1">
                            <a:solidFill>
                              <a:srgbClr val="333333"/>
                            </a:solidFill>
                            <a:latin typeface="Cambria Math" panose="02040503050406030204" pitchFamily="18" charset="0"/>
                          </a:rPr>
                          <m:t>k</m:t>
                        </m:r>
                      </m:e>
                      <m:sub>
                        <m:r>
                          <a:rPr xmlns:a="http://schemas.openxmlformats.org/drawingml/2006/main" sz="800" i="1">
                            <a:solidFill>
                              <a:srgbClr val="333333"/>
                            </a:solidFill>
                            <a:latin typeface="Cambria Math" panose="02040503050406030204" pitchFamily="18" charset="0"/>
                          </a:rPr>
                          <m:t>t</m:t>
                        </m:r>
                        <m:r>
                          <a:rPr xmlns:a="http://schemas.openxmlformats.org/drawingml/2006/main" sz="800" i="1">
                            <a:solidFill>
                              <a:srgbClr val="333333"/>
                            </a:solidFill>
                            <a:latin typeface="Cambria Math" panose="02040503050406030204" pitchFamily="18" charset="0"/>
                          </a:rPr>
                          <m:t>=</m:t>
                        </m:r>
                        <m:r>
                          <a:rPr xmlns:a="http://schemas.openxmlformats.org/drawingml/2006/main" sz="800" i="1">
                            <a:solidFill>
                              <a:srgbClr val="333333"/>
                            </a:solidFill>
                            <a:latin typeface="Cambria Math" panose="02040503050406030204" pitchFamily="18" charset="0"/>
                          </a:rPr>
                          <m:t>0</m:t>
                        </m:r>
                      </m:sub>
                    </m:sSub>
                    <m:r>
                      <a:rPr xmlns:a="http://schemas.openxmlformats.org/drawingml/2006/main" sz="800" i="1">
                        <a:solidFill>
                          <a:srgbClr val="333333"/>
                        </a:solidFill>
                        <a:latin typeface="Cambria Math" panose="02040503050406030204" pitchFamily="18" charset="0"/>
                      </a:rPr>
                      <m:t>A</m:t>
                    </m:r>
                    <m:r>
                      <a:rPr xmlns:a="http://schemas.openxmlformats.org/drawingml/2006/main" sz="800" i="1">
                        <a:solidFill>
                          <a:srgbClr val="333333"/>
                        </a:solidFill>
                        <a:latin typeface="Cambria Math" panose="02040503050406030204" pitchFamily="18" charset="0"/>
                      </a:rPr>
                      <m:t>c</m:t>
                    </m:r>
                    <m:r>
                      <a:rPr xmlns:a="http://schemas.openxmlformats.org/drawingml/2006/main" sz="800" i="1">
                        <a:solidFill>
                          <a:srgbClr val="333333"/>
                        </a:solidFill>
                        <a:latin typeface="Cambria Math" panose="02040503050406030204" pitchFamily="18" charset="0"/>
                      </a:rPr>
                      <m:t>t</m:t>
                    </m:r>
                    <m:r>
                      <a:rPr xmlns:a="http://schemas.openxmlformats.org/drawingml/2006/main" sz="800" i="1">
                        <a:solidFill>
                          <a:srgbClr val="333333"/>
                        </a:solidFill>
                        <a:latin typeface="Cambria Math" panose="02040503050406030204" pitchFamily="18" charset="0"/>
                      </a:rPr>
                      <m:t>i</m:t>
                    </m:r>
                    <m:r>
                      <a:rPr xmlns:a="http://schemas.openxmlformats.org/drawingml/2006/main" sz="800" i="1">
                        <a:solidFill>
                          <a:srgbClr val="333333"/>
                        </a:solidFill>
                        <a:latin typeface="Cambria Math" panose="02040503050406030204" pitchFamily="18" charset="0"/>
                      </a:rPr>
                      <m:t>v</m:t>
                    </m:r>
                    <m:r>
                      <a:rPr xmlns:a="http://schemas.openxmlformats.org/drawingml/2006/main" sz="800" i="1">
                        <a:solidFill>
                          <a:srgbClr val="333333"/>
                        </a:solidFill>
                        <a:latin typeface="Cambria Math" panose="02040503050406030204" pitchFamily="18" charset="0"/>
                      </a:rPr>
                      <m:t>e</m:t>
                    </m:r>
                  </m:oMath>
                </m:oMathPara>
              </a14:m>
              <a:endParaRPr sz="800">
                <a:solidFill>
                  <a:srgbClr val="333333"/>
                </a:solidFill>
              </a:endParaRPr>
            </a:p>
          </p:txBody>
        </p:sp>
        <p:sp>
          <p:nvSpPr>
            <p:cNvPr id="2157" name="Equation"/>
            <p:cNvSpPr txBox="1"/>
            <p:nvPr/>
          </p:nvSpPr>
          <p:spPr>
            <a:xfrm>
              <a:off x="1734450" y="305181"/>
              <a:ext cx="573186" cy="51512"/>
            </a:xfrm>
            <a:prstGeom prst="rect">
              <a:avLst/>
            </a:prstGeom>
            <a:noFill/>
            <a:ln w="12700" cap="flat">
              <a:noFill/>
              <a:miter lim="400000"/>
            </a:ln>
            <a:effectLst/>
          </p:spPr>
          <p:txBody>
            <a:bodyPr wrap="none" lIns="0" tIns="0" rIns="0" bIns="0">
              <a:spAutoFit/>
            </a:bodyPr>
            <a:lstStyle/>
            <a:p>
              <a:pPr latinLnBrk="1">
                <a:defRPr sz="1800">
                  <a:solidFill>
                    <a:srgbClr val="000000"/>
                  </a:solidFill>
                </a:defRPr>
              </a:pPr>
              <a14:m>
                <m:oMathPara>
                  <m:oMathParaPr>
                    <m:jc m:val="centerGroup"/>
                  </m:oMathParaPr>
                  <m:oMath>
                    <m:r>
                      <a:rPr xmlns:a="http://schemas.openxmlformats.org/drawingml/2006/main" sz="400" i="1">
                        <a:solidFill>
                          <a:srgbClr val="333333"/>
                        </a:solidFill>
                        <a:latin typeface="Cambria Math" panose="02040503050406030204" pitchFamily="18" charset="0"/>
                      </a:rPr>
                      <m:t>K</m:t>
                    </m:r>
                    <m:r>
                      <a:rPr xmlns:a="http://schemas.openxmlformats.org/drawingml/2006/main" sz="400" i="1">
                        <a:solidFill>
                          <a:srgbClr val="333333"/>
                        </a:solidFill>
                        <a:latin typeface="Cambria Math" panose="02040503050406030204" pitchFamily="18" charset="0"/>
                      </a:rPr>
                      <m:t>i</m:t>
                    </m:r>
                    <m:r>
                      <a:rPr xmlns:a="http://schemas.openxmlformats.org/drawingml/2006/main" sz="400" i="1">
                        <a:solidFill>
                          <a:srgbClr val="333333"/>
                        </a:solidFill>
                        <a:latin typeface="Cambria Math" panose="02040503050406030204" pitchFamily="18" charset="0"/>
                      </a:rPr>
                      <m:t>c</m:t>
                    </m:r>
                    <m:sSub>
                      <m:e>
                        <m:r>
                          <a:rPr xmlns:a="http://schemas.openxmlformats.org/drawingml/2006/main" sz="400" i="1">
                            <a:solidFill>
                              <a:srgbClr val="333333"/>
                            </a:solidFill>
                            <a:latin typeface="Cambria Math" panose="02040503050406030204" pitchFamily="18" charset="0"/>
                          </a:rPr>
                          <m:t>k</m:t>
                        </m:r>
                      </m:e>
                      <m:sub>
                        <m:r>
                          <a:rPr xmlns:a="http://schemas.openxmlformats.org/drawingml/2006/main" sz="400" i="1">
                            <a:solidFill>
                              <a:srgbClr val="333333"/>
                            </a:solidFill>
                            <a:latin typeface="Cambria Math" panose="02040503050406030204" pitchFamily="18" charset="0"/>
                          </a:rPr>
                          <m:t>t</m:t>
                        </m:r>
                        <m:r>
                          <a:rPr xmlns:a="http://schemas.openxmlformats.org/drawingml/2006/main" sz="400" i="1">
                            <a:solidFill>
                              <a:srgbClr val="333333"/>
                            </a:solidFill>
                            <a:latin typeface="Cambria Math" panose="02040503050406030204" pitchFamily="18" charset="0"/>
                          </a:rPr>
                          <m:t>=</m:t>
                        </m:r>
                        <m:r>
                          <a:rPr xmlns:a="http://schemas.openxmlformats.org/drawingml/2006/main" sz="400" i="1">
                            <a:solidFill>
                              <a:srgbClr val="333333"/>
                            </a:solidFill>
                            <a:latin typeface="Cambria Math" panose="02040503050406030204" pitchFamily="18" charset="0"/>
                          </a:rPr>
                          <m:t>0</m:t>
                        </m:r>
                      </m:sub>
                    </m:sSub>
                    <m:r>
                      <a:rPr xmlns:a="http://schemas.openxmlformats.org/drawingml/2006/main" sz="400" i="1">
                        <a:solidFill>
                          <a:srgbClr val="333333"/>
                        </a:solidFill>
                        <a:latin typeface="Cambria Math" panose="02040503050406030204" pitchFamily="18" charset="0"/>
                      </a:rPr>
                      <m:t>V</m:t>
                    </m:r>
                    <m:r>
                      <a:rPr xmlns:a="http://schemas.openxmlformats.org/drawingml/2006/main" sz="400" i="1">
                        <a:solidFill>
                          <a:srgbClr val="333333"/>
                        </a:solidFill>
                        <a:latin typeface="Cambria Math" panose="02040503050406030204" pitchFamily="18" charset="0"/>
                      </a:rPr>
                      <m:t>e</m:t>
                    </m:r>
                    <m:r>
                      <a:rPr xmlns:a="http://schemas.openxmlformats.org/drawingml/2006/main" sz="400" i="1">
                        <a:solidFill>
                          <a:srgbClr val="333333"/>
                        </a:solidFill>
                        <a:latin typeface="Cambria Math" panose="02040503050406030204" pitchFamily="18" charset="0"/>
                      </a:rPr>
                      <m:t>l</m:t>
                    </m:r>
                    <m:r>
                      <a:rPr xmlns:a="http://schemas.openxmlformats.org/drawingml/2006/main" sz="400" i="1">
                        <a:solidFill>
                          <a:srgbClr val="333333"/>
                        </a:solidFill>
                        <a:latin typeface="Cambria Math" panose="02040503050406030204" pitchFamily="18" charset="0"/>
                      </a:rPr>
                      <m:t>∈</m:t>
                    </m:r>
                    <m:r>
                      <a:rPr xmlns:a="http://schemas.openxmlformats.org/drawingml/2006/main" sz="400" i="1">
                        <a:solidFill>
                          <a:srgbClr val="333333"/>
                        </a:solidFill>
                        <a:latin typeface="Cambria Math" panose="02040503050406030204" pitchFamily="18" charset="0"/>
                      </a:rPr>
                      <m:t>[</m:t>
                    </m:r>
                    <m:r>
                      <a:rPr xmlns:a="http://schemas.openxmlformats.org/drawingml/2006/main" sz="400" i="1">
                        <a:solidFill>
                          <a:srgbClr val="333333"/>
                        </a:solidFill>
                        <a:latin typeface="Cambria Math" panose="02040503050406030204" pitchFamily="18" charset="0"/>
                      </a:rPr>
                      <m:t>0,1</m:t>
                    </m:r>
                    <m:r>
                      <a:rPr xmlns:a="http://schemas.openxmlformats.org/drawingml/2006/main" sz="400" i="1">
                        <a:solidFill>
                          <a:srgbClr val="333333"/>
                        </a:solidFill>
                        <a:latin typeface="Cambria Math" panose="02040503050406030204" pitchFamily="18" charset="0"/>
                      </a:rPr>
                      <m:t>]</m:t>
                    </m:r>
                  </m:oMath>
                </m:oMathPara>
              </a14:m>
              <a:endParaRPr sz="400">
                <a:solidFill>
                  <a:srgbClr val="333333"/>
                </a:solidFill>
              </a:endParaRPr>
            </a:p>
          </p:txBody>
        </p:sp>
        <p:sp>
          <p:nvSpPr>
            <p:cNvPr id="2158" name="Equation"/>
            <p:cNvSpPr txBox="1"/>
            <p:nvPr/>
          </p:nvSpPr>
          <p:spPr>
            <a:xfrm>
              <a:off x="1658580" y="565332"/>
              <a:ext cx="672039" cy="51766"/>
            </a:xfrm>
            <a:prstGeom prst="rect">
              <a:avLst/>
            </a:prstGeom>
            <a:noFill/>
            <a:ln w="12700" cap="flat">
              <a:noFill/>
              <a:miter lim="400000"/>
            </a:ln>
            <a:effectLst/>
          </p:spPr>
          <p:txBody>
            <a:bodyPr wrap="none" lIns="0" tIns="0" rIns="0" bIns="0">
              <a:spAutoFit/>
            </a:bodyPr>
            <a:lstStyle/>
            <a:p>
              <a:pPr latinLnBrk="1">
                <a:defRPr sz="1800">
                  <a:solidFill>
                    <a:srgbClr val="000000"/>
                  </a:solidFill>
                </a:defRPr>
              </a:pPr>
              <a14:m>
                <m:oMathPara>
                  <m:oMathParaPr>
                    <m:jc m:val="centerGroup"/>
                  </m:oMathParaPr>
                  <m:oMath>
                    <m:r>
                      <a:rPr xmlns:a="http://schemas.openxmlformats.org/drawingml/2006/main" sz="400" i="1">
                        <a:solidFill>
                          <a:srgbClr val="333333"/>
                        </a:solidFill>
                        <a:latin typeface="Cambria Math" panose="02040503050406030204" pitchFamily="18" charset="0"/>
                      </a:rPr>
                      <m:t>K</m:t>
                    </m:r>
                    <m:r>
                      <a:rPr xmlns:a="http://schemas.openxmlformats.org/drawingml/2006/main" sz="400" i="1">
                        <a:solidFill>
                          <a:srgbClr val="333333"/>
                        </a:solidFill>
                        <a:latin typeface="Cambria Math" panose="02040503050406030204" pitchFamily="18" charset="0"/>
                      </a:rPr>
                      <m:t>i</m:t>
                    </m:r>
                    <m:r>
                      <a:rPr xmlns:a="http://schemas.openxmlformats.org/drawingml/2006/main" sz="400" i="1">
                        <a:solidFill>
                          <a:srgbClr val="333333"/>
                        </a:solidFill>
                        <a:latin typeface="Cambria Math" panose="02040503050406030204" pitchFamily="18" charset="0"/>
                      </a:rPr>
                      <m:t>c</m:t>
                    </m:r>
                    <m:sSub>
                      <m:e>
                        <m:r>
                          <a:rPr xmlns:a="http://schemas.openxmlformats.org/drawingml/2006/main" sz="400" i="1">
                            <a:solidFill>
                              <a:srgbClr val="333333"/>
                            </a:solidFill>
                            <a:latin typeface="Cambria Math" panose="02040503050406030204" pitchFamily="18" charset="0"/>
                          </a:rPr>
                          <m:t>k</m:t>
                        </m:r>
                      </m:e>
                      <m:sub>
                        <m:r>
                          <a:rPr xmlns:a="http://schemas.openxmlformats.org/drawingml/2006/main" sz="400" i="1">
                            <a:solidFill>
                              <a:srgbClr val="333333"/>
                            </a:solidFill>
                            <a:latin typeface="Cambria Math" panose="02040503050406030204" pitchFamily="18" charset="0"/>
                          </a:rPr>
                          <m:t>t</m:t>
                        </m:r>
                        <m:r>
                          <a:rPr xmlns:a="http://schemas.openxmlformats.org/drawingml/2006/main" sz="400" i="1">
                            <a:solidFill>
                              <a:srgbClr val="333333"/>
                            </a:solidFill>
                            <a:latin typeface="Cambria Math" panose="02040503050406030204" pitchFamily="18" charset="0"/>
                          </a:rPr>
                          <m:t>=</m:t>
                        </m:r>
                        <m:r>
                          <a:rPr xmlns:a="http://schemas.openxmlformats.org/drawingml/2006/main" sz="400" i="1">
                            <a:solidFill>
                              <a:srgbClr val="333333"/>
                            </a:solidFill>
                            <a:latin typeface="Cambria Math" panose="02040503050406030204" pitchFamily="18" charset="0"/>
                          </a:rPr>
                          <m:t>0</m:t>
                        </m:r>
                      </m:sub>
                    </m:sSub>
                    <m:r>
                      <a:rPr xmlns:a="http://schemas.openxmlformats.org/drawingml/2006/main" sz="400" i="1">
                        <a:solidFill>
                          <a:srgbClr val="333333"/>
                        </a:solidFill>
                        <a:latin typeface="Cambria Math" panose="02040503050406030204" pitchFamily="18" charset="0"/>
                      </a:rPr>
                      <m:t>μ</m:t>
                    </m:r>
                    <m:r>
                      <a:rPr xmlns:a="http://schemas.openxmlformats.org/drawingml/2006/main" sz="400" i="1">
                        <a:solidFill>
                          <a:srgbClr val="333333"/>
                        </a:solidFill>
                        <a:latin typeface="Cambria Math" panose="02040503050406030204" pitchFamily="18" charset="0"/>
                      </a:rPr>
                      <m:t>T</m:t>
                    </m:r>
                    <m:r>
                      <a:rPr xmlns:a="http://schemas.openxmlformats.org/drawingml/2006/main" sz="400" i="1">
                        <a:solidFill>
                          <a:srgbClr val="333333"/>
                        </a:solidFill>
                        <a:latin typeface="Cambria Math" panose="02040503050406030204" pitchFamily="18" charset="0"/>
                      </a:rPr>
                      <m:t>∈</m:t>
                    </m:r>
                    <m:r>
                      <a:rPr xmlns:a="http://schemas.openxmlformats.org/drawingml/2006/main" sz="400" i="1">
                        <a:solidFill>
                          <a:srgbClr val="333333"/>
                        </a:solidFill>
                        <a:latin typeface="Cambria Math" panose="02040503050406030204" pitchFamily="18" charset="0"/>
                      </a:rPr>
                      <m:t>[</m:t>
                    </m:r>
                    <m:r>
                      <a:rPr xmlns:a="http://schemas.openxmlformats.org/drawingml/2006/main" sz="400" i="1">
                        <a:solidFill>
                          <a:srgbClr val="333333"/>
                        </a:solidFill>
                        <a:latin typeface="Cambria Math" panose="02040503050406030204" pitchFamily="18" charset="0"/>
                      </a:rPr>
                      <m:t>-</m:t>
                    </m:r>
                    <m:r>
                      <a:rPr xmlns:a="http://schemas.openxmlformats.org/drawingml/2006/main" sz="400" i="1">
                        <a:solidFill>
                          <a:srgbClr val="333333"/>
                        </a:solidFill>
                        <a:latin typeface="Cambria Math" panose="02040503050406030204" pitchFamily="18" charset="0"/>
                      </a:rPr>
                      <m:t>0.5,0.5</m:t>
                    </m:r>
                    <m:r>
                      <a:rPr xmlns:a="http://schemas.openxmlformats.org/drawingml/2006/main" sz="400" i="1">
                        <a:solidFill>
                          <a:srgbClr val="333333"/>
                        </a:solidFill>
                        <a:latin typeface="Cambria Math" panose="02040503050406030204" pitchFamily="18" charset="0"/>
                      </a:rPr>
                      <m:t>]</m:t>
                    </m:r>
                  </m:oMath>
                </m:oMathPara>
              </a14:m>
              <a:endParaRPr sz="400">
                <a:solidFill>
                  <a:srgbClr val="333333"/>
                </a:solidFill>
              </a:endParaRPr>
            </a:p>
          </p:txBody>
        </p:sp>
        <p:sp>
          <p:nvSpPr>
            <p:cNvPr id="2159" name="Equation"/>
            <p:cNvSpPr txBox="1"/>
            <p:nvPr/>
          </p:nvSpPr>
          <p:spPr>
            <a:xfrm>
              <a:off x="1563256" y="800455"/>
              <a:ext cx="847490" cy="101499"/>
            </a:xfrm>
            <a:prstGeom prst="rect">
              <a:avLst/>
            </a:prstGeom>
            <a:noFill/>
            <a:ln w="12700" cap="flat">
              <a:noFill/>
              <a:miter lim="400000"/>
            </a:ln>
            <a:effectLst/>
          </p:spPr>
          <p:txBody>
            <a:bodyPr wrap="none" lIns="0" tIns="0" rIns="0" bIns="0">
              <a:spAutoFit/>
            </a:bodyPr>
            <a:lstStyle/>
            <a:p>
              <a:pPr latinLnBrk="1">
                <a:defRPr sz="1800">
                  <a:solidFill>
                    <a:srgbClr val="000000"/>
                  </a:solidFill>
                </a:defRPr>
              </a:pPr>
              <a14:m>
                <m:oMathPara>
                  <m:oMathParaPr>
                    <m:jc m:val="centerGroup"/>
                  </m:oMathParaPr>
                  <m:oMath>
                    <m:r>
                      <a:rPr xmlns:a="http://schemas.openxmlformats.org/drawingml/2006/main" sz="800" i="1">
                        <a:solidFill>
                          <a:srgbClr val="D34EF4"/>
                        </a:solidFill>
                        <a:latin typeface="Cambria Math" panose="02040503050406030204" pitchFamily="18" charset="0"/>
                      </a:rPr>
                      <m:t>S</m:t>
                    </m:r>
                    <m:r>
                      <a:rPr xmlns:a="http://schemas.openxmlformats.org/drawingml/2006/main" sz="800" i="1">
                        <a:solidFill>
                          <a:srgbClr val="D34EF4"/>
                        </a:solidFill>
                        <a:latin typeface="Cambria Math" panose="02040503050406030204" pitchFamily="18" charset="0"/>
                      </a:rPr>
                      <m:t>n</m:t>
                    </m:r>
                    <m:r>
                      <a:rPr xmlns:a="http://schemas.openxmlformats.org/drawingml/2006/main" sz="800" i="1">
                        <a:solidFill>
                          <a:srgbClr val="D34EF4"/>
                        </a:solidFill>
                        <a:latin typeface="Cambria Math" panose="02040503050406030204" pitchFamily="18" charset="0"/>
                      </a:rPr>
                      <m:t>a</m:t>
                    </m:r>
                    <m:r>
                      <a:rPr xmlns:a="http://schemas.openxmlformats.org/drawingml/2006/main" sz="800" i="1">
                        <a:solidFill>
                          <a:srgbClr val="D34EF4"/>
                        </a:solidFill>
                        <a:latin typeface="Cambria Math" panose="02040503050406030204" pitchFamily="18" charset="0"/>
                      </a:rPr>
                      <m:t>r</m:t>
                    </m:r>
                    <m:sSub>
                      <m:e>
                        <m:r>
                          <a:rPr xmlns:a="http://schemas.openxmlformats.org/drawingml/2006/main" sz="800" i="1">
                            <a:solidFill>
                              <a:srgbClr val="D34EF4"/>
                            </a:solidFill>
                            <a:latin typeface="Cambria Math" panose="02040503050406030204" pitchFamily="18" charset="0"/>
                          </a:rPr>
                          <m:t>e</m:t>
                        </m:r>
                      </m:e>
                      <m:sub>
                        <m:r>
                          <a:rPr xmlns:a="http://schemas.openxmlformats.org/drawingml/2006/main" sz="800" i="1">
                            <a:solidFill>
                              <a:srgbClr val="D34EF4"/>
                            </a:solidFill>
                            <a:latin typeface="Cambria Math" panose="02040503050406030204" pitchFamily="18" charset="0"/>
                          </a:rPr>
                          <m:t>t</m:t>
                        </m:r>
                        <m:r>
                          <a:rPr xmlns:a="http://schemas.openxmlformats.org/drawingml/2006/main" sz="800" i="1">
                            <a:solidFill>
                              <a:srgbClr val="D34EF4"/>
                            </a:solidFill>
                            <a:latin typeface="Cambria Math" panose="02040503050406030204" pitchFamily="18" charset="0"/>
                          </a:rPr>
                          <m:t>=</m:t>
                        </m:r>
                        <m:r>
                          <a:rPr xmlns:a="http://schemas.openxmlformats.org/drawingml/2006/main" sz="800" i="1">
                            <a:solidFill>
                              <a:srgbClr val="D34EF4"/>
                            </a:solidFill>
                            <a:latin typeface="Cambria Math" panose="02040503050406030204" pitchFamily="18" charset="0"/>
                          </a:rPr>
                          <m:t>0</m:t>
                        </m:r>
                      </m:sub>
                    </m:sSub>
                    <m:r>
                      <a:rPr xmlns:a="http://schemas.openxmlformats.org/drawingml/2006/main" sz="800" i="1">
                        <a:solidFill>
                          <a:srgbClr val="D34EF4"/>
                        </a:solidFill>
                        <a:latin typeface="Cambria Math" panose="02040503050406030204" pitchFamily="18" charset="0"/>
                      </a:rPr>
                      <m:t>A</m:t>
                    </m:r>
                    <m:r>
                      <a:rPr xmlns:a="http://schemas.openxmlformats.org/drawingml/2006/main" sz="800" i="1">
                        <a:solidFill>
                          <a:srgbClr val="D34EF4"/>
                        </a:solidFill>
                        <a:latin typeface="Cambria Math" panose="02040503050406030204" pitchFamily="18" charset="0"/>
                      </a:rPr>
                      <m:t>c</m:t>
                    </m:r>
                    <m:r>
                      <a:rPr xmlns:a="http://schemas.openxmlformats.org/drawingml/2006/main" sz="800" i="1">
                        <a:solidFill>
                          <a:srgbClr val="D34EF4"/>
                        </a:solidFill>
                        <a:latin typeface="Cambria Math" panose="02040503050406030204" pitchFamily="18" charset="0"/>
                      </a:rPr>
                      <m:t>t</m:t>
                    </m:r>
                    <m:r>
                      <a:rPr xmlns:a="http://schemas.openxmlformats.org/drawingml/2006/main" sz="800" i="1">
                        <a:solidFill>
                          <a:srgbClr val="D34EF4"/>
                        </a:solidFill>
                        <a:latin typeface="Cambria Math" panose="02040503050406030204" pitchFamily="18" charset="0"/>
                      </a:rPr>
                      <m:t>i</m:t>
                    </m:r>
                    <m:r>
                      <a:rPr xmlns:a="http://schemas.openxmlformats.org/drawingml/2006/main" sz="800" i="1">
                        <a:solidFill>
                          <a:srgbClr val="D34EF4"/>
                        </a:solidFill>
                        <a:latin typeface="Cambria Math" panose="02040503050406030204" pitchFamily="18" charset="0"/>
                      </a:rPr>
                      <m:t>v</m:t>
                    </m:r>
                    <m:r>
                      <a:rPr xmlns:a="http://schemas.openxmlformats.org/drawingml/2006/main" sz="800" i="1">
                        <a:solidFill>
                          <a:srgbClr val="D34EF4"/>
                        </a:solidFill>
                        <a:latin typeface="Cambria Math" panose="02040503050406030204" pitchFamily="18" charset="0"/>
                      </a:rPr>
                      <m:t>e</m:t>
                    </m:r>
                  </m:oMath>
                </m:oMathPara>
              </a14:m>
              <a:endParaRPr sz="800">
                <a:solidFill>
                  <a:srgbClr val="D44EF4"/>
                </a:solidFill>
              </a:endParaRPr>
            </a:p>
          </p:txBody>
        </p:sp>
        <p:sp>
          <p:nvSpPr>
            <p:cNvPr id="2160" name="Equation"/>
            <p:cNvSpPr txBox="1"/>
            <p:nvPr/>
          </p:nvSpPr>
          <p:spPr>
            <a:xfrm>
              <a:off x="1734450" y="1086006"/>
              <a:ext cx="615679" cy="51512"/>
            </a:xfrm>
            <a:prstGeom prst="rect">
              <a:avLst/>
            </a:prstGeom>
            <a:noFill/>
            <a:ln w="12700" cap="flat">
              <a:noFill/>
              <a:miter lim="400000"/>
            </a:ln>
            <a:effectLst/>
          </p:spPr>
          <p:txBody>
            <a:bodyPr wrap="none" lIns="0" tIns="0" rIns="0" bIns="0">
              <a:spAutoFit/>
            </a:bodyPr>
            <a:lstStyle/>
            <a:p>
              <a:pPr latinLnBrk="1">
                <a:defRPr sz="1800">
                  <a:solidFill>
                    <a:srgbClr val="000000"/>
                  </a:solidFill>
                </a:defRPr>
              </a:pPr>
              <a14:m>
                <m:oMathPara>
                  <m:oMathParaPr>
                    <m:jc m:val="centerGroup"/>
                  </m:oMathParaPr>
                  <m:oMath>
                    <m:r>
                      <a:rPr xmlns:a="http://schemas.openxmlformats.org/drawingml/2006/main" sz="400" i="1">
                        <a:solidFill>
                          <a:srgbClr val="D34EF4"/>
                        </a:solidFill>
                        <a:latin typeface="Cambria Math" panose="02040503050406030204" pitchFamily="18" charset="0"/>
                      </a:rPr>
                      <m:t>S</m:t>
                    </m:r>
                    <m:r>
                      <a:rPr xmlns:a="http://schemas.openxmlformats.org/drawingml/2006/main" sz="400" i="1">
                        <a:solidFill>
                          <a:srgbClr val="D34EF4"/>
                        </a:solidFill>
                        <a:latin typeface="Cambria Math" panose="02040503050406030204" pitchFamily="18" charset="0"/>
                      </a:rPr>
                      <m:t>n</m:t>
                    </m:r>
                    <m:r>
                      <a:rPr xmlns:a="http://schemas.openxmlformats.org/drawingml/2006/main" sz="400" i="1">
                        <a:solidFill>
                          <a:srgbClr val="D34EF4"/>
                        </a:solidFill>
                        <a:latin typeface="Cambria Math" panose="02040503050406030204" pitchFamily="18" charset="0"/>
                      </a:rPr>
                      <m:t>a</m:t>
                    </m:r>
                    <m:r>
                      <a:rPr xmlns:a="http://schemas.openxmlformats.org/drawingml/2006/main" sz="400" i="1">
                        <a:solidFill>
                          <a:srgbClr val="D34EF4"/>
                        </a:solidFill>
                        <a:latin typeface="Cambria Math" panose="02040503050406030204" pitchFamily="18" charset="0"/>
                      </a:rPr>
                      <m:t>r</m:t>
                    </m:r>
                    <m:sSub>
                      <m:e>
                        <m:r>
                          <a:rPr xmlns:a="http://schemas.openxmlformats.org/drawingml/2006/main" sz="400" i="1">
                            <a:solidFill>
                              <a:srgbClr val="D34EF4"/>
                            </a:solidFill>
                            <a:latin typeface="Cambria Math" panose="02040503050406030204" pitchFamily="18" charset="0"/>
                          </a:rPr>
                          <m:t>e</m:t>
                        </m:r>
                      </m:e>
                      <m:sub>
                        <m:r>
                          <a:rPr xmlns:a="http://schemas.openxmlformats.org/drawingml/2006/main" sz="400" i="1">
                            <a:solidFill>
                              <a:srgbClr val="D34EF4"/>
                            </a:solidFill>
                            <a:latin typeface="Cambria Math" panose="02040503050406030204" pitchFamily="18" charset="0"/>
                          </a:rPr>
                          <m:t>t</m:t>
                        </m:r>
                        <m:r>
                          <a:rPr xmlns:a="http://schemas.openxmlformats.org/drawingml/2006/main" sz="400" i="1">
                            <a:solidFill>
                              <a:srgbClr val="D34EF4"/>
                            </a:solidFill>
                            <a:latin typeface="Cambria Math" panose="02040503050406030204" pitchFamily="18" charset="0"/>
                          </a:rPr>
                          <m:t>=</m:t>
                        </m:r>
                        <m:r>
                          <a:rPr xmlns:a="http://schemas.openxmlformats.org/drawingml/2006/main" sz="400" i="1">
                            <a:solidFill>
                              <a:srgbClr val="D34EF4"/>
                            </a:solidFill>
                            <a:latin typeface="Cambria Math" panose="02040503050406030204" pitchFamily="18" charset="0"/>
                          </a:rPr>
                          <m:t>0</m:t>
                        </m:r>
                      </m:sub>
                    </m:sSub>
                    <m:r>
                      <a:rPr xmlns:a="http://schemas.openxmlformats.org/drawingml/2006/main" sz="400" i="1">
                        <a:solidFill>
                          <a:srgbClr val="D34EF4"/>
                        </a:solidFill>
                        <a:latin typeface="Cambria Math" panose="02040503050406030204" pitchFamily="18" charset="0"/>
                      </a:rPr>
                      <m:t>V</m:t>
                    </m:r>
                    <m:r>
                      <a:rPr xmlns:a="http://schemas.openxmlformats.org/drawingml/2006/main" sz="400" i="1">
                        <a:solidFill>
                          <a:srgbClr val="D34EF4"/>
                        </a:solidFill>
                        <a:latin typeface="Cambria Math" panose="02040503050406030204" pitchFamily="18" charset="0"/>
                      </a:rPr>
                      <m:t>e</m:t>
                    </m:r>
                    <m:r>
                      <a:rPr xmlns:a="http://schemas.openxmlformats.org/drawingml/2006/main" sz="400" i="1">
                        <a:solidFill>
                          <a:srgbClr val="D34EF4"/>
                        </a:solidFill>
                        <a:latin typeface="Cambria Math" panose="02040503050406030204" pitchFamily="18" charset="0"/>
                      </a:rPr>
                      <m:t>l</m:t>
                    </m:r>
                    <m:r>
                      <a:rPr xmlns:a="http://schemas.openxmlformats.org/drawingml/2006/main" sz="400" i="1">
                        <a:solidFill>
                          <a:srgbClr val="D34EF4"/>
                        </a:solidFill>
                        <a:latin typeface="Cambria Math" panose="02040503050406030204" pitchFamily="18" charset="0"/>
                      </a:rPr>
                      <m:t>∈</m:t>
                    </m:r>
                    <m:r>
                      <a:rPr xmlns:a="http://schemas.openxmlformats.org/drawingml/2006/main" sz="400" i="1">
                        <a:solidFill>
                          <a:srgbClr val="D34EF4"/>
                        </a:solidFill>
                        <a:latin typeface="Cambria Math" panose="02040503050406030204" pitchFamily="18" charset="0"/>
                      </a:rPr>
                      <m:t>[</m:t>
                    </m:r>
                    <m:r>
                      <a:rPr xmlns:a="http://schemas.openxmlformats.org/drawingml/2006/main" sz="400" i="1">
                        <a:solidFill>
                          <a:srgbClr val="D34EF4"/>
                        </a:solidFill>
                        <a:latin typeface="Cambria Math" panose="02040503050406030204" pitchFamily="18" charset="0"/>
                      </a:rPr>
                      <m:t>0,1</m:t>
                    </m:r>
                    <m:r>
                      <a:rPr xmlns:a="http://schemas.openxmlformats.org/drawingml/2006/main" sz="400" i="1">
                        <a:solidFill>
                          <a:srgbClr val="D34EF4"/>
                        </a:solidFill>
                        <a:latin typeface="Cambria Math" panose="02040503050406030204" pitchFamily="18" charset="0"/>
                      </a:rPr>
                      <m:t>]</m:t>
                    </m:r>
                  </m:oMath>
                </m:oMathPara>
              </a14:m>
              <a:endParaRPr sz="400">
                <a:solidFill>
                  <a:srgbClr val="D44EF4"/>
                </a:solidFill>
              </a:endParaRPr>
            </a:p>
          </p:txBody>
        </p:sp>
        <p:sp>
          <p:nvSpPr>
            <p:cNvPr id="2161" name="Equation"/>
            <p:cNvSpPr txBox="1"/>
            <p:nvPr/>
          </p:nvSpPr>
          <p:spPr>
            <a:xfrm>
              <a:off x="1658580" y="1346157"/>
              <a:ext cx="718635" cy="51767"/>
            </a:xfrm>
            <a:prstGeom prst="rect">
              <a:avLst/>
            </a:prstGeom>
            <a:noFill/>
            <a:ln w="12700" cap="flat">
              <a:noFill/>
              <a:miter lim="400000"/>
            </a:ln>
            <a:effectLst/>
          </p:spPr>
          <p:txBody>
            <a:bodyPr wrap="none" lIns="0" tIns="0" rIns="0" bIns="0">
              <a:spAutoFit/>
            </a:bodyPr>
            <a:lstStyle/>
            <a:p>
              <a:pPr latinLnBrk="1">
                <a:defRPr sz="1800">
                  <a:solidFill>
                    <a:srgbClr val="000000"/>
                  </a:solidFill>
                </a:defRPr>
              </a:pPr>
              <a14:m>
                <m:oMathPara>
                  <m:oMathParaPr>
                    <m:jc m:val="centerGroup"/>
                  </m:oMathParaPr>
                  <m:oMath>
                    <m:r>
                      <a:rPr xmlns:a="http://schemas.openxmlformats.org/drawingml/2006/main" sz="400" i="1">
                        <a:solidFill>
                          <a:srgbClr val="D34EF4"/>
                        </a:solidFill>
                        <a:latin typeface="Cambria Math" panose="02040503050406030204" pitchFamily="18" charset="0"/>
                      </a:rPr>
                      <m:t>S</m:t>
                    </m:r>
                    <m:r>
                      <a:rPr xmlns:a="http://schemas.openxmlformats.org/drawingml/2006/main" sz="400" i="1">
                        <a:solidFill>
                          <a:srgbClr val="D34EF4"/>
                        </a:solidFill>
                        <a:latin typeface="Cambria Math" panose="02040503050406030204" pitchFamily="18" charset="0"/>
                      </a:rPr>
                      <m:t>n</m:t>
                    </m:r>
                    <m:r>
                      <a:rPr xmlns:a="http://schemas.openxmlformats.org/drawingml/2006/main" sz="400" i="1">
                        <a:solidFill>
                          <a:srgbClr val="D34EF4"/>
                        </a:solidFill>
                        <a:latin typeface="Cambria Math" panose="02040503050406030204" pitchFamily="18" charset="0"/>
                      </a:rPr>
                      <m:t>a</m:t>
                    </m:r>
                    <m:r>
                      <a:rPr xmlns:a="http://schemas.openxmlformats.org/drawingml/2006/main" sz="400" i="1">
                        <a:solidFill>
                          <a:srgbClr val="D34EF4"/>
                        </a:solidFill>
                        <a:latin typeface="Cambria Math" panose="02040503050406030204" pitchFamily="18" charset="0"/>
                      </a:rPr>
                      <m:t>r</m:t>
                    </m:r>
                    <m:sSub>
                      <m:e>
                        <m:r>
                          <a:rPr xmlns:a="http://schemas.openxmlformats.org/drawingml/2006/main" sz="400" i="1">
                            <a:solidFill>
                              <a:srgbClr val="D34EF4"/>
                            </a:solidFill>
                            <a:latin typeface="Cambria Math" panose="02040503050406030204" pitchFamily="18" charset="0"/>
                          </a:rPr>
                          <m:t>e</m:t>
                        </m:r>
                      </m:e>
                      <m:sub>
                        <m:r>
                          <a:rPr xmlns:a="http://schemas.openxmlformats.org/drawingml/2006/main" sz="400" i="1">
                            <a:solidFill>
                              <a:srgbClr val="D34EF4"/>
                            </a:solidFill>
                            <a:latin typeface="Cambria Math" panose="02040503050406030204" pitchFamily="18" charset="0"/>
                          </a:rPr>
                          <m:t>t</m:t>
                        </m:r>
                        <m:r>
                          <a:rPr xmlns:a="http://schemas.openxmlformats.org/drawingml/2006/main" sz="400" i="1">
                            <a:solidFill>
                              <a:srgbClr val="D34EF4"/>
                            </a:solidFill>
                            <a:latin typeface="Cambria Math" panose="02040503050406030204" pitchFamily="18" charset="0"/>
                          </a:rPr>
                          <m:t>=</m:t>
                        </m:r>
                        <m:r>
                          <a:rPr xmlns:a="http://schemas.openxmlformats.org/drawingml/2006/main" sz="400" i="1">
                            <a:solidFill>
                              <a:srgbClr val="D34EF4"/>
                            </a:solidFill>
                            <a:latin typeface="Cambria Math" panose="02040503050406030204" pitchFamily="18" charset="0"/>
                          </a:rPr>
                          <m:t>0</m:t>
                        </m:r>
                      </m:sub>
                    </m:sSub>
                    <m:r>
                      <a:rPr xmlns:a="http://schemas.openxmlformats.org/drawingml/2006/main" sz="400" i="1">
                        <a:solidFill>
                          <a:srgbClr val="D34EF4"/>
                        </a:solidFill>
                        <a:latin typeface="Cambria Math" panose="02040503050406030204" pitchFamily="18" charset="0"/>
                      </a:rPr>
                      <m:t>μ</m:t>
                    </m:r>
                    <m:r>
                      <a:rPr xmlns:a="http://schemas.openxmlformats.org/drawingml/2006/main" sz="400" i="1">
                        <a:solidFill>
                          <a:srgbClr val="D34EF4"/>
                        </a:solidFill>
                        <a:latin typeface="Cambria Math" panose="02040503050406030204" pitchFamily="18" charset="0"/>
                      </a:rPr>
                      <m:t>T</m:t>
                    </m:r>
                    <m:r>
                      <a:rPr xmlns:a="http://schemas.openxmlformats.org/drawingml/2006/main" sz="400" i="1">
                        <a:solidFill>
                          <a:srgbClr val="D34EF4"/>
                        </a:solidFill>
                        <a:latin typeface="Cambria Math" panose="02040503050406030204" pitchFamily="18" charset="0"/>
                      </a:rPr>
                      <m:t>∈</m:t>
                    </m:r>
                    <m:r>
                      <a:rPr xmlns:a="http://schemas.openxmlformats.org/drawingml/2006/main" sz="400" i="1">
                        <a:solidFill>
                          <a:srgbClr val="D34EF4"/>
                        </a:solidFill>
                        <a:latin typeface="Cambria Math" panose="02040503050406030204" pitchFamily="18" charset="0"/>
                      </a:rPr>
                      <m:t>[</m:t>
                    </m:r>
                    <m:r>
                      <a:rPr xmlns:a="http://schemas.openxmlformats.org/drawingml/2006/main" sz="400" i="1">
                        <a:solidFill>
                          <a:srgbClr val="D34EF4"/>
                        </a:solidFill>
                        <a:latin typeface="Cambria Math" panose="02040503050406030204" pitchFamily="18" charset="0"/>
                      </a:rPr>
                      <m:t>-</m:t>
                    </m:r>
                    <m:r>
                      <a:rPr xmlns:a="http://schemas.openxmlformats.org/drawingml/2006/main" sz="400" i="1">
                        <a:solidFill>
                          <a:srgbClr val="D34EF4"/>
                        </a:solidFill>
                        <a:latin typeface="Cambria Math" panose="02040503050406030204" pitchFamily="18" charset="0"/>
                      </a:rPr>
                      <m:t>0.5,0.5</m:t>
                    </m:r>
                    <m:r>
                      <a:rPr xmlns:a="http://schemas.openxmlformats.org/drawingml/2006/main" sz="400" i="1">
                        <a:solidFill>
                          <a:srgbClr val="D34EF4"/>
                        </a:solidFill>
                        <a:latin typeface="Cambria Math" panose="02040503050406030204" pitchFamily="18" charset="0"/>
                      </a:rPr>
                      <m:t>]</m:t>
                    </m:r>
                  </m:oMath>
                </m:oMathPara>
              </a14:m>
              <a:endParaRPr sz="400">
                <a:solidFill>
                  <a:srgbClr val="D44EF4"/>
                </a:solidFill>
              </a:endParaRPr>
            </a:p>
          </p:txBody>
        </p:sp>
        <p:sp>
          <p:nvSpPr>
            <p:cNvPr id="2162" name="Equation"/>
            <p:cNvSpPr txBox="1"/>
            <p:nvPr/>
          </p:nvSpPr>
          <p:spPr>
            <a:xfrm>
              <a:off x="1617124" y="1594572"/>
              <a:ext cx="728450" cy="101500"/>
            </a:xfrm>
            <a:prstGeom prst="rect">
              <a:avLst/>
            </a:prstGeom>
            <a:noFill/>
            <a:ln w="12700" cap="flat">
              <a:noFill/>
              <a:miter lim="400000"/>
            </a:ln>
            <a:effectLst/>
          </p:spPr>
          <p:txBody>
            <a:bodyPr wrap="none" lIns="0" tIns="0" rIns="0" bIns="0">
              <a:spAutoFit/>
            </a:bodyPr>
            <a:lstStyle/>
            <a:p>
              <a:pPr latinLnBrk="1">
                <a:defRPr sz="1800">
                  <a:solidFill>
                    <a:srgbClr val="000000"/>
                  </a:solidFill>
                </a:defRPr>
              </a:pPr>
              <a14:m>
                <m:oMathPara>
                  <m:oMathParaPr>
                    <m:jc m:val="centerGroup"/>
                  </m:oMathParaPr>
                  <m:oMath>
                    <m:r>
                      <a:rPr xmlns:a="http://schemas.openxmlformats.org/drawingml/2006/main" sz="800" i="1">
                        <a:solidFill>
                          <a:srgbClr val="4D7FF4"/>
                        </a:solidFill>
                        <a:latin typeface="Cambria Math" panose="02040503050406030204" pitchFamily="18" charset="0"/>
                      </a:rPr>
                      <m:t>H</m:t>
                    </m:r>
                    <m:r>
                      <a:rPr xmlns:a="http://schemas.openxmlformats.org/drawingml/2006/main" sz="800" i="1">
                        <a:solidFill>
                          <a:srgbClr val="4D7FF4"/>
                        </a:solidFill>
                        <a:latin typeface="Cambria Math" panose="02040503050406030204" pitchFamily="18" charset="0"/>
                      </a:rPr>
                      <m:t>a</m:t>
                    </m:r>
                    <m:sSub>
                      <m:e>
                        <m:r>
                          <a:rPr xmlns:a="http://schemas.openxmlformats.org/drawingml/2006/main" sz="800" i="1">
                            <a:solidFill>
                              <a:srgbClr val="4D7FF4"/>
                            </a:solidFill>
                            <a:latin typeface="Cambria Math" panose="02040503050406030204" pitchFamily="18" charset="0"/>
                          </a:rPr>
                          <m:t>t</m:t>
                        </m:r>
                      </m:e>
                      <m:sub>
                        <m:r>
                          <a:rPr xmlns:a="http://schemas.openxmlformats.org/drawingml/2006/main" sz="800" i="1">
                            <a:solidFill>
                              <a:srgbClr val="4D7FF4"/>
                            </a:solidFill>
                            <a:latin typeface="Cambria Math" panose="02040503050406030204" pitchFamily="18" charset="0"/>
                          </a:rPr>
                          <m:t>t</m:t>
                        </m:r>
                        <m:r>
                          <a:rPr xmlns:a="http://schemas.openxmlformats.org/drawingml/2006/main" sz="800" i="1">
                            <a:solidFill>
                              <a:srgbClr val="4D7FF4"/>
                            </a:solidFill>
                            <a:latin typeface="Cambria Math" panose="02040503050406030204" pitchFamily="18" charset="0"/>
                          </a:rPr>
                          <m:t>=</m:t>
                        </m:r>
                        <m:r>
                          <a:rPr xmlns:a="http://schemas.openxmlformats.org/drawingml/2006/main" sz="800" i="1">
                            <a:solidFill>
                              <a:srgbClr val="4D7FF4"/>
                            </a:solidFill>
                            <a:latin typeface="Cambria Math" panose="02040503050406030204" pitchFamily="18" charset="0"/>
                          </a:rPr>
                          <m:t>0</m:t>
                        </m:r>
                      </m:sub>
                    </m:sSub>
                    <m:r>
                      <a:rPr xmlns:a="http://schemas.openxmlformats.org/drawingml/2006/main" sz="800" i="1">
                        <a:solidFill>
                          <a:srgbClr val="4D7FF4"/>
                        </a:solidFill>
                        <a:latin typeface="Cambria Math" panose="02040503050406030204" pitchFamily="18" charset="0"/>
                      </a:rPr>
                      <m:t>A</m:t>
                    </m:r>
                    <m:r>
                      <a:rPr xmlns:a="http://schemas.openxmlformats.org/drawingml/2006/main" sz="800" i="1">
                        <a:solidFill>
                          <a:srgbClr val="4D7FF4"/>
                        </a:solidFill>
                        <a:latin typeface="Cambria Math" panose="02040503050406030204" pitchFamily="18" charset="0"/>
                      </a:rPr>
                      <m:t>c</m:t>
                    </m:r>
                    <m:r>
                      <a:rPr xmlns:a="http://schemas.openxmlformats.org/drawingml/2006/main" sz="800" i="1">
                        <a:solidFill>
                          <a:srgbClr val="4D7FF4"/>
                        </a:solidFill>
                        <a:latin typeface="Cambria Math" panose="02040503050406030204" pitchFamily="18" charset="0"/>
                      </a:rPr>
                      <m:t>t</m:t>
                    </m:r>
                    <m:r>
                      <a:rPr xmlns:a="http://schemas.openxmlformats.org/drawingml/2006/main" sz="800" i="1">
                        <a:solidFill>
                          <a:srgbClr val="4D7FF4"/>
                        </a:solidFill>
                        <a:latin typeface="Cambria Math" panose="02040503050406030204" pitchFamily="18" charset="0"/>
                      </a:rPr>
                      <m:t>i</m:t>
                    </m:r>
                    <m:r>
                      <a:rPr xmlns:a="http://schemas.openxmlformats.org/drawingml/2006/main" sz="800" i="1">
                        <a:solidFill>
                          <a:srgbClr val="4D7FF4"/>
                        </a:solidFill>
                        <a:latin typeface="Cambria Math" panose="02040503050406030204" pitchFamily="18" charset="0"/>
                      </a:rPr>
                      <m:t>v</m:t>
                    </m:r>
                    <m:r>
                      <a:rPr xmlns:a="http://schemas.openxmlformats.org/drawingml/2006/main" sz="800" i="1">
                        <a:solidFill>
                          <a:srgbClr val="4D7FF4"/>
                        </a:solidFill>
                        <a:latin typeface="Cambria Math" panose="02040503050406030204" pitchFamily="18" charset="0"/>
                      </a:rPr>
                      <m:t>e</m:t>
                    </m:r>
                  </m:oMath>
                </m:oMathPara>
              </a14:m>
              <a:endParaRPr sz="800">
                <a:solidFill>
                  <a:srgbClr val="4D80F4"/>
                </a:solidFill>
              </a:endParaRPr>
            </a:p>
          </p:txBody>
        </p:sp>
        <p:sp>
          <p:nvSpPr>
            <p:cNvPr id="2163" name="Equation"/>
            <p:cNvSpPr txBox="1"/>
            <p:nvPr/>
          </p:nvSpPr>
          <p:spPr>
            <a:xfrm>
              <a:off x="1763880" y="1880123"/>
              <a:ext cx="533947" cy="51513"/>
            </a:xfrm>
            <a:prstGeom prst="rect">
              <a:avLst/>
            </a:prstGeom>
            <a:noFill/>
            <a:ln w="12700" cap="flat">
              <a:noFill/>
              <a:miter lim="400000"/>
            </a:ln>
            <a:effectLst/>
          </p:spPr>
          <p:txBody>
            <a:bodyPr wrap="none" lIns="0" tIns="0" rIns="0" bIns="0">
              <a:spAutoFit/>
            </a:bodyPr>
            <a:lstStyle/>
            <a:p>
              <a:pPr latinLnBrk="1">
                <a:defRPr sz="1800">
                  <a:solidFill>
                    <a:srgbClr val="000000"/>
                  </a:solidFill>
                </a:defRPr>
              </a:pPr>
              <a14:m>
                <m:oMathPara>
                  <m:oMathParaPr>
                    <m:jc m:val="centerGroup"/>
                  </m:oMathParaPr>
                  <m:oMath>
                    <m:r>
                      <a:rPr xmlns:a="http://schemas.openxmlformats.org/drawingml/2006/main" sz="400" i="1">
                        <a:solidFill>
                          <a:srgbClr val="4D7FF4"/>
                        </a:solidFill>
                        <a:latin typeface="Cambria Math" panose="02040503050406030204" pitchFamily="18" charset="0"/>
                      </a:rPr>
                      <m:t>H</m:t>
                    </m:r>
                    <m:r>
                      <a:rPr xmlns:a="http://schemas.openxmlformats.org/drawingml/2006/main" sz="400" i="1">
                        <a:solidFill>
                          <a:srgbClr val="4D7FF4"/>
                        </a:solidFill>
                        <a:latin typeface="Cambria Math" panose="02040503050406030204" pitchFamily="18" charset="0"/>
                      </a:rPr>
                      <m:t>a</m:t>
                    </m:r>
                    <m:sSub>
                      <m:e>
                        <m:r>
                          <a:rPr xmlns:a="http://schemas.openxmlformats.org/drawingml/2006/main" sz="400" i="1">
                            <a:solidFill>
                              <a:srgbClr val="4D7FF4"/>
                            </a:solidFill>
                            <a:latin typeface="Cambria Math" panose="02040503050406030204" pitchFamily="18" charset="0"/>
                          </a:rPr>
                          <m:t>t</m:t>
                        </m:r>
                      </m:e>
                      <m:sub>
                        <m:r>
                          <a:rPr xmlns:a="http://schemas.openxmlformats.org/drawingml/2006/main" sz="400" i="1">
                            <a:solidFill>
                              <a:srgbClr val="4D7FF4"/>
                            </a:solidFill>
                            <a:latin typeface="Cambria Math" panose="02040503050406030204" pitchFamily="18" charset="0"/>
                          </a:rPr>
                          <m:t>t</m:t>
                        </m:r>
                        <m:r>
                          <a:rPr xmlns:a="http://schemas.openxmlformats.org/drawingml/2006/main" sz="400" i="1">
                            <a:solidFill>
                              <a:srgbClr val="4D7FF4"/>
                            </a:solidFill>
                            <a:latin typeface="Cambria Math" panose="02040503050406030204" pitchFamily="18" charset="0"/>
                          </a:rPr>
                          <m:t>=</m:t>
                        </m:r>
                        <m:r>
                          <a:rPr xmlns:a="http://schemas.openxmlformats.org/drawingml/2006/main" sz="400" i="1">
                            <a:solidFill>
                              <a:srgbClr val="4D7FF4"/>
                            </a:solidFill>
                            <a:latin typeface="Cambria Math" panose="02040503050406030204" pitchFamily="18" charset="0"/>
                          </a:rPr>
                          <m:t>0</m:t>
                        </m:r>
                      </m:sub>
                    </m:sSub>
                    <m:r>
                      <a:rPr xmlns:a="http://schemas.openxmlformats.org/drawingml/2006/main" sz="400" i="1">
                        <a:solidFill>
                          <a:srgbClr val="4D7FF4"/>
                        </a:solidFill>
                        <a:latin typeface="Cambria Math" panose="02040503050406030204" pitchFamily="18" charset="0"/>
                      </a:rPr>
                      <m:t>V</m:t>
                    </m:r>
                    <m:r>
                      <a:rPr xmlns:a="http://schemas.openxmlformats.org/drawingml/2006/main" sz="400" i="1">
                        <a:solidFill>
                          <a:srgbClr val="4D7FF4"/>
                        </a:solidFill>
                        <a:latin typeface="Cambria Math" panose="02040503050406030204" pitchFamily="18" charset="0"/>
                      </a:rPr>
                      <m:t>e</m:t>
                    </m:r>
                    <m:r>
                      <a:rPr xmlns:a="http://schemas.openxmlformats.org/drawingml/2006/main" sz="400" i="1">
                        <a:solidFill>
                          <a:srgbClr val="4D7FF4"/>
                        </a:solidFill>
                        <a:latin typeface="Cambria Math" panose="02040503050406030204" pitchFamily="18" charset="0"/>
                      </a:rPr>
                      <m:t>l</m:t>
                    </m:r>
                    <m:r>
                      <a:rPr xmlns:a="http://schemas.openxmlformats.org/drawingml/2006/main" sz="400" i="1">
                        <a:solidFill>
                          <a:srgbClr val="4D7FF4"/>
                        </a:solidFill>
                        <a:latin typeface="Cambria Math" panose="02040503050406030204" pitchFamily="18" charset="0"/>
                      </a:rPr>
                      <m:t>∈</m:t>
                    </m:r>
                    <m:r>
                      <a:rPr xmlns:a="http://schemas.openxmlformats.org/drawingml/2006/main" sz="400" i="1">
                        <a:solidFill>
                          <a:srgbClr val="4D7FF4"/>
                        </a:solidFill>
                        <a:latin typeface="Cambria Math" panose="02040503050406030204" pitchFamily="18" charset="0"/>
                      </a:rPr>
                      <m:t>[</m:t>
                    </m:r>
                    <m:r>
                      <a:rPr xmlns:a="http://schemas.openxmlformats.org/drawingml/2006/main" sz="400" i="1">
                        <a:solidFill>
                          <a:srgbClr val="4D7FF4"/>
                        </a:solidFill>
                        <a:latin typeface="Cambria Math" panose="02040503050406030204" pitchFamily="18" charset="0"/>
                      </a:rPr>
                      <m:t>0,1</m:t>
                    </m:r>
                    <m:r>
                      <a:rPr xmlns:a="http://schemas.openxmlformats.org/drawingml/2006/main" sz="400" i="1">
                        <a:solidFill>
                          <a:srgbClr val="4D7FF4"/>
                        </a:solidFill>
                        <a:latin typeface="Cambria Math" panose="02040503050406030204" pitchFamily="18" charset="0"/>
                      </a:rPr>
                      <m:t>]</m:t>
                    </m:r>
                  </m:oMath>
                </m:oMathPara>
              </a14:m>
              <a:endParaRPr sz="400">
                <a:solidFill>
                  <a:srgbClr val="4D80F4"/>
                </a:solidFill>
              </a:endParaRPr>
            </a:p>
          </p:txBody>
        </p:sp>
        <p:sp>
          <p:nvSpPr>
            <p:cNvPr id="2164" name="Equation"/>
            <p:cNvSpPr txBox="1"/>
            <p:nvPr/>
          </p:nvSpPr>
          <p:spPr>
            <a:xfrm>
              <a:off x="1712449" y="2140275"/>
              <a:ext cx="633450" cy="51766"/>
            </a:xfrm>
            <a:prstGeom prst="rect">
              <a:avLst/>
            </a:prstGeom>
            <a:noFill/>
            <a:ln w="12700" cap="flat">
              <a:noFill/>
              <a:miter lim="400000"/>
            </a:ln>
            <a:effectLst/>
          </p:spPr>
          <p:txBody>
            <a:bodyPr wrap="none" lIns="0" tIns="0" rIns="0" bIns="0">
              <a:spAutoFit/>
            </a:bodyPr>
            <a:lstStyle/>
            <a:p>
              <a:pPr latinLnBrk="1">
                <a:defRPr sz="1800">
                  <a:solidFill>
                    <a:srgbClr val="000000"/>
                  </a:solidFill>
                </a:defRPr>
              </a:pPr>
              <a14:m>
                <m:oMathPara>
                  <m:oMathParaPr>
                    <m:jc m:val="centerGroup"/>
                  </m:oMathParaPr>
                  <m:oMath>
                    <m:r>
                      <a:rPr xmlns:a="http://schemas.openxmlformats.org/drawingml/2006/main" sz="400" i="1">
                        <a:solidFill>
                          <a:srgbClr val="4D7FF4"/>
                        </a:solidFill>
                        <a:latin typeface="Cambria Math" panose="02040503050406030204" pitchFamily="18" charset="0"/>
                      </a:rPr>
                      <m:t>H</m:t>
                    </m:r>
                    <m:r>
                      <a:rPr xmlns:a="http://schemas.openxmlformats.org/drawingml/2006/main" sz="400" i="1">
                        <a:solidFill>
                          <a:srgbClr val="4D7FF4"/>
                        </a:solidFill>
                        <a:latin typeface="Cambria Math" panose="02040503050406030204" pitchFamily="18" charset="0"/>
                      </a:rPr>
                      <m:t>a</m:t>
                    </m:r>
                    <m:sSub>
                      <m:e>
                        <m:r>
                          <a:rPr xmlns:a="http://schemas.openxmlformats.org/drawingml/2006/main" sz="400" i="1">
                            <a:solidFill>
                              <a:srgbClr val="4D7FF4"/>
                            </a:solidFill>
                            <a:latin typeface="Cambria Math" panose="02040503050406030204" pitchFamily="18" charset="0"/>
                          </a:rPr>
                          <m:t>t</m:t>
                        </m:r>
                      </m:e>
                      <m:sub>
                        <m:r>
                          <a:rPr xmlns:a="http://schemas.openxmlformats.org/drawingml/2006/main" sz="400" i="1">
                            <a:solidFill>
                              <a:srgbClr val="4D7FF4"/>
                            </a:solidFill>
                            <a:latin typeface="Cambria Math" panose="02040503050406030204" pitchFamily="18" charset="0"/>
                          </a:rPr>
                          <m:t>t</m:t>
                        </m:r>
                        <m:r>
                          <a:rPr xmlns:a="http://schemas.openxmlformats.org/drawingml/2006/main" sz="400" i="1">
                            <a:solidFill>
                              <a:srgbClr val="4D7FF4"/>
                            </a:solidFill>
                            <a:latin typeface="Cambria Math" panose="02040503050406030204" pitchFamily="18" charset="0"/>
                          </a:rPr>
                          <m:t>=</m:t>
                        </m:r>
                        <m:r>
                          <a:rPr xmlns:a="http://schemas.openxmlformats.org/drawingml/2006/main" sz="400" i="1">
                            <a:solidFill>
                              <a:srgbClr val="4D7FF4"/>
                            </a:solidFill>
                            <a:latin typeface="Cambria Math" panose="02040503050406030204" pitchFamily="18" charset="0"/>
                          </a:rPr>
                          <m:t>0</m:t>
                        </m:r>
                      </m:sub>
                    </m:sSub>
                    <m:r>
                      <a:rPr xmlns:a="http://schemas.openxmlformats.org/drawingml/2006/main" sz="400" i="1">
                        <a:solidFill>
                          <a:srgbClr val="4D7FF4"/>
                        </a:solidFill>
                        <a:latin typeface="Cambria Math" panose="02040503050406030204" pitchFamily="18" charset="0"/>
                      </a:rPr>
                      <m:t>μ</m:t>
                    </m:r>
                    <m:r>
                      <a:rPr xmlns:a="http://schemas.openxmlformats.org/drawingml/2006/main" sz="400" i="1">
                        <a:solidFill>
                          <a:srgbClr val="4D7FF4"/>
                        </a:solidFill>
                        <a:latin typeface="Cambria Math" panose="02040503050406030204" pitchFamily="18" charset="0"/>
                      </a:rPr>
                      <m:t>T</m:t>
                    </m:r>
                    <m:r>
                      <a:rPr xmlns:a="http://schemas.openxmlformats.org/drawingml/2006/main" sz="400" i="1">
                        <a:solidFill>
                          <a:srgbClr val="4D7FF4"/>
                        </a:solidFill>
                        <a:latin typeface="Cambria Math" panose="02040503050406030204" pitchFamily="18" charset="0"/>
                      </a:rPr>
                      <m:t>∈</m:t>
                    </m:r>
                    <m:r>
                      <a:rPr xmlns:a="http://schemas.openxmlformats.org/drawingml/2006/main" sz="400" i="1">
                        <a:solidFill>
                          <a:srgbClr val="4D7FF4"/>
                        </a:solidFill>
                        <a:latin typeface="Cambria Math" panose="02040503050406030204" pitchFamily="18" charset="0"/>
                      </a:rPr>
                      <m:t>[</m:t>
                    </m:r>
                    <m:r>
                      <a:rPr xmlns:a="http://schemas.openxmlformats.org/drawingml/2006/main" sz="400" i="1">
                        <a:solidFill>
                          <a:srgbClr val="4D7FF4"/>
                        </a:solidFill>
                        <a:latin typeface="Cambria Math" panose="02040503050406030204" pitchFamily="18" charset="0"/>
                      </a:rPr>
                      <m:t>-</m:t>
                    </m:r>
                    <m:r>
                      <a:rPr xmlns:a="http://schemas.openxmlformats.org/drawingml/2006/main" sz="400" i="1">
                        <a:solidFill>
                          <a:srgbClr val="4D7FF4"/>
                        </a:solidFill>
                        <a:latin typeface="Cambria Math" panose="02040503050406030204" pitchFamily="18" charset="0"/>
                      </a:rPr>
                      <m:t>0.5,0.5</m:t>
                    </m:r>
                    <m:r>
                      <a:rPr xmlns:a="http://schemas.openxmlformats.org/drawingml/2006/main" sz="400" i="1">
                        <a:solidFill>
                          <a:srgbClr val="4D7FF4"/>
                        </a:solidFill>
                        <a:latin typeface="Cambria Math" panose="02040503050406030204" pitchFamily="18" charset="0"/>
                      </a:rPr>
                      <m:t>]</m:t>
                    </m:r>
                  </m:oMath>
                </m:oMathPara>
              </a14:m>
              <a:endParaRPr sz="400">
                <a:solidFill>
                  <a:srgbClr val="4D80F4"/>
                </a:solidFill>
              </a:endParaRPr>
            </a:p>
          </p:txBody>
        </p:sp>
        <p:sp>
          <p:nvSpPr>
            <p:cNvPr id="2165" name="Line"/>
            <p:cNvSpPr/>
            <p:nvPr/>
          </p:nvSpPr>
          <p:spPr>
            <a:xfrm flipV="1">
              <a:off x="226244" y="105924"/>
              <a:ext cx="1053197" cy="578825"/>
            </a:xfrm>
            <a:prstGeom prst="line">
              <a:avLst/>
            </a:prstGeom>
            <a:noFill/>
            <a:ln w="9525" cap="flat">
              <a:solidFill>
                <a:schemeClr val="accent4">
                  <a:lumOff val="41764"/>
                </a:schemeClr>
              </a:solidFill>
              <a:prstDash val="solid"/>
              <a:round/>
            </a:ln>
            <a:effectLst/>
          </p:spPr>
          <p:txBody>
            <a:bodyPr wrap="square" lIns="0" tIns="0" rIns="0" bIns="0" numCol="1" anchor="t">
              <a:noAutofit/>
            </a:bodyPr>
            <a:lstStyle/>
            <a:p>
              <a:pPr/>
            </a:p>
          </p:txBody>
        </p:sp>
        <p:sp>
          <p:nvSpPr>
            <p:cNvPr id="2166" name="Line"/>
            <p:cNvSpPr/>
            <p:nvPr/>
          </p:nvSpPr>
          <p:spPr>
            <a:xfrm flipV="1">
              <a:off x="238229" y="366385"/>
              <a:ext cx="1042208" cy="330189"/>
            </a:xfrm>
            <a:prstGeom prst="line">
              <a:avLst/>
            </a:prstGeom>
            <a:noFill/>
            <a:ln w="9525" cap="flat">
              <a:solidFill>
                <a:schemeClr val="accent4">
                  <a:lumOff val="41764"/>
                </a:schemeClr>
              </a:solidFill>
              <a:prstDash val="solid"/>
              <a:round/>
            </a:ln>
            <a:effectLst/>
          </p:spPr>
          <p:txBody>
            <a:bodyPr wrap="square" lIns="0" tIns="0" rIns="0" bIns="0" numCol="1" anchor="t">
              <a:noAutofit/>
            </a:bodyPr>
            <a:lstStyle/>
            <a:p>
              <a:pPr/>
            </a:p>
          </p:txBody>
        </p:sp>
        <p:sp>
          <p:nvSpPr>
            <p:cNvPr id="2167" name="Line"/>
            <p:cNvSpPr/>
            <p:nvPr/>
          </p:nvSpPr>
          <p:spPr>
            <a:xfrm flipV="1">
              <a:off x="232654" y="625260"/>
              <a:ext cx="1022373" cy="52765"/>
            </a:xfrm>
            <a:prstGeom prst="line">
              <a:avLst/>
            </a:prstGeom>
            <a:noFill/>
            <a:ln w="9525" cap="flat">
              <a:solidFill>
                <a:schemeClr val="accent4">
                  <a:lumOff val="41764"/>
                </a:schemeClr>
              </a:solidFill>
              <a:prstDash val="solid"/>
              <a:round/>
            </a:ln>
            <a:effectLst/>
          </p:spPr>
          <p:txBody>
            <a:bodyPr wrap="square" lIns="0" tIns="0" rIns="0" bIns="0" numCol="1" anchor="t">
              <a:noAutofit/>
            </a:bodyPr>
            <a:lstStyle/>
            <a:p>
              <a:pPr/>
            </a:p>
          </p:txBody>
        </p:sp>
        <p:sp>
          <p:nvSpPr>
            <p:cNvPr id="2168" name="Line"/>
            <p:cNvSpPr/>
            <p:nvPr/>
          </p:nvSpPr>
          <p:spPr>
            <a:xfrm>
              <a:off x="242656" y="674329"/>
              <a:ext cx="1020336" cy="195498"/>
            </a:xfrm>
            <a:prstGeom prst="line">
              <a:avLst/>
            </a:prstGeom>
            <a:noFill/>
            <a:ln w="9525" cap="flat">
              <a:solidFill>
                <a:schemeClr val="accent4">
                  <a:lumOff val="41764"/>
                </a:schemeClr>
              </a:solidFill>
              <a:prstDash val="solid"/>
              <a:round/>
            </a:ln>
            <a:effectLst/>
          </p:spPr>
          <p:txBody>
            <a:bodyPr wrap="square" lIns="0" tIns="0" rIns="0" bIns="0" numCol="1" anchor="t">
              <a:noAutofit/>
            </a:bodyPr>
            <a:lstStyle/>
            <a:p>
              <a:pPr/>
            </a:p>
          </p:txBody>
        </p:sp>
        <p:sp>
          <p:nvSpPr>
            <p:cNvPr id="2169" name="Line"/>
            <p:cNvSpPr/>
            <p:nvPr/>
          </p:nvSpPr>
          <p:spPr>
            <a:xfrm>
              <a:off x="255513" y="678006"/>
              <a:ext cx="994659" cy="461782"/>
            </a:xfrm>
            <a:prstGeom prst="line">
              <a:avLst/>
            </a:prstGeom>
            <a:noFill/>
            <a:ln w="9525" cap="flat">
              <a:solidFill>
                <a:schemeClr val="accent4">
                  <a:lumOff val="41764"/>
                </a:schemeClr>
              </a:solidFill>
              <a:prstDash val="solid"/>
              <a:round/>
            </a:ln>
            <a:effectLst/>
          </p:spPr>
          <p:txBody>
            <a:bodyPr wrap="square" lIns="0" tIns="0" rIns="0" bIns="0" numCol="1" anchor="t">
              <a:noAutofit/>
            </a:bodyPr>
            <a:lstStyle/>
            <a:p>
              <a:pPr/>
            </a:p>
          </p:txBody>
        </p:sp>
        <p:sp>
          <p:nvSpPr>
            <p:cNvPr id="2170" name="Line"/>
            <p:cNvSpPr/>
            <p:nvPr/>
          </p:nvSpPr>
          <p:spPr>
            <a:xfrm>
              <a:off x="241043" y="689482"/>
              <a:ext cx="1024947" cy="684257"/>
            </a:xfrm>
            <a:prstGeom prst="line">
              <a:avLst/>
            </a:prstGeom>
            <a:noFill/>
            <a:ln w="9525" cap="flat">
              <a:solidFill>
                <a:schemeClr val="accent4">
                  <a:lumOff val="41764"/>
                </a:schemeClr>
              </a:solidFill>
              <a:prstDash val="solid"/>
              <a:round/>
            </a:ln>
            <a:effectLst/>
          </p:spPr>
          <p:txBody>
            <a:bodyPr wrap="square" lIns="0" tIns="0" rIns="0" bIns="0" numCol="1" anchor="t">
              <a:noAutofit/>
            </a:bodyPr>
            <a:lstStyle/>
            <a:p>
              <a:pPr/>
            </a:p>
          </p:txBody>
        </p:sp>
        <p:sp>
          <p:nvSpPr>
            <p:cNvPr id="2171" name="Line"/>
            <p:cNvSpPr/>
            <p:nvPr/>
          </p:nvSpPr>
          <p:spPr>
            <a:xfrm>
              <a:off x="249919" y="685653"/>
              <a:ext cx="1011572" cy="928310"/>
            </a:xfrm>
            <a:prstGeom prst="line">
              <a:avLst/>
            </a:prstGeom>
            <a:noFill/>
            <a:ln w="9525" cap="flat">
              <a:solidFill>
                <a:schemeClr val="accent4">
                  <a:lumOff val="41764"/>
                </a:schemeClr>
              </a:solidFill>
              <a:prstDash val="solid"/>
              <a:round/>
            </a:ln>
            <a:effectLst/>
          </p:spPr>
          <p:txBody>
            <a:bodyPr wrap="square" lIns="0" tIns="0" rIns="0" bIns="0" numCol="1" anchor="t">
              <a:noAutofit/>
            </a:bodyPr>
            <a:lstStyle/>
            <a:p>
              <a:pPr/>
            </a:p>
          </p:txBody>
        </p:sp>
        <p:sp>
          <p:nvSpPr>
            <p:cNvPr id="2172" name="Line"/>
            <p:cNvSpPr/>
            <p:nvPr/>
          </p:nvSpPr>
          <p:spPr>
            <a:xfrm>
              <a:off x="236790" y="690805"/>
              <a:ext cx="1011573" cy="1182976"/>
            </a:xfrm>
            <a:prstGeom prst="line">
              <a:avLst/>
            </a:prstGeom>
            <a:noFill/>
            <a:ln w="9525" cap="flat">
              <a:solidFill>
                <a:schemeClr val="accent4">
                  <a:lumOff val="41764"/>
                </a:schemeClr>
              </a:solidFill>
              <a:prstDash val="solid"/>
              <a:round/>
            </a:ln>
            <a:effectLst/>
          </p:spPr>
          <p:txBody>
            <a:bodyPr wrap="square" lIns="0" tIns="0" rIns="0" bIns="0" numCol="1" anchor="t">
              <a:noAutofit/>
            </a:bodyPr>
            <a:lstStyle/>
            <a:p>
              <a:pPr/>
            </a:p>
          </p:txBody>
        </p:sp>
        <p:sp>
          <p:nvSpPr>
            <p:cNvPr id="2173" name="Line"/>
            <p:cNvSpPr/>
            <p:nvPr/>
          </p:nvSpPr>
          <p:spPr>
            <a:xfrm>
              <a:off x="227608" y="688259"/>
              <a:ext cx="1050466" cy="1482193"/>
            </a:xfrm>
            <a:prstGeom prst="line">
              <a:avLst/>
            </a:prstGeom>
            <a:noFill/>
            <a:ln w="9525" cap="flat">
              <a:solidFill>
                <a:schemeClr val="accent4">
                  <a:lumOff val="41764"/>
                </a:schemeClr>
              </a:solidFill>
              <a:prstDash val="solid"/>
              <a:round/>
            </a:ln>
            <a:effectLst/>
          </p:spPr>
          <p:txBody>
            <a:bodyPr wrap="square" lIns="0" tIns="0" rIns="0" bIns="0" numCol="1" anchor="t">
              <a:noAutofit/>
            </a:bodyPr>
            <a:lstStyle/>
            <a:p>
              <a:pPr/>
            </a:p>
          </p:txBody>
        </p:sp>
        <p:sp>
          <p:nvSpPr>
            <p:cNvPr id="2174" name="Line"/>
            <p:cNvSpPr/>
            <p:nvPr/>
          </p:nvSpPr>
          <p:spPr>
            <a:xfrm>
              <a:off x="226244" y="1600536"/>
              <a:ext cx="1053197" cy="578824"/>
            </a:xfrm>
            <a:prstGeom prst="line">
              <a:avLst/>
            </a:prstGeom>
            <a:noFill/>
            <a:ln w="9525" cap="flat">
              <a:solidFill>
                <a:schemeClr val="accent4">
                  <a:lumOff val="41764"/>
                </a:schemeClr>
              </a:solidFill>
              <a:prstDash val="solid"/>
              <a:round/>
            </a:ln>
            <a:effectLst/>
          </p:spPr>
          <p:txBody>
            <a:bodyPr wrap="square" lIns="0" tIns="0" rIns="0" bIns="0" numCol="1" anchor="t">
              <a:noAutofit/>
            </a:bodyPr>
            <a:lstStyle/>
            <a:p>
              <a:pPr/>
            </a:p>
          </p:txBody>
        </p:sp>
        <p:sp>
          <p:nvSpPr>
            <p:cNvPr id="2175" name="Line"/>
            <p:cNvSpPr/>
            <p:nvPr/>
          </p:nvSpPr>
          <p:spPr>
            <a:xfrm>
              <a:off x="238229" y="1588711"/>
              <a:ext cx="1042208" cy="330189"/>
            </a:xfrm>
            <a:prstGeom prst="line">
              <a:avLst/>
            </a:prstGeom>
            <a:noFill/>
            <a:ln w="9525" cap="flat">
              <a:solidFill>
                <a:schemeClr val="accent4">
                  <a:lumOff val="41764"/>
                </a:schemeClr>
              </a:solidFill>
              <a:prstDash val="solid"/>
              <a:round/>
            </a:ln>
            <a:effectLst/>
          </p:spPr>
          <p:txBody>
            <a:bodyPr wrap="square" lIns="0" tIns="0" rIns="0" bIns="0" numCol="1" anchor="t">
              <a:noAutofit/>
            </a:bodyPr>
            <a:lstStyle/>
            <a:p>
              <a:pPr/>
            </a:p>
          </p:txBody>
        </p:sp>
        <p:sp>
          <p:nvSpPr>
            <p:cNvPr id="2176" name="Line"/>
            <p:cNvSpPr/>
            <p:nvPr/>
          </p:nvSpPr>
          <p:spPr>
            <a:xfrm>
              <a:off x="232654" y="1607259"/>
              <a:ext cx="1022373" cy="52765"/>
            </a:xfrm>
            <a:prstGeom prst="line">
              <a:avLst/>
            </a:prstGeom>
            <a:noFill/>
            <a:ln w="9525" cap="flat">
              <a:solidFill>
                <a:schemeClr val="accent4">
                  <a:lumOff val="41764"/>
                </a:schemeClr>
              </a:solidFill>
              <a:prstDash val="solid"/>
              <a:round/>
            </a:ln>
            <a:effectLst/>
          </p:spPr>
          <p:txBody>
            <a:bodyPr wrap="square" lIns="0" tIns="0" rIns="0" bIns="0" numCol="1" anchor="t">
              <a:noAutofit/>
            </a:bodyPr>
            <a:lstStyle/>
            <a:p>
              <a:pPr/>
            </a:p>
          </p:txBody>
        </p:sp>
        <p:sp>
          <p:nvSpPr>
            <p:cNvPr id="2177" name="Line"/>
            <p:cNvSpPr/>
            <p:nvPr/>
          </p:nvSpPr>
          <p:spPr>
            <a:xfrm flipV="1">
              <a:off x="242656" y="1415457"/>
              <a:ext cx="1020336" cy="195498"/>
            </a:xfrm>
            <a:prstGeom prst="line">
              <a:avLst/>
            </a:prstGeom>
            <a:noFill/>
            <a:ln w="9525" cap="flat">
              <a:solidFill>
                <a:schemeClr val="accent4">
                  <a:lumOff val="41764"/>
                </a:schemeClr>
              </a:solidFill>
              <a:prstDash val="solid"/>
              <a:round/>
            </a:ln>
            <a:effectLst/>
          </p:spPr>
          <p:txBody>
            <a:bodyPr wrap="square" lIns="0" tIns="0" rIns="0" bIns="0" numCol="1" anchor="t">
              <a:noAutofit/>
            </a:bodyPr>
            <a:lstStyle/>
            <a:p>
              <a:pPr/>
            </a:p>
          </p:txBody>
        </p:sp>
        <p:sp>
          <p:nvSpPr>
            <p:cNvPr id="2178" name="Line"/>
            <p:cNvSpPr/>
            <p:nvPr/>
          </p:nvSpPr>
          <p:spPr>
            <a:xfrm flipV="1">
              <a:off x="255513" y="1145496"/>
              <a:ext cx="994659" cy="461782"/>
            </a:xfrm>
            <a:prstGeom prst="line">
              <a:avLst/>
            </a:prstGeom>
            <a:noFill/>
            <a:ln w="9525" cap="flat">
              <a:solidFill>
                <a:schemeClr val="accent4">
                  <a:lumOff val="41764"/>
                </a:schemeClr>
              </a:solidFill>
              <a:prstDash val="solid"/>
              <a:round/>
            </a:ln>
            <a:effectLst/>
          </p:spPr>
          <p:txBody>
            <a:bodyPr wrap="square" lIns="0" tIns="0" rIns="0" bIns="0" numCol="1" anchor="t">
              <a:noAutofit/>
            </a:bodyPr>
            <a:lstStyle/>
            <a:p>
              <a:pPr/>
            </a:p>
          </p:txBody>
        </p:sp>
        <p:sp>
          <p:nvSpPr>
            <p:cNvPr id="2179" name="Line"/>
            <p:cNvSpPr/>
            <p:nvPr/>
          </p:nvSpPr>
          <p:spPr>
            <a:xfrm flipV="1">
              <a:off x="241043" y="911545"/>
              <a:ext cx="1024947" cy="684257"/>
            </a:xfrm>
            <a:prstGeom prst="line">
              <a:avLst/>
            </a:prstGeom>
            <a:noFill/>
            <a:ln w="9525" cap="flat">
              <a:solidFill>
                <a:schemeClr val="accent4">
                  <a:lumOff val="41764"/>
                </a:schemeClr>
              </a:solidFill>
              <a:prstDash val="solid"/>
              <a:round/>
            </a:ln>
            <a:effectLst/>
          </p:spPr>
          <p:txBody>
            <a:bodyPr wrap="square" lIns="0" tIns="0" rIns="0" bIns="0" numCol="1" anchor="t">
              <a:noAutofit/>
            </a:bodyPr>
            <a:lstStyle/>
            <a:p>
              <a:pPr/>
            </a:p>
          </p:txBody>
        </p:sp>
        <p:sp>
          <p:nvSpPr>
            <p:cNvPr id="2180" name="Line"/>
            <p:cNvSpPr/>
            <p:nvPr/>
          </p:nvSpPr>
          <p:spPr>
            <a:xfrm flipV="1">
              <a:off x="249919" y="671321"/>
              <a:ext cx="1011572" cy="928310"/>
            </a:xfrm>
            <a:prstGeom prst="line">
              <a:avLst/>
            </a:prstGeom>
            <a:noFill/>
            <a:ln w="9525" cap="flat">
              <a:solidFill>
                <a:schemeClr val="accent4">
                  <a:lumOff val="41764"/>
                </a:schemeClr>
              </a:solidFill>
              <a:prstDash val="solid"/>
              <a:round/>
            </a:ln>
            <a:effectLst/>
          </p:spPr>
          <p:txBody>
            <a:bodyPr wrap="square" lIns="0" tIns="0" rIns="0" bIns="0" numCol="1" anchor="t">
              <a:noAutofit/>
            </a:bodyPr>
            <a:lstStyle/>
            <a:p>
              <a:pPr/>
            </a:p>
          </p:txBody>
        </p:sp>
        <p:sp>
          <p:nvSpPr>
            <p:cNvPr id="2181" name="Line"/>
            <p:cNvSpPr/>
            <p:nvPr/>
          </p:nvSpPr>
          <p:spPr>
            <a:xfrm flipV="1">
              <a:off x="236790" y="411503"/>
              <a:ext cx="1011573" cy="1182977"/>
            </a:xfrm>
            <a:prstGeom prst="line">
              <a:avLst/>
            </a:prstGeom>
            <a:noFill/>
            <a:ln w="9525" cap="flat">
              <a:solidFill>
                <a:schemeClr val="accent4">
                  <a:lumOff val="41764"/>
                </a:schemeClr>
              </a:solidFill>
              <a:prstDash val="solid"/>
              <a:round/>
            </a:ln>
            <a:effectLst/>
          </p:spPr>
          <p:txBody>
            <a:bodyPr wrap="square" lIns="0" tIns="0" rIns="0" bIns="0" numCol="1" anchor="t">
              <a:noAutofit/>
            </a:bodyPr>
            <a:lstStyle/>
            <a:p>
              <a:pPr/>
            </a:p>
          </p:txBody>
        </p:sp>
        <p:sp>
          <p:nvSpPr>
            <p:cNvPr id="2182" name="Line"/>
            <p:cNvSpPr/>
            <p:nvPr/>
          </p:nvSpPr>
          <p:spPr>
            <a:xfrm flipV="1">
              <a:off x="227608" y="114833"/>
              <a:ext cx="1050466" cy="1482192"/>
            </a:xfrm>
            <a:prstGeom prst="line">
              <a:avLst/>
            </a:prstGeom>
            <a:noFill/>
            <a:ln w="9525" cap="flat">
              <a:solidFill>
                <a:schemeClr val="accent4">
                  <a:lumOff val="41764"/>
                </a:schemeClr>
              </a:solidFill>
              <a:prstDash val="solid"/>
              <a:round/>
            </a:ln>
            <a:effectLst/>
          </p:spPr>
          <p:txBody>
            <a:bodyPr wrap="square" lIns="0" tIns="0" rIns="0" bIns="0" numCol="1" anchor="t">
              <a:noAutofit/>
            </a:bodyPr>
            <a:lstStyle/>
            <a:p>
              <a:pPr/>
            </a:p>
          </p:txBody>
        </p:sp>
      </p:grpSp>
      <p:sp>
        <p:nvSpPr>
          <p:cNvPr id="2184" name="Monophonic Output (Example 1)…"/>
          <p:cNvSpPr txBox="1"/>
          <p:nvPr/>
        </p:nvSpPr>
        <p:spPr>
          <a:xfrm>
            <a:off x="6046122" y="2169592"/>
            <a:ext cx="2602620" cy="55464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defRPr b="1" sz="1000"/>
            </a:pPr>
            <a:r>
              <a:t>Monophonic Output (Example 1)</a:t>
            </a:r>
          </a:p>
          <a:p>
            <a:pPr>
              <a:defRPr b="1" sz="1000"/>
            </a:pPr>
            <a:r>
              <a:t>Multiple notes allowed to be played</a:t>
            </a:r>
          </a:p>
          <a:p>
            <a:pPr>
              <a:defRPr b="1" sz="1000"/>
            </a:pPr>
            <a:r>
              <a:t>This means that the probability of a note</a:t>
            </a:r>
          </a:p>
          <a:p>
            <a:pPr>
              <a:defRPr b="1" sz="1000"/>
            </a:pPr>
            <a:r>
              <a:t>occurring should be measured individually</a:t>
            </a:r>
          </a:p>
        </p:txBody>
      </p:sp>
      <p:sp>
        <p:nvSpPr>
          <p:cNvPr id="2185" name="Oval"/>
          <p:cNvSpPr/>
          <p:nvPr/>
        </p:nvSpPr>
        <p:spPr>
          <a:xfrm>
            <a:off x="2316815" y="2149598"/>
            <a:ext cx="969945" cy="216119"/>
          </a:xfrm>
          <a:prstGeom prst="ellipse">
            <a:avLst/>
          </a:prstGeom>
          <a:ln w="25400">
            <a:solidFill>
              <a:srgbClr val="6975F4"/>
            </a:solidFill>
          </a:ln>
        </p:spPr>
        <p:txBody>
          <a:bodyPr lIns="0" tIns="0" rIns="0" bIns="0"/>
          <a:lstStyle/>
          <a:p>
            <a:pPr/>
          </a:p>
        </p:txBody>
      </p:sp>
      <p:sp>
        <p:nvSpPr>
          <p:cNvPr id="2212" name="Connection Line"/>
          <p:cNvSpPr/>
          <p:nvPr/>
        </p:nvSpPr>
        <p:spPr>
          <a:xfrm>
            <a:off x="3132349" y="1847451"/>
            <a:ext cx="3091697" cy="302821"/>
          </a:xfrm>
          <a:custGeom>
            <a:avLst/>
            <a:gdLst/>
            <a:ahLst/>
            <a:cxnLst>
              <a:cxn ang="0">
                <a:pos x="wd2" y="hd2"/>
              </a:cxn>
              <a:cxn ang="5400000">
                <a:pos x="wd2" y="hd2"/>
              </a:cxn>
              <a:cxn ang="10800000">
                <a:pos x="wd2" y="hd2"/>
              </a:cxn>
              <a:cxn ang="16200000">
                <a:pos x="wd2" y="hd2"/>
              </a:cxn>
            </a:cxnLst>
            <a:rect l="0" t="0" r="r" b="b"/>
            <a:pathLst>
              <a:path w="21600" h="16265" fill="norm" stroke="1" extrusionOk="0">
                <a:moveTo>
                  <a:pt x="0" y="16265"/>
                </a:moveTo>
                <a:cubicBezTo>
                  <a:pt x="7165" y="-4055"/>
                  <a:pt x="14365" y="-5335"/>
                  <a:pt x="21600" y="12424"/>
                </a:cubicBezTo>
              </a:path>
            </a:pathLst>
          </a:custGeom>
          <a:ln w="25400">
            <a:solidFill>
              <a:srgbClr val="6975F4"/>
            </a:solidFill>
            <a:tailEnd type="triangle"/>
          </a:ln>
        </p:spPr>
        <p:txBody>
          <a:bodyPr/>
          <a:lstStyle/>
          <a:p>
            <a:pPr/>
          </a:p>
        </p:txBody>
      </p:sp>
      <p:sp>
        <p:nvSpPr>
          <p:cNvPr id="2187" name="Equation"/>
          <p:cNvSpPr txBox="1"/>
          <p:nvPr/>
        </p:nvSpPr>
        <p:spPr>
          <a:xfrm>
            <a:off x="2913377" y="3644935"/>
            <a:ext cx="163730" cy="96534"/>
          </a:xfrm>
          <a:prstGeom prst="rect">
            <a:avLst/>
          </a:prstGeom>
          <a:ln w="12700">
            <a:miter lim="400000"/>
          </a:ln>
        </p:spPr>
        <p:txBody>
          <a:bodyPr wrap="none" lIns="0" tIns="0" rIns="0" bIns="0">
            <a:spAutoFit/>
          </a:bodyPr>
          <a:lstStyle/>
          <a:p>
            <a:pPr latinLnBrk="1">
              <a:defRPr sz="1800">
                <a:solidFill>
                  <a:srgbClr val="000000"/>
                </a:solidFill>
              </a:defRPr>
            </a:pPr>
            <a14:m>
              <m:oMathPara>
                <m:oMathParaPr>
                  <m:jc m:val="centerGroup"/>
                </m:oMathParaPr>
                <m:oMath>
                  <m:r>
                    <a:rPr xmlns:a="http://schemas.openxmlformats.org/drawingml/2006/main" sz="1100" i="1">
                      <a:solidFill>
                        <a:srgbClr val="D77D71"/>
                      </a:solidFill>
                      <a:latin typeface="Cambria Math" panose="02040503050406030204" pitchFamily="18" charset="0"/>
                    </a:rPr>
                    <m:t>0.8</m:t>
                  </m:r>
                </m:oMath>
              </m:oMathPara>
            </a14:m>
            <a:endParaRPr sz="1100">
              <a:solidFill>
                <a:srgbClr val="D77D72"/>
              </a:solidFill>
            </a:endParaRPr>
          </a:p>
        </p:txBody>
      </p:sp>
      <p:sp>
        <p:nvSpPr>
          <p:cNvPr id="2188" name="Equation"/>
          <p:cNvSpPr txBox="1"/>
          <p:nvPr/>
        </p:nvSpPr>
        <p:spPr>
          <a:xfrm>
            <a:off x="2872934" y="5180356"/>
            <a:ext cx="164289" cy="96534"/>
          </a:xfrm>
          <a:prstGeom prst="rect">
            <a:avLst/>
          </a:prstGeom>
          <a:ln w="12700">
            <a:miter lim="400000"/>
          </a:ln>
        </p:spPr>
        <p:txBody>
          <a:bodyPr wrap="none" lIns="0" tIns="0" rIns="0" bIns="0">
            <a:spAutoFit/>
          </a:bodyPr>
          <a:lstStyle/>
          <a:p>
            <a:pPr latinLnBrk="1">
              <a:defRPr sz="1800">
                <a:solidFill>
                  <a:srgbClr val="000000"/>
                </a:solidFill>
              </a:defRPr>
            </a:pPr>
            <a14:m>
              <m:oMathPara>
                <m:oMathParaPr>
                  <m:jc m:val="centerGroup"/>
                </m:oMathParaPr>
                <m:oMath>
                  <m:r>
                    <a:rPr xmlns:a="http://schemas.openxmlformats.org/drawingml/2006/main" sz="1100" i="1">
                      <a:solidFill>
                        <a:srgbClr val="D77D71"/>
                      </a:solidFill>
                      <a:latin typeface="Cambria Math" panose="02040503050406030204" pitchFamily="18" charset="0"/>
                    </a:rPr>
                    <m:t>0.7</m:t>
                  </m:r>
                </m:oMath>
              </m:oMathPara>
            </a14:m>
            <a:endParaRPr sz="1100">
              <a:solidFill>
                <a:srgbClr val="D77D72"/>
              </a:solidFill>
            </a:endParaRPr>
          </a:p>
        </p:txBody>
      </p:sp>
      <p:sp>
        <p:nvSpPr>
          <p:cNvPr id="2189" name="Equation"/>
          <p:cNvSpPr txBox="1"/>
          <p:nvPr/>
        </p:nvSpPr>
        <p:spPr>
          <a:xfrm>
            <a:off x="2923723" y="4412646"/>
            <a:ext cx="167781" cy="96533"/>
          </a:xfrm>
          <a:prstGeom prst="rect">
            <a:avLst/>
          </a:prstGeom>
          <a:ln w="12700">
            <a:miter lim="400000"/>
          </a:ln>
        </p:spPr>
        <p:txBody>
          <a:bodyPr wrap="none" lIns="0" tIns="0" rIns="0" bIns="0">
            <a:spAutoFit/>
          </a:bodyPr>
          <a:lstStyle/>
          <a:p>
            <a:pPr latinLnBrk="1">
              <a:defRPr sz="1800">
                <a:solidFill>
                  <a:srgbClr val="000000"/>
                </a:solidFill>
              </a:defRPr>
            </a:pPr>
            <a14:m>
              <m:oMathPara>
                <m:oMathParaPr>
                  <m:jc m:val="centerGroup"/>
                </m:oMathParaPr>
                <m:oMath>
                  <m:r>
                    <a:rPr xmlns:a="http://schemas.openxmlformats.org/drawingml/2006/main" sz="1100" i="1">
                      <a:solidFill>
                        <a:srgbClr val="D77D71"/>
                      </a:solidFill>
                      <a:latin typeface="Cambria Math" panose="02040503050406030204" pitchFamily="18" charset="0"/>
                    </a:rPr>
                    <m:t>0.2</m:t>
                  </m:r>
                </m:oMath>
              </m:oMathPara>
            </a14:m>
            <a:endParaRPr sz="1100">
              <a:solidFill>
                <a:srgbClr val="D77D72"/>
              </a:solidFill>
            </a:endParaRPr>
          </a:p>
        </p:txBody>
      </p:sp>
      <p:sp>
        <p:nvSpPr>
          <p:cNvPr id="2190" name="Equation"/>
          <p:cNvSpPr txBox="1"/>
          <p:nvPr/>
        </p:nvSpPr>
        <p:spPr>
          <a:xfrm>
            <a:off x="3967277" y="3646156"/>
            <a:ext cx="39676" cy="94578"/>
          </a:xfrm>
          <a:prstGeom prst="rect">
            <a:avLst/>
          </a:prstGeom>
          <a:ln w="12700">
            <a:miter lim="400000"/>
          </a:ln>
        </p:spPr>
        <p:txBody>
          <a:bodyPr wrap="none" lIns="0" tIns="0" rIns="0" bIns="0">
            <a:spAutoFit/>
          </a:bodyPr>
          <a:lstStyle/>
          <a:p>
            <a:pPr latinLnBrk="1">
              <a:defRPr sz="1800">
                <a:solidFill>
                  <a:srgbClr val="000000"/>
                </a:solidFill>
              </a:defRPr>
            </a:pPr>
            <a14:m>
              <m:oMathPara>
                <m:oMathParaPr>
                  <m:jc m:val="centerGroup"/>
                </m:oMathParaPr>
                <m:oMath>
                  <m:r>
                    <a:rPr xmlns:a="http://schemas.openxmlformats.org/drawingml/2006/main" sz="1100" i="1">
                      <a:solidFill>
                        <a:srgbClr val="54BBCA"/>
                      </a:solidFill>
                      <a:latin typeface="Cambria Math" panose="02040503050406030204" pitchFamily="18" charset="0"/>
                    </a:rPr>
                    <m:t>1</m:t>
                  </m:r>
                </m:oMath>
              </m:oMathPara>
            </a14:m>
            <a:endParaRPr sz="1100">
              <a:solidFill>
                <a:srgbClr val="55BCCA"/>
              </a:solidFill>
            </a:endParaRPr>
          </a:p>
        </p:txBody>
      </p:sp>
      <p:sp>
        <p:nvSpPr>
          <p:cNvPr id="2191" name="Equation"/>
          <p:cNvSpPr txBox="1"/>
          <p:nvPr/>
        </p:nvSpPr>
        <p:spPr>
          <a:xfrm>
            <a:off x="3955473" y="5180356"/>
            <a:ext cx="63285" cy="96534"/>
          </a:xfrm>
          <a:prstGeom prst="rect">
            <a:avLst/>
          </a:prstGeom>
          <a:ln w="12700">
            <a:miter lim="400000"/>
          </a:ln>
        </p:spPr>
        <p:txBody>
          <a:bodyPr wrap="none" lIns="0" tIns="0" rIns="0" bIns="0">
            <a:spAutoFit/>
          </a:bodyPr>
          <a:lstStyle/>
          <a:p>
            <a:pPr latinLnBrk="1">
              <a:defRPr sz="1800">
                <a:solidFill>
                  <a:srgbClr val="000000"/>
                </a:solidFill>
              </a:defRPr>
            </a:pPr>
            <a14:m>
              <m:oMathPara>
                <m:oMathParaPr>
                  <m:jc m:val="centerGroup"/>
                </m:oMathParaPr>
                <m:oMath>
                  <m:r>
                    <a:rPr xmlns:a="http://schemas.openxmlformats.org/drawingml/2006/main" sz="1100" i="1">
                      <a:solidFill>
                        <a:srgbClr val="54BBCA"/>
                      </a:solidFill>
                      <a:latin typeface="Cambria Math" panose="02040503050406030204" pitchFamily="18" charset="0"/>
                    </a:rPr>
                    <m:t>0</m:t>
                  </m:r>
                </m:oMath>
              </m:oMathPara>
            </a14:m>
            <a:endParaRPr sz="1100">
              <a:solidFill>
                <a:srgbClr val="55BCCA"/>
              </a:solidFill>
            </a:endParaRPr>
          </a:p>
        </p:txBody>
      </p:sp>
      <p:sp>
        <p:nvSpPr>
          <p:cNvPr id="2192" name="Equation"/>
          <p:cNvSpPr txBox="1"/>
          <p:nvPr/>
        </p:nvSpPr>
        <p:spPr>
          <a:xfrm>
            <a:off x="3960131" y="4393112"/>
            <a:ext cx="39676" cy="94578"/>
          </a:xfrm>
          <a:prstGeom prst="rect">
            <a:avLst/>
          </a:prstGeom>
          <a:ln w="12700">
            <a:miter lim="400000"/>
          </a:ln>
        </p:spPr>
        <p:txBody>
          <a:bodyPr wrap="none" lIns="0" tIns="0" rIns="0" bIns="0">
            <a:spAutoFit/>
          </a:bodyPr>
          <a:lstStyle/>
          <a:p>
            <a:pPr latinLnBrk="1">
              <a:defRPr sz="1800">
                <a:solidFill>
                  <a:srgbClr val="000000"/>
                </a:solidFill>
              </a:defRPr>
            </a:pPr>
            <a14:m>
              <m:oMathPara>
                <m:oMathParaPr>
                  <m:jc m:val="centerGroup"/>
                </m:oMathParaPr>
                <m:oMath>
                  <m:r>
                    <a:rPr xmlns:a="http://schemas.openxmlformats.org/drawingml/2006/main" sz="1100" i="1">
                      <a:solidFill>
                        <a:srgbClr val="54BBCA"/>
                      </a:solidFill>
                      <a:latin typeface="Cambria Math" panose="02040503050406030204" pitchFamily="18" charset="0"/>
                    </a:rPr>
                    <m:t>1</m:t>
                  </m:r>
                </m:oMath>
              </m:oMathPara>
            </a14:m>
            <a:endParaRPr sz="1100">
              <a:solidFill>
                <a:srgbClr val="55BCCA"/>
              </a:solidFill>
            </a:endParaRPr>
          </a:p>
        </p:txBody>
      </p:sp>
      <p:sp>
        <p:nvSpPr>
          <p:cNvPr id="2193" name="Predictions"/>
          <p:cNvSpPr txBox="1"/>
          <p:nvPr/>
        </p:nvSpPr>
        <p:spPr>
          <a:xfrm>
            <a:off x="2733741" y="3137784"/>
            <a:ext cx="640942" cy="135546"/>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000">
                <a:solidFill>
                  <a:srgbClr val="D87E72"/>
                </a:solidFill>
              </a:defRPr>
            </a:lvl1pPr>
          </a:lstStyle>
          <a:p>
            <a:pPr/>
            <a:r>
              <a:t>Predictions</a:t>
            </a:r>
          </a:p>
        </p:txBody>
      </p:sp>
      <p:sp>
        <p:nvSpPr>
          <p:cNvPr id="2194" name="Actual Target"/>
          <p:cNvSpPr txBox="1"/>
          <p:nvPr/>
        </p:nvSpPr>
        <p:spPr>
          <a:xfrm>
            <a:off x="3623104" y="3127121"/>
            <a:ext cx="751633" cy="135546"/>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000">
                <a:solidFill>
                  <a:srgbClr val="55BCCA"/>
                </a:solidFill>
              </a:defRPr>
            </a:lvl1pPr>
          </a:lstStyle>
          <a:p>
            <a:pPr/>
            <a:r>
              <a:t>Actual Target</a:t>
            </a:r>
          </a:p>
        </p:txBody>
      </p:sp>
      <p:sp>
        <p:nvSpPr>
          <p:cNvPr id="2195" name="Circle"/>
          <p:cNvSpPr/>
          <p:nvPr/>
        </p:nvSpPr>
        <p:spPr>
          <a:xfrm>
            <a:off x="2857167" y="3558690"/>
            <a:ext cx="269025" cy="269025"/>
          </a:xfrm>
          <a:prstGeom prst="ellipse">
            <a:avLst/>
          </a:prstGeom>
          <a:ln w="76200">
            <a:solidFill>
              <a:srgbClr val="D8BD26"/>
            </a:solidFill>
          </a:ln>
        </p:spPr>
        <p:txBody>
          <a:bodyPr lIns="0" tIns="0" rIns="0" bIns="0"/>
          <a:lstStyle/>
          <a:p>
            <a:pPr>
              <a:defRPr>
                <a:solidFill>
                  <a:srgbClr val="B8AB60"/>
                </a:solidFill>
              </a:defRPr>
            </a:pPr>
          </a:p>
        </p:txBody>
      </p:sp>
      <p:sp>
        <p:nvSpPr>
          <p:cNvPr id="2196" name="Circle"/>
          <p:cNvSpPr/>
          <p:nvPr/>
        </p:nvSpPr>
        <p:spPr>
          <a:xfrm>
            <a:off x="2820566" y="5094110"/>
            <a:ext cx="269025" cy="269025"/>
          </a:xfrm>
          <a:prstGeom prst="ellipse">
            <a:avLst/>
          </a:prstGeom>
          <a:ln w="76200">
            <a:solidFill>
              <a:srgbClr val="FFE02C"/>
            </a:solidFill>
          </a:ln>
        </p:spPr>
        <p:txBody>
          <a:bodyPr lIns="0" tIns="0" rIns="0" bIns="0"/>
          <a:lstStyle/>
          <a:p>
            <a:pPr/>
          </a:p>
        </p:txBody>
      </p:sp>
      <p:sp>
        <p:nvSpPr>
          <p:cNvPr id="2197" name="Circle"/>
          <p:cNvSpPr/>
          <p:nvPr/>
        </p:nvSpPr>
        <p:spPr>
          <a:xfrm>
            <a:off x="3845456" y="3558690"/>
            <a:ext cx="269025" cy="269025"/>
          </a:xfrm>
          <a:prstGeom prst="ellipse">
            <a:avLst/>
          </a:prstGeom>
          <a:ln w="88900">
            <a:solidFill>
              <a:srgbClr val="2C3FD8"/>
            </a:solidFill>
          </a:ln>
        </p:spPr>
        <p:txBody>
          <a:bodyPr lIns="0" tIns="0" rIns="0" bIns="0"/>
          <a:lstStyle/>
          <a:p>
            <a:pPr>
              <a:defRPr>
                <a:solidFill>
                  <a:srgbClr val="B8AB60"/>
                </a:solidFill>
              </a:defRPr>
            </a:pPr>
          </a:p>
        </p:txBody>
      </p:sp>
      <p:sp>
        <p:nvSpPr>
          <p:cNvPr id="2198" name="Circle"/>
          <p:cNvSpPr/>
          <p:nvPr/>
        </p:nvSpPr>
        <p:spPr>
          <a:xfrm>
            <a:off x="3845456" y="4305889"/>
            <a:ext cx="269025" cy="269025"/>
          </a:xfrm>
          <a:prstGeom prst="ellipse">
            <a:avLst/>
          </a:prstGeom>
          <a:ln w="88900">
            <a:solidFill>
              <a:srgbClr val="9DA6D8"/>
            </a:solidFill>
          </a:ln>
        </p:spPr>
        <p:txBody>
          <a:bodyPr lIns="0" tIns="0" rIns="0" bIns="0"/>
          <a:lstStyle/>
          <a:p>
            <a:pPr>
              <a:defRPr>
                <a:solidFill>
                  <a:srgbClr val="B8AB60"/>
                </a:solidFill>
              </a:defRPr>
            </a:pPr>
          </a:p>
        </p:txBody>
      </p:sp>
      <p:grpSp>
        <p:nvGrpSpPr>
          <p:cNvPr id="2211" name="Group"/>
          <p:cNvGrpSpPr/>
          <p:nvPr/>
        </p:nvGrpSpPr>
        <p:grpSpPr>
          <a:xfrm>
            <a:off x="7534476" y="293959"/>
            <a:ext cx="1279795" cy="1033211"/>
            <a:chOff x="-17960" y="-17960"/>
            <a:chExt cx="1279793" cy="1033209"/>
          </a:xfrm>
        </p:grpSpPr>
        <p:pic>
          <p:nvPicPr>
            <p:cNvPr id="2199" name="Rounded Rectangle Rounded rectangle" descr="Rounded Rectangle Rounded rectangle"/>
            <p:cNvPicPr>
              <a:picLocks noChangeAspect="0"/>
            </p:cNvPicPr>
            <p:nvPr/>
          </p:nvPicPr>
          <p:blipFill>
            <a:blip r:embed="rId2">
              <a:extLst/>
            </a:blip>
            <a:stretch>
              <a:fillRect/>
            </a:stretch>
          </p:blipFill>
          <p:spPr>
            <a:xfrm>
              <a:off x="-17961" y="-17961"/>
              <a:ext cx="1279795" cy="1033210"/>
            </a:xfrm>
            <a:prstGeom prst="rect">
              <a:avLst/>
            </a:prstGeom>
            <a:effectLst/>
          </p:spPr>
        </p:pic>
        <p:grpSp>
          <p:nvGrpSpPr>
            <p:cNvPr id="2203" name="Intro to NN"/>
            <p:cNvGrpSpPr/>
            <p:nvPr/>
          </p:nvGrpSpPr>
          <p:grpSpPr>
            <a:xfrm>
              <a:off x="68324" y="333649"/>
              <a:ext cx="1085991" cy="372260"/>
              <a:chOff x="0" y="0"/>
              <a:chExt cx="1085989" cy="372258"/>
            </a:xfrm>
          </p:grpSpPr>
          <p:sp>
            <p:nvSpPr>
              <p:cNvPr id="2202" name="Intro to NN"/>
              <p:cNvSpPr/>
              <p:nvPr/>
            </p:nvSpPr>
            <p:spPr>
              <a:xfrm>
                <a:off x="17960" y="17960"/>
                <a:ext cx="1050070" cy="33633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829" y="0"/>
                    </a:moveTo>
                    <a:lnTo>
                      <a:pt x="1771" y="0"/>
                    </a:lnTo>
                    <a:cubicBezTo>
                      <a:pt x="1252" y="0"/>
                      <a:pt x="940" y="0"/>
                      <a:pt x="732" y="271"/>
                    </a:cubicBezTo>
                    <a:cubicBezTo>
                      <a:pt x="432" y="612"/>
                      <a:pt x="196" y="1349"/>
                      <a:pt x="87" y="2285"/>
                    </a:cubicBezTo>
                    <a:cubicBezTo>
                      <a:pt x="0" y="2934"/>
                      <a:pt x="0" y="3908"/>
                      <a:pt x="0" y="5531"/>
                    </a:cubicBezTo>
                    <a:lnTo>
                      <a:pt x="0" y="16069"/>
                    </a:lnTo>
                    <a:cubicBezTo>
                      <a:pt x="0" y="17692"/>
                      <a:pt x="0" y="18666"/>
                      <a:pt x="87" y="19315"/>
                    </a:cubicBezTo>
                    <a:cubicBezTo>
                      <a:pt x="196" y="20251"/>
                      <a:pt x="432" y="20988"/>
                      <a:pt x="732" y="21329"/>
                    </a:cubicBezTo>
                    <a:cubicBezTo>
                      <a:pt x="940" y="21600"/>
                      <a:pt x="1252" y="21600"/>
                      <a:pt x="1771" y="21600"/>
                    </a:cubicBezTo>
                    <a:lnTo>
                      <a:pt x="19829" y="21600"/>
                    </a:lnTo>
                    <a:cubicBezTo>
                      <a:pt x="20348" y="21600"/>
                      <a:pt x="20660" y="21600"/>
                      <a:pt x="20868" y="21329"/>
                    </a:cubicBezTo>
                    <a:cubicBezTo>
                      <a:pt x="21168" y="20988"/>
                      <a:pt x="21404" y="20251"/>
                      <a:pt x="21513" y="19315"/>
                    </a:cubicBezTo>
                    <a:cubicBezTo>
                      <a:pt x="21600" y="18666"/>
                      <a:pt x="21600" y="17692"/>
                      <a:pt x="21600" y="16069"/>
                    </a:cubicBezTo>
                    <a:lnTo>
                      <a:pt x="21600" y="5531"/>
                    </a:lnTo>
                    <a:cubicBezTo>
                      <a:pt x="21600" y="3908"/>
                      <a:pt x="21600" y="2934"/>
                      <a:pt x="21513" y="2285"/>
                    </a:cubicBezTo>
                    <a:cubicBezTo>
                      <a:pt x="21404" y="1349"/>
                      <a:pt x="21168" y="612"/>
                      <a:pt x="20868" y="271"/>
                    </a:cubicBezTo>
                    <a:cubicBezTo>
                      <a:pt x="20660" y="0"/>
                      <a:pt x="20348" y="0"/>
                      <a:pt x="19829" y="0"/>
                    </a:cubicBezTo>
                    <a:close/>
                  </a:path>
                </a:pathLst>
              </a:custGeom>
              <a:solidFill>
                <a:srgbClr val="D5D5D5"/>
              </a:solidFill>
              <a:ln>
                <a:noFill/>
              </a:ln>
              <a:effectLst/>
              <a:extLst>
                <a:ext uri="{C572A759-6A51-4108-AA02-DFA0A04FC94B}">
                  <ma14:wrappingTextBoxFlag xmlns:ma14="http://schemas.microsoft.com/office/mac/drawingml/2011/main" val="1"/>
                </a:ext>
              </a:extLst>
            </p:spPr>
            <p:txBody>
              <a:bodyPr wrap="square" lIns="19050" tIns="19050" rIns="19050" bIns="19050" numCol="1" anchor="ctr">
                <a:noAutofit/>
              </a:bodyPr>
              <a:lstStyle>
                <a:lvl1pPr algn="ctr" defTabSz="412750">
                  <a:defRPr sz="800">
                    <a:solidFill>
                      <a:srgbClr val="000000"/>
                    </a:solidFill>
                    <a:latin typeface="Helvetica Neue Medium"/>
                    <a:ea typeface="Helvetica Neue Medium"/>
                    <a:cs typeface="Helvetica Neue Medium"/>
                    <a:sym typeface="Helvetica Neue Medium"/>
                  </a:defRPr>
                </a:lvl1pPr>
              </a:lstStyle>
              <a:p>
                <a:pPr/>
                <a:r>
                  <a:t>Intro to NN</a:t>
                </a:r>
              </a:p>
            </p:txBody>
          </p:sp>
          <p:pic>
            <p:nvPicPr>
              <p:cNvPr id="2201" name="Intro to NN Intro to NN" descr="Intro to NN Intro to NN"/>
              <p:cNvPicPr>
                <a:picLocks noChangeAspect="0"/>
              </p:cNvPicPr>
              <p:nvPr/>
            </p:nvPicPr>
            <p:blipFill>
              <a:blip r:embed="rId3">
                <a:extLst/>
              </a:blip>
              <a:stretch>
                <a:fillRect/>
              </a:stretch>
            </p:blipFill>
            <p:spPr>
              <a:xfrm>
                <a:off x="-1" y="0"/>
                <a:ext cx="1085991" cy="372259"/>
              </a:xfrm>
              <a:prstGeom prst="rect">
                <a:avLst/>
              </a:prstGeom>
              <a:effectLst/>
            </p:spPr>
          </p:pic>
        </p:grpSp>
        <p:grpSp>
          <p:nvGrpSpPr>
            <p:cNvPr id="2210" name="Group"/>
            <p:cNvGrpSpPr/>
            <p:nvPr/>
          </p:nvGrpSpPr>
          <p:grpSpPr>
            <a:xfrm>
              <a:off x="201565" y="134646"/>
              <a:ext cx="840742" cy="781468"/>
              <a:chOff x="-17960" y="-17960"/>
              <a:chExt cx="840741" cy="781467"/>
            </a:xfrm>
          </p:grpSpPr>
          <p:grpSp>
            <p:nvGrpSpPr>
              <p:cNvPr id="2206" name="Tasks and Models"/>
              <p:cNvGrpSpPr/>
              <p:nvPr/>
            </p:nvGrpSpPr>
            <p:grpSpPr>
              <a:xfrm>
                <a:off x="-17961" y="-17961"/>
                <a:ext cx="840742" cy="200964"/>
                <a:chOff x="0" y="0"/>
                <a:chExt cx="840741" cy="200962"/>
              </a:xfrm>
            </p:grpSpPr>
            <p:sp>
              <p:nvSpPr>
                <p:cNvPr id="2205" name="Tasks and Models"/>
                <p:cNvSpPr/>
                <p:nvPr/>
              </p:nvSpPr>
              <p:spPr>
                <a:xfrm>
                  <a:off x="17960" y="17960"/>
                  <a:ext cx="804821" cy="16504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829" y="0"/>
                      </a:moveTo>
                      <a:lnTo>
                        <a:pt x="1771" y="0"/>
                      </a:lnTo>
                      <a:cubicBezTo>
                        <a:pt x="1252" y="0"/>
                        <a:pt x="940" y="0"/>
                        <a:pt x="732" y="423"/>
                      </a:cubicBezTo>
                      <a:cubicBezTo>
                        <a:pt x="432" y="955"/>
                        <a:pt x="196" y="2107"/>
                        <a:pt x="87" y="3569"/>
                      </a:cubicBezTo>
                      <a:cubicBezTo>
                        <a:pt x="0" y="4583"/>
                        <a:pt x="0" y="6103"/>
                        <a:pt x="0" y="8638"/>
                      </a:cubicBezTo>
                      <a:lnTo>
                        <a:pt x="0" y="12962"/>
                      </a:lnTo>
                      <a:cubicBezTo>
                        <a:pt x="0" y="15497"/>
                        <a:pt x="0" y="17017"/>
                        <a:pt x="87" y="18031"/>
                      </a:cubicBezTo>
                      <a:cubicBezTo>
                        <a:pt x="196" y="19493"/>
                        <a:pt x="432" y="20645"/>
                        <a:pt x="732" y="21177"/>
                      </a:cubicBezTo>
                      <a:cubicBezTo>
                        <a:pt x="940" y="21600"/>
                        <a:pt x="1252" y="21600"/>
                        <a:pt x="1771" y="21600"/>
                      </a:cubicBezTo>
                      <a:lnTo>
                        <a:pt x="19829" y="21600"/>
                      </a:lnTo>
                      <a:cubicBezTo>
                        <a:pt x="20348" y="21600"/>
                        <a:pt x="20660" y="21600"/>
                        <a:pt x="20868" y="21177"/>
                      </a:cubicBezTo>
                      <a:cubicBezTo>
                        <a:pt x="21168" y="20645"/>
                        <a:pt x="21404" y="19493"/>
                        <a:pt x="21513" y="18031"/>
                      </a:cubicBezTo>
                      <a:cubicBezTo>
                        <a:pt x="21600" y="17017"/>
                        <a:pt x="21600" y="15497"/>
                        <a:pt x="21600" y="12962"/>
                      </a:cubicBezTo>
                      <a:lnTo>
                        <a:pt x="21600" y="8638"/>
                      </a:lnTo>
                      <a:cubicBezTo>
                        <a:pt x="21600" y="6103"/>
                        <a:pt x="21600" y="4583"/>
                        <a:pt x="21513" y="3569"/>
                      </a:cubicBezTo>
                      <a:cubicBezTo>
                        <a:pt x="21404" y="2107"/>
                        <a:pt x="21168" y="955"/>
                        <a:pt x="20868" y="423"/>
                      </a:cubicBezTo>
                      <a:cubicBezTo>
                        <a:pt x="20660" y="0"/>
                        <a:pt x="20348" y="0"/>
                        <a:pt x="19829" y="0"/>
                      </a:cubicBezTo>
                      <a:close/>
                    </a:path>
                  </a:pathLst>
                </a:custGeom>
                <a:solidFill>
                  <a:schemeClr val="accent1">
                    <a:lumOff val="2401"/>
                  </a:schemeClr>
                </a:solidFill>
                <a:ln>
                  <a:noFill/>
                </a:ln>
                <a:effectLst/>
                <a:extLst>
                  <a:ext uri="{C572A759-6A51-4108-AA02-DFA0A04FC94B}">
                    <ma14:wrappingTextBoxFlag xmlns:ma14="http://schemas.microsoft.com/office/mac/drawingml/2011/main" val="1"/>
                  </a:ext>
                </a:extLst>
              </p:spPr>
              <p:txBody>
                <a:bodyPr wrap="square" lIns="19050" tIns="19050" rIns="19050" bIns="19050" numCol="1" anchor="ctr">
                  <a:noAutofit/>
                </a:bodyPr>
                <a:lstStyle>
                  <a:lvl1pPr algn="ctr" defTabSz="412750">
                    <a:defRPr sz="600">
                      <a:solidFill>
                        <a:srgbClr val="000000"/>
                      </a:solidFill>
                      <a:latin typeface="Helvetica Neue Medium"/>
                      <a:ea typeface="Helvetica Neue Medium"/>
                      <a:cs typeface="Helvetica Neue Medium"/>
                      <a:sym typeface="Helvetica Neue Medium"/>
                    </a:defRPr>
                  </a:lvl1pPr>
                </a:lstStyle>
                <a:p>
                  <a:pPr/>
                  <a:r>
                    <a:t>Tasks and Models</a:t>
                  </a:r>
                </a:p>
              </p:txBody>
            </p:sp>
            <p:pic>
              <p:nvPicPr>
                <p:cNvPr id="2204" name="Tasks and Models Tasks and Models" descr="Tasks and Models Tasks and Models"/>
                <p:cNvPicPr>
                  <a:picLocks noChangeAspect="0"/>
                </p:cNvPicPr>
                <p:nvPr/>
              </p:nvPicPr>
              <p:blipFill>
                <a:blip r:embed="rId4">
                  <a:extLst/>
                </a:blip>
                <a:stretch>
                  <a:fillRect/>
                </a:stretch>
              </p:blipFill>
              <p:spPr>
                <a:xfrm>
                  <a:off x="-1" y="-1"/>
                  <a:ext cx="840743" cy="200964"/>
                </a:xfrm>
                <a:prstGeom prst="rect">
                  <a:avLst/>
                </a:prstGeom>
                <a:effectLst/>
              </p:spPr>
            </p:pic>
          </p:grpSp>
          <p:grpSp>
            <p:nvGrpSpPr>
              <p:cNvPr id="2209" name="VAE"/>
              <p:cNvGrpSpPr/>
              <p:nvPr/>
            </p:nvGrpSpPr>
            <p:grpSpPr>
              <a:xfrm>
                <a:off x="-17961" y="554020"/>
                <a:ext cx="840742" cy="209487"/>
                <a:chOff x="0" y="0"/>
                <a:chExt cx="840741" cy="209486"/>
              </a:xfrm>
            </p:grpSpPr>
            <p:sp>
              <p:nvSpPr>
                <p:cNvPr id="2208" name="VAE"/>
                <p:cNvSpPr/>
                <p:nvPr/>
              </p:nvSpPr>
              <p:spPr>
                <a:xfrm>
                  <a:off x="17960" y="17960"/>
                  <a:ext cx="804821" cy="17356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829" y="0"/>
                      </a:moveTo>
                      <a:lnTo>
                        <a:pt x="1771" y="0"/>
                      </a:lnTo>
                      <a:cubicBezTo>
                        <a:pt x="1252" y="0"/>
                        <a:pt x="940" y="0"/>
                        <a:pt x="732" y="403"/>
                      </a:cubicBezTo>
                      <a:cubicBezTo>
                        <a:pt x="432" y="908"/>
                        <a:pt x="196" y="2003"/>
                        <a:pt x="87" y="3393"/>
                      </a:cubicBezTo>
                      <a:cubicBezTo>
                        <a:pt x="0" y="4357"/>
                        <a:pt x="0" y="5804"/>
                        <a:pt x="0" y="8214"/>
                      </a:cubicBezTo>
                      <a:lnTo>
                        <a:pt x="0" y="13386"/>
                      </a:lnTo>
                      <a:cubicBezTo>
                        <a:pt x="0" y="15796"/>
                        <a:pt x="0" y="17243"/>
                        <a:pt x="87" y="18207"/>
                      </a:cubicBezTo>
                      <a:cubicBezTo>
                        <a:pt x="196" y="19597"/>
                        <a:pt x="432" y="20692"/>
                        <a:pt x="732" y="21197"/>
                      </a:cubicBezTo>
                      <a:cubicBezTo>
                        <a:pt x="940" y="21600"/>
                        <a:pt x="1252" y="21600"/>
                        <a:pt x="1771" y="21600"/>
                      </a:cubicBezTo>
                      <a:lnTo>
                        <a:pt x="19829" y="21600"/>
                      </a:lnTo>
                      <a:cubicBezTo>
                        <a:pt x="20348" y="21600"/>
                        <a:pt x="20660" y="21600"/>
                        <a:pt x="20868" y="21197"/>
                      </a:cubicBezTo>
                      <a:cubicBezTo>
                        <a:pt x="21168" y="20692"/>
                        <a:pt x="21404" y="19597"/>
                        <a:pt x="21513" y="18207"/>
                      </a:cubicBezTo>
                      <a:cubicBezTo>
                        <a:pt x="21600" y="17243"/>
                        <a:pt x="21600" y="15796"/>
                        <a:pt x="21600" y="13386"/>
                      </a:cubicBezTo>
                      <a:lnTo>
                        <a:pt x="21600" y="8214"/>
                      </a:lnTo>
                      <a:cubicBezTo>
                        <a:pt x="21600" y="5804"/>
                        <a:pt x="21600" y="4357"/>
                        <a:pt x="21513" y="3393"/>
                      </a:cubicBezTo>
                      <a:cubicBezTo>
                        <a:pt x="21404" y="2003"/>
                        <a:pt x="21168" y="908"/>
                        <a:pt x="20868" y="403"/>
                      </a:cubicBezTo>
                      <a:cubicBezTo>
                        <a:pt x="20660" y="0"/>
                        <a:pt x="20348" y="0"/>
                        <a:pt x="19829" y="0"/>
                      </a:cubicBezTo>
                      <a:close/>
                    </a:path>
                  </a:pathLst>
                </a:custGeom>
                <a:solidFill>
                  <a:schemeClr val="accent1">
                    <a:lumOff val="2401"/>
                  </a:schemeClr>
                </a:solidFill>
                <a:ln>
                  <a:noFill/>
                </a:ln>
                <a:effectLst/>
                <a:extLst>
                  <a:ext uri="{C572A759-6A51-4108-AA02-DFA0A04FC94B}">
                    <ma14:wrappingTextBoxFlag xmlns:ma14="http://schemas.microsoft.com/office/mac/drawingml/2011/main" val="1"/>
                  </a:ext>
                </a:extLst>
              </p:spPr>
              <p:txBody>
                <a:bodyPr wrap="square" lIns="19050" tIns="19050" rIns="19050" bIns="19050" numCol="1" anchor="ctr">
                  <a:noAutofit/>
                </a:bodyPr>
                <a:lstStyle>
                  <a:lvl1pPr algn="ctr" defTabSz="412750">
                    <a:defRPr sz="600">
                      <a:solidFill>
                        <a:srgbClr val="000000"/>
                      </a:solidFill>
                      <a:latin typeface="Helvetica Neue Medium"/>
                      <a:ea typeface="Helvetica Neue Medium"/>
                      <a:cs typeface="Helvetica Neue Medium"/>
                      <a:sym typeface="Helvetica Neue Medium"/>
                    </a:defRPr>
                  </a:lvl1pPr>
                </a:lstStyle>
                <a:p>
                  <a:pPr/>
                  <a:r>
                    <a:t>VAE</a:t>
                  </a:r>
                </a:p>
              </p:txBody>
            </p:sp>
            <p:pic>
              <p:nvPicPr>
                <p:cNvPr id="2207" name="VAE VAE" descr="VAE VAE"/>
                <p:cNvPicPr>
                  <a:picLocks noChangeAspect="0"/>
                </p:cNvPicPr>
                <p:nvPr/>
              </p:nvPicPr>
              <p:blipFill>
                <a:blip r:embed="rId5">
                  <a:extLst/>
                </a:blip>
                <a:stretch>
                  <a:fillRect/>
                </a:stretch>
              </p:blipFill>
              <p:spPr>
                <a:xfrm>
                  <a:off x="-1" y="0"/>
                  <a:ext cx="840743" cy="209487"/>
                </a:xfrm>
                <a:prstGeom prst="rect">
                  <a:avLst/>
                </a:prstGeom>
                <a:effectLst/>
              </p:spPr>
            </p:pic>
          </p:grpSp>
        </p:grpSp>
      </p:grpSp>
    </p:spTree>
  </p:cSld>
  <p:clrMapOvr>
    <a:masterClrMapping/>
  </p:clrMapOvr>
  <p:transition xmlns:p14="http://schemas.microsoft.com/office/powerpoint/2010/main" spd="med" advClick="1"/>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14" name="Music Generation Using Feedforward Networks"/>
          <p:cNvSpPr txBox="1"/>
          <p:nvPr>
            <p:ph type="title" idx="4294967295"/>
          </p:nvPr>
        </p:nvSpPr>
        <p:spPr>
          <a:xfrm>
            <a:off x="452437" y="754062"/>
            <a:ext cx="8239126" cy="538107"/>
          </a:xfrm>
          <a:prstGeom prst="rect">
            <a:avLst/>
          </a:prstGeom>
        </p:spPr>
        <p:txBody>
          <a:bodyPr lIns="19050" tIns="19050" rIns="19050" bIns="19050" anchor="t">
            <a:normAutofit fontScale="100000" lnSpcReduction="0"/>
          </a:bodyPr>
          <a:lstStyle>
            <a:lvl1pPr defTabSz="1219169">
              <a:lnSpc>
                <a:spcPct val="80000"/>
              </a:lnSpc>
              <a:defRPr b="1" spc="-45" sz="2300">
                <a:solidFill>
                  <a:srgbClr val="000000"/>
                </a:solidFill>
                <a:latin typeface="Helvetica Neue"/>
                <a:ea typeface="Helvetica Neue"/>
                <a:cs typeface="Helvetica Neue"/>
                <a:sym typeface="Helvetica Neue"/>
              </a:defRPr>
            </a:lvl1pPr>
          </a:lstStyle>
          <a:p>
            <a:pPr/>
            <a:r>
              <a:t>Music Generation Using Feedforward Networks</a:t>
            </a:r>
          </a:p>
        </p:txBody>
      </p:sp>
      <p:sp>
        <p:nvSpPr>
          <p:cNvPr id="2215" name="Cost Functions (Mean Squared Error)"/>
          <p:cNvSpPr txBox="1"/>
          <p:nvPr/>
        </p:nvSpPr>
        <p:spPr>
          <a:xfrm>
            <a:off x="452437" y="1112110"/>
            <a:ext cx="8239126" cy="350544"/>
          </a:xfrm>
          <a:prstGeom prst="rect">
            <a:avLst/>
          </a:prstGeom>
          <a:ln w="3175">
            <a:miter lim="400000"/>
          </a:ln>
          <a:extLst>
            <a:ext uri="{C572A759-6A51-4108-AA02-DFA0A04FC94B}">
              <ma14:wrappingTextBoxFlag xmlns:ma14="http://schemas.microsoft.com/office/mac/drawingml/2011/main" val="1"/>
            </a:ext>
          </a:extLst>
        </p:spPr>
        <p:txBody>
          <a:bodyPr lIns="17144" tIns="17144" rIns="17144" bIns="17144">
            <a:normAutofit fontScale="100000" lnSpcReduction="0"/>
          </a:bodyPr>
          <a:lstStyle>
            <a:lvl1pPr defTabSz="412750">
              <a:defRPr b="1" sz="1700">
                <a:solidFill>
                  <a:srgbClr val="000000"/>
                </a:solidFill>
                <a:latin typeface="Helvetica Neue"/>
                <a:ea typeface="Helvetica Neue"/>
                <a:cs typeface="Helvetica Neue"/>
                <a:sym typeface="Helvetica Neue"/>
              </a:defRPr>
            </a:lvl1pPr>
          </a:lstStyle>
          <a:p>
            <a:pPr/>
            <a:r>
              <a:t>Cost Functions (Mean Squared Error)</a:t>
            </a:r>
          </a:p>
        </p:txBody>
      </p:sp>
      <p:sp>
        <p:nvSpPr>
          <p:cNvPr id="2216" name="[1] Briot, Jean-Pierre, Gaëtan Hadjeres, and François Pachet. Deep learning techniques for music generation. Springer, 2020. Page 72"/>
          <p:cNvSpPr txBox="1"/>
          <p:nvPr/>
        </p:nvSpPr>
        <p:spPr>
          <a:xfrm>
            <a:off x="520700" y="6543408"/>
            <a:ext cx="6067078" cy="1270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defRPr sz="800"/>
            </a:pPr>
            <a:r>
              <a:t>[1] Briot, Jean-Pierre, Gaëtan Hadjeres, and François Pachet. </a:t>
            </a:r>
            <a:r>
              <a:rPr i="1"/>
              <a:t>Deep learning techniques for music generation</a:t>
            </a:r>
            <a:r>
              <a:t>. Springer, 2020. Page 72</a:t>
            </a:r>
          </a:p>
        </p:txBody>
      </p:sp>
      <p:graphicFrame>
        <p:nvGraphicFramePr>
          <p:cNvPr id="2217" name="Table"/>
          <p:cNvGraphicFramePr/>
          <p:nvPr/>
        </p:nvGraphicFramePr>
        <p:xfrm>
          <a:off x="528439" y="1515446"/>
          <a:ext cx="4936007" cy="1397922"/>
        </p:xfrm>
        <a:graphic xmlns:a="http://schemas.openxmlformats.org/drawingml/2006/main">
          <a:graphicData uri="http://schemas.openxmlformats.org/drawingml/2006/table">
            <a:tbl>
              <a:tblPr firstCol="1" firstRow="1" lastCol="0" lastRow="0" bandCol="0" bandRow="0" rtl="0">
                <a:tableStyleId>{4C3C2611-4C71-4FC5-86AE-919BDF0F9419}</a:tableStyleId>
              </a:tblPr>
              <a:tblGrid>
                <a:gridCol w="601580"/>
                <a:gridCol w="1073858"/>
                <a:gridCol w="1161574"/>
                <a:gridCol w="1044734"/>
                <a:gridCol w="1044734"/>
              </a:tblGrid>
              <a:tr h="222253">
                <a:tc>
                  <a:txBody>
                    <a:bodyPr/>
                    <a:lstStyle/>
                    <a:p>
                      <a:pPr algn="ctr">
                        <a:defRPr sz="1800"/>
                      </a:pPr>
                      <a:r>
                        <a:rPr sz="700"/>
                        <a:t>Task</a:t>
                      </a:r>
                    </a:p>
                  </a:txBody>
                  <a:tcPr marL="0" marR="0" marT="0" marB="0" anchor="ctr" anchorCtr="0" horzOverflow="overflow"/>
                </a:tc>
                <a:tc>
                  <a:txBody>
                    <a:bodyPr/>
                    <a:lstStyle/>
                    <a:p>
                      <a:pPr algn="ctr">
                        <a:defRPr sz="1800"/>
                      </a:pPr>
                      <a:r>
                        <a:rPr sz="700"/>
                        <a:t>Output Type </a:t>
                      </a:r>
                    </a:p>
                  </a:txBody>
                  <a:tcPr marL="0" marR="0" marT="0" marB="0" anchor="ctr" anchorCtr="0" horzOverflow="overflow"/>
                </a:tc>
                <a:tc>
                  <a:txBody>
                    <a:bodyPr/>
                    <a:lstStyle/>
                    <a:p>
                      <a:pPr algn="ctr">
                        <a:defRPr sz="1800"/>
                      </a:pPr>
                      <a:r>
                        <a:rPr sz="700"/>
                        <a:t>Target Encoding</a:t>
                      </a:r>
                    </a:p>
                  </a:txBody>
                  <a:tcPr marL="0" marR="0" marT="0" marB="0" anchor="ctr" anchorCtr="0" horzOverflow="overflow"/>
                </a:tc>
                <a:tc>
                  <a:txBody>
                    <a:bodyPr/>
                    <a:lstStyle/>
                    <a:p>
                      <a:pPr algn="ctr">
                        <a:defRPr sz="1800"/>
                      </a:pPr>
                      <a:r>
                        <a:rPr sz="700"/>
                        <a:t>Output Activations</a:t>
                      </a:r>
                    </a:p>
                  </a:txBody>
                  <a:tcPr marL="0" marR="0" marT="0" marB="0" anchor="ctr" anchorCtr="0" horzOverflow="overflow"/>
                </a:tc>
                <a:tc>
                  <a:txBody>
                    <a:bodyPr/>
                    <a:lstStyle/>
                    <a:p>
                      <a:pPr algn="ctr">
                        <a:defRPr sz="1800"/>
                      </a:pPr>
                      <a:r>
                        <a:rPr sz="700"/>
                        <a:t>Cost (loss)</a:t>
                      </a:r>
                    </a:p>
                  </a:txBody>
                  <a:tcPr marL="0" marR="0" marT="0" marB="0" anchor="ctr" anchorCtr="0" horzOverflow="overflow"/>
                </a:tc>
              </a:tr>
              <a:tr h="386785">
                <a:tc>
                  <a:txBody>
                    <a:bodyPr/>
                    <a:lstStyle/>
                    <a:p>
                      <a:pPr algn="ctr">
                        <a:defRPr sz="1800"/>
                      </a:pPr>
                      <a:r>
                        <a:rPr sz="700"/>
                        <a:t>Regression</a:t>
                      </a:r>
                    </a:p>
                  </a:txBody>
                  <a:tcPr marL="0" marR="0" marT="0" marB="0" anchor="ctr" anchorCtr="0" horzOverflow="overflow">
                    <a:gradFill flip="none" rotWithShape="1">
                      <a:gsLst>
                        <a:gs pos="0">
                          <a:schemeClr val="accent2">
                            <a:hueOff val="-462658"/>
                            <a:satOff val="28181"/>
                            <a:lumOff val="27539"/>
                          </a:schemeClr>
                        </a:gs>
                        <a:gs pos="35000">
                          <a:srgbClr val="FFDBC7"/>
                        </a:gs>
                        <a:gs pos="100000">
                          <a:schemeClr val="accent2">
                            <a:hueOff val="-553247"/>
                            <a:satOff val="28181"/>
                            <a:lumOff val="38912"/>
                          </a:schemeClr>
                        </a:gs>
                      </a:gsLst>
                      <a:lin ang="16200000" scaled="0"/>
                    </a:gradFill>
                  </a:tcPr>
                </a:tc>
                <a:tc>
                  <a:txBody>
                    <a:bodyPr/>
                    <a:lstStyle/>
                    <a:p>
                      <a:pPr algn="ctr">
                        <a:defRPr sz="1800"/>
                      </a:pPr>
                      <a:r>
                        <a:rPr sz="700"/>
                        <a:t>Real</a:t>
                      </a:r>
                    </a:p>
                  </a:txBody>
                  <a:tcPr marL="0" marR="0" marT="0" marB="0" anchor="ctr" anchorCtr="0" horzOverflow="overflow">
                    <a:gradFill flip="none" rotWithShape="1">
                      <a:gsLst>
                        <a:gs pos="0">
                          <a:schemeClr val="accent2">
                            <a:hueOff val="-462658"/>
                            <a:satOff val="28181"/>
                            <a:lumOff val="27539"/>
                          </a:schemeClr>
                        </a:gs>
                        <a:gs pos="35000">
                          <a:srgbClr val="FFDBC7"/>
                        </a:gs>
                        <a:gs pos="100000">
                          <a:schemeClr val="accent2">
                            <a:hueOff val="-553247"/>
                            <a:satOff val="28181"/>
                            <a:lumOff val="38912"/>
                          </a:schemeClr>
                        </a:gs>
                      </a:gsLst>
                      <a:lin ang="16200000" scaled="0"/>
                    </a:gradFill>
                  </a:tcPr>
                </a:tc>
                <a:tc>
                  <a:txBody>
                    <a:bodyPr/>
                    <a:lstStyle/>
                    <a:p>
                      <a:pPr algn="ctr">
                        <a:defRPr sz="1800"/>
                      </a:pPr>
                      <a:r>
                        <a:rPr sz="700"/>
                        <a:t>Real Values, or a subset  of real values</a:t>
                      </a:r>
                    </a:p>
                  </a:txBody>
                  <a:tcPr marL="0" marR="0" marT="0" marB="0" anchor="ctr" anchorCtr="0" horzOverflow="overflow">
                    <a:gradFill flip="none" rotWithShape="1">
                      <a:gsLst>
                        <a:gs pos="0">
                          <a:schemeClr val="accent2">
                            <a:hueOff val="-462658"/>
                            <a:satOff val="28181"/>
                            <a:lumOff val="27539"/>
                          </a:schemeClr>
                        </a:gs>
                        <a:gs pos="35000">
                          <a:srgbClr val="FFDBC7"/>
                        </a:gs>
                        <a:gs pos="100000">
                          <a:schemeClr val="accent2">
                            <a:hueOff val="-553247"/>
                            <a:satOff val="28181"/>
                            <a:lumOff val="38912"/>
                          </a:schemeClr>
                        </a:gs>
                      </a:gsLst>
                      <a:lin ang="16200000" scaled="0"/>
                    </a:gradFill>
                  </a:tcPr>
                </a:tc>
                <a:tc>
                  <a:txBody>
                    <a:bodyPr/>
                    <a:lstStyle/>
                    <a:p>
                      <a:pPr algn="ctr">
                        <a:defRPr sz="1800"/>
                      </a:pPr>
                      <a:r>
                        <a:rPr sz="700"/>
                        <a:t>Linear (Identity), ReLu, Sigmoid, Tanh</a:t>
                      </a:r>
                    </a:p>
                  </a:txBody>
                  <a:tcPr marL="0" marR="0" marT="0" marB="0" anchor="ctr" anchorCtr="0" horzOverflow="overflow">
                    <a:gradFill flip="none" rotWithShape="1">
                      <a:gsLst>
                        <a:gs pos="0">
                          <a:schemeClr val="accent2">
                            <a:hueOff val="-462658"/>
                            <a:satOff val="28181"/>
                            <a:lumOff val="27539"/>
                          </a:schemeClr>
                        </a:gs>
                        <a:gs pos="35000">
                          <a:srgbClr val="FFDBC7"/>
                        </a:gs>
                        <a:gs pos="100000">
                          <a:schemeClr val="accent2">
                            <a:hueOff val="-553247"/>
                            <a:satOff val="28181"/>
                            <a:lumOff val="38912"/>
                          </a:schemeClr>
                        </a:gs>
                      </a:gsLst>
                      <a:lin ang="16200000" scaled="0"/>
                    </a:gradFill>
                  </a:tcPr>
                </a:tc>
                <a:tc>
                  <a:txBody>
                    <a:bodyPr/>
                    <a:lstStyle/>
                    <a:p>
                      <a:pPr algn="ctr">
                        <a:defRPr sz="1800"/>
                      </a:pPr>
                      <a:r>
                        <a:rPr sz="700"/>
                        <a:t>MSE (Mean Squared Error)</a:t>
                      </a:r>
                    </a:p>
                  </a:txBody>
                  <a:tcPr marL="0" marR="0" marT="0" marB="0" anchor="ctr" anchorCtr="0" horzOverflow="overflow">
                    <a:gradFill flip="none" rotWithShape="1">
                      <a:gsLst>
                        <a:gs pos="0">
                          <a:schemeClr val="accent2">
                            <a:hueOff val="-462658"/>
                            <a:satOff val="28181"/>
                            <a:lumOff val="27539"/>
                          </a:schemeClr>
                        </a:gs>
                        <a:gs pos="35000">
                          <a:srgbClr val="FFDBC7"/>
                        </a:gs>
                        <a:gs pos="100000">
                          <a:schemeClr val="accent2">
                            <a:hueOff val="-553247"/>
                            <a:satOff val="28181"/>
                            <a:lumOff val="38912"/>
                          </a:schemeClr>
                        </a:gs>
                      </a:gsLst>
                      <a:lin ang="16200000" scaled="0"/>
                    </a:gradFill>
                  </a:tcPr>
                </a:tc>
              </a:tr>
              <a:tr h="259785">
                <a:tc>
                  <a:txBody>
                    <a:bodyPr/>
                    <a:lstStyle/>
                    <a:p>
                      <a:pPr algn="ctr">
                        <a:defRPr sz="1800"/>
                      </a:pPr>
                      <a:r>
                        <a:rPr sz="700"/>
                        <a:t>Classification</a:t>
                      </a:r>
                    </a:p>
                  </a:txBody>
                  <a:tcPr marL="0" marR="0" marT="0" marB="0" anchor="ctr" anchorCtr="0" horzOverflow="overflow"/>
                </a:tc>
                <a:tc>
                  <a:txBody>
                    <a:bodyPr/>
                    <a:lstStyle/>
                    <a:p>
                      <a:pPr algn="ctr">
                        <a:defRPr sz="1800"/>
                      </a:pPr>
                      <a:r>
                        <a:rPr sz="700"/>
                        <a:t>Binary</a:t>
                      </a:r>
                    </a:p>
                  </a:txBody>
                  <a:tcPr marL="0" marR="0" marT="0" marB="0" anchor="ctr" anchorCtr="0" horzOverflow="overflow"/>
                </a:tc>
                <a:tc>
                  <a:txBody>
                    <a:bodyPr/>
                    <a:lstStyle/>
                    <a:p>
                      <a:pPr algn="ctr">
                        <a:defRPr sz="1800"/>
                      </a:pPr>
                      <a:r>
                        <a:rPr sz="700"/>
                        <a:t>{0, 1}</a:t>
                      </a:r>
                    </a:p>
                  </a:txBody>
                  <a:tcPr marL="0" marR="0" marT="0" marB="0" anchor="ctr" anchorCtr="0" horzOverflow="overflow"/>
                </a:tc>
                <a:tc>
                  <a:txBody>
                    <a:bodyPr/>
                    <a:lstStyle/>
                    <a:p>
                      <a:pPr algn="ctr">
                        <a:defRPr sz="1800"/>
                      </a:pPr>
                      <a:r>
                        <a:rPr sz="700"/>
                        <a:t>Sigmoid</a:t>
                      </a:r>
                    </a:p>
                  </a:txBody>
                  <a:tcPr marL="0" marR="0" marT="0" marB="0" anchor="ctr" anchorCtr="0" horzOverflow="overflow"/>
                </a:tc>
                <a:tc>
                  <a:txBody>
                    <a:bodyPr/>
                    <a:lstStyle/>
                    <a:p>
                      <a:pPr algn="ctr">
                        <a:defRPr sz="1800"/>
                      </a:pPr>
                      <a:r>
                        <a:rPr sz="700"/>
                        <a:t>Binary cross-entropy</a:t>
                      </a:r>
                    </a:p>
                  </a:txBody>
                  <a:tcPr marL="0" marR="0" marT="0" marB="0" anchor="ctr" anchorCtr="0" horzOverflow="overflow"/>
                </a:tc>
              </a:tr>
              <a:tr h="259785">
                <a:tc>
                  <a:txBody>
                    <a:bodyPr/>
                    <a:lstStyle/>
                    <a:p>
                      <a:pPr algn="ctr">
                        <a:defRPr sz="1800"/>
                      </a:pPr>
                      <a:r>
                        <a:rPr sz="700"/>
                        <a:t>Classification</a:t>
                      </a:r>
                    </a:p>
                  </a:txBody>
                  <a:tcPr marL="0" marR="0" marT="0" marB="0" anchor="ctr" anchorCtr="0" horzOverflow="overflow"/>
                </a:tc>
                <a:tc>
                  <a:txBody>
                    <a:bodyPr/>
                    <a:lstStyle/>
                    <a:p>
                      <a:pPr algn="ctr">
                        <a:defRPr sz="1800"/>
                      </a:pPr>
                      <a:r>
                        <a:rPr sz="700"/>
                        <a:t>Multi-class Single Label</a:t>
                      </a:r>
                    </a:p>
                  </a:txBody>
                  <a:tcPr marL="0" marR="0" marT="0" marB="0" anchor="ctr" anchorCtr="0" horzOverflow="overflow"/>
                </a:tc>
                <a:tc>
                  <a:txBody>
                    <a:bodyPr/>
                    <a:lstStyle/>
                    <a:p>
                      <a:pPr algn="ctr">
                        <a:defRPr sz="1800"/>
                      </a:pPr>
                      <a:r>
                        <a:rPr sz="700"/>
                        <a:t>One-hot</a:t>
                      </a:r>
                    </a:p>
                  </a:txBody>
                  <a:tcPr marL="0" marR="0" marT="0" marB="0" anchor="ctr" anchorCtr="0" horzOverflow="overflow"/>
                </a:tc>
                <a:tc>
                  <a:txBody>
                    <a:bodyPr/>
                    <a:lstStyle/>
                    <a:p>
                      <a:pPr algn="ctr">
                        <a:defRPr sz="1800"/>
                      </a:pPr>
                      <a:r>
                        <a:rPr sz="700"/>
                        <a:t>Softmax</a:t>
                      </a:r>
                    </a:p>
                  </a:txBody>
                  <a:tcPr marL="0" marR="0" marT="0" marB="0" anchor="ctr" anchorCtr="0" horzOverflow="overflow"/>
                </a:tc>
                <a:tc>
                  <a:txBody>
                    <a:bodyPr/>
                    <a:lstStyle/>
                    <a:p>
                      <a:pPr algn="ctr">
                        <a:defRPr sz="1800"/>
                      </a:pPr>
                      <a:r>
                        <a:rPr sz="700"/>
                        <a:t>Categorical cross-entropy</a:t>
                      </a:r>
                    </a:p>
                  </a:txBody>
                  <a:tcPr marL="0" marR="0" marT="0" marB="0" anchor="ctr" anchorCtr="0" horzOverflow="overflow"/>
                </a:tc>
              </a:tr>
              <a:tr h="259785">
                <a:tc>
                  <a:txBody>
                    <a:bodyPr/>
                    <a:lstStyle/>
                    <a:p>
                      <a:pPr algn="ctr">
                        <a:defRPr sz="1800"/>
                      </a:pPr>
                      <a:r>
                        <a:rPr sz="700"/>
                        <a:t>Classification</a:t>
                      </a:r>
                    </a:p>
                  </a:txBody>
                  <a:tcPr marL="0" marR="0" marT="0" marB="0" anchor="ctr" anchorCtr="0" horzOverflow="overflow"/>
                </a:tc>
                <a:tc>
                  <a:txBody>
                    <a:bodyPr/>
                    <a:lstStyle/>
                    <a:p>
                      <a:pPr algn="ctr">
                        <a:defRPr sz="1800"/>
                      </a:pPr>
                      <a:r>
                        <a:rPr sz="700"/>
                        <a:t>Multi-class Multi-label</a:t>
                      </a:r>
                    </a:p>
                  </a:txBody>
                  <a:tcPr marL="0" marR="0" marT="0" marB="0" anchor="ctr" anchorCtr="0" horzOverflow="overflow"/>
                </a:tc>
                <a:tc>
                  <a:txBody>
                    <a:bodyPr/>
                    <a:lstStyle/>
                    <a:p>
                      <a:pPr algn="ctr">
                        <a:defRPr sz="1800"/>
                      </a:pPr>
                      <a:r>
                        <a:rPr sz="700"/>
                        <a:t>Many-hot</a:t>
                      </a:r>
                    </a:p>
                  </a:txBody>
                  <a:tcPr marL="0" marR="0" marT="0" marB="0" anchor="ctr" anchorCtr="0" horzOverflow="overflow"/>
                </a:tc>
                <a:tc>
                  <a:txBody>
                    <a:bodyPr/>
                    <a:lstStyle/>
                    <a:p>
                      <a:pPr algn="ctr">
                        <a:defRPr sz="1800"/>
                      </a:pPr>
                      <a:r>
                        <a:rPr sz="700"/>
                        <a:t>Sigmoid</a:t>
                      </a:r>
                    </a:p>
                  </a:txBody>
                  <a:tcPr marL="0" marR="0" marT="0" marB="0" anchor="ctr" anchorCtr="0" horzOverflow="overflow"/>
                </a:tc>
                <a:tc>
                  <a:txBody>
                    <a:bodyPr/>
                    <a:lstStyle/>
                    <a:p>
                      <a:pPr algn="ctr">
                        <a:defRPr sz="1800"/>
                      </a:pPr>
                      <a:r>
                        <a:rPr sz="700"/>
                        <a:t>Binary cross-entropy</a:t>
                      </a:r>
                    </a:p>
                  </a:txBody>
                  <a:tcPr marL="0" marR="0" marT="0" marB="0" anchor="ctr" anchorCtr="0" horzOverflow="overflow"/>
                </a:tc>
              </a:tr>
              <a:tr h="212576">
                <a:tc gridSpan="5">
                  <a:txBody>
                    <a:bodyPr/>
                    <a:lstStyle/>
                    <a:p>
                      <a:pPr algn="l">
                        <a:defRPr sz="800">
                          <a:solidFill>
                            <a:srgbClr val="333333"/>
                          </a:solidFill>
                        </a:defRPr>
                      </a:pPr>
                      <a:r>
                        <a:t>Table from [1]</a:t>
                      </a:r>
                    </a:p>
                  </a:txBody>
                  <a:tcPr marL="50800" marR="50800" marT="135858" marB="50800" anchor="ctr" anchorCtr="0" horzOverflow="overflow">
                    <a:lnL/>
                    <a:lnR/>
                    <a:lnT/>
                    <a:lnB/>
                    <a:solidFill>
                      <a:srgbClr val="000000">
                        <a:alpha val="0"/>
                      </a:srgbClr>
                    </a:solidFill>
                  </a:tcPr>
                </a:tc>
                <a:tc hMerge="1">
                  <a:tcPr/>
                </a:tc>
                <a:tc hMerge="1">
                  <a:tcPr/>
                </a:tc>
                <a:tc hMerge="1">
                  <a:tcPr/>
                </a:tc>
                <a:tc hMerge="1">
                  <a:tcPr/>
                </a:tc>
              </a:tr>
            </a:tbl>
          </a:graphicData>
        </a:graphic>
      </p:graphicFrame>
      <p:sp>
        <p:nvSpPr>
          <p:cNvPr id="2218" name="This case is similar to the linear regression example we saw earlier…"/>
          <p:cNvSpPr txBox="1"/>
          <p:nvPr/>
        </p:nvSpPr>
        <p:spPr>
          <a:xfrm>
            <a:off x="5962198" y="3017616"/>
            <a:ext cx="3096092" cy="322735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sz="900"/>
            </a:pPr>
            <a:r>
              <a:t>This case is similar to the linear regression example we saw earlier</a:t>
            </a:r>
          </a:p>
          <a:p>
            <a:pPr>
              <a:defRPr sz="900"/>
            </a:pPr>
          </a:p>
          <a:p>
            <a:pPr>
              <a:defRPr sz="900" u="sng"/>
            </a:pPr>
            <a:r>
              <a:t>Let’s find how far are the </a:t>
            </a:r>
            <a:r>
              <a:rPr>
                <a:solidFill>
                  <a:srgbClr val="D87E72"/>
                </a:solidFill>
              </a:rPr>
              <a:t>predictions</a:t>
            </a:r>
            <a:r>
              <a:t> from the </a:t>
            </a:r>
            <a:r>
              <a:rPr>
                <a:solidFill>
                  <a:srgbClr val="55BCCA"/>
                </a:solidFill>
              </a:rPr>
              <a:t>targets</a:t>
            </a:r>
            <a:endParaRPr>
              <a:solidFill>
                <a:srgbClr val="55BCCA"/>
              </a:solidFill>
            </a:endParaRPr>
          </a:p>
          <a:p>
            <a:pPr>
              <a:defRPr sz="900" u="sng"/>
            </a:pPr>
          </a:p>
          <a:p>
            <a:pPr>
              <a:defRPr sz="900"/>
            </a:pPr>
            <a:r>
              <a:t>Here, the euclidean distance between </a:t>
            </a:r>
            <a:r>
              <a:rPr>
                <a:solidFill>
                  <a:srgbClr val="55BCCA"/>
                </a:solidFill>
              </a:rPr>
              <a:t>Actual targets</a:t>
            </a:r>
            <a:r>
              <a:t> and the </a:t>
            </a:r>
            <a:r>
              <a:rPr>
                <a:solidFill>
                  <a:srgbClr val="D87E72"/>
                </a:solidFill>
              </a:rPr>
              <a:t>predictions </a:t>
            </a:r>
            <a:r>
              <a:t>can be used as the criterion for evaluating the “closeness” of the </a:t>
            </a:r>
            <a:r>
              <a:rPr>
                <a:solidFill>
                  <a:srgbClr val="D87E72"/>
                </a:solidFill>
              </a:rPr>
              <a:t>predictions</a:t>
            </a:r>
            <a:r>
              <a:t> to the </a:t>
            </a:r>
            <a:r>
              <a:rPr>
                <a:solidFill>
                  <a:srgbClr val="55BCCA"/>
                </a:solidFill>
              </a:rPr>
              <a:t>targets. </a:t>
            </a:r>
            <a:r>
              <a:rPr>
                <a:solidFill>
                  <a:schemeClr val="accent4">
                    <a:lumOff val="-3294"/>
                  </a:schemeClr>
                </a:solidFill>
              </a:rPr>
              <a:t>This loss is called Mean Squared Error Loss (MSE):</a:t>
            </a:r>
            <a:r>
              <a:rPr>
                <a:solidFill>
                  <a:srgbClr val="55BCCA"/>
                </a:solidFill>
              </a:rPr>
              <a:t> </a:t>
            </a:r>
            <a:endParaRPr>
              <a:solidFill>
                <a:srgbClr val="55BCCA"/>
              </a:solidFill>
            </a:endParaRPr>
          </a:p>
          <a:p>
            <a:pPr>
              <a:defRPr sz="1100"/>
            </a:pPr>
            <a:endParaRPr>
              <a:solidFill>
                <a:srgbClr val="55BCCA"/>
              </a:solidFill>
            </a:endParaRPr>
          </a:p>
          <a:p>
            <a:pPr>
              <a:defRPr sz="1100"/>
            </a:pPr>
            <a:endParaRPr>
              <a:solidFill>
                <a:srgbClr val="55BCCA"/>
              </a:solidFill>
            </a:endParaRPr>
          </a:p>
          <a:p>
            <a:pPr algn="ctr">
              <a:defRPr sz="700">
                <a:solidFill>
                  <a:schemeClr val="accent4">
                    <a:lumOff val="-3294"/>
                  </a:schemeClr>
                </a:solidFill>
              </a:defRPr>
            </a:pPr>
            <a14:m>
              <m:oMath>
                <m:r>
                  <a:rPr xmlns:a="http://schemas.openxmlformats.org/drawingml/2006/main" sz="800" i="1">
                    <a:solidFill>
                      <a:srgbClr val="2B32CA"/>
                    </a:solidFill>
                    <a:latin typeface="Cambria Math" panose="02040503050406030204" pitchFamily="18" charset="0"/>
                  </a:rPr>
                  <m:t>M</m:t>
                </m:r>
                <m:r>
                  <a:rPr xmlns:a="http://schemas.openxmlformats.org/drawingml/2006/main" sz="800" i="1">
                    <a:solidFill>
                      <a:srgbClr val="2B32CA"/>
                    </a:solidFill>
                    <a:latin typeface="Cambria Math" panose="02040503050406030204" pitchFamily="18" charset="0"/>
                  </a:rPr>
                  <m:t>S</m:t>
                </m:r>
                <m:sSub>
                  <m:e>
                    <m:r>
                      <a:rPr xmlns:a="http://schemas.openxmlformats.org/drawingml/2006/main" sz="800" i="1">
                        <a:solidFill>
                          <a:srgbClr val="2B32CA"/>
                        </a:solidFill>
                        <a:latin typeface="Cambria Math" panose="02040503050406030204" pitchFamily="18" charset="0"/>
                      </a:rPr>
                      <m:t>E</m:t>
                    </m:r>
                  </m:e>
                  <m:sub>
                    <m:r>
                      <a:rPr xmlns:a="http://schemas.openxmlformats.org/drawingml/2006/main" sz="800" i="1">
                        <a:solidFill>
                          <a:srgbClr val="2B32CA"/>
                        </a:solidFill>
                        <a:latin typeface="Cambria Math" panose="02040503050406030204" pitchFamily="18" charset="0"/>
                      </a:rPr>
                      <m:t>V</m:t>
                    </m:r>
                    <m:r>
                      <a:rPr xmlns:a="http://schemas.openxmlformats.org/drawingml/2006/main" sz="800" i="1">
                        <a:solidFill>
                          <a:srgbClr val="2B32CA"/>
                        </a:solidFill>
                        <a:latin typeface="Cambria Math" panose="02040503050406030204" pitchFamily="18" charset="0"/>
                      </a:rPr>
                      <m:t>e</m:t>
                    </m:r>
                    <m:r>
                      <a:rPr xmlns:a="http://schemas.openxmlformats.org/drawingml/2006/main" sz="800" i="1">
                        <a:solidFill>
                          <a:srgbClr val="2B32CA"/>
                        </a:solidFill>
                        <a:latin typeface="Cambria Math" panose="02040503050406030204" pitchFamily="18" charset="0"/>
                      </a:rPr>
                      <m:t>l</m:t>
                    </m:r>
                  </m:sub>
                </m:sSub>
              </m:oMath>
            </a14:m>
            <a:r>
              <a:rPr>
                <a:solidFill>
                  <a:srgbClr val="2B33CA"/>
                </a:solidFill>
              </a:rPr>
              <a:t> </a:t>
            </a:r>
            <a14:m>
              <m:oMath>
                <m:r>
                  <a:rPr xmlns:a="http://schemas.openxmlformats.org/drawingml/2006/main" sz="800" i="1">
                    <a:solidFill>
                      <a:srgbClr val="212121"/>
                    </a:solidFill>
                    <a:latin typeface="Cambria Math" panose="02040503050406030204" pitchFamily="18" charset="0"/>
                  </a:rPr>
                  <m:t>=</m:t>
                </m:r>
                <m:f>
                  <m:fPr>
                    <m:ctrlPr>
                      <a:rPr xmlns:a="http://schemas.openxmlformats.org/drawingml/2006/main" sz="800" i="1">
                        <a:solidFill>
                          <a:srgbClr val="212121"/>
                        </a:solidFill>
                        <a:latin typeface="Cambria Math" panose="02040503050406030204" pitchFamily="18" charset="0"/>
                      </a:rPr>
                    </m:ctrlPr>
                    <m:type m:val="bar"/>
                  </m:fPr>
                  <m:num>
                    <m:r>
                      <a:rPr xmlns:a="http://schemas.openxmlformats.org/drawingml/2006/main" sz="800" i="1">
                        <a:solidFill>
                          <a:srgbClr val="212121"/>
                        </a:solidFill>
                        <a:latin typeface="Cambria Math" panose="02040503050406030204" pitchFamily="18" charset="0"/>
                      </a:rPr>
                      <m:t>1</m:t>
                    </m:r>
                  </m:num>
                  <m:den>
                    <m:r>
                      <a:rPr xmlns:a="http://schemas.openxmlformats.org/drawingml/2006/main" sz="800" i="1">
                        <a:solidFill>
                          <a:srgbClr val="212121"/>
                        </a:solidFill>
                        <a:latin typeface="Cambria Math" panose="02040503050406030204" pitchFamily="18" charset="0"/>
                      </a:rPr>
                      <m:t>n</m:t>
                    </m:r>
                  </m:den>
                </m:f>
                <m:limUpp>
                  <m:e>
                    <m:limLow>
                      <m:e>
                        <m:r>
                          <a:rPr xmlns:a="http://schemas.openxmlformats.org/drawingml/2006/main" sz="800" i="1">
                            <a:solidFill>
                              <a:srgbClr val="212121"/>
                            </a:solidFill>
                            <a:latin typeface="Cambria Math" panose="02040503050406030204" pitchFamily="18" charset="0"/>
                          </a:rPr>
                          <m:t>∑</m:t>
                        </m:r>
                      </m:e>
                      <m:lim>
                        <m:r>
                          <a:rPr xmlns:a="http://schemas.openxmlformats.org/drawingml/2006/main" sz="800" i="1">
                            <a:solidFill>
                              <a:srgbClr val="212121"/>
                            </a:solidFill>
                            <a:latin typeface="Cambria Math" panose="02040503050406030204" pitchFamily="18" charset="0"/>
                          </a:rPr>
                          <m:t>i</m:t>
                        </m:r>
                        <m:r>
                          <a:rPr xmlns:a="http://schemas.openxmlformats.org/drawingml/2006/main" sz="800" i="1">
                            <a:solidFill>
                              <a:srgbClr val="212121"/>
                            </a:solidFill>
                            <a:latin typeface="Cambria Math" panose="02040503050406030204" pitchFamily="18" charset="0"/>
                          </a:rPr>
                          <m:t>=</m:t>
                        </m:r>
                        <m:r>
                          <a:rPr xmlns:a="http://schemas.openxmlformats.org/drawingml/2006/main" sz="800" i="1">
                            <a:solidFill>
                              <a:srgbClr val="212121"/>
                            </a:solidFill>
                            <a:latin typeface="Cambria Math" panose="02040503050406030204" pitchFamily="18" charset="0"/>
                          </a:rPr>
                          <m:t>0</m:t>
                        </m:r>
                      </m:lim>
                    </m:limLow>
                  </m:e>
                  <m:lim>
                    <m:r>
                      <a:rPr xmlns:a="http://schemas.openxmlformats.org/drawingml/2006/main" sz="800" i="1">
                        <a:solidFill>
                          <a:srgbClr val="212121"/>
                        </a:solidFill>
                        <a:latin typeface="Cambria Math" panose="02040503050406030204" pitchFamily="18" charset="0"/>
                      </a:rPr>
                      <m:t>#</m:t>
                    </m:r>
                    <m:r>
                      <a:rPr xmlns:a="http://schemas.openxmlformats.org/drawingml/2006/main" sz="800" i="1">
                        <a:solidFill>
                          <a:srgbClr val="212121"/>
                        </a:solidFill>
                        <a:latin typeface="Cambria Math" panose="02040503050406030204" pitchFamily="18" charset="0"/>
                      </a:rPr>
                      <m:t>V</m:t>
                    </m:r>
                    <m:r>
                      <a:rPr xmlns:a="http://schemas.openxmlformats.org/drawingml/2006/main" sz="800" i="1">
                        <a:solidFill>
                          <a:srgbClr val="212121"/>
                        </a:solidFill>
                        <a:latin typeface="Cambria Math" panose="02040503050406030204" pitchFamily="18" charset="0"/>
                      </a:rPr>
                      <m:t>o</m:t>
                    </m:r>
                    <m:r>
                      <a:rPr xmlns:a="http://schemas.openxmlformats.org/drawingml/2006/main" sz="800" i="1">
                        <a:solidFill>
                          <a:srgbClr val="212121"/>
                        </a:solidFill>
                        <a:latin typeface="Cambria Math" panose="02040503050406030204" pitchFamily="18" charset="0"/>
                      </a:rPr>
                      <m:t>i</m:t>
                    </m:r>
                    <m:r>
                      <a:rPr xmlns:a="http://schemas.openxmlformats.org/drawingml/2006/main" sz="800" i="1">
                        <a:solidFill>
                          <a:srgbClr val="212121"/>
                        </a:solidFill>
                        <a:latin typeface="Cambria Math" panose="02040503050406030204" pitchFamily="18" charset="0"/>
                      </a:rPr>
                      <m:t>c</m:t>
                    </m:r>
                    <m:r>
                      <a:rPr xmlns:a="http://schemas.openxmlformats.org/drawingml/2006/main" sz="800" i="1">
                        <a:solidFill>
                          <a:srgbClr val="212121"/>
                        </a:solidFill>
                        <a:latin typeface="Cambria Math" panose="02040503050406030204" pitchFamily="18" charset="0"/>
                      </a:rPr>
                      <m:t>e</m:t>
                    </m:r>
                    <m:r>
                      <a:rPr xmlns:a="http://schemas.openxmlformats.org/drawingml/2006/main" sz="800" i="1">
                        <a:solidFill>
                          <a:srgbClr val="212121"/>
                        </a:solidFill>
                        <a:latin typeface="Cambria Math" panose="02040503050406030204" pitchFamily="18" charset="0"/>
                      </a:rPr>
                      <m:t>s</m:t>
                    </m:r>
                    <m:r>
                      <a:rPr xmlns:a="http://schemas.openxmlformats.org/drawingml/2006/main" sz="800" i="1">
                        <a:solidFill>
                          <a:srgbClr val="212121"/>
                        </a:solidFill>
                        <a:latin typeface="Cambria Math" panose="02040503050406030204" pitchFamily="18" charset="0"/>
                      </a:rPr>
                      <m:t>-</m:t>
                    </m:r>
                    <m:r>
                      <a:rPr xmlns:a="http://schemas.openxmlformats.org/drawingml/2006/main" sz="800" i="1">
                        <a:solidFill>
                          <a:srgbClr val="212121"/>
                        </a:solidFill>
                        <a:latin typeface="Cambria Math" panose="02040503050406030204" pitchFamily="18" charset="0"/>
                      </a:rPr>
                      <m:t>1</m:t>
                    </m:r>
                  </m:lim>
                </m:limUpp>
                <m:r>
                  <a:rPr xmlns:a="http://schemas.openxmlformats.org/drawingml/2006/main" sz="800" i="1">
                    <a:solidFill>
                      <a:srgbClr val="212121"/>
                    </a:solidFill>
                    <a:latin typeface="Cambria Math" panose="02040503050406030204" pitchFamily="18" charset="0"/>
                  </a:rPr>
                  <m:t>(</m:t>
                </m:r>
              </m:oMath>
            </a14:m>
            <a14:m>
              <m:oMath>
                <m:r>
                  <a:rPr xmlns:a="http://schemas.openxmlformats.org/drawingml/2006/main" sz="750" i="1">
                    <a:solidFill>
                      <a:srgbClr val="55BCCA"/>
                    </a:solidFill>
                    <a:latin typeface="Cambria Math" panose="02040503050406030204" pitchFamily="18" charset="0"/>
                  </a:rPr>
                  <m:t>t</m:t>
                </m:r>
                <m:r>
                  <a:rPr xmlns:a="http://schemas.openxmlformats.org/drawingml/2006/main" sz="750" i="1">
                    <a:solidFill>
                      <a:srgbClr val="55BCCA"/>
                    </a:solidFill>
                    <a:latin typeface="Cambria Math" panose="02040503050406030204" pitchFamily="18" charset="0"/>
                  </a:rPr>
                  <m:t>a</m:t>
                </m:r>
                <m:r>
                  <a:rPr xmlns:a="http://schemas.openxmlformats.org/drawingml/2006/main" sz="750" i="1">
                    <a:solidFill>
                      <a:srgbClr val="55BCCA"/>
                    </a:solidFill>
                    <a:latin typeface="Cambria Math" panose="02040503050406030204" pitchFamily="18" charset="0"/>
                  </a:rPr>
                  <m:t>r</m:t>
                </m:r>
                <m:r>
                  <a:rPr xmlns:a="http://schemas.openxmlformats.org/drawingml/2006/main" sz="750" i="1">
                    <a:solidFill>
                      <a:srgbClr val="55BCCA"/>
                    </a:solidFill>
                    <a:latin typeface="Cambria Math" panose="02040503050406030204" pitchFamily="18" charset="0"/>
                  </a:rPr>
                  <m:t>g</m:t>
                </m:r>
                <m:r>
                  <a:rPr xmlns:a="http://schemas.openxmlformats.org/drawingml/2006/main" sz="750" i="1">
                    <a:solidFill>
                      <a:srgbClr val="55BCCA"/>
                    </a:solidFill>
                    <a:latin typeface="Cambria Math" panose="02040503050406030204" pitchFamily="18" charset="0"/>
                  </a:rPr>
                  <m:t>e</m:t>
                </m:r>
                <m:r>
                  <a:rPr xmlns:a="http://schemas.openxmlformats.org/drawingml/2006/main" sz="750" i="1">
                    <a:solidFill>
                      <a:srgbClr val="55BCCA"/>
                    </a:solidFill>
                    <a:latin typeface="Cambria Math" panose="02040503050406030204" pitchFamily="18" charset="0"/>
                  </a:rPr>
                  <m:t>t</m:t>
                </m:r>
                <m:r>
                  <a:rPr xmlns:a="http://schemas.openxmlformats.org/drawingml/2006/main" sz="750" i="1">
                    <a:solidFill>
                      <a:srgbClr val="55BCCA"/>
                    </a:solidFill>
                    <a:latin typeface="Cambria Math" panose="02040503050406030204" pitchFamily="18" charset="0"/>
                  </a:rPr>
                  <m:t>v</m:t>
                </m:r>
                <m:r>
                  <a:rPr xmlns:a="http://schemas.openxmlformats.org/drawingml/2006/main" sz="750" i="1">
                    <a:solidFill>
                      <a:srgbClr val="55BCCA"/>
                    </a:solidFill>
                    <a:latin typeface="Cambria Math" panose="02040503050406030204" pitchFamily="18" charset="0"/>
                  </a:rPr>
                  <m:t>e</m:t>
                </m:r>
                <m:r>
                  <a:rPr xmlns:a="http://schemas.openxmlformats.org/drawingml/2006/main" sz="750" i="1">
                    <a:solidFill>
                      <a:srgbClr val="55BCCA"/>
                    </a:solidFill>
                    <a:latin typeface="Cambria Math" panose="02040503050406030204" pitchFamily="18" charset="0"/>
                  </a:rPr>
                  <m:t>l</m:t>
                </m:r>
                <m:r>
                  <a:rPr xmlns:a="http://schemas.openxmlformats.org/drawingml/2006/main" sz="750" i="1">
                    <a:solidFill>
                      <a:srgbClr val="55BCCA"/>
                    </a:solidFill>
                    <a:latin typeface="Cambria Math" panose="02040503050406030204" pitchFamily="18" charset="0"/>
                  </a:rPr>
                  <m:t>o</m:t>
                </m:r>
                <m:r>
                  <a:rPr xmlns:a="http://schemas.openxmlformats.org/drawingml/2006/main" sz="750" i="1">
                    <a:solidFill>
                      <a:srgbClr val="55BCCA"/>
                    </a:solidFill>
                    <a:latin typeface="Cambria Math" panose="02040503050406030204" pitchFamily="18" charset="0"/>
                  </a:rPr>
                  <m:t>c</m:t>
                </m:r>
                <m:r>
                  <a:rPr xmlns:a="http://schemas.openxmlformats.org/drawingml/2006/main" sz="750" i="1">
                    <a:solidFill>
                      <a:srgbClr val="55BCCA"/>
                    </a:solidFill>
                    <a:latin typeface="Cambria Math" panose="02040503050406030204" pitchFamily="18" charset="0"/>
                  </a:rPr>
                  <m:t>i</m:t>
                </m:r>
                <m:r>
                  <a:rPr xmlns:a="http://schemas.openxmlformats.org/drawingml/2006/main" sz="750" i="1">
                    <a:solidFill>
                      <a:srgbClr val="55BCCA"/>
                    </a:solidFill>
                    <a:latin typeface="Cambria Math" panose="02040503050406030204" pitchFamily="18" charset="0"/>
                  </a:rPr>
                  <m:t>t</m:t>
                </m:r>
                <m:r>
                  <a:rPr xmlns:a="http://schemas.openxmlformats.org/drawingml/2006/main" sz="750" i="1">
                    <a:solidFill>
                      <a:srgbClr val="55BCCA"/>
                    </a:solidFill>
                    <a:latin typeface="Cambria Math" panose="02040503050406030204" pitchFamily="18" charset="0"/>
                  </a:rPr>
                  <m:t>y</m:t>
                </m:r>
                <m:sSub>
                  <m:e/>
                  <m:sub>
                    <m:r>
                      <a:rPr xmlns:a="http://schemas.openxmlformats.org/drawingml/2006/main" sz="750" i="1">
                        <a:solidFill>
                          <a:srgbClr val="55BCCA"/>
                        </a:solidFill>
                        <a:latin typeface="Cambria Math" panose="02040503050406030204" pitchFamily="18" charset="0"/>
                      </a:rPr>
                      <m:t>i</m:t>
                    </m:r>
                  </m:sub>
                </m:sSub>
              </m:oMath>
            </a14:m>
            <a:r>
              <a:rPr>
                <a:solidFill>
                  <a:srgbClr val="55BCCA"/>
                </a:solidFill>
              </a:rPr>
              <a:t> </a:t>
            </a:r>
            <a14:m>
              <m:oMath>
                <m:r>
                  <a:rPr xmlns:a="http://schemas.openxmlformats.org/drawingml/2006/main" sz="1000" i="1">
                    <a:solidFill>
                      <a:srgbClr val="212121"/>
                    </a:solidFill>
                    <a:latin typeface="Cambria Math" panose="02040503050406030204" pitchFamily="18" charset="0"/>
                  </a:rPr>
                  <m:t>-</m:t>
                </m:r>
              </m:oMath>
            </a14:m>
            <a:r>
              <a:t> </a:t>
            </a:r>
            <a14:m>
              <m:oMath>
                <m:r>
                  <a:rPr xmlns:a="http://schemas.openxmlformats.org/drawingml/2006/main" sz="750" i="1">
                    <a:solidFill>
                      <a:srgbClr val="D77D71"/>
                    </a:solidFill>
                    <a:latin typeface="Cambria Math" panose="02040503050406030204" pitchFamily="18" charset="0"/>
                  </a:rPr>
                  <m:t>p</m:t>
                </m:r>
                <m:r>
                  <a:rPr xmlns:a="http://schemas.openxmlformats.org/drawingml/2006/main" sz="750" i="1">
                    <a:solidFill>
                      <a:srgbClr val="D77D71"/>
                    </a:solidFill>
                    <a:latin typeface="Cambria Math" panose="02040503050406030204" pitchFamily="18" charset="0"/>
                  </a:rPr>
                  <m:t>r</m:t>
                </m:r>
                <m:r>
                  <a:rPr xmlns:a="http://schemas.openxmlformats.org/drawingml/2006/main" sz="750" i="1">
                    <a:solidFill>
                      <a:srgbClr val="D77D71"/>
                    </a:solidFill>
                    <a:latin typeface="Cambria Math" panose="02040503050406030204" pitchFamily="18" charset="0"/>
                  </a:rPr>
                  <m:t>e</m:t>
                </m:r>
                <m:r>
                  <a:rPr xmlns:a="http://schemas.openxmlformats.org/drawingml/2006/main" sz="750" i="1">
                    <a:solidFill>
                      <a:srgbClr val="D77D71"/>
                    </a:solidFill>
                    <a:latin typeface="Cambria Math" panose="02040503050406030204" pitchFamily="18" charset="0"/>
                  </a:rPr>
                  <m:t>d</m:t>
                </m:r>
                <m:r>
                  <a:rPr xmlns:a="http://schemas.openxmlformats.org/drawingml/2006/main" sz="750" i="1">
                    <a:solidFill>
                      <a:srgbClr val="D77D71"/>
                    </a:solidFill>
                    <a:latin typeface="Cambria Math" panose="02040503050406030204" pitchFamily="18" charset="0"/>
                  </a:rPr>
                  <m:t>i</m:t>
                </m:r>
                <m:r>
                  <a:rPr xmlns:a="http://schemas.openxmlformats.org/drawingml/2006/main" sz="750" i="1">
                    <a:solidFill>
                      <a:srgbClr val="D77D71"/>
                    </a:solidFill>
                    <a:latin typeface="Cambria Math" panose="02040503050406030204" pitchFamily="18" charset="0"/>
                  </a:rPr>
                  <m:t>c</m:t>
                </m:r>
                <m:r>
                  <a:rPr xmlns:a="http://schemas.openxmlformats.org/drawingml/2006/main" sz="750" i="1">
                    <a:solidFill>
                      <a:srgbClr val="D77D71"/>
                    </a:solidFill>
                    <a:latin typeface="Cambria Math" panose="02040503050406030204" pitchFamily="18" charset="0"/>
                  </a:rPr>
                  <m:t>t</m:t>
                </m:r>
                <m:r>
                  <a:rPr xmlns:a="http://schemas.openxmlformats.org/drawingml/2006/main" sz="750" i="1">
                    <a:solidFill>
                      <a:srgbClr val="D77D71"/>
                    </a:solidFill>
                    <a:latin typeface="Cambria Math" panose="02040503050406030204" pitchFamily="18" charset="0"/>
                  </a:rPr>
                  <m:t>e</m:t>
                </m:r>
                <m:r>
                  <a:rPr xmlns:a="http://schemas.openxmlformats.org/drawingml/2006/main" sz="750" i="1">
                    <a:solidFill>
                      <a:srgbClr val="D77D71"/>
                    </a:solidFill>
                    <a:latin typeface="Cambria Math" panose="02040503050406030204" pitchFamily="18" charset="0"/>
                  </a:rPr>
                  <m:t>d</m:t>
                </m:r>
                <m:r>
                  <a:rPr xmlns:a="http://schemas.openxmlformats.org/drawingml/2006/main" sz="750" i="1">
                    <a:solidFill>
                      <a:srgbClr val="D77D71"/>
                    </a:solidFill>
                    <a:latin typeface="Cambria Math" panose="02040503050406030204" pitchFamily="18" charset="0"/>
                  </a:rPr>
                  <m:t>v</m:t>
                </m:r>
                <m:r>
                  <a:rPr xmlns:a="http://schemas.openxmlformats.org/drawingml/2006/main" sz="750" i="1">
                    <a:solidFill>
                      <a:srgbClr val="D77D71"/>
                    </a:solidFill>
                    <a:latin typeface="Cambria Math" panose="02040503050406030204" pitchFamily="18" charset="0"/>
                  </a:rPr>
                  <m:t>e</m:t>
                </m:r>
                <m:r>
                  <a:rPr xmlns:a="http://schemas.openxmlformats.org/drawingml/2006/main" sz="750" i="1">
                    <a:solidFill>
                      <a:srgbClr val="D77D71"/>
                    </a:solidFill>
                    <a:latin typeface="Cambria Math" panose="02040503050406030204" pitchFamily="18" charset="0"/>
                  </a:rPr>
                  <m:t>l</m:t>
                </m:r>
                <m:r>
                  <a:rPr xmlns:a="http://schemas.openxmlformats.org/drawingml/2006/main" sz="750" i="1">
                    <a:solidFill>
                      <a:srgbClr val="D77D71"/>
                    </a:solidFill>
                    <a:latin typeface="Cambria Math" panose="02040503050406030204" pitchFamily="18" charset="0"/>
                  </a:rPr>
                  <m:t>o</m:t>
                </m:r>
                <m:r>
                  <a:rPr xmlns:a="http://schemas.openxmlformats.org/drawingml/2006/main" sz="750" i="1">
                    <a:solidFill>
                      <a:srgbClr val="D77D71"/>
                    </a:solidFill>
                    <a:latin typeface="Cambria Math" panose="02040503050406030204" pitchFamily="18" charset="0"/>
                  </a:rPr>
                  <m:t>c</m:t>
                </m:r>
                <m:r>
                  <a:rPr xmlns:a="http://schemas.openxmlformats.org/drawingml/2006/main" sz="750" i="1">
                    <a:solidFill>
                      <a:srgbClr val="D77D71"/>
                    </a:solidFill>
                    <a:latin typeface="Cambria Math" panose="02040503050406030204" pitchFamily="18" charset="0"/>
                  </a:rPr>
                  <m:t>i</m:t>
                </m:r>
                <m:r>
                  <a:rPr xmlns:a="http://schemas.openxmlformats.org/drawingml/2006/main" sz="750" i="1">
                    <a:solidFill>
                      <a:srgbClr val="D77D71"/>
                    </a:solidFill>
                    <a:latin typeface="Cambria Math" panose="02040503050406030204" pitchFamily="18" charset="0"/>
                  </a:rPr>
                  <m:t>t</m:t>
                </m:r>
                <m:r>
                  <a:rPr xmlns:a="http://schemas.openxmlformats.org/drawingml/2006/main" sz="750" i="1">
                    <a:solidFill>
                      <a:srgbClr val="D77D71"/>
                    </a:solidFill>
                    <a:latin typeface="Cambria Math" panose="02040503050406030204" pitchFamily="18" charset="0"/>
                  </a:rPr>
                  <m:t>y</m:t>
                </m:r>
                <m:sSub>
                  <m:e/>
                  <m:sub>
                    <m:r>
                      <a:rPr xmlns:a="http://schemas.openxmlformats.org/drawingml/2006/main" sz="750" i="1">
                        <a:solidFill>
                          <a:srgbClr val="D77D71"/>
                        </a:solidFill>
                        <a:latin typeface="Cambria Math" panose="02040503050406030204" pitchFamily="18" charset="0"/>
                      </a:rPr>
                      <m:t>i</m:t>
                    </m:r>
                  </m:sub>
                </m:sSub>
              </m:oMath>
            </a14:m>
            <a14:m>
              <m:oMath>
                <m:sSup>
                  <m:e>
                    <m:r>
                      <a:rPr xmlns:a="http://schemas.openxmlformats.org/drawingml/2006/main" sz="850" i="1">
                        <a:solidFill>
                          <a:srgbClr val="212121"/>
                        </a:solidFill>
                        <a:latin typeface="Cambria Math" panose="02040503050406030204" pitchFamily="18" charset="0"/>
                      </a:rPr>
                      <m:t>)</m:t>
                    </m:r>
                  </m:e>
                  <m:sup>
                    <m:r>
                      <a:rPr xmlns:a="http://schemas.openxmlformats.org/drawingml/2006/main" sz="850" i="1">
                        <a:solidFill>
                          <a:srgbClr val="212121"/>
                        </a:solidFill>
                        <a:latin typeface="Cambria Math" panose="02040503050406030204" pitchFamily="18" charset="0"/>
                      </a:rPr>
                      <m:t>2</m:t>
                    </m:r>
                  </m:sup>
                </m:sSup>
              </m:oMath>
            </a14:m>
          </a:p>
          <a:p>
            <a:pPr algn="ctr">
              <a:defRPr sz="700">
                <a:solidFill>
                  <a:schemeClr val="accent4">
                    <a:lumOff val="-3294"/>
                  </a:schemeClr>
                </a:solidFill>
              </a:defRPr>
            </a:pPr>
          </a:p>
          <a:p>
            <a:pPr algn="ctr">
              <a:defRPr sz="700">
                <a:solidFill>
                  <a:schemeClr val="accent4">
                    <a:lumOff val="-3294"/>
                  </a:schemeClr>
                </a:solidFill>
              </a:defRPr>
            </a:pPr>
            <a14:m>
              <m:oMath>
                <m:r>
                  <a:rPr xmlns:a="http://schemas.openxmlformats.org/drawingml/2006/main" sz="800" i="1">
                    <a:solidFill>
                      <a:srgbClr val="212121"/>
                    </a:solidFill>
                    <a:latin typeface="Cambria Math" panose="02040503050406030204" pitchFamily="18" charset="0"/>
                  </a:rPr>
                  <m:t>w</m:t>
                </m:r>
                <m:r>
                  <a:rPr xmlns:a="http://schemas.openxmlformats.org/drawingml/2006/main" sz="800" i="1">
                    <a:solidFill>
                      <a:srgbClr val="212121"/>
                    </a:solidFill>
                    <a:latin typeface="Cambria Math" panose="02040503050406030204" pitchFamily="18" charset="0"/>
                  </a:rPr>
                  <m:t>h</m:t>
                </m:r>
                <m:r>
                  <a:rPr xmlns:a="http://schemas.openxmlformats.org/drawingml/2006/main" sz="800" i="1">
                    <a:solidFill>
                      <a:srgbClr val="212121"/>
                    </a:solidFill>
                    <a:latin typeface="Cambria Math" panose="02040503050406030204" pitchFamily="18" charset="0"/>
                  </a:rPr>
                  <m:t>e</m:t>
                </m:r>
                <m:r>
                  <a:rPr xmlns:a="http://schemas.openxmlformats.org/drawingml/2006/main" sz="800" i="1">
                    <a:solidFill>
                      <a:srgbClr val="212121"/>
                    </a:solidFill>
                    <a:latin typeface="Cambria Math" panose="02040503050406030204" pitchFamily="18" charset="0"/>
                  </a:rPr>
                  <m:t>r</m:t>
                </m:r>
                <m:r>
                  <a:rPr xmlns:a="http://schemas.openxmlformats.org/drawingml/2006/main" sz="800" i="1">
                    <a:solidFill>
                      <a:srgbClr val="212121"/>
                    </a:solidFill>
                    <a:latin typeface="Cambria Math" panose="02040503050406030204" pitchFamily="18" charset="0"/>
                  </a:rPr>
                  <m:t>e</m:t>
                </m:r>
              </m:oMath>
            </a14:m>
            <a:r>
              <a:t>  </a:t>
            </a:r>
            <a14:m>
              <m:oMath>
                <m:r>
                  <a:rPr xmlns:a="http://schemas.openxmlformats.org/drawingml/2006/main" sz="750" i="1">
                    <a:solidFill>
                      <a:srgbClr val="55BCCA"/>
                    </a:solidFill>
                    <a:latin typeface="Cambria Math" panose="02040503050406030204" pitchFamily="18" charset="0"/>
                  </a:rPr>
                  <m:t>t</m:t>
                </m:r>
                <m:r>
                  <a:rPr xmlns:a="http://schemas.openxmlformats.org/drawingml/2006/main" sz="750" i="1">
                    <a:solidFill>
                      <a:srgbClr val="55BCCA"/>
                    </a:solidFill>
                    <a:latin typeface="Cambria Math" panose="02040503050406030204" pitchFamily="18" charset="0"/>
                  </a:rPr>
                  <m:t>a</m:t>
                </m:r>
                <m:r>
                  <a:rPr xmlns:a="http://schemas.openxmlformats.org/drawingml/2006/main" sz="750" i="1">
                    <a:solidFill>
                      <a:srgbClr val="55BCCA"/>
                    </a:solidFill>
                    <a:latin typeface="Cambria Math" panose="02040503050406030204" pitchFamily="18" charset="0"/>
                  </a:rPr>
                  <m:t>r</m:t>
                </m:r>
                <m:r>
                  <a:rPr xmlns:a="http://schemas.openxmlformats.org/drawingml/2006/main" sz="750" i="1">
                    <a:solidFill>
                      <a:srgbClr val="55BCCA"/>
                    </a:solidFill>
                    <a:latin typeface="Cambria Math" panose="02040503050406030204" pitchFamily="18" charset="0"/>
                  </a:rPr>
                  <m:t>g</m:t>
                </m:r>
                <m:r>
                  <a:rPr xmlns:a="http://schemas.openxmlformats.org/drawingml/2006/main" sz="750" i="1">
                    <a:solidFill>
                      <a:srgbClr val="55BCCA"/>
                    </a:solidFill>
                    <a:latin typeface="Cambria Math" panose="02040503050406030204" pitchFamily="18" charset="0"/>
                  </a:rPr>
                  <m:t>e</m:t>
                </m:r>
                <m:r>
                  <a:rPr xmlns:a="http://schemas.openxmlformats.org/drawingml/2006/main" sz="750" i="1">
                    <a:solidFill>
                      <a:srgbClr val="55BCCA"/>
                    </a:solidFill>
                    <a:latin typeface="Cambria Math" panose="02040503050406030204" pitchFamily="18" charset="0"/>
                  </a:rPr>
                  <m:t>t</m:t>
                </m:r>
                <m:r>
                  <a:rPr xmlns:a="http://schemas.openxmlformats.org/drawingml/2006/main" sz="750" i="1">
                    <a:solidFill>
                      <a:srgbClr val="55BCCA"/>
                    </a:solidFill>
                    <a:latin typeface="Cambria Math" panose="02040503050406030204" pitchFamily="18" charset="0"/>
                  </a:rPr>
                  <m:t>v</m:t>
                </m:r>
                <m:r>
                  <a:rPr xmlns:a="http://schemas.openxmlformats.org/drawingml/2006/main" sz="750" i="1">
                    <a:solidFill>
                      <a:srgbClr val="55BCCA"/>
                    </a:solidFill>
                    <a:latin typeface="Cambria Math" panose="02040503050406030204" pitchFamily="18" charset="0"/>
                  </a:rPr>
                  <m:t>e</m:t>
                </m:r>
                <m:r>
                  <a:rPr xmlns:a="http://schemas.openxmlformats.org/drawingml/2006/main" sz="750" i="1">
                    <a:solidFill>
                      <a:srgbClr val="55BCCA"/>
                    </a:solidFill>
                    <a:latin typeface="Cambria Math" panose="02040503050406030204" pitchFamily="18" charset="0"/>
                  </a:rPr>
                  <m:t>l</m:t>
                </m:r>
                <m:r>
                  <a:rPr xmlns:a="http://schemas.openxmlformats.org/drawingml/2006/main" sz="750" i="1">
                    <a:solidFill>
                      <a:srgbClr val="55BCCA"/>
                    </a:solidFill>
                    <a:latin typeface="Cambria Math" panose="02040503050406030204" pitchFamily="18" charset="0"/>
                  </a:rPr>
                  <m:t>o</m:t>
                </m:r>
                <m:r>
                  <a:rPr xmlns:a="http://schemas.openxmlformats.org/drawingml/2006/main" sz="750" i="1">
                    <a:solidFill>
                      <a:srgbClr val="55BCCA"/>
                    </a:solidFill>
                    <a:latin typeface="Cambria Math" panose="02040503050406030204" pitchFamily="18" charset="0"/>
                  </a:rPr>
                  <m:t>c</m:t>
                </m:r>
                <m:r>
                  <a:rPr xmlns:a="http://schemas.openxmlformats.org/drawingml/2006/main" sz="750" i="1">
                    <a:solidFill>
                      <a:srgbClr val="55BCCA"/>
                    </a:solidFill>
                    <a:latin typeface="Cambria Math" panose="02040503050406030204" pitchFamily="18" charset="0"/>
                  </a:rPr>
                  <m:t>i</m:t>
                </m:r>
                <m:r>
                  <a:rPr xmlns:a="http://schemas.openxmlformats.org/drawingml/2006/main" sz="750" i="1">
                    <a:solidFill>
                      <a:srgbClr val="55BCCA"/>
                    </a:solidFill>
                    <a:latin typeface="Cambria Math" panose="02040503050406030204" pitchFamily="18" charset="0"/>
                  </a:rPr>
                  <m:t>t</m:t>
                </m:r>
                <m:r>
                  <a:rPr xmlns:a="http://schemas.openxmlformats.org/drawingml/2006/main" sz="750" i="1">
                    <a:solidFill>
                      <a:srgbClr val="55BCCA"/>
                    </a:solidFill>
                    <a:latin typeface="Cambria Math" panose="02040503050406030204" pitchFamily="18" charset="0"/>
                  </a:rPr>
                  <m:t>y</m:t>
                </m:r>
                <m:sSub>
                  <m:e/>
                  <m:sub>
                    <m:r>
                      <a:rPr xmlns:a="http://schemas.openxmlformats.org/drawingml/2006/main" sz="750" i="1">
                        <a:solidFill>
                          <a:srgbClr val="55BCCA"/>
                        </a:solidFill>
                        <a:latin typeface="Cambria Math" panose="02040503050406030204" pitchFamily="18" charset="0"/>
                      </a:rPr>
                      <m:t>i</m:t>
                    </m:r>
                  </m:sub>
                </m:sSub>
              </m:oMath>
            </a14:m>
            <a14:m>
              <m:oMath>
                <m:r>
                  <a:rPr xmlns:a="http://schemas.openxmlformats.org/drawingml/2006/main" sz="850" i="1">
                    <a:solidFill>
                      <a:srgbClr val="212121"/>
                    </a:solidFill>
                    <a:latin typeface="Cambria Math" panose="02040503050406030204" pitchFamily="18" charset="0"/>
                  </a:rPr>
                  <m:t>∈</m:t>
                </m:r>
                <m:r>
                  <a:rPr xmlns:a="http://schemas.openxmlformats.org/drawingml/2006/main" sz="850" i="1">
                    <a:solidFill>
                      <a:srgbClr val="212121"/>
                    </a:solidFill>
                    <a:latin typeface="Cambria Math" panose="02040503050406030204" pitchFamily="18" charset="0"/>
                  </a:rPr>
                  <m:t>[</m:t>
                </m:r>
                <m:r>
                  <a:rPr xmlns:a="http://schemas.openxmlformats.org/drawingml/2006/main" sz="850" i="1">
                    <a:solidFill>
                      <a:srgbClr val="212121"/>
                    </a:solidFill>
                    <a:latin typeface="Cambria Math" panose="02040503050406030204" pitchFamily="18" charset="0"/>
                  </a:rPr>
                  <m:t>0,1</m:t>
                </m:r>
                <m:r>
                  <a:rPr xmlns:a="http://schemas.openxmlformats.org/drawingml/2006/main" sz="850" i="1">
                    <a:solidFill>
                      <a:srgbClr val="212121"/>
                    </a:solidFill>
                    <a:latin typeface="Cambria Math" panose="02040503050406030204" pitchFamily="18" charset="0"/>
                  </a:rPr>
                  <m:t>]</m:t>
                </m:r>
                <m:r>
                  <a:rPr xmlns:a="http://schemas.openxmlformats.org/drawingml/2006/main" sz="850" i="1">
                    <a:solidFill>
                      <a:srgbClr val="212121"/>
                    </a:solidFill>
                    <a:latin typeface="Cambria Math" panose="02040503050406030204" pitchFamily="18" charset="0"/>
                  </a:rPr>
                  <m:t>a</m:t>
                </m:r>
                <m:r>
                  <a:rPr xmlns:a="http://schemas.openxmlformats.org/drawingml/2006/main" sz="850" i="1">
                    <a:solidFill>
                      <a:srgbClr val="212121"/>
                    </a:solidFill>
                    <a:latin typeface="Cambria Math" panose="02040503050406030204" pitchFamily="18" charset="0"/>
                  </a:rPr>
                  <m:t>n</m:t>
                </m:r>
                <m:r>
                  <a:rPr xmlns:a="http://schemas.openxmlformats.org/drawingml/2006/main" sz="850" i="1">
                    <a:solidFill>
                      <a:srgbClr val="212121"/>
                    </a:solidFill>
                    <a:latin typeface="Cambria Math" panose="02040503050406030204" pitchFamily="18" charset="0"/>
                  </a:rPr>
                  <m:t>d</m:t>
                </m:r>
              </m:oMath>
            </a14:m>
            <a:r>
              <a:t> </a:t>
            </a:r>
            <a14:m>
              <m:oMath>
                <m:r>
                  <a:rPr xmlns:a="http://schemas.openxmlformats.org/drawingml/2006/main" sz="750" i="1">
                    <a:solidFill>
                      <a:srgbClr val="D77D71"/>
                    </a:solidFill>
                    <a:latin typeface="Cambria Math" panose="02040503050406030204" pitchFamily="18" charset="0"/>
                  </a:rPr>
                  <m:t>p</m:t>
                </m:r>
                <m:r>
                  <a:rPr xmlns:a="http://schemas.openxmlformats.org/drawingml/2006/main" sz="750" i="1">
                    <a:solidFill>
                      <a:srgbClr val="D77D71"/>
                    </a:solidFill>
                    <a:latin typeface="Cambria Math" panose="02040503050406030204" pitchFamily="18" charset="0"/>
                  </a:rPr>
                  <m:t>r</m:t>
                </m:r>
                <m:r>
                  <a:rPr xmlns:a="http://schemas.openxmlformats.org/drawingml/2006/main" sz="750" i="1">
                    <a:solidFill>
                      <a:srgbClr val="D77D71"/>
                    </a:solidFill>
                    <a:latin typeface="Cambria Math" panose="02040503050406030204" pitchFamily="18" charset="0"/>
                  </a:rPr>
                  <m:t>e</m:t>
                </m:r>
                <m:r>
                  <a:rPr xmlns:a="http://schemas.openxmlformats.org/drawingml/2006/main" sz="750" i="1">
                    <a:solidFill>
                      <a:srgbClr val="D77D71"/>
                    </a:solidFill>
                    <a:latin typeface="Cambria Math" panose="02040503050406030204" pitchFamily="18" charset="0"/>
                  </a:rPr>
                  <m:t>d</m:t>
                </m:r>
                <m:r>
                  <a:rPr xmlns:a="http://schemas.openxmlformats.org/drawingml/2006/main" sz="750" i="1">
                    <a:solidFill>
                      <a:srgbClr val="D77D71"/>
                    </a:solidFill>
                    <a:latin typeface="Cambria Math" panose="02040503050406030204" pitchFamily="18" charset="0"/>
                  </a:rPr>
                  <m:t>i</m:t>
                </m:r>
                <m:r>
                  <a:rPr xmlns:a="http://schemas.openxmlformats.org/drawingml/2006/main" sz="750" i="1">
                    <a:solidFill>
                      <a:srgbClr val="D77D71"/>
                    </a:solidFill>
                    <a:latin typeface="Cambria Math" panose="02040503050406030204" pitchFamily="18" charset="0"/>
                  </a:rPr>
                  <m:t>c</m:t>
                </m:r>
                <m:r>
                  <a:rPr xmlns:a="http://schemas.openxmlformats.org/drawingml/2006/main" sz="750" i="1">
                    <a:solidFill>
                      <a:srgbClr val="D77D71"/>
                    </a:solidFill>
                    <a:latin typeface="Cambria Math" panose="02040503050406030204" pitchFamily="18" charset="0"/>
                  </a:rPr>
                  <m:t>t</m:t>
                </m:r>
                <m:r>
                  <a:rPr xmlns:a="http://schemas.openxmlformats.org/drawingml/2006/main" sz="750" i="1">
                    <a:solidFill>
                      <a:srgbClr val="D77D71"/>
                    </a:solidFill>
                    <a:latin typeface="Cambria Math" panose="02040503050406030204" pitchFamily="18" charset="0"/>
                  </a:rPr>
                  <m:t>e</m:t>
                </m:r>
                <m:r>
                  <a:rPr xmlns:a="http://schemas.openxmlformats.org/drawingml/2006/main" sz="750" i="1">
                    <a:solidFill>
                      <a:srgbClr val="D77D71"/>
                    </a:solidFill>
                    <a:latin typeface="Cambria Math" panose="02040503050406030204" pitchFamily="18" charset="0"/>
                  </a:rPr>
                  <m:t>d</m:t>
                </m:r>
                <m:r>
                  <a:rPr xmlns:a="http://schemas.openxmlformats.org/drawingml/2006/main" sz="750" i="1">
                    <a:solidFill>
                      <a:srgbClr val="D77D71"/>
                    </a:solidFill>
                    <a:latin typeface="Cambria Math" panose="02040503050406030204" pitchFamily="18" charset="0"/>
                  </a:rPr>
                  <m:t>v</m:t>
                </m:r>
                <m:r>
                  <a:rPr xmlns:a="http://schemas.openxmlformats.org/drawingml/2006/main" sz="750" i="1">
                    <a:solidFill>
                      <a:srgbClr val="D77D71"/>
                    </a:solidFill>
                    <a:latin typeface="Cambria Math" panose="02040503050406030204" pitchFamily="18" charset="0"/>
                  </a:rPr>
                  <m:t>e</m:t>
                </m:r>
                <m:r>
                  <a:rPr xmlns:a="http://schemas.openxmlformats.org/drawingml/2006/main" sz="750" i="1">
                    <a:solidFill>
                      <a:srgbClr val="D77D71"/>
                    </a:solidFill>
                    <a:latin typeface="Cambria Math" panose="02040503050406030204" pitchFamily="18" charset="0"/>
                  </a:rPr>
                  <m:t>l</m:t>
                </m:r>
                <m:r>
                  <a:rPr xmlns:a="http://schemas.openxmlformats.org/drawingml/2006/main" sz="750" i="1">
                    <a:solidFill>
                      <a:srgbClr val="D77D71"/>
                    </a:solidFill>
                    <a:latin typeface="Cambria Math" panose="02040503050406030204" pitchFamily="18" charset="0"/>
                  </a:rPr>
                  <m:t>o</m:t>
                </m:r>
                <m:r>
                  <a:rPr xmlns:a="http://schemas.openxmlformats.org/drawingml/2006/main" sz="750" i="1">
                    <a:solidFill>
                      <a:srgbClr val="D77D71"/>
                    </a:solidFill>
                    <a:latin typeface="Cambria Math" panose="02040503050406030204" pitchFamily="18" charset="0"/>
                  </a:rPr>
                  <m:t>c</m:t>
                </m:r>
                <m:r>
                  <a:rPr xmlns:a="http://schemas.openxmlformats.org/drawingml/2006/main" sz="750" i="1">
                    <a:solidFill>
                      <a:srgbClr val="D77D71"/>
                    </a:solidFill>
                    <a:latin typeface="Cambria Math" panose="02040503050406030204" pitchFamily="18" charset="0"/>
                  </a:rPr>
                  <m:t>i</m:t>
                </m:r>
                <m:r>
                  <a:rPr xmlns:a="http://schemas.openxmlformats.org/drawingml/2006/main" sz="750" i="1">
                    <a:solidFill>
                      <a:srgbClr val="D77D71"/>
                    </a:solidFill>
                    <a:latin typeface="Cambria Math" panose="02040503050406030204" pitchFamily="18" charset="0"/>
                  </a:rPr>
                  <m:t>t</m:t>
                </m:r>
                <m:r>
                  <a:rPr xmlns:a="http://schemas.openxmlformats.org/drawingml/2006/main" sz="750" i="1">
                    <a:solidFill>
                      <a:srgbClr val="D77D71"/>
                    </a:solidFill>
                    <a:latin typeface="Cambria Math" panose="02040503050406030204" pitchFamily="18" charset="0"/>
                  </a:rPr>
                  <m:t>y</m:t>
                </m:r>
                <m:sSub>
                  <m:e/>
                  <m:sub>
                    <m:r>
                      <a:rPr xmlns:a="http://schemas.openxmlformats.org/drawingml/2006/main" sz="750" i="1">
                        <a:solidFill>
                          <a:srgbClr val="D77D71"/>
                        </a:solidFill>
                        <a:latin typeface="Cambria Math" panose="02040503050406030204" pitchFamily="18" charset="0"/>
                      </a:rPr>
                      <m:t>i</m:t>
                    </m:r>
                  </m:sub>
                </m:sSub>
              </m:oMath>
            </a14:m>
            <a14:m>
              <m:oMath>
                <m:r>
                  <a:rPr xmlns:a="http://schemas.openxmlformats.org/drawingml/2006/main" sz="950" i="1">
                    <a:solidFill>
                      <a:srgbClr val="212121"/>
                    </a:solidFill>
                    <a:latin typeface="Cambria Math" panose="02040503050406030204" pitchFamily="18" charset="0"/>
                  </a:rPr>
                  <m:t>∈</m:t>
                </m:r>
                <m:r>
                  <a:rPr xmlns:a="http://schemas.openxmlformats.org/drawingml/2006/main" sz="950" i="1">
                    <a:solidFill>
                      <a:srgbClr val="212121"/>
                    </a:solidFill>
                    <a:latin typeface="Cambria Math" panose="02040503050406030204" pitchFamily="18" charset="0"/>
                  </a:rPr>
                  <m:t>(</m:t>
                </m:r>
                <m:r>
                  <a:rPr xmlns:a="http://schemas.openxmlformats.org/drawingml/2006/main" sz="950" i="1">
                    <a:solidFill>
                      <a:srgbClr val="212121"/>
                    </a:solidFill>
                    <a:latin typeface="Cambria Math" panose="02040503050406030204" pitchFamily="18" charset="0"/>
                  </a:rPr>
                  <m:t>0,1</m:t>
                </m:r>
                <m:r>
                  <a:rPr xmlns:a="http://schemas.openxmlformats.org/drawingml/2006/main" sz="950" i="1">
                    <a:solidFill>
                      <a:srgbClr val="212121"/>
                    </a:solidFill>
                    <a:latin typeface="Cambria Math" panose="02040503050406030204" pitchFamily="18" charset="0"/>
                  </a:rPr>
                  <m:t>)</m:t>
                </m:r>
              </m:oMath>
            </a14:m>
          </a:p>
          <a:p>
            <a:pPr>
              <a:defRPr sz="700"/>
            </a:pPr>
            <a:endParaRPr>
              <a:solidFill>
                <a:srgbClr val="55BCCA"/>
              </a:solidFill>
            </a:endParaRPr>
          </a:p>
          <a:p>
            <a:pPr>
              <a:defRPr sz="700"/>
            </a:pPr>
            <a:endParaRPr>
              <a:solidFill>
                <a:srgbClr val="55BCCA"/>
              </a:solidFill>
            </a:endParaRPr>
          </a:p>
          <a:p>
            <a:pPr algn="ctr">
              <a:defRPr sz="700">
                <a:solidFill>
                  <a:schemeClr val="accent4">
                    <a:lumOff val="-3294"/>
                  </a:schemeClr>
                </a:solidFill>
              </a:defRPr>
            </a:pPr>
            <a14:m>
              <m:oMath>
                <m:r>
                  <a:rPr xmlns:a="http://schemas.openxmlformats.org/drawingml/2006/main" sz="750" i="1">
                    <a:solidFill>
                      <a:srgbClr val="5BC930"/>
                    </a:solidFill>
                    <a:latin typeface="Cambria Math" panose="02040503050406030204" pitchFamily="18" charset="0"/>
                  </a:rPr>
                  <m:t>M</m:t>
                </m:r>
                <m:r>
                  <a:rPr xmlns:a="http://schemas.openxmlformats.org/drawingml/2006/main" sz="750" i="1">
                    <a:solidFill>
                      <a:srgbClr val="5BC930"/>
                    </a:solidFill>
                    <a:latin typeface="Cambria Math" panose="02040503050406030204" pitchFamily="18" charset="0"/>
                  </a:rPr>
                  <m:t>S</m:t>
                </m:r>
                <m:sSub>
                  <m:e>
                    <m:r>
                      <a:rPr xmlns:a="http://schemas.openxmlformats.org/drawingml/2006/main" sz="750" i="1">
                        <a:solidFill>
                          <a:srgbClr val="5BC930"/>
                        </a:solidFill>
                        <a:latin typeface="Cambria Math" panose="02040503050406030204" pitchFamily="18" charset="0"/>
                      </a:rPr>
                      <m:t>E</m:t>
                    </m:r>
                  </m:e>
                  <m:sub>
                    <m:r>
                      <a:rPr xmlns:a="http://schemas.openxmlformats.org/drawingml/2006/main" sz="750" i="1">
                        <a:solidFill>
                          <a:srgbClr val="5BC930"/>
                        </a:solidFill>
                        <a:latin typeface="Cambria Math" panose="02040503050406030204" pitchFamily="18" charset="0"/>
                      </a:rPr>
                      <m:t>μ</m:t>
                    </m:r>
                    <m:r>
                      <a:rPr xmlns:a="http://schemas.openxmlformats.org/drawingml/2006/main" sz="750" i="1">
                        <a:solidFill>
                          <a:srgbClr val="5BC930"/>
                        </a:solidFill>
                        <a:latin typeface="Cambria Math" panose="02040503050406030204" pitchFamily="18" charset="0"/>
                      </a:rPr>
                      <m:t>T</m:t>
                    </m:r>
                  </m:sub>
                </m:sSub>
              </m:oMath>
            </a14:m>
            <a:r>
              <a:rPr>
                <a:solidFill>
                  <a:srgbClr val="55BCCA"/>
                </a:solidFill>
              </a:rPr>
              <a:t> </a:t>
            </a:r>
            <a14:m>
              <m:oMath>
                <m:r>
                  <a:rPr xmlns:a="http://schemas.openxmlformats.org/drawingml/2006/main" sz="800" i="1">
                    <a:solidFill>
                      <a:srgbClr val="212121"/>
                    </a:solidFill>
                    <a:latin typeface="Cambria Math" panose="02040503050406030204" pitchFamily="18" charset="0"/>
                  </a:rPr>
                  <m:t>=</m:t>
                </m:r>
                <m:f>
                  <m:fPr>
                    <m:ctrlPr>
                      <a:rPr xmlns:a="http://schemas.openxmlformats.org/drawingml/2006/main" sz="800" i="1">
                        <a:solidFill>
                          <a:srgbClr val="212121"/>
                        </a:solidFill>
                        <a:latin typeface="Cambria Math" panose="02040503050406030204" pitchFamily="18" charset="0"/>
                      </a:rPr>
                    </m:ctrlPr>
                    <m:type m:val="bar"/>
                  </m:fPr>
                  <m:num>
                    <m:r>
                      <a:rPr xmlns:a="http://schemas.openxmlformats.org/drawingml/2006/main" sz="800" i="1">
                        <a:solidFill>
                          <a:srgbClr val="212121"/>
                        </a:solidFill>
                        <a:latin typeface="Cambria Math" panose="02040503050406030204" pitchFamily="18" charset="0"/>
                      </a:rPr>
                      <m:t>1</m:t>
                    </m:r>
                  </m:num>
                  <m:den>
                    <m:r>
                      <a:rPr xmlns:a="http://schemas.openxmlformats.org/drawingml/2006/main" sz="800" i="1">
                        <a:solidFill>
                          <a:srgbClr val="212121"/>
                        </a:solidFill>
                        <a:latin typeface="Cambria Math" panose="02040503050406030204" pitchFamily="18" charset="0"/>
                      </a:rPr>
                      <m:t>n</m:t>
                    </m:r>
                  </m:den>
                </m:f>
                <m:limUpp>
                  <m:e>
                    <m:limLow>
                      <m:e>
                        <m:r>
                          <a:rPr xmlns:a="http://schemas.openxmlformats.org/drawingml/2006/main" sz="800" i="1">
                            <a:solidFill>
                              <a:srgbClr val="212121"/>
                            </a:solidFill>
                            <a:latin typeface="Cambria Math" panose="02040503050406030204" pitchFamily="18" charset="0"/>
                          </a:rPr>
                          <m:t>∑</m:t>
                        </m:r>
                      </m:e>
                      <m:lim>
                        <m:r>
                          <a:rPr xmlns:a="http://schemas.openxmlformats.org/drawingml/2006/main" sz="800" i="1">
                            <a:solidFill>
                              <a:srgbClr val="212121"/>
                            </a:solidFill>
                            <a:latin typeface="Cambria Math" panose="02040503050406030204" pitchFamily="18" charset="0"/>
                          </a:rPr>
                          <m:t>i</m:t>
                        </m:r>
                        <m:r>
                          <a:rPr xmlns:a="http://schemas.openxmlformats.org/drawingml/2006/main" sz="800" i="1">
                            <a:solidFill>
                              <a:srgbClr val="212121"/>
                            </a:solidFill>
                            <a:latin typeface="Cambria Math" panose="02040503050406030204" pitchFamily="18" charset="0"/>
                          </a:rPr>
                          <m:t>=</m:t>
                        </m:r>
                        <m:r>
                          <a:rPr xmlns:a="http://schemas.openxmlformats.org/drawingml/2006/main" sz="800" i="1">
                            <a:solidFill>
                              <a:srgbClr val="212121"/>
                            </a:solidFill>
                            <a:latin typeface="Cambria Math" panose="02040503050406030204" pitchFamily="18" charset="0"/>
                          </a:rPr>
                          <m:t>0</m:t>
                        </m:r>
                      </m:lim>
                    </m:limLow>
                  </m:e>
                  <m:lim>
                    <m:r>
                      <a:rPr xmlns:a="http://schemas.openxmlformats.org/drawingml/2006/main" sz="800" i="1">
                        <a:solidFill>
                          <a:srgbClr val="212121"/>
                        </a:solidFill>
                        <a:latin typeface="Cambria Math" panose="02040503050406030204" pitchFamily="18" charset="0"/>
                      </a:rPr>
                      <m:t>#</m:t>
                    </m:r>
                    <m:r>
                      <a:rPr xmlns:a="http://schemas.openxmlformats.org/drawingml/2006/main" sz="800" i="1">
                        <a:solidFill>
                          <a:srgbClr val="212121"/>
                        </a:solidFill>
                        <a:latin typeface="Cambria Math" panose="02040503050406030204" pitchFamily="18" charset="0"/>
                      </a:rPr>
                      <m:t>V</m:t>
                    </m:r>
                    <m:r>
                      <a:rPr xmlns:a="http://schemas.openxmlformats.org/drawingml/2006/main" sz="800" i="1">
                        <a:solidFill>
                          <a:srgbClr val="212121"/>
                        </a:solidFill>
                        <a:latin typeface="Cambria Math" panose="02040503050406030204" pitchFamily="18" charset="0"/>
                      </a:rPr>
                      <m:t>o</m:t>
                    </m:r>
                    <m:r>
                      <a:rPr xmlns:a="http://schemas.openxmlformats.org/drawingml/2006/main" sz="800" i="1">
                        <a:solidFill>
                          <a:srgbClr val="212121"/>
                        </a:solidFill>
                        <a:latin typeface="Cambria Math" panose="02040503050406030204" pitchFamily="18" charset="0"/>
                      </a:rPr>
                      <m:t>i</m:t>
                    </m:r>
                    <m:r>
                      <a:rPr xmlns:a="http://schemas.openxmlformats.org/drawingml/2006/main" sz="800" i="1">
                        <a:solidFill>
                          <a:srgbClr val="212121"/>
                        </a:solidFill>
                        <a:latin typeface="Cambria Math" panose="02040503050406030204" pitchFamily="18" charset="0"/>
                      </a:rPr>
                      <m:t>c</m:t>
                    </m:r>
                    <m:r>
                      <a:rPr xmlns:a="http://schemas.openxmlformats.org/drawingml/2006/main" sz="800" i="1">
                        <a:solidFill>
                          <a:srgbClr val="212121"/>
                        </a:solidFill>
                        <a:latin typeface="Cambria Math" panose="02040503050406030204" pitchFamily="18" charset="0"/>
                      </a:rPr>
                      <m:t>e</m:t>
                    </m:r>
                    <m:r>
                      <a:rPr xmlns:a="http://schemas.openxmlformats.org/drawingml/2006/main" sz="800" i="1">
                        <a:solidFill>
                          <a:srgbClr val="212121"/>
                        </a:solidFill>
                        <a:latin typeface="Cambria Math" panose="02040503050406030204" pitchFamily="18" charset="0"/>
                      </a:rPr>
                      <m:t>s</m:t>
                    </m:r>
                    <m:r>
                      <a:rPr xmlns:a="http://schemas.openxmlformats.org/drawingml/2006/main" sz="800" i="1">
                        <a:solidFill>
                          <a:srgbClr val="212121"/>
                        </a:solidFill>
                        <a:latin typeface="Cambria Math" panose="02040503050406030204" pitchFamily="18" charset="0"/>
                      </a:rPr>
                      <m:t>-</m:t>
                    </m:r>
                    <m:r>
                      <a:rPr xmlns:a="http://schemas.openxmlformats.org/drawingml/2006/main" sz="800" i="1">
                        <a:solidFill>
                          <a:srgbClr val="212121"/>
                        </a:solidFill>
                        <a:latin typeface="Cambria Math" panose="02040503050406030204" pitchFamily="18" charset="0"/>
                      </a:rPr>
                      <m:t>1</m:t>
                    </m:r>
                  </m:lim>
                </m:limUpp>
                <m:r>
                  <a:rPr xmlns:a="http://schemas.openxmlformats.org/drawingml/2006/main" sz="800" i="1">
                    <a:solidFill>
                      <a:srgbClr val="212121"/>
                    </a:solidFill>
                    <a:latin typeface="Cambria Math" panose="02040503050406030204" pitchFamily="18" charset="0"/>
                  </a:rPr>
                  <m:t>(</m:t>
                </m:r>
              </m:oMath>
            </a14:m>
            <a14:m>
              <m:oMath>
                <m:r>
                  <a:rPr xmlns:a="http://schemas.openxmlformats.org/drawingml/2006/main" sz="750" i="1">
                    <a:solidFill>
                      <a:srgbClr val="55BCCA"/>
                    </a:solidFill>
                    <a:latin typeface="Cambria Math" panose="02040503050406030204" pitchFamily="18" charset="0"/>
                  </a:rPr>
                  <m:t>t</m:t>
                </m:r>
                <m:r>
                  <a:rPr xmlns:a="http://schemas.openxmlformats.org/drawingml/2006/main" sz="750" i="1">
                    <a:solidFill>
                      <a:srgbClr val="55BCCA"/>
                    </a:solidFill>
                    <a:latin typeface="Cambria Math" panose="02040503050406030204" pitchFamily="18" charset="0"/>
                  </a:rPr>
                  <m:t>a</m:t>
                </m:r>
                <m:r>
                  <a:rPr xmlns:a="http://schemas.openxmlformats.org/drawingml/2006/main" sz="750" i="1">
                    <a:solidFill>
                      <a:srgbClr val="55BCCA"/>
                    </a:solidFill>
                    <a:latin typeface="Cambria Math" panose="02040503050406030204" pitchFamily="18" charset="0"/>
                  </a:rPr>
                  <m:t>r</m:t>
                </m:r>
                <m:r>
                  <a:rPr xmlns:a="http://schemas.openxmlformats.org/drawingml/2006/main" sz="750" i="1">
                    <a:solidFill>
                      <a:srgbClr val="55BCCA"/>
                    </a:solidFill>
                    <a:latin typeface="Cambria Math" panose="02040503050406030204" pitchFamily="18" charset="0"/>
                  </a:rPr>
                  <m:t>g</m:t>
                </m:r>
                <m:r>
                  <a:rPr xmlns:a="http://schemas.openxmlformats.org/drawingml/2006/main" sz="750" i="1">
                    <a:solidFill>
                      <a:srgbClr val="55BCCA"/>
                    </a:solidFill>
                    <a:latin typeface="Cambria Math" panose="02040503050406030204" pitchFamily="18" charset="0"/>
                  </a:rPr>
                  <m:t>e</m:t>
                </m:r>
                <m:r>
                  <a:rPr xmlns:a="http://schemas.openxmlformats.org/drawingml/2006/main" sz="750" i="1">
                    <a:solidFill>
                      <a:srgbClr val="55BCCA"/>
                    </a:solidFill>
                    <a:latin typeface="Cambria Math" panose="02040503050406030204" pitchFamily="18" charset="0"/>
                  </a:rPr>
                  <m:t>t</m:t>
                </m:r>
                <m:r>
                  <a:rPr xmlns:a="http://schemas.openxmlformats.org/drawingml/2006/main" sz="750" i="1">
                    <a:solidFill>
                      <a:srgbClr val="55BCCA"/>
                    </a:solidFill>
                    <a:latin typeface="Cambria Math" panose="02040503050406030204" pitchFamily="18" charset="0"/>
                  </a:rPr>
                  <m:t>μ</m:t>
                </m:r>
                <m:r>
                  <a:rPr xmlns:a="http://schemas.openxmlformats.org/drawingml/2006/main" sz="750" i="1">
                    <a:solidFill>
                      <a:srgbClr val="55BCCA"/>
                    </a:solidFill>
                    <a:latin typeface="Cambria Math" panose="02040503050406030204" pitchFamily="18" charset="0"/>
                  </a:rPr>
                  <m:t>T</m:t>
                </m:r>
                <m:sSub>
                  <m:e/>
                  <m:sub>
                    <m:r>
                      <a:rPr xmlns:a="http://schemas.openxmlformats.org/drawingml/2006/main" sz="750" i="1">
                        <a:solidFill>
                          <a:srgbClr val="55BCCA"/>
                        </a:solidFill>
                        <a:latin typeface="Cambria Math" panose="02040503050406030204" pitchFamily="18" charset="0"/>
                      </a:rPr>
                      <m:t>i</m:t>
                    </m:r>
                  </m:sub>
                </m:sSub>
              </m:oMath>
            </a14:m>
            <a:r>
              <a:rPr>
                <a:solidFill>
                  <a:srgbClr val="55BCCA"/>
                </a:solidFill>
              </a:rPr>
              <a:t> </a:t>
            </a:r>
            <a14:m>
              <m:oMath>
                <m:r>
                  <a:rPr xmlns:a="http://schemas.openxmlformats.org/drawingml/2006/main" sz="1000" i="1">
                    <a:solidFill>
                      <a:srgbClr val="212121"/>
                    </a:solidFill>
                    <a:latin typeface="Cambria Math" panose="02040503050406030204" pitchFamily="18" charset="0"/>
                  </a:rPr>
                  <m:t>-</m:t>
                </m:r>
              </m:oMath>
            </a14:m>
            <a:r>
              <a:t> </a:t>
            </a:r>
            <a14:m>
              <m:oMath>
                <m:r>
                  <a:rPr xmlns:a="http://schemas.openxmlformats.org/drawingml/2006/main" sz="750" i="1">
                    <a:solidFill>
                      <a:srgbClr val="D77D71"/>
                    </a:solidFill>
                    <a:latin typeface="Cambria Math" panose="02040503050406030204" pitchFamily="18" charset="0"/>
                  </a:rPr>
                  <m:t>p</m:t>
                </m:r>
                <m:r>
                  <a:rPr xmlns:a="http://schemas.openxmlformats.org/drawingml/2006/main" sz="750" i="1">
                    <a:solidFill>
                      <a:srgbClr val="D77D71"/>
                    </a:solidFill>
                    <a:latin typeface="Cambria Math" panose="02040503050406030204" pitchFamily="18" charset="0"/>
                  </a:rPr>
                  <m:t>r</m:t>
                </m:r>
                <m:r>
                  <a:rPr xmlns:a="http://schemas.openxmlformats.org/drawingml/2006/main" sz="750" i="1">
                    <a:solidFill>
                      <a:srgbClr val="D77D71"/>
                    </a:solidFill>
                    <a:latin typeface="Cambria Math" panose="02040503050406030204" pitchFamily="18" charset="0"/>
                  </a:rPr>
                  <m:t>e</m:t>
                </m:r>
                <m:r>
                  <a:rPr xmlns:a="http://schemas.openxmlformats.org/drawingml/2006/main" sz="750" i="1">
                    <a:solidFill>
                      <a:srgbClr val="D77D71"/>
                    </a:solidFill>
                    <a:latin typeface="Cambria Math" panose="02040503050406030204" pitchFamily="18" charset="0"/>
                  </a:rPr>
                  <m:t>d</m:t>
                </m:r>
                <m:r>
                  <a:rPr xmlns:a="http://schemas.openxmlformats.org/drawingml/2006/main" sz="750" i="1">
                    <a:solidFill>
                      <a:srgbClr val="D77D71"/>
                    </a:solidFill>
                    <a:latin typeface="Cambria Math" panose="02040503050406030204" pitchFamily="18" charset="0"/>
                  </a:rPr>
                  <m:t>i</m:t>
                </m:r>
                <m:r>
                  <a:rPr xmlns:a="http://schemas.openxmlformats.org/drawingml/2006/main" sz="750" i="1">
                    <a:solidFill>
                      <a:srgbClr val="D77D71"/>
                    </a:solidFill>
                    <a:latin typeface="Cambria Math" panose="02040503050406030204" pitchFamily="18" charset="0"/>
                  </a:rPr>
                  <m:t>c</m:t>
                </m:r>
                <m:r>
                  <a:rPr xmlns:a="http://schemas.openxmlformats.org/drawingml/2006/main" sz="750" i="1">
                    <a:solidFill>
                      <a:srgbClr val="D77D71"/>
                    </a:solidFill>
                    <a:latin typeface="Cambria Math" panose="02040503050406030204" pitchFamily="18" charset="0"/>
                  </a:rPr>
                  <m:t>t</m:t>
                </m:r>
                <m:r>
                  <a:rPr xmlns:a="http://schemas.openxmlformats.org/drawingml/2006/main" sz="750" i="1">
                    <a:solidFill>
                      <a:srgbClr val="D77D71"/>
                    </a:solidFill>
                    <a:latin typeface="Cambria Math" panose="02040503050406030204" pitchFamily="18" charset="0"/>
                  </a:rPr>
                  <m:t>e</m:t>
                </m:r>
                <m:r>
                  <a:rPr xmlns:a="http://schemas.openxmlformats.org/drawingml/2006/main" sz="750" i="1">
                    <a:solidFill>
                      <a:srgbClr val="D77D71"/>
                    </a:solidFill>
                    <a:latin typeface="Cambria Math" panose="02040503050406030204" pitchFamily="18" charset="0"/>
                  </a:rPr>
                  <m:t>d</m:t>
                </m:r>
                <m:r>
                  <a:rPr xmlns:a="http://schemas.openxmlformats.org/drawingml/2006/main" sz="750" i="1">
                    <a:solidFill>
                      <a:srgbClr val="D77D71"/>
                    </a:solidFill>
                    <a:latin typeface="Cambria Math" panose="02040503050406030204" pitchFamily="18" charset="0"/>
                  </a:rPr>
                  <m:t>μ</m:t>
                </m:r>
                <m:r>
                  <a:rPr xmlns:a="http://schemas.openxmlformats.org/drawingml/2006/main" sz="750" i="1">
                    <a:solidFill>
                      <a:srgbClr val="D77D71"/>
                    </a:solidFill>
                    <a:latin typeface="Cambria Math" panose="02040503050406030204" pitchFamily="18" charset="0"/>
                  </a:rPr>
                  <m:t>T</m:t>
                </m:r>
                <m:sSub>
                  <m:e/>
                  <m:sub>
                    <m:r>
                      <a:rPr xmlns:a="http://schemas.openxmlformats.org/drawingml/2006/main" sz="750" i="1">
                        <a:solidFill>
                          <a:srgbClr val="D77D71"/>
                        </a:solidFill>
                        <a:latin typeface="Cambria Math" panose="02040503050406030204" pitchFamily="18" charset="0"/>
                      </a:rPr>
                      <m:t>i</m:t>
                    </m:r>
                  </m:sub>
                </m:sSub>
              </m:oMath>
            </a14:m>
            <a14:m>
              <m:oMath>
                <m:sSup>
                  <m:e>
                    <m:r>
                      <a:rPr xmlns:a="http://schemas.openxmlformats.org/drawingml/2006/main" sz="850" i="1">
                        <a:solidFill>
                          <a:srgbClr val="212121"/>
                        </a:solidFill>
                        <a:latin typeface="Cambria Math" panose="02040503050406030204" pitchFamily="18" charset="0"/>
                      </a:rPr>
                      <m:t>)</m:t>
                    </m:r>
                  </m:e>
                  <m:sup>
                    <m:r>
                      <a:rPr xmlns:a="http://schemas.openxmlformats.org/drawingml/2006/main" sz="850" i="1">
                        <a:solidFill>
                          <a:srgbClr val="212121"/>
                        </a:solidFill>
                        <a:latin typeface="Cambria Math" panose="02040503050406030204" pitchFamily="18" charset="0"/>
                      </a:rPr>
                      <m:t>2</m:t>
                    </m:r>
                  </m:sup>
                </m:sSup>
              </m:oMath>
            </a14:m>
          </a:p>
          <a:p>
            <a:pPr algn="ctr">
              <a:defRPr sz="700">
                <a:solidFill>
                  <a:schemeClr val="accent4">
                    <a:lumOff val="-3294"/>
                  </a:schemeClr>
                </a:solidFill>
              </a:defRPr>
            </a:pPr>
          </a:p>
          <a:p>
            <a:pPr algn="ctr">
              <a:defRPr sz="700">
                <a:solidFill>
                  <a:schemeClr val="accent4">
                    <a:lumOff val="-3294"/>
                  </a:schemeClr>
                </a:solidFill>
              </a:defRPr>
            </a:pPr>
            <a14:m>
              <m:oMath>
                <m:r>
                  <a:rPr xmlns:a="http://schemas.openxmlformats.org/drawingml/2006/main" sz="800" i="1">
                    <a:solidFill>
                      <a:srgbClr val="212121"/>
                    </a:solidFill>
                    <a:latin typeface="Cambria Math" panose="02040503050406030204" pitchFamily="18" charset="0"/>
                  </a:rPr>
                  <m:t>w</m:t>
                </m:r>
                <m:r>
                  <a:rPr xmlns:a="http://schemas.openxmlformats.org/drawingml/2006/main" sz="800" i="1">
                    <a:solidFill>
                      <a:srgbClr val="212121"/>
                    </a:solidFill>
                    <a:latin typeface="Cambria Math" panose="02040503050406030204" pitchFamily="18" charset="0"/>
                  </a:rPr>
                  <m:t>h</m:t>
                </m:r>
                <m:r>
                  <a:rPr xmlns:a="http://schemas.openxmlformats.org/drawingml/2006/main" sz="800" i="1">
                    <a:solidFill>
                      <a:srgbClr val="212121"/>
                    </a:solidFill>
                    <a:latin typeface="Cambria Math" panose="02040503050406030204" pitchFamily="18" charset="0"/>
                  </a:rPr>
                  <m:t>e</m:t>
                </m:r>
                <m:r>
                  <a:rPr xmlns:a="http://schemas.openxmlformats.org/drawingml/2006/main" sz="800" i="1">
                    <a:solidFill>
                      <a:srgbClr val="212121"/>
                    </a:solidFill>
                    <a:latin typeface="Cambria Math" panose="02040503050406030204" pitchFamily="18" charset="0"/>
                  </a:rPr>
                  <m:t>r</m:t>
                </m:r>
                <m:r>
                  <a:rPr xmlns:a="http://schemas.openxmlformats.org/drawingml/2006/main" sz="800" i="1">
                    <a:solidFill>
                      <a:srgbClr val="212121"/>
                    </a:solidFill>
                    <a:latin typeface="Cambria Math" panose="02040503050406030204" pitchFamily="18" charset="0"/>
                  </a:rPr>
                  <m:t>e</m:t>
                </m:r>
              </m:oMath>
            </a14:m>
            <a:r>
              <a:t>  </a:t>
            </a:r>
            <a14:m>
              <m:oMath>
                <m:r>
                  <a:rPr xmlns:a="http://schemas.openxmlformats.org/drawingml/2006/main" sz="750" i="1">
                    <a:solidFill>
                      <a:srgbClr val="55BCCA"/>
                    </a:solidFill>
                    <a:latin typeface="Cambria Math" panose="02040503050406030204" pitchFamily="18" charset="0"/>
                  </a:rPr>
                  <m:t>t</m:t>
                </m:r>
                <m:r>
                  <a:rPr xmlns:a="http://schemas.openxmlformats.org/drawingml/2006/main" sz="750" i="1">
                    <a:solidFill>
                      <a:srgbClr val="55BCCA"/>
                    </a:solidFill>
                    <a:latin typeface="Cambria Math" panose="02040503050406030204" pitchFamily="18" charset="0"/>
                  </a:rPr>
                  <m:t>a</m:t>
                </m:r>
                <m:r>
                  <a:rPr xmlns:a="http://schemas.openxmlformats.org/drawingml/2006/main" sz="750" i="1">
                    <a:solidFill>
                      <a:srgbClr val="55BCCA"/>
                    </a:solidFill>
                    <a:latin typeface="Cambria Math" panose="02040503050406030204" pitchFamily="18" charset="0"/>
                  </a:rPr>
                  <m:t>r</m:t>
                </m:r>
                <m:r>
                  <a:rPr xmlns:a="http://schemas.openxmlformats.org/drawingml/2006/main" sz="750" i="1">
                    <a:solidFill>
                      <a:srgbClr val="55BCCA"/>
                    </a:solidFill>
                    <a:latin typeface="Cambria Math" panose="02040503050406030204" pitchFamily="18" charset="0"/>
                  </a:rPr>
                  <m:t>g</m:t>
                </m:r>
                <m:r>
                  <a:rPr xmlns:a="http://schemas.openxmlformats.org/drawingml/2006/main" sz="750" i="1">
                    <a:solidFill>
                      <a:srgbClr val="55BCCA"/>
                    </a:solidFill>
                    <a:latin typeface="Cambria Math" panose="02040503050406030204" pitchFamily="18" charset="0"/>
                  </a:rPr>
                  <m:t>e</m:t>
                </m:r>
                <m:r>
                  <a:rPr xmlns:a="http://schemas.openxmlformats.org/drawingml/2006/main" sz="750" i="1">
                    <a:solidFill>
                      <a:srgbClr val="55BCCA"/>
                    </a:solidFill>
                    <a:latin typeface="Cambria Math" panose="02040503050406030204" pitchFamily="18" charset="0"/>
                  </a:rPr>
                  <m:t>t</m:t>
                </m:r>
                <m:r>
                  <a:rPr xmlns:a="http://schemas.openxmlformats.org/drawingml/2006/main" sz="750" i="1">
                    <a:solidFill>
                      <a:srgbClr val="55BCCA"/>
                    </a:solidFill>
                    <a:latin typeface="Cambria Math" panose="02040503050406030204" pitchFamily="18" charset="0"/>
                  </a:rPr>
                  <m:t>μ</m:t>
                </m:r>
                <m:r>
                  <a:rPr xmlns:a="http://schemas.openxmlformats.org/drawingml/2006/main" sz="750" i="1">
                    <a:solidFill>
                      <a:srgbClr val="55BCCA"/>
                    </a:solidFill>
                    <a:latin typeface="Cambria Math" panose="02040503050406030204" pitchFamily="18" charset="0"/>
                  </a:rPr>
                  <m:t>T</m:t>
                </m:r>
                <m:sSub>
                  <m:e/>
                  <m:sub>
                    <m:r>
                      <a:rPr xmlns:a="http://schemas.openxmlformats.org/drawingml/2006/main" sz="750" i="1">
                        <a:solidFill>
                          <a:srgbClr val="55BCCA"/>
                        </a:solidFill>
                        <a:latin typeface="Cambria Math" panose="02040503050406030204" pitchFamily="18" charset="0"/>
                      </a:rPr>
                      <m:t>i</m:t>
                    </m:r>
                  </m:sub>
                </m:sSub>
              </m:oMath>
            </a14:m>
            <a14:m>
              <m:oMath>
                <m:r>
                  <a:rPr xmlns:a="http://schemas.openxmlformats.org/drawingml/2006/main" sz="850" i="1">
                    <a:solidFill>
                      <a:srgbClr val="212121"/>
                    </a:solidFill>
                    <a:latin typeface="Cambria Math" panose="02040503050406030204" pitchFamily="18" charset="0"/>
                  </a:rPr>
                  <m:t>∈</m:t>
                </m:r>
                <m:r>
                  <a:rPr xmlns:a="http://schemas.openxmlformats.org/drawingml/2006/main" sz="850" i="1">
                    <a:solidFill>
                      <a:srgbClr val="212121"/>
                    </a:solidFill>
                    <a:latin typeface="Cambria Math" panose="02040503050406030204" pitchFamily="18" charset="0"/>
                  </a:rPr>
                  <m:t>[</m:t>
                </m:r>
                <m:r>
                  <a:rPr xmlns:a="http://schemas.openxmlformats.org/drawingml/2006/main" sz="850" i="1">
                    <a:solidFill>
                      <a:srgbClr val="212121"/>
                    </a:solidFill>
                    <a:latin typeface="Cambria Math" panose="02040503050406030204" pitchFamily="18" charset="0"/>
                  </a:rPr>
                  <m:t>-</m:t>
                </m:r>
                <m:r>
                  <a:rPr xmlns:a="http://schemas.openxmlformats.org/drawingml/2006/main" sz="850" i="1">
                    <a:solidFill>
                      <a:srgbClr val="212121"/>
                    </a:solidFill>
                    <a:latin typeface="Cambria Math" panose="02040503050406030204" pitchFamily="18" charset="0"/>
                  </a:rPr>
                  <m:t>0.5,0.5</m:t>
                </m:r>
                <m:r>
                  <a:rPr xmlns:a="http://schemas.openxmlformats.org/drawingml/2006/main" sz="850" i="1">
                    <a:solidFill>
                      <a:srgbClr val="212121"/>
                    </a:solidFill>
                    <a:latin typeface="Cambria Math" panose="02040503050406030204" pitchFamily="18" charset="0"/>
                  </a:rPr>
                  <m:t>]</m:t>
                </m:r>
                <m:r>
                  <a:rPr xmlns:a="http://schemas.openxmlformats.org/drawingml/2006/main" sz="850" i="1">
                    <a:solidFill>
                      <a:srgbClr val="212121"/>
                    </a:solidFill>
                    <a:latin typeface="Cambria Math" panose="02040503050406030204" pitchFamily="18" charset="0"/>
                  </a:rPr>
                  <m:t>a</m:t>
                </m:r>
                <m:r>
                  <a:rPr xmlns:a="http://schemas.openxmlformats.org/drawingml/2006/main" sz="850" i="1">
                    <a:solidFill>
                      <a:srgbClr val="212121"/>
                    </a:solidFill>
                    <a:latin typeface="Cambria Math" panose="02040503050406030204" pitchFamily="18" charset="0"/>
                  </a:rPr>
                  <m:t>n</m:t>
                </m:r>
                <m:r>
                  <a:rPr xmlns:a="http://schemas.openxmlformats.org/drawingml/2006/main" sz="850" i="1">
                    <a:solidFill>
                      <a:srgbClr val="212121"/>
                    </a:solidFill>
                    <a:latin typeface="Cambria Math" panose="02040503050406030204" pitchFamily="18" charset="0"/>
                  </a:rPr>
                  <m:t>d</m:t>
                </m:r>
              </m:oMath>
            </a14:m>
            <a:r>
              <a:t> </a:t>
            </a:r>
            <a14:m>
              <m:oMath>
                <m:r>
                  <a:rPr xmlns:a="http://schemas.openxmlformats.org/drawingml/2006/main" sz="750" i="1">
                    <a:solidFill>
                      <a:srgbClr val="D77D71"/>
                    </a:solidFill>
                    <a:latin typeface="Cambria Math" panose="02040503050406030204" pitchFamily="18" charset="0"/>
                  </a:rPr>
                  <m:t>p</m:t>
                </m:r>
                <m:r>
                  <a:rPr xmlns:a="http://schemas.openxmlformats.org/drawingml/2006/main" sz="750" i="1">
                    <a:solidFill>
                      <a:srgbClr val="D77D71"/>
                    </a:solidFill>
                    <a:latin typeface="Cambria Math" panose="02040503050406030204" pitchFamily="18" charset="0"/>
                  </a:rPr>
                  <m:t>r</m:t>
                </m:r>
                <m:r>
                  <a:rPr xmlns:a="http://schemas.openxmlformats.org/drawingml/2006/main" sz="750" i="1">
                    <a:solidFill>
                      <a:srgbClr val="D77D71"/>
                    </a:solidFill>
                    <a:latin typeface="Cambria Math" panose="02040503050406030204" pitchFamily="18" charset="0"/>
                  </a:rPr>
                  <m:t>e</m:t>
                </m:r>
                <m:r>
                  <a:rPr xmlns:a="http://schemas.openxmlformats.org/drawingml/2006/main" sz="750" i="1">
                    <a:solidFill>
                      <a:srgbClr val="D77D71"/>
                    </a:solidFill>
                    <a:latin typeface="Cambria Math" panose="02040503050406030204" pitchFamily="18" charset="0"/>
                  </a:rPr>
                  <m:t>d</m:t>
                </m:r>
                <m:r>
                  <a:rPr xmlns:a="http://schemas.openxmlformats.org/drawingml/2006/main" sz="750" i="1">
                    <a:solidFill>
                      <a:srgbClr val="D77D71"/>
                    </a:solidFill>
                    <a:latin typeface="Cambria Math" panose="02040503050406030204" pitchFamily="18" charset="0"/>
                  </a:rPr>
                  <m:t>i</m:t>
                </m:r>
                <m:r>
                  <a:rPr xmlns:a="http://schemas.openxmlformats.org/drawingml/2006/main" sz="750" i="1">
                    <a:solidFill>
                      <a:srgbClr val="D77D71"/>
                    </a:solidFill>
                    <a:latin typeface="Cambria Math" panose="02040503050406030204" pitchFamily="18" charset="0"/>
                  </a:rPr>
                  <m:t>c</m:t>
                </m:r>
                <m:r>
                  <a:rPr xmlns:a="http://schemas.openxmlformats.org/drawingml/2006/main" sz="750" i="1">
                    <a:solidFill>
                      <a:srgbClr val="D77D71"/>
                    </a:solidFill>
                    <a:latin typeface="Cambria Math" panose="02040503050406030204" pitchFamily="18" charset="0"/>
                  </a:rPr>
                  <m:t>t</m:t>
                </m:r>
                <m:r>
                  <a:rPr xmlns:a="http://schemas.openxmlformats.org/drawingml/2006/main" sz="750" i="1">
                    <a:solidFill>
                      <a:srgbClr val="D77D71"/>
                    </a:solidFill>
                    <a:latin typeface="Cambria Math" panose="02040503050406030204" pitchFamily="18" charset="0"/>
                  </a:rPr>
                  <m:t>e</m:t>
                </m:r>
                <m:r>
                  <a:rPr xmlns:a="http://schemas.openxmlformats.org/drawingml/2006/main" sz="750" i="1">
                    <a:solidFill>
                      <a:srgbClr val="D77D71"/>
                    </a:solidFill>
                    <a:latin typeface="Cambria Math" panose="02040503050406030204" pitchFamily="18" charset="0"/>
                  </a:rPr>
                  <m:t>d</m:t>
                </m:r>
                <m:r>
                  <a:rPr xmlns:a="http://schemas.openxmlformats.org/drawingml/2006/main" sz="750" i="1">
                    <a:solidFill>
                      <a:srgbClr val="D77D71"/>
                    </a:solidFill>
                    <a:latin typeface="Cambria Math" panose="02040503050406030204" pitchFamily="18" charset="0"/>
                  </a:rPr>
                  <m:t>μ</m:t>
                </m:r>
                <m:r>
                  <a:rPr xmlns:a="http://schemas.openxmlformats.org/drawingml/2006/main" sz="750" i="1">
                    <a:solidFill>
                      <a:srgbClr val="D77D71"/>
                    </a:solidFill>
                    <a:latin typeface="Cambria Math" panose="02040503050406030204" pitchFamily="18" charset="0"/>
                  </a:rPr>
                  <m:t>T</m:t>
                </m:r>
                <m:sSub>
                  <m:e/>
                  <m:sub>
                    <m:r>
                      <a:rPr xmlns:a="http://schemas.openxmlformats.org/drawingml/2006/main" sz="750" i="1">
                        <a:solidFill>
                          <a:srgbClr val="D77D71"/>
                        </a:solidFill>
                        <a:latin typeface="Cambria Math" panose="02040503050406030204" pitchFamily="18" charset="0"/>
                      </a:rPr>
                      <m:t>i</m:t>
                    </m:r>
                  </m:sub>
                </m:sSub>
              </m:oMath>
            </a14:m>
            <a14:m>
              <m:oMath>
                <m:r>
                  <a:rPr xmlns:a="http://schemas.openxmlformats.org/drawingml/2006/main" sz="900" i="1">
                    <a:solidFill>
                      <a:srgbClr val="212121"/>
                    </a:solidFill>
                    <a:latin typeface="Cambria Math" panose="02040503050406030204" pitchFamily="18" charset="0"/>
                  </a:rPr>
                  <m:t>∈</m:t>
                </m:r>
                <m:r>
                  <a:rPr xmlns:a="http://schemas.openxmlformats.org/drawingml/2006/main" sz="900" i="1">
                    <a:solidFill>
                      <a:srgbClr val="212121"/>
                    </a:solidFill>
                    <a:latin typeface="Cambria Math" panose="02040503050406030204" pitchFamily="18" charset="0"/>
                  </a:rPr>
                  <m:t>(</m:t>
                </m:r>
                <m:r>
                  <a:rPr xmlns:a="http://schemas.openxmlformats.org/drawingml/2006/main" sz="900" i="1">
                    <a:solidFill>
                      <a:srgbClr val="212121"/>
                    </a:solidFill>
                    <a:latin typeface="Cambria Math" panose="02040503050406030204" pitchFamily="18" charset="0"/>
                  </a:rPr>
                  <m:t>-</m:t>
                </m:r>
                <m:r>
                  <a:rPr xmlns:a="http://schemas.openxmlformats.org/drawingml/2006/main" sz="900" i="1">
                    <a:solidFill>
                      <a:srgbClr val="212121"/>
                    </a:solidFill>
                    <a:latin typeface="Cambria Math" panose="02040503050406030204" pitchFamily="18" charset="0"/>
                  </a:rPr>
                  <m:t>0.5,0.5</m:t>
                </m:r>
                <m:r>
                  <a:rPr xmlns:a="http://schemas.openxmlformats.org/drawingml/2006/main" sz="900" i="1">
                    <a:solidFill>
                      <a:srgbClr val="212121"/>
                    </a:solidFill>
                    <a:latin typeface="Cambria Math" panose="02040503050406030204" pitchFamily="18" charset="0"/>
                  </a:rPr>
                  <m:t>)</m:t>
                </m:r>
              </m:oMath>
            </a14:m>
            <a:endParaRPr>
              <a:solidFill>
                <a:srgbClr val="222222"/>
              </a:solidFill>
            </a:endParaRPr>
          </a:p>
        </p:txBody>
      </p:sp>
      <p:sp>
        <p:nvSpPr>
          <p:cNvPr id="2219" name="Circle"/>
          <p:cNvSpPr/>
          <p:nvPr/>
        </p:nvSpPr>
        <p:spPr>
          <a:xfrm>
            <a:off x="303101" y="4192363"/>
            <a:ext cx="229728" cy="229728"/>
          </a:xfrm>
          <a:prstGeom prst="ellipse">
            <a:avLst/>
          </a:prstGeom>
          <a:solidFill>
            <a:srgbClr val="BAB9A0"/>
          </a:solidFill>
          <a:ln w="25400">
            <a:solidFill>
              <a:schemeClr val="accent1"/>
            </a:solidFill>
          </a:ln>
        </p:spPr>
        <p:txBody>
          <a:bodyPr lIns="0" tIns="0" rIns="0" bIns="0"/>
          <a:lstStyle/>
          <a:p>
            <a:pPr/>
          </a:p>
        </p:txBody>
      </p:sp>
      <p:sp>
        <p:nvSpPr>
          <p:cNvPr id="2220" name="Line"/>
          <p:cNvSpPr/>
          <p:nvPr/>
        </p:nvSpPr>
        <p:spPr>
          <a:xfrm flipV="1">
            <a:off x="417965" y="4615569"/>
            <a:ext cx="1" cy="289790"/>
          </a:xfrm>
          <a:prstGeom prst="line">
            <a:avLst/>
          </a:prstGeom>
          <a:ln w="25400" cap="rnd">
            <a:solidFill>
              <a:srgbClr val="BAB9A0"/>
            </a:solidFill>
            <a:custDash>
              <a:ds d="100000" sp="200000"/>
            </a:custDash>
          </a:ln>
          <a:effectLst>
            <a:outerShdw sx="100000" sy="100000" kx="0" ky="0" algn="b" rotWithShape="0" blurRad="38100" dist="20000" dir="5400000">
              <a:srgbClr val="000000">
                <a:alpha val="38000"/>
              </a:srgbClr>
            </a:outerShdw>
          </a:effectLst>
        </p:spPr>
        <p:txBody>
          <a:bodyPr lIns="0" tIns="0" rIns="0" bIns="0"/>
          <a:lstStyle/>
          <a:p>
            <a:pPr/>
          </a:p>
        </p:txBody>
      </p:sp>
      <p:sp>
        <p:nvSpPr>
          <p:cNvPr id="2221" name="Circle"/>
          <p:cNvSpPr/>
          <p:nvPr/>
        </p:nvSpPr>
        <p:spPr>
          <a:xfrm>
            <a:off x="303101" y="5088661"/>
            <a:ext cx="229728" cy="229728"/>
          </a:xfrm>
          <a:prstGeom prst="ellipse">
            <a:avLst/>
          </a:prstGeom>
          <a:solidFill>
            <a:srgbClr val="BAB9A0"/>
          </a:solidFill>
          <a:ln w="25400">
            <a:solidFill>
              <a:schemeClr val="accent1"/>
            </a:solidFill>
          </a:ln>
        </p:spPr>
        <p:txBody>
          <a:bodyPr lIns="0" tIns="0" rIns="0" bIns="0"/>
          <a:lstStyle/>
          <a:p>
            <a:pPr/>
          </a:p>
        </p:txBody>
      </p:sp>
      <p:sp>
        <p:nvSpPr>
          <p:cNvPr id="2222" name="Circle"/>
          <p:cNvSpPr/>
          <p:nvPr/>
        </p:nvSpPr>
        <p:spPr>
          <a:xfrm>
            <a:off x="1584986" y="3599681"/>
            <a:ext cx="195050" cy="195050"/>
          </a:xfrm>
          <a:prstGeom prst="ellipse">
            <a:avLst/>
          </a:prstGeom>
          <a:solidFill>
            <a:schemeClr val="accent4">
              <a:lumOff val="-3294"/>
            </a:schemeClr>
          </a:solidFill>
          <a:ln w="25400">
            <a:solidFill>
              <a:schemeClr val="accent4">
                <a:lumOff val="-3294"/>
              </a:schemeClr>
            </a:solidFill>
            <a:prstDash val="sysDot"/>
            <a:miter lim="400000"/>
          </a:ln>
        </p:spPr>
        <p:txBody>
          <a:bodyPr lIns="0" tIns="0" rIns="0" bIns="0"/>
          <a:lstStyle/>
          <a:p>
            <a:pPr/>
          </a:p>
        </p:txBody>
      </p:sp>
      <p:sp>
        <p:nvSpPr>
          <p:cNvPr id="2223" name="Circle"/>
          <p:cNvSpPr/>
          <p:nvPr/>
        </p:nvSpPr>
        <p:spPr>
          <a:xfrm>
            <a:off x="1584986" y="3859833"/>
            <a:ext cx="195050" cy="195049"/>
          </a:xfrm>
          <a:prstGeom prst="ellipse">
            <a:avLst/>
          </a:prstGeom>
          <a:solidFill>
            <a:schemeClr val="accent4">
              <a:lumOff val="-3294"/>
              <a:alpha val="72085"/>
            </a:schemeClr>
          </a:solidFill>
          <a:ln w="25400">
            <a:solidFill>
              <a:schemeClr val="accent4">
                <a:lumOff val="-3294"/>
                <a:alpha val="72085"/>
              </a:schemeClr>
            </a:solidFill>
            <a:prstDash val="sysDot"/>
            <a:miter lim="400000"/>
          </a:ln>
        </p:spPr>
        <p:txBody>
          <a:bodyPr lIns="0" tIns="0" rIns="0" bIns="0"/>
          <a:lstStyle/>
          <a:p>
            <a:pPr/>
          </a:p>
        </p:txBody>
      </p:sp>
      <p:sp>
        <p:nvSpPr>
          <p:cNvPr id="2224" name="Circle"/>
          <p:cNvSpPr/>
          <p:nvPr/>
        </p:nvSpPr>
        <p:spPr>
          <a:xfrm>
            <a:off x="1579987" y="4119984"/>
            <a:ext cx="195049" cy="195050"/>
          </a:xfrm>
          <a:prstGeom prst="ellipse">
            <a:avLst/>
          </a:prstGeom>
          <a:solidFill>
            <a:schemeClr val="accent4">
              <a:lumOff val="-3294"/>
              <a:alpha val="32761"/>
            </a:schemeClr>
          </a:solidFill>
          <a:ln w="25400">
            <a:solidFill>
              <a:schemeClr val="accent4">
                <a:lumOff val="-3294"/>
                <a:alpha val="32761"/>
              </a:schemeClr>
            </a:solidFill>
            <a:prstDash val="sysDot"/>
            <a:miter lim="400000"/>
          </a:ln>
        </p:spPr>
        <p:txBody>
          <a:bodyPr lIns="0" tIns="0" rIns="0" bIns="0"/>
          <a:lstStyle/>
          <a:p>
            <a:pPr/>
          </a:p>
        </p:txBody>
      </p:sp>
      <p:sp>
        <p:nvSpPr>
          <p:cNvPr id="2225" name="Circle"/>
          <p:cNvSpPr/>
          <p:nvPr/>
        </p:nvSpPr>
        <p:spPr>
          <a:xfrm>
            <a:off x="1581034" y="4380135"/>
            <a:ext cx="195050" cy="195050"/>
          </a:xfrm>
          <a:prstGeom prst="ellipse">
            <a:avLst/>
          </a:prstGeom>
          <a:solidFill>
            <a:srgbClr val="D44EF4"/>
          </a:solidFill>
          <a:ln w="25400">
            <a:solidFill>
              <a:srgbClr val="D44EF4"/>
            </a:solidFill>
            <a:prstDash val="sysDot"/>
            <a:miter lim="400000"/>
          </a:ln>
        </p:spPr>
        <p:txBody>
          <a:bodyPr lIns="0" tIns="0" rIns="0" bIns="0"/>
          <a:lstStyle/>
          <a:p>
            <a:pPr/>
          </a:p>
        </p:txBody>
      </p:sp>
      <p:sp>
        <p:nvSpPr>
          <p:cNvPr id="2226" name="Circle"/>
          <p:cNvSpPr/>
          <p:nvPr/>
        </p:nvSpPr>
        <p:spPr>
          <a:xfrm>
            <a:off x="1581034" y="4640287"/>
            <a:ext cx="195050" cy="195050"/>
          </a:xfrm>
          <a:prstGeom prst="ellipse">
            <a:avLst/>
          </a:prstGeom>
          <a:solidFill>
            <a:srgbClr val="D44EF4">
              <a:alpha val="72085"/>
            </a:srgbClr>
          </a:solidFill>
          <a:ln w="25400">
            <a:solidFill>
              <a:srgbClr val="D44EF4">
                <a:alpha val="72085"/>
              </a:srgbClr>
            </a:solidFill>
            <a:prstDash val="sysDot"/>
            <a:miter lim="400000"/>
          </a:ln>
        </p:spPr>
        <p:txBody>
          <a:bodyPr lIns="0" tIns="0" rIns="0" bIns="0"/>
          <a:lstStyle/>
          <a:p>
            <a:pPr/>
          </a:p>
        </p:txBody>
      </p:sp>
      <p:sp>
        <p:nvSpPr>
          <p:cNvPr id="2227" name="Circle"/>
          <p:cNvSpPr/>
          <p:nvPr/>
        </p:nvSpPr>
        <p:spPr>
          <a:xfrm>
            <a:off x="1576036" y="4900438"/>
            <a:ext cx="195050" cy="195049"/>
          </a:xfrm>
          <a:prstGeom prst="ellipse">
            <a:avLst/>
          </a:prstGeom>
          <a:solidFill>
            <a:srgbClr val="D44EF4">
              <a:alpha val="32761"/>
            </a:srgbClr>
          </a:solidFill>
          <a:ln w="25400">
            <a:solidFill>
              <a:srgbClr val="D44EF4">
                <a:alpha val="32761"/>
              </a:srgbClr>
            </a:solidFill>
            <a:prstDash val="sysDot"/>
            <a:miter lim="400000"/>
          </a:ln>
        </p:spPr>
        <p:txBody>
          <a:bodyPr lIns="0" tIns="0" rIns="0" bIns="0"/>
          <a:lstStyle/>
          <a:p>
            <a:pPr/>
          </a:p>
        </p:txBody>
      </p:sp>
      <p:sp>
        <p:nvSpPr>
          <p:cNvPr id="2228" name="Circle"/>
          <p:cNvSpPr/>
          <p:nvPr/>
        </p:nvSpPr>
        <p:spPr>
          <a:xfrm>
            <a:off x="1577083" y="5136979"/>
            <a:ext cx="195049" cy="195050"/>
          </a:xfrm>
          <a:prstGeom prst="ellipse">
            <a:avLst/>
          </a:prstGeom>
          <a:solidFill>
            <a:srgbClr val="4D80F4"/>
          </a:solidFill>
          <a:ln w="25400">
            <a:solidFill>
              <a:srgbClr val="4D7FF4"/>
            </a:solidFill>
            <a:prstDash val="sysDot"/>
            <a:miter lim="400000"/>
          </a:ln>
        </p:spPr>
        <p:txBody>
          <a:bodyPr lIns="0" tIns="0" rIns="0" bIns="0"/>
          <a:lstStyle/>
          <a:p>
            <a:pPr/>
          </a:p>
        </p:txBody>
      </p:sp>
      <p:sp>
        <p:nvSpPr>
          <p:cNvPr id="2229" name="Circle"/>
          <p:cNvSpPr/>
          <p:nvPr/>
        </p:nvSpPr>
        <p:spPr>
          <a:xfrm>
            <a:off x="1577083" y="5397131"/>
            <a:ext cx="195049" cy="195049"/>
          </a:xfrm>
          <a:prstGeom prst="ellipse">
            <a:avLst/>
          </a:prstGeom>
          <a:solidFill>
            <a:srgbClr val="4D80F4">
              <a:alpha val="72085"/>
            </a:srgbClr>
          </a:solidFill>
          <a:ln w="25400">
            <a:solidFill>
              <a:srgbClr val="4D7FF4">
                <a:alpha val="72085"/>
              </a:srgbClr>
            </a:solidFill>
            <a:prstDash val="sysDot"/>
            <a:miter lim="400000"/>
          </a:ln>
        </p:spPr>
        <p:txBody>
          <a:bodyPr lIns="0" tIns="0" rIns="0" bIns="0"/>
          <a:lstStyle/>
          <a:p>
            <a:pPr/>
          </a:p>
        </p:txBody>
      </p:sp>
      <p:sp>
        <p:nvSpPr>
          <p:cNvPr id="2230" name="Circle"/>
          <p:cNvSpPr/>
          <p:nvPr/>
        </p:nvSpPr>
        <p:spPr>
          <a:xfrm>
            <a:off x="1572085" y="5657282"/>
            <a:ext cx="195050" cy="195050"/>
          </a:xfrm>
          <a:prstGeom prst="ellipse">
            <a:avLst/>
          </a:prstGeom>
          <a:solidFill>
            <a:srgbClr val="4D80F4">
              <a:alpha val="32761"/>
            </a:srgbClr>
          </a:solidFill>
          <a:ln w="25400">
            <a:solidFill>
              <a:srgbClr val="4D7FF4">
                <a:alpha val="32761"/>
              </a:srgbClr>
            </a:solidFill>
            <a:prstDash val="sysDot"/>
            <a:miter lim="400000"/>
          </a:ln>
        </p:spPr>
        <p:txBody>
          <a:bodyPr lIns="0" tIns="0" rIns="0" bIns="0"/>
          <a:lstStyle/>
          <a:p>
            <a:pPr/>
          </a:p>
        </p:txBody>
      </p:sp>
      <p:sp>
        <p:nvSpPr>
          <p:cNvPr id="2231" name="Equation"/>
          <p:cNvSpPr txBox="1"/>
          <p:nvPr/>
        </p:nvSpPr>
        <p:spPr>
          <a:xfrm>
            <a:off x="1866357" y="3619311"/>
            <a:ext cx="518105" cy="51512"/>
          </a:xfrm>
          <a:prstGeom prst="rect">
            <a:avLst/>
          </a:prstGeom>
          <a:ln w="12700">
            <a:miter lim="400000"/>
          </a:ln>
        </p:spPr>
        <p:txBody>
          <a:bodyPr wrap="none" lIns="0" tIns="0" rIns="0" bIns="0">
            <a:spAutoFit/>
          </a:bodyPr>
          <a:lstStyle/>
          <a:p>
            <a:pPr latinLnBrk="1">
              <a:defRPr sz="1800">
                <a:solidFill>
                  <a:srgbClr val="000000"/>
                </a:solidFill>
              </a:defRPr>
            </a:pPr>
            <a14:m>
              <m:oMathPara>
                <m:oMathParaPr>
                  <m:jc m:val="centerGroup"/>
                </m:oMathParaPr>
                <m:oMath>
                  <m:r>
                    <a:rPr xmlns:a="http://schemas.openxmlformats.org/drawingml/2006/main" sz="400" i="1">
                      <a:solidFill>
                        <a:srgbClr val="333333"/>
                      </a:solidFill>
                      <a:latin typeface="Cambria Math" panose="02040503050406030204" pitchFamily="18" charset="0"/>
                    </a:rPr>
                    <m:t>K</m:t>
                  </m:r>
                  <m:r>
                    <a:rPr xmlns:a="http://schemas.openxmlformats.org/drawingml/2006/main" sz="400" i="1">
                      <a:solidFill>
                        <a:srgbClr val="333333"/>
                      </a:solidFill>
                      <a:latin typeface="Cambria Math" panose="02040503050406030204" pitchFamily="18" charset="0"/>
                    </a:rPr>
                    <m:t>i</m:t>
                  </m:r>
                  <m:r>
                    <a:rPr xmlns:a="http://schemas.openxmlformats.org/drawingml/2006/main" sz="400" i="1">
                      <a:solidFill>
                        <a:srgbClr val="333333"/>
                      </a:solidFill>
                      <a:latin typeface="Cambria Math" panose="02040503050406030204" pitchFamily="18" charset="0"/>
                    </a:rPr>
                    <m:t>c</m:t>
                  </m:r>
                  <m:sSub>
                    <m:e>
                      <m:r>
                        <a:rPr xmlns:a="http://schemas.openxmlformats.org/drawingml/2006/main" sz="400" i="1">
                          <a:solidFill>
                            <a:srgbClr val="333333"/>
                          </a:solidFill>
                          <a:latin typeface="Cambria Math" panose="02040503050406030204" pitchFamily="18" charset="0"/>
                        </a:rPr>
                        <m:t>k</m:t>
                      </m:r>
                    </m:e>
                    <m:sub>
                      <m:r>
                        <a:rPr xmlns:a="http://schemas.openxmlformats.org/drawingml/2006/main" sz="400" i="1">
                          <a:solidFill>
                            <a:srgbClr val="333333"/>
                          </a:solidFill>
                          <a:latin typeface="Cambria Math" panose="02040503050406030204" pitchFamily="18" charset="0"/>
                        </a:rPr>
                        <m:t>t</m:t>
                      </m:r>
                      <m:r>
                        <a:rPr xmlns:a="http://schemas.openxmlformats.org/drawingml/2006/main" sz="400" i="1">
                          <a:solidFill>
                            <a:srgbClr val="333333"/>
                          </a:solidFill>
                          <a:latin typeface="Cambria Math" panose="02040503050406030204" pitchFamily="18" charset="0"/>
                        </a:rPr>
                        <m:t>=</m:t>
                      </m:r>
                      <m:r>
                        <a:rPr xmlns:a="http://schemas.openxmlformats.org/drawingml/2006/main" sz="400" i="1">
                          <a:solidFill>
                            <a:srgbClr val="333333"/>
                          </a:solidFill>
                          <a:latin typeface="Cambria Math" panose="02040503050406030204" pitchFamily="18" charset="0"/>
                        </a:rPr>
                        <m:t>0</m:t>
                      </m:r>
                    </m:sub>
                  </m:sSub>
                  <m:r>
                    <a:rPr xmlns:a="http://schemas.openxmlformats.org/drawingml/2006/main" sz="400" i="1">
                      <a:solidFill>
                        <a:srgbClr val="333333"/>
                      </a:solidFill>
                      <a:latin typeface="Cambria Math" panose="02040503050406030204" pitchFamily="18" charset="0"/>
                    </a:rPr>
                    <m:t>A</m:t>
                  </m:r>
                  <m:r>
                    <a:rPr xmlns:a="http://schemas.openxmlformats.org/drawingml/2006/main" sz="400" i="1">
                      <a:solidFill>
                        <a:srgbClr val="333333"/>
                      </a:solidFill>
                      <a:latin typeface="Cambria Math" panose="02040503050406030204" pitchFamily="18" charset="0"/>
                    </a:rPr>
                    <m:t>c</m:t>
                  </m:r>
                  <m:r>
                    <a:rPr xmlns:a="http://schemas.openxmlformats.org/drawingml/2006/main" sz="400" i="1">
                      <a:solidFill>
                        <a:srgbClr val="333333"/>
                      </a:solidFill>
                      <a:latin typeface="Cambria Math" panose="02040503050406030204" pitchFamily="18" charset="0"/>
                    </a:rPr>
                    <m:t>t</m:t>
                  </m:r>
                  <m:r>
                    <a:rPr xmlns:a="http://schemas.openxmlformats.org/drawingml/2006/main" sz="400" i="1">
                      <a:solidFill>
                        <a:srgbClr val="333333"/>
                      </a:solidFill>
                      <a:latin typeface="Cambria Math" panose="02040503050406030204" pitchFamily="18" charset="0"/>
                    </a:rPr>
                    <m:t>i</m:t>
                  </m:r>
                  <m:r>
                    <a:rPr xmlns:a="http://schemas.openxmlformats.org/drawingml/2006/main" sz="400" i="1">
                      <a:solidFill>
                        <a:srgbClr val="333333"/>
                      </a:solidFill>
                      <a:latin typeface="Cambria Math" panose="02040503050406030204" pitchFamily="18" charset="0"/>
                    </a:rPr>
                    <m:t>v</m:t>
                  </m:r>
                  <m:r>
                    <a:rPr xmlns:a="http://schemas.openxmlformats.org/drawingml/2006/main" sz="400" i="1">
                      <a:solidFill>
                        <a:srgbClr val="333333"/>
                      </a:solidFill>
                      <a:latin typeface="Cambria Math" panose="02040503050406030204" pitchFamily="18" charset="0"/>
                    </a:rPr>
                    <m:t>e</m:t>
                  </m:r>
                </m:oMath>
              </m:oMathPara>
            </a14:m>
            <a:endParaRPr sz="400">
              <a:solidFill>
                <a:srgbClr val="333333"/>
              </a:solidFill>
            </a:endParaRPr>
          </a:p>
        </p:txBody>
      </p:sp>
      <p:sp>
        <p:nvSpPr>
          <p:cNvPr id="2232" name="Equation"/>
          <p:cNvSpPr txBox="1"/>
          <p:nvPr/>
        </p:nvSpPr>
        <p:spPr>
          <a:xfrm>
            <a:off x="1872734" y="3905846"/>
            <a:ext cx="580911" cy="103023"/>
          </a:xfrm>
          <a:prstGeom prst="rect">
            <a:avLst/>
          </a:prstGeom>
          <a:ln w="12700">
            <a:miter lim="400000"/>
          </a:ln>
        </p:spPr>
        <p:txBody>
          <a:bodyPr wrap="none" lIns="0" tIns="0" rIns="0" bIns="0">
            <a:spAutoFit/>
          </a:bodyPr>
          <a:lstStyle/>
          <a:p>
            <a:pPr latinLnBrk="1">
              <a:defRPr sz="1800">
                <a:solidFill>
                  <a:srgbClr val="000000"/>
                </a:solidFill>
              </a:defRPr>
            </a:pPr>
            <a14:m>
              <m:oMathPara>
                <m:oMathParaPr>
                  <m:jc m:val="centerGroup"/>
                </m:oMathParaPr>
                <m:oMath>
                  <m:r>
                    <a:rPr xmlns:a="http://schemas.openxmlformats.org/drawingml/2006/main" sz="800" i="1">
                      <a:solidFill>
                        <a:srgbClr val="333333"/>
                      </a:solidFill>
                      <a:latin typeface="Cambria Math" panose="02040503050406030204" pitchFamily="18" charset="0"/>
                    </a:rPr>
                    <m:t>K</m:t>
                  </m:r>
                  <m:r>
                    <a:rPr xmlns:a="http://schemas.openxmlformats.org/drawingml/2006/main" sz="800" i="1">
                      <a:solidFill>
                        <a:srgbClr val="333333"/>
                      </a:solidFill>
                      <a:latin typeface="Cambria Math" panose="02040503050406030204" pitchFamily="18" charset="0"/>
                    </a:rPr>
                    <m:t>i</m:t>
                  </m:r>
                  <m:r>
                    <a:rPr xmlns:a="http://schemas.openxmlformats.org/drawingml/2006/main" sz="800" i="1">
                      <a:solidFill>
                        <a:srgbClr val="333333"/>
                      </a:solidFill>
                      <a:latin typeface="Cambria Math" panose="02040503050406030204" pitchFamily="18" charset="0"/>
                    </a:rPr>
                    <m:t>c</m:t>
                  </m:r>
                  <m:sSub>
                    <m:e>
                      <m:r>
                        <a:rPr xmlns:a="http://schemas.openxmlformats.org/drawingml/2006/main" sz="800" i="1">
                          <a:solidFill>
                            <a:srgbClr val="333333"/>
                          </a:solidFill>
                          <a:latin typeface="Cambria Math" panose="02040503050406030204" pitchFamily="18" charset="0"/>
                        </a:rPr>
                        <m:t>k</m:t>
                      </m:r>
                    </m:e>
                    <m:sub>
                      <m:r>
                        <a:rPr xmlns:a="http://schemas.openxmlformats.org/drawingml/2006/main" sz="800" i="1">
                          <a:solidFill>
                            <a:srgbClr val="333333"/>
                          </a:solidFill>
                          <a:latin typeface="Cambria Math" panose="02040503050406030204" pitchFamily="18" charset="0"/>
                        </a:rPr>
                        <m:t>t</m:t>
                      </m:r>
                      <m:r>
                        <a:rPr xmlns:a="http://schemas.openxmlformats.org/drawingml/2006/main" sz="800" i="1">
                          <a:solidFill>
                            <a:srgbClr val="333333"/>
                          </a:solidFill>
                          <a:latin typeface="Cambria Math" panose="02040503050406030204" pitchFamily="18" charset="0"/>
                        </a:rPr>
                        <m:t>=</m:t>
                      </m:r>
                      <m:r>
                        <a:rPr xmlns:a="http://schemas.openxmlformats.org/drawingml/2006/main" sz="800" i="1">
                          <a:solidFill>
                            <a:srgbClr val="333333"/>
                          </a:solidFill>
                          <a:latin typeface="Cambria Math" panose="02040503050406030204" pitchFamily="18" charset="0"/>
                        </a:rPr>
                        <m:t>0</m:t>
                      </m:r>
                    </m:sub>
                  </m:sSub>
                  <m:r>
                    <a:rPr xmlns:a="http://schemas.openxmlformats.org/drawingml/2006/main" sz="800" i="1">
                      <a:solidFill>
                        <a:srgbClr val="333333"/>
                      </a:solidFill>
                      <a:latin typeface="Cambria Math" panose="02040503050406030204" pitchFamily="18" charset="0"/>
                    </a:rPr>
                    <m:t>V</m:t>
                  </m:r>
                  <m:r>
                    <a:rPr xmlns:a="http://schemas.openxmlformats.org/drawingml/2006/main" sz="800" i="1">
                      <a:solidFill>
                        <a:srgbClr val="333333"/>
                      </a:solidFill>
                      <a:latin typeface="Cambria Math" panose="02040503050406030204" pitchFamily="18" charset="0"/>
                    </a:rPr>
                    <m:t>e</m:t>
                  </m:r>
                  <m:r>
                    <a:rPr xmlns:a="http://schemas.openxmlformats.org/drawingml/2006/main" sz="800" i="1">
                      <a:solidFill>
                        <a:srgbClr val="333333"/>
                      </a:solidFill>
                      <a:latin typeface="Cambria Math" panose="02040503050406030204" pitchFamily="18" charset="0"/>
                    </a:rPr>
                    <m:t>l</m:t>
                  </m:r>
                </m:oMath>
              </m:oMathPara>
            </a14:m>
            <a:endParaRPr sz="800">
              <a:solidFill>
                <a:srgbClr val="333333"/>
              </a:solidFill>
            </a:endParaRPr>
          </a:p>
        </p:txBody>
      </p:sp>
      <p:sp>
        <p:nvSpPr>
          <p:cNvPr id="2233" name="Equation"/>
          <p:cNvSpPr txBox="1"/>
          <p:nvPr/>
        </p:nvSpPr>
        <p:spPr>
          <a:xfrm>
            <a:off x="1872734" y="4152737"/>
            <a:ext cx="569778" cy="103024"/>
          </a:xfrm>
          <a:prstGeom prst="rect">
            <a:avLst/>
          </a:prstGeom>
          <a:ln w="12700">
            <a:miter lim="400000"/>
          </a:ln>
        </p:spPr>
        <p:txBody>
          <a:bodyPr wrap="none" lIns="0" tIns="0" rIns="0" bIns="0">
            <a:spAutoFit/>
          </a:bodyPr>
          <a:lstStyle/>
          <a:p>
            <a:pPr latinLnBrk="1">
              <a:defRPr sz="1800">
                <a:solidFill>
                  <a:srgbClr val="000000"/>
                </a:solidFill>
              </a:defRPr>
            </a:pPr>
            <a14:m>
              <m:oMathPara>
                <m:oMathParaPr>
                  <m:jc m:val="centerGroup"/>
                </m:oMathParaPr>
                <m:oMath>
                  <m:r>
                    <a:rPr xmlns:a="http://schemas.openxmlformats.org/drawingml/2006/main" sz="800" i="1">
                      <a:solidFill>
                        <a:srgbClr val="333333"/>
                      </a:solidFill>
                      <a:latin typeface="Cambria Math" panose="02040503050406030204" pitchFamily="18" charset="0"/>
                    </a:rPr>
                    <m:t>K</m:t>
                  </m:r>
                  <m:r>
                    <a:rPr xmlns:a="http://schemas.openxmlformats.org/drawingml/2006/main" sz="800" i="1">
                      <a:solidFill>
                        <a:srgbClr val="333333"/>
                      </a:solidFill>
                      <a:latin typeface="Cambria Math" panose="02040503050406030204" pitchFamily="18" charset="0"/>
                    </a:rPr>
                    <m:t>i</m:t>
                  </m:r>
                  <m:r>
                    <a:rPr xmlns:a="http://schemas.openxmlformats.org/drawingml/2006/main" sz="800" i="1">
                      <a:solidFill>
                        <a:srgbClr val="333333"/>
                      </a:solidFill>
                      <a:latin typeface="Cambria Math" panose="02040503050406030204" pitchFamily="18" charset="0"/>
                    </a:rPr>
                    <m:t>c</m:t>
                  </m:r>
                  <m:sSub>
                    <m:e>
                      <m:r>
                        <a:rPr xmlns:a="http://schemas.openxmlformats.org/drawingml/2006/main" sz="800" i="1">
                          <a:solidFill>
                            <a:srgbClr val="333333"/>
                          </a:solidFill>
                          <a:latin typeface="Cambria Math" panose="02040503050406030204" pitchFamily="18" charset="0"/>
                        </a:rPr>
                        <m:t>k</m:t>
                      </m:r>
                    </m:e>
                    <m:sub>
                      <m:r>
                        <a:rPr xmlns:a="http://schemas.openxmlformats.org/drawingml/2006/main" sz="800" i="1">
                          <a:solidFill>
                            <a:srgbClr val="333333"/>
                          </a:solidFill>
                          <a:latin typeface="Cambria Math" panose="02040503050406030204" pitchFamily="18" charset="0"/>
                        </a:rPr>
                        <m:t>t</m:t>
                      </m:r>
                      <m:r>
                        <a:rPr xmlns:a="http://schemas.openxmlformats.org/drawingml/2006/main" sz="800" i="1">
                          <a:solidFill>
                            <a:srgbClr val="333333"/>
                          </a:solidFill>
                          <a:latin typeface="Cambria Math" panose="02040503050406030204" pitchFamily="18" charset="0"/>
                        </a:rPr>
                        <m:t>=</m:t>
                      </m:r>
                      <m:r>
                        <a:rPr xmlns:a="http://schemas.openxmlformats.org/drawingml/2006/main" sz="800" i="1">
                          <a:solidFill>
                            <a:srgbClr val="333333"/>
                          </a:solidFill>
                          <a:latin typeface="Cambria Math" panose="02040503050406030204" pitchFamily="18" charset="0"/>
                        </a:rPr>
                        <m:t>0</m:t>
                      </m:r>
                    </m:sub>
                  </m:sSub>
                  <m:r>
                    <a:rPr xmlns:a="http://schemas.openxmlformats.org/drawingml/2006/main" sz="800" i="1">
                      <a:solidFill>
                        <a:srgbClr val="333333"/>
                      </a:solidFill>
                      <a:latin typeface="Cambria Math" panose="02040503050406030204" pitchFamily="18" charset="0"/>
                    </a:rPr>
                    <m:t>μ</m:t>
                  </m:r>
                  <m:r>
                    <a:rPr xmlns:a="http://schemas.openxmlformats.org/drawingml/2006/main" sz="800" i="1">
                      <a:solidFill>
                        <a:srgbClr val="333333"/>
                      </a:solidFill>
                      <a:latin typeface="Cambria Math" panose="02040503050406030204" pitchFamily="18" charset="0"/>
                    </a:rPr>
                    <m:t>T</m:t>
                  </m:r>
                </m:oMath>
              </m:oMathPara>
            </a14:m>
            <a:endParaRPr sz="800">
              <a:solidFill>
                <a:srgbClr val="333333"/>
              </a:solidFill>
            </a:endParaRPr>
          </a:p>
        </p:txBody>
      </p:sp>
      <p:sp>
        <p:nvSpPr>
          <p:cNvPr id="2234" name="Equation"/>
          <p:cNvSpPr txBox="1"/>
          <p:nvPr/>
        </p:nvSpPr>
        <p:spPr>
          <a:xfrm>
            <a:off x="1866357" y="4400136"/>
            <a:ext cx="564700" cy="50751"/>
          </a:xfrm>
          <a:prstGeom prst="rect">
            <a:avLst/>
          </a:prstGeom>
          <a:ln w="12700">
            <a:miter lim="400000"/>
          </a:ln>
        </p:spPr>
        <p:txBody>
          <a:bodyPr wrap="none" lIns="0" tIns="0" rIns="0" bIns="0">
            <a:spAutoFit/>
          </a:bodyPr>
          <a:lstStyle/>
          <a:p>
            <a:pPr latinLnBrk="1">
              <a:defRPr sz="1800">
                <a:solidFill>
                  <a:srgbClr val="000000"/>
                </a:solidFill>
              </a:defRPr>
            </a:pPr>
            <a14:m>
              <m:oMathPara>
                <m:oMathParaPr>
                  <m:jc m:val="centerGroup"/>
                </m:oMathParaPr>
                <m:oMath>
                  <m:r>
                    <a:rPr xmlns:a="http://schemas.openxmlformats.org/drawingml/2006/main" sz="400" i="1">
                      <a:solidFill>
                        <a:srgbClr val="D34EF4"/>
                      </a:solidFill>
                      <a:latin typeface="Cambria Math" panose="02040503050406030204" pitchFamily="18" charset="0"/>
                    </a:rPr>
                    <m:t>S</m:t>
                  </m:r>
                  <m:r>
                    <a:rPr xmlns:a="http://schemas.openxmlformats.org/drawingml/2006/main" sz="400" i="1">
                      <a:solidFill>
                        <a:srgbClr val="D34EF4"/>
                      </a:solidFill>
                      <a:latin typeface="Cambria Math" panose="02040503050406030204" pitchFamily="18" charset="0"/>
                    </a:rPr>
                    <m:t>n</m:t>
                  </m:r>
                  <m:r>
                    <a:rPr xmlns:a="http://schemas.openxmlformats.org/drawingml/2006/main" sz="400" i="1">
                      <a:solidFill>
                        <a:srgbClr val="D34EF4"/>
                      </a:solidFill>
                      <a:latin typeface="Cambria Math" panose="02040503050406030204" pitchFamily="18" charset="0"/>
                    </a:rPr>
                    <m:t>a</m:t>
                  </m:r>
                  <m:r>
                    <a:rPr xmlns:a="http://schemas.openxmlformats.org/drawingml/2006/main" sz="400" i="1">
                      <a:solidFill>
                        <a:srgbClr val="D34EF4"/>
                      </a:solidFill>
                      <a:latin typeface="Cambria Math" panose="02040503050406030204" pitchFamily="18" charset="0"/>
                    </a:rPr>
                    <m:t>r</m:t>
                  </m:r>
                  <m:sSub>
                    <m:e>
                      <m:r>
                        <a:rPr xmlns:a="http://schemas.openxmlformats.org/drawingml/2006/main" sz="400" i="1">
                          <a:solidFill>
                            <a:srgbClr val="D34EF4"/>
                          </a:solidFill>
                          <a:latin typeface="Cambria Math" panose="02040503050406030204" pitchFamily="18" charset="0"/>
                        </a:rPr>
                        <m:t>e</m:t>
                      </m:r>
                    </m:e>
                    <m:sub>
                      <m:r>
                        <a:rPr xmlns:a="http://schemas.openxmlformats.org/drawingml/2006/main" sz="400" i="1">
                          <a:solidFill>
                            <a:srgbClr val="D34EF4"/>
                          </a:solidFill>
                          <a:latin typeface="Cambria Math" panose="02040503050406030204" pitchFamily="18" charset="0"/>
                        </a:rPr>
                        <m:t>t</m:t>
                      </m:r>
                      <m:r>
                        <a:rPr xmlns:a="http://schemas.openxmlformats.org/drawingml/2006/main" sz="400" i="1">
                          <a:solidFill>
                            <a:srgbClr val="D34EF4"/>
                          </a:solidFill>
                          <a:latin typeface="Cambria Math" panose="02040503050406030204" pitchFamily="18" charset="0"/>
                        </a:rPr>
                        <m:t>=</m:t>
                      </m:r>
                      <m:r>
                        <a:rPr xmlns:a="http://schemas.openxmlformats.org/drawingml/2006/main" sz="400" i="1">
                          <a:solidFill>
                            <a:srgbClr val="D34EF4"/>
                          </a:solidFill>
                          <a:latin typeface="Cambria Math" panose="02040503050406030204" pitchFamily="18" charset="0"/>
                        </a:rPr>
                        <m:t>0</m:t>
                      </m:r>
                    </m:sub>
                  </m:sSub>
                  <m:r>
                    <a:rPr xmlns:a="http://schemas.openxmlformats.org/drawingml/2006/main" sz="400" i="1">
                      <a:solidFill>
                        <a:srgbClr val="D34EF4"/>
                      </a:solidFill>
                      <a:latin typeface="Cambria Math" panose="02040503050406030204" pitchFamily="18" charset="0"/>
                    </a:rPr>
                    <m:t>A</m:t>
                  </m:r>
                  <m:r>
                    <a:rPr xmlns:a="http://schemas.openxmlformats.org/drawingml/2006/main" sz="400" i="1">
                      <a:solidFill>
                        <a:srgbClr val="D34EF4"/>
                      </a:solidFill>
                      <a:latin typeface="Cambria Math" panose="02040503050406030204" pitchFamily="18" charset="0"/>
                    </a:rPr>
                    <m:t>c</m:t>
                  </m:r>
                  <m:r>
                    <a:rPr xmlns:a="http://schemas.openxmlformats.org/drawingml/2006/main" sz="400" i="1">
                      <a:solidFill>
                        <a:srgbClr val="D34EF4"/>
                      </a:solidFill>
                      <a:latin typeface="Cambria Math" panose="02040503050406030204" pitchFamily="18" charset="0"/>
                    </a:rPr>
                    <m:t>t</m:t>
                  </m:r>
                  <m:r>
                    <a:rPr xmlns:a="http://schemas.openxmlformats.org/drawingml/2006/main" sz="400" i="1">
                      <a:solidFill>
                        <a:srgbClr val="D34EF4"/>
                      </a:solidFill>
                      <a:latin typeface="Cambria Math" panose="02040503050406030204" pitchFamily="18" charset="0"/>
                    </a:rPr>
                    <m:t>i</m:t>
                  </m:r>
                  <m:r>
                    <a:rPr xmlns:a="http://schemas.openxmlformats.org/drawingml/2006/main" sz="400" i="1">
                      <a:solidFill>
                        <a:srgbClr val="D34EF4"/>
                      </a:solidFill>
                      <a:latin typeface="Cambria Math" panose="02040503050406030204" pitchFamily="18" charset="0"/>
                    </a:rPr>
                    <m:t>v</m:t>
                  </m:r>
                  <m:r>
                    <a:rPr xmlns:a="http://schemas.openxmlformats.org/drawingml/2006/main" sz="400" i="1">
                      <a:solidFill>
                        <a:srgbClr val="D34EF4"/>
                      </a:solidFill>
                      <a:latin typeface="Cambria Math" panose="02040503050406030204" pitchFamily="18" charset="0"/>
                    </a:rPr>
                    <m:t>e</m:t>
                  </m:r>
                </m:oMath>
              </m:oMathPara>
            </a14:m>
            <a:endParaRPr sz="400">
              <a:solidFill>
                <a:srgbClr val="D44EF4"/>
              </a:solidFill>
            </a:endParaRPr>
          </a:p>
        </p:txBody>
      </p:sp>
      <p:sp>
        <p:nvSpPr>
          <p:cNvPr id="2235" name="Equation"/>
          <p:cNvSpPr txBox="1"/>
          <p:nvPr/>
        </p:nvSpPr>
        <p:spPr>
          <a:xfrm>
            <a:off x="1852528" y="4686300"/>
            <a:ext cx="646077" cy="103023"/>
          </a:xfrm>
          <a:prstGeom prst="rect">
            <a:avLst/>
          </a:prstGeom>
          <a:ln w="12700">
            <a:miter lim="400000"/>
          </a:ln>
        </p:spPr>
        <p:txBody>
          <a:bodyPr wrap="none" lIns="0" tIns="0" rIns="0" bIns="0">
            <a:spAutoFit/>
          </a:bodyPr>
          <a:lstStyle/>
          <a:p>
            <a:pPr latinLnBrk="1">
              <a:defRPr sz="1800">
                <a:solidFill>
                  <a:srgbClr val="000000"/>
                </a:solidFill>
              </a:defRPr>
            </a:pPr>
            <a14:m>
              <m:oMathPara>
                <m:oMathParaPr>
                  <m:jc m:val="centerGroup"/>
                </m:oMathParaPr>
                <m:oMath>
                  <m:r>
                    <a:rPr xmlns:a="http://schemas.openxmlformats.org/drawingml/2006/main" sz="800" i="1">
                      <a:solidFill>
                        <a:srgbClr val="D34EF4"/>
                      </a:solidFill>
                      <a:latin typeface="Cambria Math" panose="02040503050406030204" pitchFamily="18" charset="0"/>
                    </a:rPr>
                    <m:t>S</m:t>
                  </m:r>
                  <m:r>
                    <a:rPr xmlns:a="http://schemas.openxmlformats.org/drawingml/2006/main" sz="800" i="1">
                      <a:solidFill>
                        <a:srgbClr val="D34EF4"/>
                      </a:solidFill>
                      <a:latin typeface="Cambria Math" panose="02040503050406030204" pitchFamily="18" charset="0"/>
                    </a:rPr>
                    <m:t>n</m:t>
                  </m:r>
                  <m:r>
                    <a:rPr xmlns:a="http://schemas.openxmlformats.org/drawingml/2006/main" sz="800" i="1">
                      <a:solidFill>
                        <a:srgbClr val="D34EF4"/>
                      </a:solidFill>
                      <a:latin typeface="Cambria Math" panose="02040503050406030204" pitchFamily="18" charset="0"/>
                    </a:rPr>
                    <m:t>a</m:t>
                  </m:r>
                  <m:r>
                    <a:rPr xmlns:a="http://schemas.openxmlformats.org/drawingml/2006/main" sz="800" i="1">
                      <a:solidFill>
                        <a:srgbClr val="D34EF4"/>
                      </a:solidFill>
                      <a:latin typeface="Cambria Math" panose="02040503050406030204" pitchFamily="18" charset="0"/>
                    </a:rPr>
                    <m:t>r</m:t>
                  </m:r>
                  <m:sSub>
                    <m:e>
                      <m:r>
                        <a:rPr xmlns:a="http://schemas.openxmlformats.org/drawingml/2006/main" sz="800" i="1">
                          <a:solidFill>
                            <a:srgbClr val="D34EF4"/>
                          </a:solidFill>
                          <a:latin typeface="Cambria Math" panose="02040503050406030204" pitchFamily="18" charset="0"/>
                        </a:rPr>
                        <m:t>e</m:t>
                      </m:r>
                    </m:e>
                    <m:sub>
                      <m:r>
                        <a:rPr xmlns:a="http://schemas.openxmlformats.org/drawingml/2006/main" sz="800" i="1">
                          <a:solidFill>
                            <a:srgbClr val="D34EF4"/>
                          </a:solidFill>
                          <a:latin typeface="Cambria Math" panose="02040503050406030204" pitchFamily="18" charset="0"/>
                        </a:rPr>
                        <m:t>t</m:t>
                      </m:r>
                      <m:r>
                        <a:rPr xmlns:a="http://schemas.openxmlformats.org/drawingml/2006/main" sz="800" i="1">
                          <a:solidFill>
                            <a:srgbClr val="D34EF4"/>
                          </a:solidFill>
                          <a:latin typeface="Cambria Math" panose="02040503050406030204" pitchFamily="18" charset="0"/>
                        </a:rPr>
                        <m:t>=</m:t>
                      </m:r>
                      <m:r>
                        <a:rPr xmlns:a="http://schemas.openxmlformats.org/drawingml/2006/main" sz="800" i="1">
                          <a:solidFill>
                            <a:srgbClr val="D34EF4"/>
                          </a:solidFill>
                          <a:latin typeface="Cambria Math" panose="02040503050406030204" pitchFamily="18" charset="0"/>
                        </a:rPr>
                        <m:t>0</m:t>
                      </m:r>
                    </m:sub>
                  </m:sSub>
                  <m:r>
                    <a:rPr xmlns:a="http://schemas.openxmlformats.org/drawingml/2006/main" sz="800" i="1">
                      <a:solidFill>
                        <a:srgbClr val="D34EF4"/>
                      </a:solidFill>
                      <a:latin typeface="Cambria Math" panose="02040503050406030204" pitchFamily="18" charset="0"/>
                    </a:rPr>
                    <m:t>V</m:t>
                  </m:r>
                  <m:r>
                    <a:rPr xmlns:a="http://schemas.openxmlformats.org/drawingml/2006/main" sz="800" i="1">
                      <a:solidFill>
                        <a:srgbClr val="D34EF4"/>
                      </a:solidFill>
                      <a:latin typeface="Cambria Math" panose="02040503050406030204" pitchFamily="18" charset="0"/>
                    </a:rPr>
                    <m:t>e</m:t>
                  </m:r>
                  <m:r>
                    <a:rPr xmlns:a="http://schemas.openxmlformats.org/drawingml/2006/main" sz="800" i="1">
                      <a:solidFill>
                        <a:srgbClr val="D34EF4"/>
                      </a:solidFill>
                      <a:latin typeface="Cambria Math" panose="02040503050406030204" pitchFamily="18" charset="0"/>
                    </a:rPr>
                    <m:t>l</m:t>
                  </m:r>
                </m:oMath>
              </m:oMathPara>
            </a14:m>
            <a:endParaRPr sz="800">
              <a:solidFill>
                <a:srgbClr val="D44EF4"/>
              </a:solidFill>
            </a:endParaRPr>
          </a:p>
        </p:txBody>
      </p:sp>
      <p:sp>
        <p:nvSpPr>
          <p:cNvPr id="2236" name="Equation"/>
          <p:cNvSpPr txBox="1"/>
          <p:nvPr/>
        </p:nvSpPr>
        <p:spPr>
          <a:xfrm>
            <a:off x="1852528" y="4946197"/>
            <a:ext cx="637586" cy="101398"/>
          </a:xfrm>
          <a:prstGeom prst="rect">
            <a:avLst/>
          </a:prstGeom>
          <a:ln w="12700">
            <a:miter lim="400000"/>
          </a:ln>
        </p:spPr>
        <p:txBody>
          <a:bodyPr wrap="none" lIns="0" tIns="0" rIns="0" bIns="0">
            <a:spAutoFit/>
          </a:bodyPr>
          <a:lstStyle/>
          <a:p>
            <a:pPr latinLnBrk="1">
              <a:defRPr sz="1800">
                <a:solidFill>
                  <a:srgbClr val="000000"/>
                </a:solidFill>
              </a:defRPr>
            </a:pPr>
            <a14:m>
              <m:oMathPara>
                <m:oMathParaPr>
                  <m:jc m:val="centerGroup"/>
                </m:oMathParaPr>
                <m:oMath>
                  <m:r>
                    <a:rPr xmlns:a="http://schemas.openxmlformats.org/drawingml/2006/main" sz="800" i="1">
                      <a:solidFill>
                        <a:srgbClr val="D34EF4"/>
                      </a:solidFill>
                      <a:latin typeface="Cambria Math" panose="02040503050406030204" pitchFamily="18" charset="0"/>
                    </a:rPr>
                    <m:t>S</m:t>
                  </m:r>
                  <m:r>
                    <a:rPr xmlns:a="http://schemas.openxmlformats.org/drawingml/2006/main" sz="800" i="1">
                      <a:solidFill>
                        <a:srgbClr val="D34EF4"/>
                      </a:solidFill>
                      <a:latin typeface="Cambria Math" panose="02040503050406030204" pitchFamily="18" charset="0"/>
                    </a:rPr>
                    <m:t>n</m:t>
                  </m:r>
                  <m:r>
                    <a:rPr xmlns:a="http://schemas.openxmlformats.org/drawingml/2006/main" sz="800" i="1">
                      <a:solidFill>
                        <a:srgbClr val="D34EF4"/>
                      </a:solidFill>
                      <a:latin typeface="Cambria Math" panose="02040503050406030204" pitchFamily="18" charset="0"/>
                    </a:rPr>
                    <m:t>a</m:t>
                  </m:r>
                  <m:r>
                    <a:rPr xmlns:a="http://schemas.openxmlformats.org/drawingml/2006/main" sz="800" i="1">
                      <a:solidFill>
                        <a:srgbClr val="D34EF4"/>
                      </a:solidFill>
                      <a:latin typeface="Cambria Math" panose="02040503050406030204" pitchFamily="18" charset="0"/>
                    </a:rPr>
                    <m:t>r</m:t>
                  </m:r>
                  <m:sSub>
                    <m:e>
                      <m:r>
                        <a:rPr xmlns:a="http://schemas.openxmlformats.org/drawingml/2006/main" sz="800" i="1">
                          <a:solidFill>
                            <a:srgbClr val="D34EF4"/>
                          </a:solidFill>
                          <a:latin typeface="Cambria Math" panose="02040503050406030204" pitchFamily="18" charset="0"/>
                        </a:rPr>
                        <m:t>e</m:t>
                      </m:r>
                    </m:e>
                    <m:sub>
                      <m:r>
                        <a:rPr xmlns:a="http://schemas.openxmlformats.org/drawingml/2006/main" sz="800" i="1">
                          <a:solidFill>
                            <a:srgbClr val="D34EF4"/>
                          </a:solidFill>
                          <a:latin typeface="Cambria Math" panose="02040503050406030204" pitchFamily="18" charset="0"/>
                        </a:rPr>
                        <m:t>t</m:t>
                      </m:r>
                      <m:r>
                        <a:rPr xmlns:a="http://schemas.openxmlformats.org/drawingml/2006/main" sz="800" i="1">
                          <a:solidFill>
                            <a:srgbClr val="D34EF4"/>
                          </a:solidFill>
                          <a:latin typeface="Cambria Math" panose="02040503050406030204" pitchFamily="18" charset="0"/>
                        </a:rPr>
                        <m:t>=</m:t>
                      </m:r>
                      <m:r>
                        <a:rPr xmlns:a="http://schemas.openxmlformats.org/drawingml/2006/main" sz="800" i="1">
                          <a:solidFill>
                            <a:srgbClr val="D34EF4"/>
                          </a:solidFill>
                          <a:latin typeface="Cambria Math" panose="02040503050406030204" pitchFamily="18" charset="0"/>
                        </a:rPr>
                        <m:t>0</m:t>
                      </m:r>
                    </m:sub>
                  </m:sSub>
                  <m:r>
                    <a:rPr xmlns:a="http://schemas.openxmlformats.org/drawingml/2006/main" sz="800" i="1">
                      <a:solidFill>
                        <a:srgbClr val="D34EF4"/>
                      </a:solidFill>
                      <a:latin typeface="Cambria Math" panose="02040503050406030204" pitchFamily="18" charset="0"/>
                    </a:rPr>
                    <m:t>μ</m:t>
                  </m:r>
                  <m:r>
                    <a:rPr xmlns:a="http://schemas.openxmlformats.org/drawingml/2006/main" sz="800" i="1">
                      <a:solidFill>
                        <a:srgbClr val="D34EF4"/>
                      </a:solidFill>
                      <a:latin typeface="Cambria Math" panose="02040503050406030204" pitchFamily="18" charset="0"/>
                    </a:rPr>
                    <m:t>T</m:t>
                  </m:r>
                </m:oMath>
              </m:oMathPara>
            </a14:m>
            <a:endParaRPr sz="800">
              <a:solidFill>
                <a:srgbClr val="D44EF4"/>
              </a:solidFill>
            </a:endParaRPr>
          </a:p>
        </p:txBody>
      </p:sp>
      <p:sp>
        <p:nvSpPr>
          <p:cNvPr id="2237" name="Equation"/>
          <p:cNvSpPr txBox="1"/>
          <p:nvPr/>
        </p:nvSpPr>
        <p:spPr>
          <a:xfrm>
            <a:off x="1885651" y="5209129"/>
            <a:ext cx="479517" cy="50750"/>
          </a:xfrm>
          <a:prstGeom prst="rect">
            <a:avLst/>
          </a:prstGeom>
          <a:ln w="12700">
            <a:miter lim="400000"/>
          </a:ln>
        </p:spPr>
        <p:txBody>
          <a:bodyPr wrap="none" lIns="0" tIns="0" rIns="0" bIns="0">
            <a:spAutoFit/>
          </a:bodyPr>
          <a:lstStyle/>
          <a:p>
            <a:pPr latinLnBrk="1">
              <a:defRPr sz="1800">
                <a:solidFill>
                  <a:srgbClr val="000000"/>
                </a:solidFill>
              </a:defRPr>
            </a:pPr>
            <a14:m>
              <m:oMathPara>
                <m:oMathParaPr>
                  <m:jc m:val="centerGroup"/>
                </m:oMathParaPr>
                <m:oMath>
                  <m:r>
                    <a:rPr xmlns:a="http://schemas.openxmlformats.org/drawingml/2006/main" sz="400" i="1">
                      <a:solidFill>
                        <a:srgbClr val="4D7FF4"/>
                      </a:solidFill>
                      <a:latin typeface="Cambria Math" panose="02040503050406030204" pitchFamily="18" charset="0"/>
                    </a:rPr>
                    <m:t>H</m:t>
                  </m:r>
                  <m:r>
                    <a:rPr xmlns:a="http://schemas.openxmlformats.org/drawingml/2006/main" sz="400" i="1">
                      <a:solidFill>
                        <a:srgbClr val="4D7FF4"/>
                      </a:solidFill>
                      <a:latin typeface="Cambria Math" panose="02040503050406030204" pitchFamily="18" charset="0"/>
                    </a:rPr>
                    <m:t>a</m:t>
                  </m:r>
                  <m:sSub>
                    <m:e>
                      <m:r>
                        <a:rPr xmlns:a="http://schemas.openxmlformats.org/drawingml/2006/main" sz="400" i="1">
                          <a:solidFill>
                            <a:srgbClr val="4D7FF4"/>
                          </a:solidFill>
                          <a:latin typeface="Cambria Math" panose="02040503050406030204" pitchFamily="18" charset="0"/>
                        </a:rPr>
                        <m:t>t</m:t>
                      </m:r>
                    </m:e>
                    <m:sub>
                      <m:r>
                        <a:rPr xmlns:a="http://schemas.openxmlformats.org/drawingml/2006/main" sz="400" i="1">
                          <a:solidFill>
                            <a:srgbClr val="4D7FF4"/>
                          </a:solidFill>
                          <a:latin typeface="Cambria Math" panose="02040503050406030204" pitchFamily="18" charset="0"/>
                        </a:rPr>
                        <m:t>t</m:t>
                      </m:r>
                      <m:r>
                        <a:rPr xmlns:a="http://schemas.openxmlformats.org/drawingml/2006/main" sz="400" i="1">
                          <a:solidFill>
                            <a:srgbClr val="4D7FF4"/>
                          </a:solidFill>
                          <a:latin typeface="Cambria Math" panose="02040503050406030204" pitchFamily="18" charset="0"/>
                        </a:rPr>
                        <m:t>=</m:t>
                      </m:r>
                      <m:r>
                        <a:rPr xmlns:a="http://schemas.openxmlformats.org/drawingml/2006/main" sz="400" i="1">
                          <a:solidFill>
                            <a:srgbClr val="4D7FF4"/>
                          </a:solidFill>
                          <a:latin typeface="Cambria Math" panose="02040503050406030204" pitchFamily="18" charset="0"/>
                        </a:rPr>
                        <m:t>0</m:t>
                      </m:r>
                    </m:sub>
                  </m:sSub>
                  <m:r>
                    <a:rPr xmlns:a="http://schemas.openxmlformats.org/drawingml/2006/main" sz="400" i="1">
                      <a:solidFill>
                        <a:srgbClr val="4D7FF4"/>
                      </a:solidFill>
                      <a:latin typeface="Cambria Math" panose="02040503050406030204" pitchFamily="18" charset="0"/>
                    </a:rPr>
                    <m:t>A</m:t>
                  </m:r>
                  <m:r>
                    <a:rPr xmlns:a="http://schemas.openxmlformats.org/drawingml/2006/main" sz="400" i="1">
                      <a:solidFill>
                        <a:srgbClr val="4D7FF4"/>
                      </a:solidFill>
                      <a:latin typeface="Cambria Math" panose="02040503050406030204" pitchFamily="18" charset="0"/>
                    </a:rPr>
                    <m:t>c</m:t>
                  </m:r>
                  <m:r>
                    <a:rPr xmlns:a="http://schemas.openxmlformats.org/drawingml/2006/main" sz="400" i="1">
                      <a:solidFill>
                        <a:srgbClr val="4D7FF4"/>
                      </a:solidFill>
                      <a:latin typeface="Cambria Math" panose="02040503050406030204" pitchFamily="18" charset="0"/>
                    </a:rPr>
                    <m:t>t</m:t>
                  </m:r>
                  <m:r>
                    <a:rPr xmlns:a="http://schemas.openxmlformats.org/drawingml/2006/main" sz="400" i="1">
                      <a:solidFill>
                        <a:srgbClr val="4D7FF4"/>
                      </a:solidFill>
                      <a:latin typeface="Cambria Math" panose="02040503050406030204" pitchFamily="18" charset="0"/>
                    </a:rPr>
                    <m:t>i</m:t>
                  </m:r>
                  <m:r>
                    <a:rPr xmlns:a="http://schemas.openxmlformats.org/drawingml/2006/main" sz="400" i="1">
                      <a:solidFill>
                        <a:srgbClr val="4D7FF4"/>
                      </a:solidFill>
                      <a:latin typeface="Cambria Math" panose="02040503050406030204" pitchFamily="18" charset="0"/>
                    </a:rPr>
                    <m:t>v</m:t>
                  </m:r>
                  <m:r>
                    <a:rPr xmlns:a="http://schemas.openxmlformats.org/drawingml/2006/main" sz="400" i="1">
                      <a:solidFill>
                        <a:srgbClr val="4D7FF4"/>
                      </a:solidFill>
                      <a:latin typeface="Cambria Math" panose="02040503050406030204" pitchFamily="18" charset="0"/>
                    </a:rPr>
                    <m:t>e</m:t>
                  </m:r>
                </m:oMath>
              </m:oMathPara>
            </a14:m>
            <a:endParaRPr sz="400">
              <a:solidFill>
                <a:srgbClr val="4D80F4"/>
              </a:solidFill>
            </a:endParaRPr>
          </a:p>
        </p:txBody>
      </p:sp>
      <p:sp>
        <p:nvSpPr>
          <p:cNvPr id="2238" name="Equation"/>
          <p:cNvSpPr txBox="1"/>
          <p:nvPr/>
        </p:nvSpPr>
        <p:spPr>
          <a:xfrm>
            <a:off x="1866357" y="5443144"/>
            <a:ext cx="527036" cy="103023"/>
          </a:xfrm>
          <a:prstGeom prst="rect">
            <a:avLst/>
          </a:prstGeom>
          <a:ln w="12700">
            <a:miter lim="400000"/>
          </a:ln>
        </p:spPr>
        <p:txBody>
          <a:bodyPr wrap="none" lIns="0" tIns="0" rIns="0" bIns="0">
            <a:spAutoFit/>
          </a:bodyPr>
          <a:lstStyle/>
          <a:p>
            <a:pPr latinLnBrk="1">
              <a:defRPr sz="1800">
                <a:solidFill>
                  <a:srgbClr val="000000"/>
                </a:solidFill>
              </a:defRPr>
            </a:pPr>
            <a14:m>
              <m:oMathPara>
                <m:oMathParaPr>
                  <m:jc m:val="centerGroup"/>
                </m:oMathParaPr>
                <m:oMath>
                  <m:r>
                    <a:rPr xmlns:a="http://schemas.openxmlformats.org/drawingml/2006/main" sz="800" i="1">
                      <a:solidFill>
                        <a:srgbClr val="4D7FF4"/>
                      </a:solidFill>
                      <a:latin typeface="Cambria Math" panose="02040503050406030204" pitchFamily="18" charset="0"/>
                    </a:rPr>
                    <m:t>H</m:t>
                  </m:r>
                  <m:r>
                    <a:rPr xmlns:a="http://schemas.openxmlformats.org/drawingml/2006/main" sz="800" i="1">
                      <a:solidFill>
                        <a:srgbClr val="4D7FF4"/>
                      </a:solidFill>
                      <a:latin typeface="Cambria Math" panose="02040503050406030204" pitchFamily="18" charset="0"/>
                    </a:rPr>
                    <m:t>a</m:t>
                  </m:r>
                  <m:sSub>
                    <m:e>
                      <m:r>
                        <a:rPr xmlns:a="http://schemas.openxmlformats.org/drawingml/2006/main" sz="800" i="1">
                          <a:solidFill>
                            <a:srgbClr val="4D7FF4"/>
                          </a:solidFill>
                          <a:latin typeface="Cambria Math" panose="02040503050406030204" pitchFamily="18" charset="0"/>
                        </a:rPr>
                        <m:t>t</m:t>
                      </m:r>
                    </m:e>
                    <m:sub>
                      <m:r>
                        <a:rPr xmlns:a="http://schemas.openxmlformats.org/drawingml/2006/main" sz="800" i="1">
                          <a:solidFill>
                            <a:srgbClr val="4D7FF4"/>
                          </a:solidFill>
                          <a:latin typeface="Cambria Math" panose="02040503050406030204" pitchFamily="18" charset="0"/>
                        </a:rPr>
                        <m:t>t</m:t>
                      </m:r>
                      <m:r>
                        <a:rPr xmlns:a="http://schemas.openxmlformats.org/drawingml/2006/main" sz="800" i="1">
                          <a:solidFill>
                            <a:srgbClr val="4D7FF4"/>
                          </a:solidFill>
                          <a:latin typeface="Cambria Math" panose="02040503050406030204" pitchFamily="18" charset="0"/>
                        </a:rPr>
                        <m:t>=</m:t>
                      </m:r>
                      <m:r>
                        <a:rPr xmlns:a="http://schemas.openxmlformats.org/drawingml/2006/main" sz="800" i="1">
                          <a:solidFill>
                            <a:srgbClr val="4D7FF4"/>
                          </a:solidFill>
                          <a:latin typeface="Cambria Math" panose="02040503050406030204" pitchFamily="18" charset="0"/>
                        </a:rPr>
                        <m:t>0</m:t>
                      </m:r>
                    </m:sub>
                  </m:sSub>
                  <m:r>
                    <a:rPr xmlns:a="http://schemas.openxmlformats.org/drawingml/2006/main" sz="800" i="1">
                      <a:solidFill>
                        <a:srgbClr val="4D7FF4"/>
                      </a:solidFill>
                      <a:latin typeface="Cambria Math" panose="02040503050406030204" pitchFamily="18" charset="0"/>
                    </a:rPr>
                    <m:t>V</m:t>
                  </m:r>
                  <m:r>
                    <a:rPr xmlns:a="http://schemas.openxmlformats.org/drawingml/2006/main" sz="800" i="1">
                      <a:solidFill>
                        <a:srgbClr val="4D7FF4"/>
                      </a:solidFill>
                      <a:latin typeface="Cambria Math" panose="02040503050406030204" pitchFamily="18" charset="0"/>
                    </a:rPr>
                    <m:t>e</m:t>
                  </m:r>
                  <m:r>
                    <a:rPr xmlns:a="http://schemas.openxmlformats.org/drawingml/2006/main" sz="800" i="1">
                      <a:solidFill>
                        <a:srgbClr val="4D7FF4"/>
                      </a:solidFill>
                      <a:latin typeface="Cambria Math" panose="02040503050406030204" pitchFamily="18" charset="0"/>
                    </a:rPr>
                    <m:t>l</m:t>
                  </m:r>
                </m:oMath>
              </m:oMathPara>
            </a14:m>
            <a:endParaRPr sz="800">
              <a:solidFill>
                <a:srgbClr val="4D80F4"/>
              </a:solidFill>
            </a:endParaRPr>
          </a:p>
        </p:txBody>
      </p:sp>
      <p:sp>
        <p:nvSpPr>
          <p:cNvPr id="2239" name="Equation"/>
          <p:cNvSpPr txBox="1"/>
          <p:nvPr/>
        </p:nvSpPr>
        <p:spPr>
          <a:xfrm>
            <a:off x="1868403" y="5739657"/>
            <a:ext cx="518545" cy="99975"/>
          </a:xfrm>
          <a:prstGeom prst="rect">
            <a:avLst/>
          </a:prstGeom>
          <a:ln w="12700">
            <a:miter lim="400000"/>
          </a:ln>
        </p:spPr>
        <p:txBody>
          <a:bodyPr wrap="none" lIns="0" tIns="0" rIns="0" bIns="0">
            <a:spAutoFit/>
          </a:bodyPr>
          <a:lstStyle/>
          <a:p>
            <a:pPr latinLnBrk="1">
              <a:defRPr sz="1800">
                <a:solidFill>
                  <a:srgbClr val="000000"/>
                </a:solidFill>
              </a:defRPr>
            </a:pPr>
            <a14:m>
              <m:oMathPara>
                <m:oMathParaPr>
                  <m:jc m:val="centerGroup"/>
                </m:oMathParaPr>
                <m:oMath>
                  <m:r>
                    <a:rPr xmlns:a="http://schemas.openxmlformats.org/drawingml/2006/main" sz="800" i="1">
                      <a:solidFill>
                        <a:srgbClr val="4D7FF4"/>
                      </a:solidFill>
                      <a:latin typeface="Cambria Math" panose="02040503050406030204" pitchFamily="18" charset="0"/>
                    </a:rPr>
                    <m:t>H</m:t>
                  </m:r>
                  <m:r>
                    <a:rPr xmlns:a="http://schemas.openxmlformats.org/drawingml/2006/main" sz="800" i="1">
                      <a:solidFill>
                        <a:srgbClr val="4D7FF4"/>
                      </a:solidFill>
                      <a:latin typeface="Cambria Math" panose="02040503050406030204" pitchFamily="18" charset="0"/>
                    </a:rPr>
                    <m:t>a</m:t>
                  </m:r>
                  <m:sSub>
                    <m:e>
                      <m:r>
                        <a:rPr xmlns:a="http://schemas.openxmlformats.org/drawingml/2006/main" sz="800" i="1">
                          <a:solidFill>
                            <a:srgbClr val="4D7FF4"/>
                          </a:solidFill>
                          <a:latin typeface="Cambria Math" panose="02040503050406030204" pitchFamily="18" charset="0"/>
                        </a:rPr>
                        <m:t>t</m:t>
                      </m:r>
                    </m:e>
                    <m:sub>
                      <m:r>
                        <a:rPr xmlns:a="http://schemas.openxmlformats.org/drawingml/2006/main" sz="800" i="1">
                          <a:solidFill>
                            <a:srgbClr val="4D7FF4"/>
                          </a:solidFill>
                          <a:latin typeface="Cambria Math" panose="02040503050406030204" pitchFamily="18" charset="0"/>
                        </a:rPr>
                        <m:t>t</m:t>
                      </m:r>
                      <m:r>
                        <a:rPr xmlns:a="http://schemas.openxmlformats.org/drawingml/2006/main" sz="800" i="1">
                          <a:solidFill>
                            <a:srgbClr val="4D7FF4"/>
                          </a:solidFill>
                          <a:latin typeface="Cambria Math" panose="02040503050406030204" pitchFamily="18" charset="0"/>
                        </a:rPr>
                        <m:t>=</m:t>
                      </m:r>
                      <m:r>
                        <a:rPr xmlns:a="http://schemas.openxmlformats.org/drawingml/2006/main" sz="800" i="1">
                          <a:solidFill>
                            <a:srgbClr val="4D7FF4"/>
                          </a:solidFill>
                          <a:latin typeface="Cambria Math" panose="02040503050406030204" pitchFamily="18" charset="0"/>
                        </a:rPr>
                        <m:t>0</m:t>
                      </m:r>
                    </m:sub>
                  </m:sSub>
                  <m:r>
                    <a:rPr xmlns:a="http://schemas.openxmlformats.org/drawingml/2006/main" sz="800" i="1">
                      <a:solidFill>
                        <a:srgbClr val="4D7FF4"/>
                      </a:solidFill>
                      <a:latin typeface="Cambria Math" panose="02040503050406030204" pitchFamily="18" charset="0"/>
                    </a:rPr>
                    <m:t>μ</m:t>
                  </m:r>
                  <m:r>
                    <a:rPr xmlns:a="http://schemas.openxmlformats.org/drawingml/2006/main" sz="800" i="1">
                      <a:solidFill>
                        <a:srgbClr val="4D7FF4"/>
                      </a:solidFill>
                      <a:latin typeface="Cambria Math" panose="02040503050406030204" pitchFamily="18" charset="0"/>
                    </a:rPr>
                    <m:t>T</m:t>
                  </m:r>
                </m:oMath>
              </m:oMathPara>
            </a14:m>
            <a:endParaRPr sz="800">
              <a:solidFill>
                <a:srgbClr val="4D80F4"/>
              </a:solidFill>
            </a:endParaRPr>
          </a:p>
        </p:txBody>
      </p:sp>
      <p:sp>
        <p:nvSpPr>
          <p:cNvPr id="2240" name="Line"/>
          <p:cNvSpPr/>
          <p:nvPr/>
        </p:nvSpPr>
        <p:spPr>
          <a:xfrm flipV="1">
            <a:off x="529345" y="3705605"/>
            <a:ext cx="1053198" cy="578825"/>
          </a:xfrm>
          <a:prstGeom prst="line">
            <a:avLst/>
          </a:prstGeom>
          <a:ln>
            <a:solidFill>
              <a:schemeClr val="accent4">
                <a:lumOff val="41764"/>
              </a:schemeClr>
            </a:solidFill>
          </a:ln>
        </p:spPr>
        <p:txBody>
          <a:bodyPr lIns="0" tIns="0" rIns="0" bIns="0"/>
          <a:lstStyle/>
          <a:p>
            <a:pPr/>
          </a:p>
        </p:txBody>
      </p:sp>
      <p:sp>
        <p:nvSpPr>
          <p:cNvPr id="2241" name="Line"/>
          <p:cNvSpPr/>
          <p:nvPr/>
        </p:nvSpPr>
        <p:spPr>
          <a:xfrm flipV="1">
            <a:off x="541331" y="3966066"/>
            <a:ext cx="1042208" cy="330189"/>
          </a:xfrm>
          <a:prstGeom prst="line">
            <a:avLst/>
          </a:prstGeom>
          <a:ln>
            <a:solidFill>
              <a:schemeClr val="accent4">
                <a:lumOff val="41764"/>
              </a:schemeClr>
            </a:solidFill>
          </a:ln>
        </p:spPr>
        <p:txBody>
          <a:bodyPr lIns="0" tIns="0" rIns="0" bIns="0"/>
          <a:lstStyle/>
          <a:p>
            <a:pPr/>
          </a:p>
        </p:txBody>
      </p:sp>
      <p:sp>
        <p:nvSpPr>
          <p:cNvPr id="2242" name="Line"/>
          <p:cNvSpPr/>
          <p:nvPr/>
        </p:nvSpPr>
        <p:spPr>
          <a:xfrm flipV="1">
            <a:off x="535756" y="4224942"/>
            <a:ext cx="1022372" cy="52765"/>
          </a:xfrm>
          <a:prstGeom prst="line">
            <a:avLst/>
          </a:prstGeom>
          <a:ln>
            <a:solidFill>
              <a:schemeClr val="accent4">
                <a:lumOff val="41764"/>
              </a:schemeClr>
            </a:solidFill>
          </a:ln>
        </p:spPr>
        <p:txBody>
          <a:bodyPr lIns="0" tIns="0" rIns="0" bIns="0"/>
          <a:lstStyle/>
          <a:p>
            <a:pPr/>
          </a:p>
        </p:txBody>
      </p:sp>
      <p:sp>
        <p:nvSpPr>
          <p:cNvPr id="2243" name="Line"/>
          <p:cNvSpPr/>
          <p:nvPr/>
        </p:nvSpPr>
        <p:spPr>
          <a:xfrm>
            <a:off x="545758" y="4274011"/>
            <a:ext cx="1020335" cy="195497"/>
          </a:xfrm>
          <a:prstGeom prst="line">
            <a:avLst/>
          </a:prstGeom>
          <a:ln>
            <a:solidFill>
              <a:schemeClr val="accent4">
                <a:lumOff val="41764"/>
              </a:schemeClr>
            </a:solidFill>
          </a:ln>
        </p:spPr>
        <p:txBody>
          <a:bodyPr lIns="0" tIns="0" rIns="0" bIns="0"/>
          <a:lstStyle/>
          <a:p>
            <a:pPr/>
          </a:p>
        </p:txBody>
      </p:sp>
      <p:sp>
        <p:nvSpPr>
          <p:cNvPr id="2244" name="Line"/>
          <p:cNvSpPr/>
          <p:nvPr/>
        </p:nvSpPr>
        <p:spPr>
          <a:xfrm>
            <a:off x="558615" y="4277687"/>
            <a:ext cx="994659" cy="461782"/>
          </a:xfrm>
          <a:prstGeom prst="line">
            <a:avLst/>
          </a:prstGeom>
          <a:ln>
            <a:solidFill>
              <a:schemeClr val="accent4">
                <a:lumOff val="41764"/>
              </a:schemeClr>
            </a:solidFill>
          </a:ln>
        </p:spPr>
        <p:txBody>
          <a:bodyPr lIns="0" tIns="0" rIns="0" bIns="0"/>
          <a:lstStyle/>
          <a:p>
            <a:pPr/>
          </a:p>
        </p:txBody>
      </p:sp>
      <p:sp>
        <p:nvSpPr>
          <p:cNvPr id="2245" name="Line"/>
          <p:cNvSpPr/>
          <p:nvPr/>
        </p:nvSpPr>
        <p:spPr>
          <a:xfrm>
            <a:off x="544144" y="4289163"/>
            <a:ext cx="1024948" cy="684258"/>
          </a:xfrm>
          <a:prstGeom prst="line">
            <a:avLst/>
          </a:prstGeom>
          <a:ln>
            <a:solidFill>
              <a:schemeClr val="accent4">
                <a:lumOff val="41764"/>
              </a:schemeClr>
            </a:solidFill>
          </a:ln>
        </p:spPr>
        <p:txBody>
          <a:bodyPr lIns="0" tIns="0" rIns="0" bIns="0"/>
          <a:lstStyle/>
          <a:p>
            <a:pPr/>
          </a:p>
        </p:txBody>
      </p:sp>
      <p:sp>
        <p:nvSpPr>
          <p:cNvPr id="2246" name="Line"/>
          <p:cNvSpPr/>
          <p:nvPr/>
        </p:nvSpPr>
        <p:spPr>
          <a:xfrm>
            <a:off x="553021" y="4285334"/>
            <a:ext cx="1011572" cy="928310"/>
          </a:xfrm>
          <a:prstGeom prst="line">
            <a:avLst/>
          </a:prstGeom>
          <a:ln>
            <a:solidFill>
              <a:schemeClr val="accent4">
                <a:lumOff val="41764"/>
              </a:schemeClr>
            </a:solidFill>
          </a:ln>
        </p:spPr>
        <p:txBody>
          <a:bodyPr lIns="0" tIns="0" rIns="0" bIns="0"/>
          <a:lstStyle/>
          <a:p>
            <a:pPr/>
          </a:p>
        </p:txBody>
      </p:sp>
      <p:sp>
        <p:nvSpPr>
          <p:cNvPr id="2247" name="Line"/>
          <p:cNvSpPr/>
          <p:nvPr/>
        </p:nvSpPr>
        <p:spPr>
          <a:xfrm>
            <a:off x="539892" y="4290486"/>
            <a:ext cx="1011573" cy="1182977"/>
          </a:xfrm>
          <a:prstGeom prst="line">
            <a:avLst/>
          </a:prstGeom>
          <a:ln>
            <a:solidFill>
              <a:schemeClr val="accent4">
                <a:lumOff val="41764"/>
              </a:schemeClr>
            </a:solidFill>
          </a:ln>
        </p:spPr>
        <p:txBody>
          <a:bodyPr lIns="0" tIns="0" rIns="0" bIns="0"/>
          <a:lstStyle/>
          <a:p>
            <a:pPr/>
          </a:p>
        </p:txBody>
      </p:sp>
      <p:sp>
        <p:nvSpPr>
          <p:cNvPr id="2248" name="Line"/>
          <p:cNvSpPr/>
          <p:nvPr/>
        </p:nvSpPr>
        <p:spPr>
          <a:xfrm>
            <a:off x="530710" y="4287941"/>
            <a:ext cx="1050465" cy="1482192"/>
          </a:xfrm>
          <a:prstGeom prst="line">
            <a:avLst/>
          </a:prstGeom>
          <a:ln>
            <a:solidFill>
              <a:schemeClr val="accent4">
                <a:lumOff val="41764"/>
              </a:schemeClr>
            </a:solidFill>
          </a:ln>
        </p:spPr>
        <p:txBody>
          <a:bodyPr lIns="0" tIns="0" rIns="0" bIns="0"/>
          <a:lstStyle/>
          <a:p>
            <a:pPr/>
          </a:p>
        </p:txBody>
      </p:sp>
      <p:sp>
        <p:nvSpPr>
          <p:cNvPr id="2249" name="Line"/>
          <p:cNvSpPr/>
          <p:nvPr/>
        </p:nvSpPr>
        <p:spPr>
          <a:xfrm>
            <a:off x="529345" y="5200217"/>
            <a:ext cx="1053198" cy="578824"/>
          </a:xfrm>
          <a:prstGeom prst="line">
            <a:avLst/>
          </a:prstGeom>
          <a:ln>
            <a:solidFill>
              <a:schemeClr val="accent4">
                <a:lumOff val="41764"/>
              </a:schemeClr>
            </a:solidFill>
          </a:ln>
        </p:spPr>
        <p:txBody>
          <a:bodyPr lIns="0" tIns="0" rIns="0" bIns="0"/>
          <a:lstStyle/>
          <a:p>
            <a:pPr/>
          </a:p>
        </p:txBody>
      </p:sp>
      <p:sp>
        <p:nvSpPr>
          <p:cNvPr id="2250" name="Line"/>
          <p:cNvSpPr/>
          <p:nvPr/>
        </p:nvSpPr>
        <p:spPr>
          <a:xfrm>
            <a:off x="541331" y="5188392"/>
            <a:ext cx="1042208" cy="330189"/>
          </a:xfrm>
          <a:prstGeom prst="line">
            <a:avLst/>
          </a:prstGeom>
          <a:ln>
            <a:solidFill>
              <a:schemeClr val="accent4">
                <a:lumOff val="41764"/>
              </a:schemeClr>
            </a:solidFill>
          </a:ln>
        </p:spPr>
        <p:txBody>
          <a:bodyPr lIns="0" tIns="0" rIns="0" bIns="0"/>
          <a:lstStyle/>
          <a:p>
            <a:pPr/>
          </a:p>
        </p:txBody>
      </p:sp>
      <p:sp>
        <p:nvSpPr>
          <p:cNvPr id="2251" name="Line"/>
          <p:cNvSpPr/>
          <p:nvPr/>
        </p:nvSpPr>
        <p:spPr>
          <a:xfrm>
            <a:off x="535756" y="5206941"/>
            <a:ext cx="1022372" cy="52765"/>
          </a:xfrm>
          <a:prstGeom prst="line">
            <a:avLst/>
          </a:prstGeom>
          <a:ln>
            <a:solidFill>
              <a:schemeClr val="accent4">
                <a:lumOff val="41764"/>
              </a:schemeClr>
            </a:solidFill>
          </a:ln>
        </p:spPr>
        <p:txBody>
          <a:bodyPr lIns="0" tIns="0" rIns="0" bIns="0"/>
          <a:lstStyle/>
          <a:p>
            <a:pPr/>
          </a:p>
        </p:txBody>
      </p:sp>
      <p:sp>
        <p:nvSpPr>
          <p:cNvPr id="2252" name="Line"/>
          <p:cNvSpPr/>
          <p:nvPr/>
        </p:nvSpPr>
        <p:spPr>
          <a:xfrm flipV="1">
            <a:off x="545758" y="5015139"/>
            <a:ext cx="1020335" cy="195498"/>
          </a:xfrm>
          <a:prstGeom prst="line">
            <a:avLst/>
          </a:prstGeom>
          <a:ln>
            <a:solidFill>
              <a:schemeClr val="accent4">
                <a:lumOff val="41764"/>
              </a:schemeClr>
            </a:solidFill>
          </a:ln>
        </p:spPr>
        <p:txBody>
          <a:bodyPr lIns="0" tIns="0" rIns="0" bIns="0"/>
          <a:lstStyle/>
          <a:p>
            <a:pPr/>
          </a:p>
        </p:txBody>
      </p:sp>
      <p:sp>
        <p:nvSpPr>
          <p:cNvPr id="2253" name="Line"/>
          <p:cNvSpPr/>
          <p:nvPr/>
        </p:nvSpPr>
        <p:spPr>
          <a:xfrm flipV="1">
            <a:off x="558615" y="4745178"/>
            <a:ext cx="994659" cy="461782"/>
          </a:xfrm>
          <a:prstGeom prst="line">
            <a:avLst/>
          </a:prstGeom>
          <a:ln>
            <a:solidFill>
              <a:schemeClr val="accent4">
                <a:lumOff val="41764"/>
              </a:schemeClr>
            </a:solidFill>
          </a:ln>
        </p:spPr>
        <p:txBody>
          <a:bodyPr lIns="0" tIns="0" rIns="0" bIns="0"/>
          <a:lstStyle/>
          <a:p>
            <a:pPr/>
          </a:p>
        </p:txBody>
      </p:sp>
      <p:sp>
        <p:nvSpPr>
          <p:cNvPr id="2254" name="Line"/>
          <p:cNvSpPr/>
          <p:nvPr/>
        </p:nvSpPr>
        <p:spPr>
          <a:xfrm flipV="1">
            <a:off x="544144" y="4511226"/>
            <a:ext cx="1024948" cy="684258"/>
          </a:xfrm>
          <a:prstGeom prst="line">
            <a:avLst/>
          </a:prstGeom>
          <a:ln>
            <a:solidFill>
              <a:schemeClr val="accent4">
                <a:lumOff val="41764"/>
              </a:schemeClr>
            </a:solidFill>
          </a:ln>
        </p:spPr>
        <p:txBody>
          <a:bodyPr lIns="0" tIns="0" rIns="0" bIns="0"/>
          <a:lstStyle/>
          <a:p>
            <a:pPr/>
          </a:p>
        </p:txBody>
      </p:sp>
      <p:sp>
        <p:nvSpPr>
          <p:cNvPr id="2255" name="Line"/>
          <p:cNvSpPr/>
          <p:nvPr/>
        </p:nvSpPr>
        <p:spPr>
          <a:xfrm flipV="1">
            <a:off x="553021" y="4271003"/>
            <a:ext cx="1011572" cy="928310"/>
          </a:xfrm>
          <a:prstGeom prst="line">
            <a:avLst/>
          </a:prstGeom>
          <a:ln>
            <a:solidFill>
              <a:schemeClr val="accent4">
                <a:lumOff val="41764"/>
              </a:schemeClr>
            </a:solidFill>
          </a:ln>
        </p:spPr>
        <p:txBody>
          <a:bodyPr lIns="0" tIns="0" rIns="0" bIns="0"/>
          <a:lstStyle/>
          <a:p>
            <a:pPr/>
          </a:p>
        </p:txBody>
      </p:sp>
      <p:sp>
        <p:nvSpPr>
          <p:cNvPr id="2256" name="Line"/>
          <p:cNvSpPr/>
          <p:nvPr/>
        </p:nvSpPr>
        <p:spPr>
          <a:xfrm flipV="1">
            <a:off x="539892" y="4011185"/>
            <a:ext cx="1011573" cy="1182976"/>
          </a:xfrm>
          <a:prstGeom prst="line">
            <a:avLst/>
          </a:prstGeom>
          <a:ln>
            <a:solidFill>
              <a:schemeClr val="accent4">
                <a:lumOff val="41764"/>
              </a:schemeClr>
            </a:solidFill>
          </a:ln>
        </p:spPr>
        <p:txBody>
          <a:bodyPr lIns="0" tIns="0" rIns="0" bIns="0"/>
          <a:lstStyle/>
          <a:p>
            <a:pPr/>
          </a:p>
        </p:txBody>
      </p:sp>
      <p:sp>
        <p:nvSpPr>
          <p:cNvPr id="2257" name="Line"/>
          <p:cNvSpPr/>
          <p:nvPr/>
        </p:nvSpPr>
        <p:spPr>
          <a:xfrm flipV="1">
            <a:off x="530710" y="3714514"/>
            <a:ext cx="1050465" cy="1482192"/>
          </a:xfrm>
          <a:prstGeom prst="line">
            <a:avLst/>
          </a:prstGeom>
          <a:ln>
            <a:solidFill>
              <a:schemeClr val="accent4">
                <a:lumOff val="41764"/>
              </a:schemeClr>
            </a:solidFill>
          </a:ln>
        </p:spPr>
        <p:txBody>
          <a:bodyPr lIns="0" tIns="0" rIns="0" bIns="0"/>
          <a:lstStyle/>
          <a:p>
            <a:pPr/>
          </a:p>
        </p:txBody>
      </p:sp>
      <p:sp>
        <p:nvSpPr>
          <p:cNvPr id="2258" name="Real Valued Outputs (Example 1-3)…"/>
          <p:cNvSpPr txBox="1"/>
          <p:nvPr/>
        </p:nvSpPr>
        <p:spPr>
          <a:xfrm>
            <a:off x="6035962" y="1883626"/>
            <a:ext cx="2579490" cy="1011709"/>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defRPr b="1" sz="1000"/>
            </a:pPr>
            <a:r>
              <a:t>Real Valued Outputs (Example 1-3)</a:t>
            </a:r>
          </a:p>
          <a:p>
            <a:pPr>
              <a:defRPr b="1" sz="1000"/>
            </a:pPr>
            <a:r>
              <a:t>Velocity and Micro-Timings are real valued</a:t>
            </a:r>
          </a:p>
          <a:p>
            <a:pPr>
              <a:defRPr b="1" sz="1000"/>
            </a:pPr>
            <a:r>
              <a:t>predictions</a:t>
            </a:r>
          </a:p>
          <a:p>
            <a:pPr>
              <a:defRPr b="1" sz="1000"/>
            </a:pPr>
          </a:p>
          <a:p>
            <a:pPr>
              <a:defRPr b="1" sz="1000"/>
            </a:pPr>
            <a14:m>
              <m:oMath>
                <m:r>
                  <a:rPr xmlns:a="http://schemas.openxmlformats.org/drawingml/2006/main" sz="1200" i="1">
                    <a:solidFill>
                      <a:srgbClr val="333333"/>
                    </a:solidFill>
                    <a:latin typeface="Cambria Math" panose="02040503050406030204" pitchFamily="18" charset="0"/>
                  </a:rPr>
                  <m:t>μ</m:t>
                </m:r>
                <m:r>
                  <a:rPr xmlns:a="http://schemas.openxmlformats.org/drawingml/2006/main" sz="1200" i="1">
                    <a:solidFill>
                      <a:srgbClr val="333333"/>
                    </a:solidFill>
                    <a:latin typeface="Cambria Math" panose="02040503050406030204" pitchFamily="18" charset="0"/>
                  </a:rPr>
                  <m:t>T</m:t>
                </m:r>
                <m:r>
                  <a:rPr xmlns:a="http://schemas.openxmlformats.org/drawingml/2006/main" sz="1200" i="1">
                    <a:solidFill>
                      <a:srgbClr val="333333"/>
                    </a:solidFill>
                    <a:latin typeface="Cambria Math" panose="02040503050406030204" pitchFamily="18" charset="0"/>
                  </a:rPr>
                  <m:t>∈</m:t>
                </m:r>
                <m:r>
                  <a:rPr xmlns:a="http://schemas.openxmlformats.org/drawingml/2006/main" sz="1200" i="1">
                    <a:solidFill>
                      <a:srgbClr val="333333"/>
                    </a:solidFill>
                    <a:latin typeface="Cambria Math" panose="02040503050406030204" pitchFamily="18" charset="0"/>
                  </a:rPr>
                  <m:t>[</m:t>
                </m:r>
                <m:r>
                  <a:rPr xmlns:a="http://schemas.openxmlformats.org/drawingml/2006/main" sz="1200" i="1">
                    <a:solidFill>
                      <a:srgbClr val="333333"/>
                    </a:solidFill>
                    <a:latin typeface="Cambria Math" panose="02040503050406030204" pitchFamily="18" charset="0"/>
                  </a:rPr>
                  <m:t>-</m:t>
                </m:r>
                <m:r>
                  <a:rPr xmlns:a="http://schemas.openxmlformats.org/drawingml/2006/main" sz="1200" i="1">
                    <a:solidFill>
                      <a:srgbClr val="333333"/>
                    </a:solidFill>
                    <a:latin typeface="Cambria Math" panose="02040503050406030204" pitchFamily="18" charset="0"/>
                  </a:rPr>
                  <m:t>0.5,0.5</m:t>
                </m:r>
                <m:r>
                  <a:rPr xmlns:a="http://schemas.openxmlformats.org/drawingml/2006/main" sz="1200" i="1">
                    <a:solidFill>
                      <a:srgbClr val="333333"/>
                    </a:solidFill>
                    <a:latin typeface="Cambria Math" panose="02040503050406030204" pitchFamily="18" charset="0"/>
                  </a:rPr>
                  <m:t>]</m:t>
                </m:r>
              </m:oMath>
            </a14:m>
            <a:r>
              <a:t>, </a:t>
            </a:r>
            <a14:m>
              <m:oMath>
                <m:r>
                  <a:rPr xmlns:a="http://schemas.openxmlformats.org/drawingml/2006/main" sz="1200" i="1">
                    <a:solidFill>
                      <a:srgbClr val="333333"/>
                    </a:solidFill>
                    <a:latin typeface="Cambria Math" panose="02040503050406030204" pitchFamily="18" charset="0"/>
                  </a:rPr>
                  <m:t>V</m:t>
                </m:r>
                <m:r>
                  <a:rPr xmlns:a="http://schemas.openxmlformats.org/drawingml/2006/main" sz="1200" i="1">
                    <a:solidFill>
                      <a:srgbClr val="333333"/>
                    </a:solidFill>
                    <a:latin typeface="Cambria Math" panose="02040503050406030204" pitchFamily="18" charset="0"/>
                  </a:rPr>
                  <m:t>e</m:t>
                </m:r>
                <m:r>
                  <a:rPr xmlns:a="http://schemas.openxmlformats.org/drawingml/2006/main" sz="1200" i="1">
                    <a:solidFill>
                      <a:srgbClr val="333333"/>
                    </a:solidFill>
                    <a:latin typeface="Cambria Math" panose="02040503050406030204" pitchFamily="18" charset="0"/>
                  </a:rPr>
                  <m:t>l</m:t>
                </m:r>
                <m:r>
                  <a:rPr xmlns:a="http://schemas.openxmlformats.org/drawingml/2006/main" sz="1200" i="1">
                    <a:solidFill>
                      <a:srgbClr val="333333"/>
                    </a:solidFill>
                    <a:latin typeface="Cambria Math" panose="02040503050406030204" pitchFamily="18" charset="0"/>
                  </a:rPr>
                  <m:t>∈</m:t>
                </m:r>
                <m:r>
                  <a:rPr xmlns:a="http://schemas.openxmlformats.org/drawingml/2006/main" sz="1200" i="1">
                    <a:solidFill>
                      <a:srgbClr val="333333"/>
                    </a:solidFill>
                    <a:latin typeface="Cambria Math" panose="02040503050406030204" pitchFamily="18" charset="0"/>
                  </a:rPr>
                  <m:t>[</m:t>
                </m:r>
                <m:r>
                  <a:rPr xmlns:a="http://schemas.openxmlformats.org/drawingml/2006/main" sz="1200" i="1">
                    <a:solidFill>
                      <a:srgbClr val="333333"/>
                    </a:solidFill>
                    <a:latin typeface="Cambria Math" panose="02040503050406030204" pitchFamily="18" charset="0"/>
                  </a:rPr>
                  <m:t>0,1</m:t>
                </m:r>
                <m:r>
                  <a:rPr xmlns:a="http://schemas.openxmlformats.org/drawingml/2006/main" sz="1200" i="1">
                    <a:solidFill>
                      <a:srgbClr val="333333"/>
                    </a:solidFill>
                    <a:latin typeface="Cambria Math" panose="02040503050406030204" pitchFamily="18" charset="0"/>
                  </a:rPr>
                  <m:t>]</m:t>
                </m:r>
              </m:oMath>
            </a14:m>
          </a:p>
          <a:p>
            <a:pPr>
              <a:defRPr b="1" sz="1000"/>
            </a:pPr>
          </a:p>
        </p:txBody>
      </p:sp>
      <p:sp>
        <p:nvSpPr>
          <p:cNvPr id="2259" name="Oval"/>
          <p:cNvSpPr/>
          <p:nvPr/>
        </p:nvSpPr>
        <p:spPr>
          <a:xfrm>
            <a:off x="2167233" y="1754607"/>
            <a:ext cx="1218474" cy="325143"/>
          </a:xfrm>
          <a:prstGeom prst="ellipse">
            <a:avLst/>
          </a:prstGeom>
          <a:ln w="25400">
            <a:solidFill>
              <a:srgbClr val="6975F4"/>
            </a:solidFill>
          </a:ln>
        </p:spPr>
        <p:txBody>
          <a:bodyPr lIns="0" tIns="0" rIns="0" bIns="0"/>
          <a:lstStyle/>
          <a:p>
            <a:pPr/>
          </a:p>
        </p:txBody>
      </p:sp>
      <p:sp>
        <p:nvSpPr>
          <p:cNvPr id="2298" name="Connection Line"/>
          <p:cNvSpPr/>
          <p:nvPr/>
        </p:nvSpPr>
        <p:spPr>
          <a:xfrm>
            <a:off x="3162829" y="1480204"/>
            <a:ext cx="3091697" cy="302821"/>
          </a:xfrm>
          <a:custGeom>
            <a:avLst/>
            <a:gdLst/>
            <a:ahLst/>
            <a:cxnLst>
              <a:cxn ang="0">
                <a:pos x="wd2" y="hd2"/>
              </a:cxn>
              <a:cxn ang="5400000">
                <a:pos x="wd2" y="hd2"/>
              </a:cxn>
              <a:cxn ang="10800000">
                <a:pos x="wd2" y="hd2"/>
              </a:cxn>
              <a:cxn ang="16200000">
                <a:pos x="wd2" y="hd2"/>
              </a:cxn>
            </a:cxnLst>
            <a:rect l="0" t="0" r="r" b="b"/>
            <a:pathLst>
              <a:path w="21600" h="16265" fill="norm" stroke="1" extrusionOk="0">
                <a:moveTo>
                  <a:pt x="0" y="16265"/>
                </a:moveTo>
                <a:cubicBezTo>
                  <a:pt x="7165" y="-4055"/>
                  <a:pt x="14365" y="-5335"/>
                  <a:pt x="21600" y="12424"/>
                </a:cubicBezTo>
              </a:path>
            </a:pathLst>
          </a:custGeom>
          <a:ln w="25400">
            <a:solidFill>
              <a:srgbClr val="6975F4"/>
            </a:solidFill>
            <a:tailEnd type="triangle"/>
          </a:ln>
        </p:spPr>
        <p:txBody>
          <a:bodyPr/>
          <a:lstStyle/>
          <a:p>
            <a:pPr/>
          </a:p>
        </p:txBody>
      </p:sp>
      <p:sp>
        <p:nvSpPr>
          <p:cNvPr id="2261" name="Equation"/>
          <p:cNvSpPr txBox="1"/>
          <p:nvPr/>
        </p:nvSpPr>
        <p:spPr>
          <a:xfrm>
            <a:off x="2786049" y="3898485"/>
            <a:ext cx="119076" cy="70206"/>
          </a:xfrm>
          <a:prstGeom prst="rect">
            <a:avLst/>
          </a:prstGeom>
          <a:ln w="12700">
            <a:miter lim="400000"/>
          </a:ln>
        </p:spPr>
        <p:txBody>
          <a:bodyPr wrap="none" lIns="0" tIns="0" rIns="0" bIns="0">
            <a:spAutoFit/>
          </a:bodyPr>
          <a:lstStyle/>
          <a:p>
            <a:pPr latinLnBrk="1">
              <a:defRPr sz="1800">
                <a:solidFill>
                  <a:srgbClr val="000000"/>
                </a:solidFill>
              </a:defRPr>
            </a:pPr>
            <a14:m>
              <m:oMathPara>
                <m:oMathParaPr>
                  <m:jc m:val="centerGroup"/>
                </m:oMathParaPr>
                <m:oMath>
                  <m:r>
                    <a:rPr xmlns:a="http://schemas.openxmlformats.org/drawingml/2006/main" sz="800" i="1">
                      <a:solidFill>
                        <a:srgbClr val="D77D71"/>
                      </a:solidFill>
                      <a:latin typeface="Cambria Math" panose="02040503050406030204" pitchFamily="18" charset="0"/>
                    </a:rPr>
                    <m:t>0.8</m:t>
                  </m:r>
                </m:oMath>
              </m:oMathPara>
            </a14:m>
            <a:endParaRPr sz="800">
              <a:solidFill>
                <a:srgbClr val="D77D72"/>
              </a:solidFill>
            </a:endParaRPr>
          </a:p>
        </p:txBody>
      </p:sp>
      <p:sp>
        <p:nvSpPr>
          <p:cNvPr id="2262" name="Equation"/>
          <p:cNvSpPr txBox="1"/>
          <p:nvPr/>
        </p:nvSpPr>
        <p:spPr>
          <a:xfrm>
            <a:off x="2785909" y="4154791"/>
            <a:ext cx="122022" cy="70206"/>
          </a:xfrm>
          <a:prstGeom prst="rect">
            <a:avLst/>
          </a:prstGeom>
          <a:ln w="12700">
            <a:miter lim="400000"/>
          </a:ln>
        </p:spPr>
        <p:txBody>
          <a:bodyPr wrap="none" lIns="0" tIns="0" rIns="0" bIns="0">
            <a:spAutoFit/>
          </a:bodyPr>
          <a:lstStyle/>
          <a:p>
            <a:pPr latinLnBrk="1">
              <a:defRPr sz="1800">
                <a:solidFill>
                  <a:srgbClr val="000000"/>
                </a:solidFill>
              </a:defRPr>
            </a:pPr>
            <a14:m>
              <m:oMathPara>
                <m:oMathParaPr>
                  <m:jc m:val="centerGroup"/>
                </m:oMathParaPr>
                <m:oMath>
                  <m:r>
                    <a:rPr xmlns:a="http://schemas.openxmlformats.org/drawingml/2006/main" sz="800" i="1">
                      <a:solidFill>
                        <a:srgbClr val="D77D71"/>
                      </a:solidFill>
                      <a:latin typeface="Cambria Math" panose="02040503050406030204" pitchFamily="18" charset="0"/>
                    </a:rPr>
                    <m:t>0.2</m:t>
                  </m:r>
                </m:oMath>
              </m:oMathPara>
            </a14:m>
            <a:endParaRPr sz="800">
              <a:solidFill>
                <a:srgbClr val="D77D72"/>
              </a:solidFill>
            </a:endParaRPr>
          </a:p>
        </p:txBody>
      </p:sp>
      <p:sp>
        <p:nvSpPr>
          <p:cNvPr id="2263" name="Equation"/>
          <p:cNvSpPr txBox="1"/>
          <p:nvPr/>
        </p:nvSpPr>
        <p:spPr>
          <a:xfrm>
            <a:off x="3527915" y="3898171"/>
            <a:ext cx="169165" cy="71426"/>
          </a:xfrm>
          <a:prstGeom prst="rect">
            <a:avLst/>
          </a:prstGeom>
          <a:ln w="12700">
            <a:miter lim="400000"/>
          </a:ln>
        </p:spPr>
        <p:txBody>
          <a:bodyPr wrap="none" lIns="0" tIns="0" rIns="0" bIns="0">
            <a:spAutoFit/>
          </a:bodyPr>
          <a:lstStyle/>
          <a:p>
            <a:pPr latinLnBrk="1">
              <a:defRPr sz="1800">
                <a:solidFill>
                  <a:srgbClr val="000000"/>
                </a:solidFill>
              </a:defRPr>
            </a:pPr>
            <a14:m>
              <m:oMathPara>
                <m:oMathParaPr>
                  <m:jc m:val="centerGroup"/>
                </m:oMathParaPr>
                <m:oMath>
                  <m:r>
                    <a:rPr xmlns:a="http://schemas.openxmlformats.org/drawingml/2006/main" sz="800" i="1">
                      <a:solidFill>
                        <a:srgbClr val="54BBCA"/>
                      </a:solidFill>
                      <a:latin typeface="Cambria Math" panose="02040503050406030204" pitchFamily="18" charset="0"/>
                    </a:rPr>
                    <m:t>0.85</m:t>
                  </m:r>
                </m:oMath>
              </m:oMathPara>
            </a14:m>
            <a:endParaRPr sz="800">
              <a:solidFill>
                <a:srgbClr val="55BCCA"/>
              </a:solidFill>
            </a:endParaRPr>
          </a:p>
        </p:txBody>
      </p:sp>
      <p:sp>
        <p:nvSpPr>
          <p:cNvPr id="2264" name="Equation"/>
          <p:cNvSpPr txBox="1"/>
          <p:nvPr/>
        </p:nvSpPr>
        <p:spPr>
          <a:xfrm>
            <a:off x="3426817" y="4152737"/>
            <a:ext cx="243187" cy="70207"/>
          </a:xfrm>
          <a:prstGeom prst="rect">
            <a:avLst/>
          </a:prstGeom>
          <a:ln w="12700">
            <a:miter lim="400000"/>
          </a:ln>
        </p:spPr>
        <p:txBody>
          <a:bodyPr wrap="none" lIns="0" tIns="0" rIns="0" bIns="0">
            <a:spAutoFit/>
          </a:bodyPr>
          <a:lstStyle/>
          <a:p>
            <a:pPr latinLnBrk="1">
              <a:defRPr sz="1800">
                <a:solidFill>
                  <a:srgbClr val="000000"/>
                </a:solidFill>
              </a:defRPr>
            </a:pPr>
            <a14:m>
              <m:oMathPara>
                <m:oMathParaPr>
                  <m:jc m:val="centerGroup"/>
                </m:oMathParaPr>
                <m:oMath>
                  <m:r>
                    <a:rPr xmlns:a="http://schemas.openxmlformats.org/drawingml/2006/main" sz="800" i="1">
                      <a:solidFill>
                        <a:srgbClr val="54BBCA"/>
                      </a:solidFill>
                      <a:latin typeface="Cambria Math" panose="02040503050406030204" pitchFamily="18" charset="0"/>
                    </a:rPr>
                    <m:t>-</m:t>
                  </m:r>
                  <m:r>
                    <a:rPr xmlns:a="http://schemas.openxmlformats.org/drawingml/2006/main" sz="800" i="1">
                      <a:solidFill>
                        <a:srgbClr val="54BBCA"/>
                      </a:solidFill>
                      <a:latin typeface="Cambria Math" panose="02040503050406030204" pitchFamily="18" charset="0"/>
                    </a:rPr>
                    <m:t>0.23</m:t>
                  </m:r>
                </m:oMath>
              </m:oMathPara>
            </a14:m>
            <a:endParaRPr sz="800">
              <a:solidFill>
                <a:srgbClr val="55BCCA"/>
              </a:solidFill>
            </a:endParaRPr>
          </a:p>
        </p:txBody>
      </p:sp>
      <p:sp>
        <p:nvSpPr>
          <p:cNvPr id="2265" name="Predictions"/>
          <p:cNvSpPr txBox="1"/>
          <p:nvPr/>
        </p:nvSpPr>
        <p:spPr>
          <a:xfrm>
            <a:off x="2657452" y="3366168"/>
            <a:ext cx="452470" cy="1270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700">
                <a:solidFill>
                  <a:srgbClr val="D87E72"/>
                </a:solidFill>
              </a:defRPr>
            </a:lvl1pPr>
          </a:lstStyle>
          <a:p>
            <a:pPr/>
            <a:r>
              <a:t>Predictions</a:t>
            </a:r>
          </a:p>
        </p:txBody>
      </p:sp>
      <p:sp>
        <p:nvSpPr>
          <p:cNvPr id="2266" name="Actual Target"/>
          <p:cNvSpPr txBox="1"/>
          <p:nvPr/>
        </p:nvSpPr>
        <p:spPr>
          <a:xfrm>
            <a:off x="3289262" y="3367656"/>
            <a:ext cx="529953" cy="1270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700">
                <a:solidFill>
                  <a:srgbClr val="55BCCA"/>
                </a:solidFill>
              </a:defRPr>
            </a:lvl1pPr>
          </a:lstStyle>
          <a:p>
            <a:pPr/>
            <a:r>
              <a:t>Actual Target</a:t>
            </a:r>
          </a:p>
        </p:txBody>
      </p:sp>
      <p:sp>
        <p:nvSpPr>
          <p:cNvPr id="2267" name="Equation"/>
          <p:cNvSpPr txBox="1"/>
          <p:nvPr/>
        </p:nvSpPr>
        <p:spPr>
          <a:xfrm>
            <a:off x="2781393" y="4677092"/>
            <a:ext cx="113894" cy="70207"/>
          </a:xfrm>
          <a:prstGeom prst="rect">
            <a:avLst/>
          </a:prstGeom>
          <a:ln w="12700">
            <a:miter lim="400000"/>
          </a:ln>
        </p:spPr>
        <p:txBody>
          <a:bodyPr wrap="none" lIns="0" tIns="0" rIns="0" bIns="0">
            <a:spAutoFit/>
          </a:bodyPr>
          <a:lstStyle/>
          <a:p>
            <a:pPr latinLnBrk="1">
              <a:defRPr sz="1800">
                <a:solidFill>
                  <a:srgbClr val="000000"/>
                </a:solidFill>
              </a:defRPr>
            </a:pPr>
            <a14:m>
              <m:oMathPara>
                <m:oMathParaPr>
                  <m:jc m:val="centerGroup"/>
                </m:oMathParaPr>
                <m:oMath>
                  <m:r>
                    <a:rPr xmlns:a="http://schemas.openxmlformats.org/drawingml/2006/main" sz="800" i="1">
                      <a:solidFill>
                        <a:srgbClr val="D77D71"/>
                      </a:solidFill>
                      <a:latin typeface="Cambria Math" panose="02040503050406030204" pitchFamily="18" charset="0"/>
                    </a:rPr>
                    <m:t>0.1</m:t>
                  </m:r>
                </m:oMath>
              </m:oMathPara>
            </a14:m>
            <a:endParaRPr sz="800">
              <a:solidFill>
                <a:srgbClr val="D77D72"/>
              </a:solidFill>
            </a:endParaRPr>
          </a:p>
        </p:txBody>
      </p:sp>
      <p:sp>
        <p:nvSpPr>
          <p:cNvPr id="2268" name="Equation"/>
          <p:cNvSpPr txBox="1"/>
          <p:nvPr/>
        </p:nvSpPr>
        <p:spPr>
          <a:xfrm>
            <a:off x="2713171" y="4927802"/>
            <a:ext cx="196755" cy="70206"/>
          </a:xfrm>
          <a:prstGeom prst="rect">
            <a:avLst/>
          </a:prstGeom>
          <a:ln w="12700">
            <a:miter lim="400000"/>
          </a:ln>
        </p:spPr>
        <p:txBody>
          <a:bodyPr wrap="none" lIns="0" tIns="0" rIns="0" bIns="0">
            <a:spAutoFit/>
          </a:bodyPr>
          <a:lstStyle/>
          <a:p>
            <a:pPr latinLnBrk="1">
              <a:defRPr sz="1800">
                <a:solidFill>
                  <a:srgbClr val="000000"/>
                </a:solidFill>
              </a:defRPr>
            </a:pPr>
            <a14:m>
              <m:oMathPara>
                <m:oMathParaPr>
                  <m:jc m:val="centerGroup"/>
                </m:oMathParaPr>
                <m:oMath>
                  <m:r>
                    <a:rPr xmlns:a="http://schemas.openxmlformats.org/drawingml/2006/main" sz="800" i="1">
                      <a:solidFill>
                        <a:srgbClr val="D77D71"/>
                      </a:solidFill>
                      <a:latin typeface="Cambria Math" panose="02040503050406030204" pitchFamily="18" charset="0"/>
                    </a:rPr>
                    <m:t>-</m:t>
                  </m:r>
                  <m:r>
                    <a:rPr xmlns:a="http://schemas.openxmlformats.org/drawingml/2006/main" sz="800" i="1">
                      <a:solidFill>
                        <a:srgbClr val="D77D71"/>
                      </a:solidFill>
                      <a:latin typeface="Cambria Math" panose="02040503050406030204" pitchFamily="18" charset="0"/>
                    </a:rPr>
                    <m:t>0.2</m:t>
                  </m:r>
                </m:oMath>
              </m:oMathPara>
            </a14:m>
            <a:endParaRPr sz="800">
              <a:solidFill>
                <a:srgbClr val="D77D72"/>
              </a:solidFill>
            </a:endParaRPr>
          </a:p>
        </p:txBody>
      </p:sp>
      <p:sp>
        <p:nvSpPr>
          <p:cNvPr id="2269" name="Equation"/>
          <p:cNvSpPr txBox="1"/>
          <p:nvPr/>
        </p:nvSpPr>
        <p:spPr>
          <a:xfrm>
            <a:off x="3535958" y="4676778"/>
            <a:ext cx="119483" cy="70207"/>
          </a:xfrm>
          <a:prstGeom prst="rect">
            <a:avLst/>
          </a:prstGeom>
          <a:ln w="12700">
            <a:miter lim="400000"/>
          </a:ln>
        </p:spPr>
        <p:txBody>
          <a:bodyPr wrap="none" lIns="0" tIns="0" rIns="0" bIns="0">
            <a:spAutoFit/>
          </a:bodyPr>
          <a:lstStyle/>
          <a:p>
            <a:pPr latinLnBrk="1">
              <a:defRPr sz="1800">
                <a:solidFill>
                  <a:srgbClr val="000000"/>
                </a:solidFill>
              </a:defRPr>
            </a:pPr>
            <a14:m>
              <m:oMathPara>
                <m:oMathParaPr>
                  <m:jc m:val="centerGroup"/>
                </m:oMathParaPr>
                <m:oMath>
                  <m:r>
                    <a:rPr xmlns:a="http://schemas.openxmlformats.org/drawingml/2006/main" sz="800" i="1">
                      <a:solidFill>
                        <a:srgbClr val="54BBCA"/>
                      </a:solidFill>
                      <a:latin typeface="Cambria Math" panose="02040503050406030204" pitchFamily="18" charset="0"/>
                    </a:rPr>
                    <m:t>0.7</m:t>
                  </m:r>
                </m:oMath>
              </m:oMathPara>
            </a14:m>
            <a:endParaRPr sz="800">
              <a:solidFill>
                <a:srgbClr val="55BCCA"/>
              </a:solidFill>
            </a:endParaRPr>
          </a:p>
        </p:txBody>
      </p:sp>
      <p:sp>
        <p:nvSpPr>
          <p:cNvPr id="2270" name="Equation"/>
          <p:cNvSpPr txBox="1"/>
          <p:nvPr/>
        </p:nvSpPr>
        <p:spPr>
          <a:xfrm>
            <a:off x="3504875" y="4933398"/>
            <a:ext cx="164695" cy="70207"/>
          </a:xfrm>
          <a:prstGeom prst="rect">
            <a:avLst/>
          </a:prstGeom>
          <a:ln w="12700">
            <a:miter lim="400000"/>
          </a:ln>
        </p:spPr>
        <p:txBody>
          <a:bodyPr wrap="none" lIns="0" tIns="0" rIns="0" bIns="0">
            <a:spAutoFit/>
          </a:bodyPr>
          <a:lstStyle/>
          <a:p>
            <a:pPr latinLnBrk="1">
              <a:defRPr sz="1800">
                <a:solidFill>
                  <a:srgbClr val="000000"/>
                </a:solidFill>
              </a:defRPr>
            </a:pPr>
            <a14:m>
              <m:oMathPara>
                <m:oMathParaPr>
                  <m:jc m:val="centerGroup"/>
                </m:oMathParaPr>
                <m:oMath>
                  <m:r>
                    <a:rPr xmlns:a="http://schemas.openxmlformats.org/drawingml/2006/main" sz="800" i="1">
                      <a:solidFill>
                        <a:srgbClr val="54BBCA"/>
                      </a:solidFill>
                      <a:latin typeface="Cambria Math" panose="02040503050406030204" pitchFamily="18" charset="0"/>
                    </a:rPr>
                    <m:t>0.01</m:t>
                  </m:r>
                </m:oMath>
              </m:oMathPara>
            </a14:m>
            <a:endParaRPr sz="800">
              <a:solidFill>
                <a:srgbClr val="55BCCA"/>
              </a:solidFill>
            </a:endParaRPr>
          </a:p>
        </p:txBody>
      </p:sp>
      <p:sp>
        <p:nvSpPr>
          <p:cNvPr id="2271" name="Equation"/>
          <p:cNvSpPr txBox="1"/>
          <p:nvPr/>
        </p:nvSpPr>
        <p:spPr>
          <a:xfrm>
            <a:off x="2750310" y="5443458"/>
            <a:ext cx="168453" cy="70206"/>
          </a:xfrm>
          <a:prstGeom prst="rect">
            <a:avLst/>
          </a:prstGeom>
          <a:ln w="12700">
            <a:miter lim="400000"/>
          </a:ln>
        </p:spPr>
        <p:txBody>
          <a:bodyPr wrap="none" lIns="0" tIns="0" rIns="0" bIns="0">
            <a:spAutoFit/>
          </a:bodyPr>
          <a:lstStyle/>
          <a:p>
            <a:pPr latinLnBrk="1">
              <a:defRPr sz="1800">
                <a:solidFill>
                  <a:srgbClr val="000000"/>
                </a:solidFill>
              </a:defRPr>
            </a:pPr>
            <a14:m>
              <m:oMathPara>
                <m:oMathParaPr>
                  <m:jc m:val="centerGroup"/>
                </m:oMathParaPr>
                <m:oMath>
                  <m:r>
                    <a:rPr xmlns:a="http://schemas.openxmlformats.org/drawingml/2006/main" sz="800" i="1">
                      <a:solidFill>
                        <a:srgbClr val="D77D71"/>
                      </a:solidFill>
                      <a:latin typeface="Cambria Math" panose="02040503050406030204" pitchFamily="18" charset="0"/>
                    </a:rPr>
                    <m:t>0.43</m:t>
                  </m:r>
                </m:oMath>
              </m:oMathPara>
            </a14:m>
            <a:endParaRPr sz="800">
              <a:solidFill>
                <a:srgbClr val="D77D72"/>
              </a:solidFill>
            </a:endParaRPr>
          </a:p>
        </p:txBody>
      </p:sp>
      <p:sp>
        <p:nvSpPr>
          <p:cNvPr id="2272" name="Equation"/>
          <p:cNvSpPr txBox="1"/>
          <p:nvPr/>
        </p:nvSpPr>
        <p:spPr>
          <a:xfrm>
            <a:off x="2682087" y="5694167"/>
            <a:ext cx="247556" cy="70207"/>
          </a:xfrm>
          <a:prstGeom prst="rect">
            <a:avLst/>
          </a:prstGeom>
          <a:ln w="12700">
            <a:miter lim="400000"/>
          </a:ln>
        </p:spPr>
        <p:txBody>
          <a:bodyPr wrap="none" lIns="0" tIns="0" rIns="0" bIns="0">
            <a:spAutoFit/>
          </a:bodyPr>
          <a:lstStyle/>
          <a:p>
            <a:pPr latinLnBrk="1">
              <a:defRPr sz="1800">
                <a:solidFill>
                  <a:srgbClr val="000000"/>
                </a:solidFill>
              </a:defRPr>
            </a:pPr>
            <a14:m>
              <m:oMathPara>
                <m:oMathParaPr>
                  <m:jc m:val="centerGroup"/>
                </m:oMathParaPr>
                <m:oMath>
                  <m:r>
                    <a:rPr xmlns:a="http://schemas.openxmlformats.org/drawingml/2006/main" sz="800" i="1">
                      <a:solidFill>
                        <a:srgbClr val="D77D71"/>
                      </a:solidFill>
                      <a:latin typeface="Cambria Math" panose="02040503050406030204" pitchFamily="18" charset="0"/>
                    </a:rPr>
                    <m:t>-</m:t>
                  </m:r>
                  <m:r>
                    <a:rPr xmlns:a="http://schemas.openxmlformats.org/drawingml/2006/main" sz="800" i="1">
                      <a:solidFill>
                        <a:srgbClr val="D77D71"/>
                      </a:solidFill>
                      <a:latin typeface="Cambria Math" panose="02040503050406030204" pitchFamily="18" charset="0"/>
                    </a:rPr>
                    <m:t>0.12</m:t>
                  </m:r>
                </m:oMath>
              </m:oMathPara>
            </a14:m>
            <a:endParaRPr sz="800">
              <a:solidFill>
                <a:srgbClr val="D77D72"/>
              </a:solidFill>
            </a:endParaRPr>
          </a:p>
        </p:txBody>
      </p:sp>
      <p:sp>
        <p:nvSpPr>
          <p:cNvPr id="2273" name="Equation"/>
          <p:cNvSpPr txBox="1"/>
          <p:nvPr/>
        </p:nvSpPr>
        <p:spPr>
          <a:xfrm>
            <a:off x="3586460" y="5443144"/>
            <a:ext cx="46026" cy="70207"/>
          </a:xfrm>
          <a:prstGeom prst="rect">
            <a:avLst/>
          </a:prstGeom>
          <a:ln w="12700">
            <a:miter lim="400000"/>
          </a:ln>
        </p:spPr>
        <p:txBody>
          <a:bodyPr wrap="none" lIns="0" tIns="0" rIns="0" bIns="0">
            <a:spAutoFit/>
          </a:bodyPr>
          <a:lstStyle/>
          <a:p>
            <a:pPr latinLnBrk="1">
              <a:defRPr sz="1800">
                <a:solidFill>
                  <a:srgbClr val="000000"/>
                </a:solidFill>
              </a:defRPr>
            </a:pPr>
            <a14:m>
              <m:oMathPara>
                <m:oMathParaPr>
                  <m:jc m:val="centerGroup"/>
                </m:oMathParaPr>
                <m:oMath>
                  <m:r>
                    <a:rPr xmlns:a="http://schemas.openxmlformats.org/drawingml/2006/main" sz="800" i="1">
                      <a:solidFill>
                        <a:srgbClr val="54BBCA"/>
                      </a:solidFill>
                      <a:latin typeface="Cambria Math" panose="02040503050406030204" pitchFamily="18" charset="0"/>
                    </a:rPr>
                    <m:t>0</m:t>
                  </m:r>
                </m:oMath>
              </m:oMathPara>
            </a14:m>
            <a:endParaRPr sz="800">
              <a:solidFill>
                <a:srgbClr val="55BCCA"/>
              </a:solidFill>
            </a:endParaRPr>
          </a:p>
        </p:txBody>
      </p:sp>
      <p:sp>
        <p:nvSpPr>
          <p:cNvPr id="2274" name="Equation"/>
          <p:cNvSpPr txBox="1"/>
          <p:nvPr/>
        </p:nvSpPr>
        <p:spPr>
          <a:xfrm>
            <a:off x="3423883" y="5694167"/>
            <a:ext cx="247455" cy="70207"/>
          </a:xfrm>
          <a:prstGeom prst="rect">
            <a:avLst/>
          </a:prstGeom>
          <a:ln w="12700">
            <a:miter lim="400000"/>
          </a:ln>
        </p:spPr>
        <p:txBody>
          <a:bodyPr wrap="none" lIns="0" tIns="0" rIns="0" bIns="0">
            <a:spAutoFit/>
          </a:bodyPr>
          <a:lstStyle/>
          <a:p>
            <a:pPr latinLnBrk="1">
              <a:defRPr sz="1800">
                <a:solidFill>
                  <a:srgbClr val="000000"/>
                </a:solidFill>
              </a:defRPr>
            </a:pPr>
            <a14:m>
              <m:oMathPara>
                <m:oMathParaPr>
                  <m:jc m:val="centerGroup"/>
                </m:oMathParaPr>
                <m:oMath>
                  <m:r>
                    <a:rPr xmlns:a="http://schemas.openxmlformats.org/drawingml/2006/main" sz="800" i="1">
                      <a:solidFill>
                        <a:srgbClr val="54BBCA"/>
                      </a:solidFill>
                      <a:latin typeface="Cambria Math" panose="02040503050406030204" pitchFamily="18" charset="0"/>
                    </a:rPr>
                    <m:t>-</m:t>
                  </m:r>
                  <m:r>
                    <a:rPr xmlns:a="http://schemas.openxmlformats.org/drawingml/2006/main" sz="800" i="1">
                      <a:solidFill>
                        <a:srgbClr val="54BBCA"/>
                      </a:solidFill>
                      <a:latin typeface="Cambria Math" panose="02040503050406030204" pitchFamily="18" charset="0"/>
                    </a:rPr>
                    <m:t>0.14</m:t>
                  </m:r>
                </m:oMath>
              </m:oMathPara>
            </a14:m>
            <a:endParaRPr sz="800">
              <a:solidFill>
                <a:srgbClr val="55BCCA"/>
              </a:solidFill>
            </a:endParaRPr>
          </a:p>
        </p:txBody>
      </p:sp>
      <p:sp>
        <p:nvSpPr>
          <p:cNvPr id="2275" name="Equation"/>
          <p:cNvSpPr txBox="1"/>
          <p:nvPr/>
        </p:nvSpPr>
        <p:spPr>
          <a:xfrm>
            <a:off x="4218307" y="3367656"/>
            <a:ext cx="257764" cy="102515"/>
          </a:xfrm>
          <a:prstGeom prst="rect">
            <a:avLst/>
          </a:prstGeom>
          <a:ln w="12700">
            <a:miter lim="400000"/>
          </a:ln>
        </p:spPr>
        <p:txBody>
          <a:bodyPr wrap="none" lIns="0" tIns="0" rIns="0" bIns="0">
            <a:spAutoFit/>
          </a:bodyPr>
          <a:lstStyle/>
          <a:p>
            <a:pPr latinLnBrk="1">
              <a:defRPr sz="1800">
                <a:solidFill>
                  <a:srgbClr val="000000"/>
                </a:solidFill>
              </a:defRPr>
            </a:pPr>
            <a14:m>
              <m:oMathPara>
                <m:oMathParaPr>
                  <m:jc m:val="centerGroup"/>
                </m:oMathParaPr>
                <m:oMath>
                  <m:r>
                    <a:rPr xmlns:a="http://schemas.openxmlformats.org/drawingml/2006/main" sz="800" i="1">
                      <a:solidFill>
                        <a:srgbClr val="2B32CA"/>
                      </a:solidFill>
                      <a:latin typeface="Cambria Math" panose="02040503050406030204" pitchFamily="18" charset="0"/>
                    </a:rPr>
                    <m:t>S</m:t>
                  </m:r>
                  <m:sSub>
                    <m:e>
                      <m:r>
                        <a:rPr xmlns:a="http://schemas.openxmlformats.org/drawingml/2006/main" sz="800" i="1">
                          <a:solidFill>
                            <a:srgbClr val="2B32CA"/>
                          </a:solidFill>
                          <a:latin typeface="Cambria Math" panose="02040503050406030204" pitchFamily="18" charset="0"/>
                        </a:rPr>
                        <m:t>E</m:t>
                      </m:r>
                    </m:e>
                    <m:sub>
                      <m:r>
                        <a:rPr xmlns:a="http://schemas.openxmlformats.org/drawingml/2006/main" sz="800" i="1">
                          <a:solidFill>
                            <a:srgbClr val="2B32CA"/>
                          </a:solidFill>
                          <a:latin typeface="Cambria Math" panose="02040503050406030204" pitchFamily="18" charset="0"/>
                        </a:rPr>
                        <m:t>V</m:t>
                      </m:r>
                      <m:r>
                        <a:rPr xmlns:a="http://schemas.openxmlformats.org/drawingml/2006/main" sz="800" i="1">
                          <a:solidFill>
                            <a:srgbClr val="2B32CA"/>
                          </a:solidFill>
                          <a:latin typeface="Cambria Math" panose="02040503050406030204" pitchFamily="18" charset="0"/>
                        </a:rPr>
                        <m:t>e</m:t>
                      </m:r>
                      <m:r>
                        <a:rPr xmlns:a="http://schemas.openxmlformats.org/drawingml/2006/main" sz="800" i="1">
                          <a:solidFill>
                            <a:srgbClr val="2B32CA"/>
                          </a:solidFill>
                          <a:latin typeface="Cambria Math" panose="02040503050406030204" pitchFamily="18" charset="0"/>
                        </a:rPr>
                        <m:t>l</m:t>
                      </m:r>
                    </m:sub>
                  </m:sSub>
                </m:oMath>
              </m:oMathPara>
            </a14:m>
            <a:endParaRPr sz="800">
              <a:solidFill>
                <a:srgbClr val="2B33CA"/>
              </a:solidFill>
            </a:endParaRPr>
          </a:p>
        </p:txBody>
      </p:sp>
      <p:sp>
        <p:nvSpPr>
          <p:cNvPr id="2276" name="Equation"/>
          <p:cNvSpPr txBox="1"/>
          <p:nvPr/>
        </p:nvSpPr>
        <p:spPr>
          <a:xfrm>
            <a:off x="4077857" y="3871408"/>
            <a:ext cx="538664" cy="124360"/>
          </a:xfrm>
          <a:prstGeom prst="rect">
            <a:avLst/>
          </a:prstGeom>
          <a:ln w="12700">
            <a:miter lim="400000"/>
          </a:ln>
        </p:spPr>
        <p:txBody>
          <a:bodyPr wrap="none" lIns="0" tIns="0" rIns="0" bIns="0">
            <a:spAutoFit/>
          </a:bodyPr>
          <a:lstStyle/>
          <a:p>
            <a:pPr latinLnBrk="1">
              <a:defRPr sz="1800">
                <a:solidFill>
                  <a:srgbClr val="000000"/>
                </a:solidFill>
              </a:defRPr>
            </a:pPr>
            <a14:m>
              <m:oMathPara>
                <m:oMathParaPr>
                  <m:jc m:val="centerGroup"/>
                </m:oMathParaPr>
                <m:oMath>
                  <m:r>
                    <a:rPr xmlns:a="http://schemas.openxmlformats.org/drawingml/2006/main" sz="800" i="1">
                      <a:solidFill>
                        <a:srgbClr val="2B32CA"/>
                      </a:solidFill>
                      <a:latin typeface="Cambria Math" panose="02040503050406030204" pitchFamily="18" charset="0"/>
                    </a:rPr>
                    <m:t>(</m:t>
                  </m:r>
                  <m:r>
                    <a:rPr xmlns:a="http://schemas.openxmlformats.org/drawingml/2006/main" sz="800" i="1">
                      <a:solidFill>
                        <a:srgbClr val="2B32CA"/>
                      </a:solidFill>
                      <a:latin typeface="Cambria Math" panose="02040503050406030204" pitchFamily="18" charset="0"/>
                    </a:rPr>
                    <m:t>0.85</m:t>
                  </m:r>
                  <m:r>
                    <a:rPr xmlns:a="http://schemas.openxmlformats.org/drawingml/2006/main" sz="800" i="1">
                      <a:solidFill>
                        <a:srgbClr val="2B32CA"/>
                      </a:solidFill>
                      <a:latin typeface="Cambria Math" panose="02040503050406030204" pitchFamily="18" charset="0"/>
                    </a:rPr>
                    <m:t>-</m:t>
                  </m:r>
                  <m:r>
                    <a:rPr xmlns:a="http://schemas.openxmlformats.org/drawingml/2006/main" sz="800" i="1">
                      <a:solidFill>
                        <a:srgbClr val="2B32CA"/>
                      </a:solidFill>
                      <a:latin typeface="Cambria Math" panose="02040503050406030204" pitchFamily="18" charset="0"/>
                    </a:rPr>
                    <m:t>0.8</m:t>
                  </m:r>
                  <m:sSup>
                    <m:e>
                      <m:r>
                        <a:rPr xmlns:a="http://schemas.openxmlformats.org/drawingml/2006/main" sz="800" i="1">
                          <a:solidFill>
                            <a:srgbClr val="2B32CA"/>
                          </a:solidFill>
                          <a:latin typeface="Cambria Math" panose="02040503050406030204" pitchFamily="18" charset="0"/>
                        </a:rPr>
                        <m:t>)</m:t>
                      </m:r>
                    </m:e>
                    <m:sup>
                      <m:r>
                        <a:rPr xmlns:a="http://schemas.openxmlformats.org/drawingml/2006/main" sz="800" i="1">
                          <a:solidFill>
                            <a:srgbClr val="2B32CA"/>
                          </a:solidFill>
                          <a:latin typeface="Cambria Math" panose="02040503050406030204" pitchFamily="18" charset="0"/>
                        </a:rPr>
                        <m:t>2</m:t>
                      </m:r>
                    </m:sup>
                  </m:sSup>
                </m:oMath>
              </m:oMathPara>
            </a14:m>
            <a:endParaRPr sz="800">
              <a:solidFill>
                <a:srgbClr val="2B33CA"/>
              </a:solidFill>
            </a:endParaRPr>
          </a:p>
        </p:txBody>
      </p:sp>
      <p:sp>
        <p:nvSpPr>
          <p:cNvPr id="2277" name="Equation"/>
          <p:cNvSpPr txBox="1"/>
          <p:nvPr/>
        </p:nvSpPr>
        <p:spPr>
          <a:xfrm>
            <a:off x="4103339" y="4625130"/>
            <a:ext cx="487700" cy="124360"/>
          </a:xfrm>
          <a:prstGeom prst="rect">
            <a:avLst/>
          </a:prstGeom>
          <a:ln w="12700">
            <a:miter lim="400000"/>
          </a:ln>
        </p:spPr>
        <p:txBody>
          <a:bodyPr wrap="none" lIns="0" tIns="0" rIns="0" bIns="0">
            <a:spAutoFit/>
          </a:bodyPr>
          <a:lstStyle/>
          <a:p>
            <a:pPr latinLnBrk="1">
              <a:defRPr sz="1800">
                <a:solidFill>
                  <a:srgbClr val="000000"/>
                </a:solidFill>
              </a:defRPr>
            </a:pPr>
            <a14:m>
              <m:oMathPara>
                <m:oMathParaPr>
                  <m:jc m:val="centerGroup"/>
                </m:oMathParaPr>
                <m:oMath>
                  <m:r>
                    <a:rPr xmlns:a="http://schemas.openxmlformats.org/drawingml/2006/main" sz="800" i="1">
                      <a:solidFill>
                        <a:srgbClr val="2B32CA"/>
                      </a:solidFill>
                      <a:latin typeface="Cambria Math" panose="02040503050406030204" pitchFamily="18" charset="0"/>
                    </a:rPr>
                    <m:t>(</m:t>
                  </m:r>
                  <m:r>
                    <a:rPr xmlns:a="http://schemas.openxmlformats.org/drawingml/2006/main" sz="800" i="1">
                      <a:solidFill>
                        <a:srgbClr val="2B32CA"/>
                      </a:solidFill>
                      <a:latin typeface="Cambria Math" panose="02040503050406030204" pitchFamily="18" charset="0"/>
                    </a:rPr>
                    <m:t>0.7</m:t>
                  </m:r>
                  <m:r>
                    <a:rPr xmlns:a="http://schemas.openxmlformats.org/drawingml/2006/main" sz="800" i="1">
                      <a:solidFill>
                        <a:srgbClr val="2B32CA"/>
                      </a:solidFill>
                      <a:latin typeface="Cambria Math" panose="02040503050406030204" pitchFamily="18" charset="0"/>
                    </a:rPr>
                    <m:t>-</m:t>
                  </m:r>
                  <m:r>
                    <a:rPr xmlns:a="http://schemas.openxmlformats.org/drawingml/2006/main" sz="800" i="1">
                      <a:solidFill>
                        <a:srgbClr val="2B32CA"/>
                      </a:solidFill>
                      <a:latin typeface="Cambria Math" panose="02040503050406030204" pitchFamily="18" charset="0"/>
                    </a:rPr>
                    <m:t>0.1</m:t>
                  </m:r>
                  <m:sSup>
                    <m:e>
                      <m:r>
                        <a:rPr xmlns:a="http://schemas.openxmlformats.org/drawingml/2006/main" sz="800" i="1">
                          <a:solidFill>
                            <a:srgbClr val="2B32CA"/>
                          </a:solidFill>
                          <a:latin typeface="Cambria Math" panose="02040503050406030204" pitchFamily="18" charset="0"/>
                        </a:rPr>
                        <m:t>)</m:t>
                      </m:r>
                    </m:e>
                    <m:sup>
                      <m:r>
                        <a:rPr xmlns:a="http://schemas.openxmlformats.org/drawingml/2006/main" sz="800" i="1">
                          <a:solidFill>
                            <a:srgbClr val="2B32CA"/>
                          </a:solidFill>
                          <a:latin typeface="Cambria Math" panose="02040503050406030204" pitchFamily="18" charset="0"/>
                        </a:rPr>
                        <m:t>2</m:t>
                      </m:r>
                    </m:sup>
                  </m:sSup>
                </m:oMath>
              </m:oMathPara>
            </a14:m>
            <a:endParaRPr sz="800">
              <a:solidFill>
                <a:srgbClr val="2B33CA"/>
              </a:solidFill>
            </a:endParaRPr>
          </a:p>
        </p:txBody>
      </p:sp>
      <p:sp>
        <p:nvSpPr>
          <p:cNvPr id="2278" name="Equation"/>
          <p:cNvSpPr txBox="1"/>
          <p:nvPr/>
        </p:nvSpPr>
        <p:spPr>
          <a:xfrm>
            <a:off x="4114248" y="5402054"/>
            <a:ext cx="465882" cy="124360"/>
          </a:xfrm>
          <a:prstGeom prst="rect">
            <a:avLst/>
          </a:prstGeom>
          <a:ln w="12700">
            <a:miter lim="400000"/>
          </a:ln>
        </p:spPr>
        <p:txBody>
          <a:bodyPr wrap="none" lIns="0" tIns="0" rIns="0" bIns="0">
            <a:spAutoFit/>
          </a:bodyPr>
          <a:lstStyle/>
          <a:p>
            <a:pPr latinLnBrk="1">
              <a:defRPr sz="1800">
                <a:solidFill>
                  <a:srgbClr val="000000"/>
                </a:solidFill>
              </a:defRPr>
            </a:pPr>
            <a14:m>
              <m:oMathPara>
                <m:oMathParaPr>
                  <m:jc m:val="centerGroup"/>
                </m:oMathParaPr>
                <m:oMath>
                  <m:r>
                    <a:rPr xmlns:a="http://schemas.openxmlformats.org/drawingml/2006/main" sz="800" i="1">
                      <a:solidFill>
                        <a:srgbClr val="2B32CA"/>
                      </a:solidFill>
                      <a:latin typeface="Cambria Math" panose="02040503050406030204" pitchFamily="18" charset="0"/>
                    </a:rPr>
                    <m:t>(</m:t>
                  </m:r>
                  <m:r>
                    <a:rPr xmlns:a="http://schemas.openxmlformats.org/drawingml/2006/main" sz="800" i="1">
                      <a:solidFill>
                        <a:srgbClr val="2B32CA"/>
                      </a:solidFill>
                      <a:latin typeface="Cambria Math" panose="02040503050406030204" pitchFamily="18" charset="0"/>
                    </a:rPr>
                    <m:t>0</m:t>
                  </m:r>
                  <m:r>
                    <a:rPr xmlns:a="http://schemas.openxmlformats.org/drawingml/2006/main" sz="800" i="1">
                      <a:solidFill>
                        <a:srgbClr val="2B32CA"/>
                      </a:solidFill>
                      <a:latin typeface="Cambria Math" panose="02040503050406030204" pitchFamily="18" charset="0"/>
                    </a:rPr>
                    <m:t>-</m:t>
                  </m:r>
                  <m:r>
                    <a:rPr xmlns:a="http://schemas.openxmlformats.org/drawingml/2006/main" sz="800" i="1">
                      <a:solidFill>
                        <a:srgbClr val="2B32CA"/>
                      </a:solidFill>
                      <a:latin typeface="Cambria Math" panose="02040503050406030204" pitchFamily="18" charset="0"/>
                    </a:rPr>
                    <m:t>0.43</m:t>
                  </m:r>
                  <m:sSup>
                    <m:e>
                      <m:r>
                        <a:rPr xmlns:a="http://schemas.openxmlformats.org/drawingml/2006/main" sz="800" i="1">
                          <a:solidFill>
                            <a:srgbClr val="2B32CA"/>
                          </a:solidFill>
                          <a:latin typeface="Cambria Math" panose="02040503050406030204" pitchFamily="18" charset="0"/>
                        </a:rPr>
                        <m:t>)</m:t>
                      </m:r>
                    </m:e>
                    <m:sup>
                      <m:r>
                        <a:rPr xmlns:a="http://schemas.openxmlformats.org/drawingml/2006/main" sz="800" i="1">
                          <a:solidFill>
                            <a:srgbClr val="2B32CA"/>
                          </a:solidFill>
                          <a:latin typeface="Cambria Math" panose="02040503050406030204" pitchFamily="18" charset="0"/>
                        </a:rPr>
                        <m:t>2</m:t>
                      </m:r>
                    </m:sup>
                  </m:sSup>
                </m:oMath>
              </m:oMathPara>
            </a14:m>
            <a:endParaRPr sz="800">
              <a:solidFill>
                <a:srgbClr val="2B33CA"/>
              </a:solidFill>
            </a:endParaRPr>
          </a:p>
        </p:txBody>
      </p:sp>
      <p:sp>
        <p:nvSpPr>
          <p:cNvPr id="2279" name="Equation"/>
          <p:cNvSpPr txBox="1"/>
          <p:nvPr/>
        </p:nvSpPr>
        <p:spPr>
          <a:xfrm>
            <a:off x="4935139" y="3367656"/>
            <a:ext cx="241007" cy="118467"/>
          </a:xfrm>
          <a:prstGeom prst="rect">
            <a:avLst/>
          </a:prstGeom>
          <a:ln w="12700">
            <a:miter lim="400000"/>
          </a:ln>
        </p:spPr>
        <p:txBody>
          <a:bodyPr wrap="none" lIns="0" tIns="0" rIns="0" bIns="0">
            <a:spAutoFit/>
          </a:bodyPr>
          <a:lstStyle/>
          <a:p>
            <a:pPr latinLnBrk="1">
              <a:defRPr sz="1800">
                <a:solidFill>
                  <a:srgbClr val="000000"/>
                </a:solidFill>
              </a:defRPr>
            </a:pPr>
            <a14:m>
              <m:oMathPara>
                <m:oMathParaPr>
                  <m:jc m:val="centerGroup"/>
                </m:oMathParaPr>
                <m:oMath>
                  <m:r>
                    <a:rPr xmlns:a="http://schemas.openxmlformats.org/drawingml/2006/main" sz="800" i="1">
                      <a:solidFill>
                        <a:srgbClr val="5BCA30"/>
                      </a:solidFill>
                      <a:latin typeface="Cambria Math" panose="02040503050406030204" pitchFamily="18" charset="0"/>
                    </a:rPr>
                    <m:t>S</m:t>
                  </m:r>
                  <m:sSub>
                    <m:e>
                      <m:r>
                        <a:rPr xmlns:a="http://schemas.openxmlformats.org/drawingml/2006/main" sz="800" i="1">
                          <a:solidFill>
                            <a:srgbClr val="5BCA30"/>
                          </a:solidFill>
                          <a:latin typeface="Cambria Math" panose="02040503050406030204" pitchFamily="18" charset="0"/>
                        </a:rPr>
                        <m:t>E</m:t>
                      </m:r>
                    </m:e>
                    <m:sub>
                      <m:r>
                        <a:rPr xmlns:a="http://schemas.openxmlformats.org/drawingml/2006/main" sz="800" i="1">
                          <a:solidFill>
                            <a:srgbClr val="5BCA30"/>
                          </a:solidFill>
                          <a:latin typeface="Cambria Math" panose="02040503050406030204" pitchFamily="18" charset="0"/>
                        </a:rPr>
                        <m:t>μ</m:t>
                      </m:r>
                      <m:r>
                        <a:rPr xmlns:a="http://schemas.openxmlformats.org/drawingml/2006/main" sz="800" i="1">
                          <a:solidFill>
                            <a:srgbClr val="5BCA30"/>
                          </a:solidFill>
                          <a:latin typeface="Cambria Math" panose="02040503050406030204" pitchFamily="18" charset="0"/>
                        </a:rPr>
                        <m:t>T</m:t>
                      </m:r>
                    </m:sub>
                  </m:sSub>
                </m:oMath>
              </m:oMathPara>
            </a14:m>
            <a:endParaRPr sz="800">
              <a:solidFill>
                <a:srgbClr val="5CCA31"/>
              </a:solidFill>
            </a:endParaRPr>
          </a:p>
        </p:txBody>
      </p:sp>
      <p:sp>
        <p:nvSpPr>
          <p:cNvPr id="2280" name="Equation"/>
          <p:cNvSpPr txBox="1"/>
          <p:nvPr/>
        </p:nvSpPr>
        <p:spPr>
          <a:xfrm>
            <a:off x="4786310" y="4096173"/>
            <a:ext cx="616852" cy="124359"/>
          </a:xfrm>
          <a:prstGeom prst="rect">
            <a:avLst/>
          </a:prstGeom>
          <a:ln w="12700">
            <a:miter lim="400000"/>
          </a:ln>
        </p:spPr>
        <p:txBody>
          <a:bodyPr wrap="none" lIns="0" tIns="0" rIns="0" bIns="0">
            <a:spAutoFit/>
          </a:bodyPr>
          <a:lstStyle/>
          <a:p>
            <a:pPr latinLnBrk="1">
              <a:defRPr sz="1800">
                <a:solidFill>
                  <a:srgbClr val="000000"/>
                </a:solidFill>
              </a:defRPr>
            </a:pPr>
            <a14:m>
              <m:oMathPara>
                <m:oMathParaPr>
                  <m:jc m:val="centerGroup"/>
                </m:oMathParaPr>
                <m:oMath>
                  <m:r>
                    <a:rPr xmlns:a="http://schemas.openxmlformats.org/drawingml/2006/main" sz="800" i="1">
                      <a:solidFill>
                        <a:srgbClr val="5BCA30"/>
                      </a:solidFill>
                      <a:latin typeface="Cambria Math" panose="02040503050406030204" pitchFamily="18" charset="0"/>
                    </a:rPr>
                    <m:t>(</m:t>
                  </m:r>
                  <m:r>
                    <a:rPr xmlns:a="http://schemas.openxmlformats.org/drawingml/2006/main" sz="800" i="1">
                      <a:solidFill>
                        <a:srgbClr val="5BCA30"/>
                      </a:solidFill>
                      <a:latin typeface="Cambria Math" panose="02040503050406030204" pitchFamily="18" charset="0"/>
                    </a:rPr>
                    <m:t>-</m:t>
                  </m:r>
                  <m:r>
                    <a:rPr xmlns:a="http://schemas.openxmlformats.org/drawingml/2006/main" sz="800" i="1">
                      <a:solidFill>
                        <a:srgbClr val="5BCA30"/>
                      </a:solidFill>
                      <a:latin typeface="Cambria Math" panose="02040503050406030204" pitchFamily="18" charset="0"/>
                    </a:rPr>
                    <m:t>0.23</m:t>
                  </m:r>
                  <m:r>
                    <a:rPr xmlns:a="http://schemas.openxmlformats.org/drawingml/2006/main" sz="800" i="1">
                      <a:solidFill>
                        <a:srgbClr val="5BCA30"/>
                      </a:solidFill>
                      <a:latin typeface="Cambria Math" panose="02040503050406030204" pitchFamily="18" charset="0"/>
                    </a:rPr>
                    <m:t>-</m:t>
                  </m:r>
                  <m:r>
                    <a:rPr xmlns:a="http://schemas.openxmlformats.org/drawingml/2006/main" sz="800" i="1">
                      <a:solidFill>
                        <a:srgbClr val="5BCA30"/>
                      </a:solidFill>
                      <a:latin typeface="Cambria Math" panose="02040503050406030204" pitchFamily="18" charset="0"/>
                    </a:rPr>
                    <m:t>0.2</m:t>
                  </m:r>
                  <m:sSup>
                    <m:e>
                      <m:r>
                        <a:rPr xmlns:a="http://schemas.openxmlformats.org/drawingml/2006/main" sz="800" i="1">
                          <a:solidFill>
                            <a:srgbClr val="5BCA30"/>
                          </a:solidFill>
                          <a:latin typeface="Cambria Math" panose="02040503050406030204" pitchFamily="18" charset="0"/>
                        </a:rPr>
                        <m:t>)</m:t>
                      </m:r>
                    </m:e>
                    <m:sup>
                      <m:r>
                        <a:rPr xmlns:a="http://schemas.openxmlformats.org/drawingml/2006/main" sz="800" i="1">
                          <a:solidFill>
                            <a:srgbClr val="5BCA30"/>
                          </a:solidFill>
                          <a:latin typeface="Cambria Math" panose="02040503050406030204" pitchFamily="18" charset="0"/>
                        </a:rPr>
                        <m:t>2</m:t>
                      </m:r>
                    </m:sup>
                  </m:sSup>
                </m:oMath>
              </m:oMathPara>
            </a14:m>
            <a:endParaRPr sz="800">
              <a:solidFill>
                <a:srgbClr val="5CCA31"/>
              </a:solidFill>
            </a:endParaRPr>
          </a:p>
        </p:txBody>
      </p:sp>
      <p:sp>
        <p:nvSpPr>
          <p:cNvPr id="2281" name="Equation"/>
          <p:cNvSpPr txBox="1"/>
          <p:nvPr/>
        </p:nvSpPr>
        <p:spPr>
          <a:xfrm>
            <a:off x="4811793" y="4849895"/>
            <a:ext cx="602970" cy="124359"/>
          </a:xfrm>
          <a:prstGeom prst="rect">
            <a:avLst/>
          </a:prstGeom>
          <a:ln w="12700">
            <a:miter lim="400000"/>
          </a:ln>
        </p:spPr>
        <p:txBody>
          <a:bodyPr wrap="none" lIns="0" tIns="0" rIns="0" bIns="0">
            <a:spAutoFit/>
          </a:bodyPr>
          <a:lstStyle/>
          <a:p>
            <a:pPr latinLnBrk="1">
              <a:defRPr sz="1800">
                <a:solidFill>
                  <a:srgbClr val="000000"/>
                </a:solidFill>
              </a:defRPr>
            </a:pPr>
            <a14:m>
              <m:oMathPara>
                <m:oMathParaPr>
                  <m:jc m:val="centerGroup"/>
                </m:oMathParaPr>
                <m:oMath>
                  <m:r>
                    <a:rPr xmlns:a="http://schemas.openxmlformats.org/drawingml/2006/main" sz="800" i="1">
                      <a:solidFill>
                        <a:srgbClr val="5BCA30"/>
                      </a:solidFill>
                      <a:latin typeface="Cambria Math" panose="02040503050406030204" pitchFamily="18" charset="0"/>
                    </a:rPr>
                    <m:t>(</m:t>
                  </m:r>
                  <m:r>
                    <a:rPr xmlns:a="http://schemas.openxmlformats.org/drawingml/2006/main" sz="800" i="1">
                      <a:solidFill>
                        <a:srgbClr val="5BCA30"/>
                      </a:solidFill>
                      <a:latin typeface="Cambria Math" panose="02040503050406030204" pitchFamily="18" charset="0"/>
                    </a:rPr>
                    <m:t>0.01</m:t>
                  </m:r>
                  <m:r>
                    <a:rPr xmlns:a="http://schemas.openxmlformats.org/drawingml/2006/main" sz="800" i="1">
                      <a:solidFill>
                        <a:srgbClr val="5BCA30"/>
                      </a:solidFill>
                      <a:latin typeface="Cambria Math" panose="02040503050406030204" pitchFamily="18" charset="0"/>
                    </a:rPr>
                    <m:t>-</m:t>
                  </m:r>
                  <m:r>
                    <a:rPr xmlns:a="http://schemas.openxmlformats.org/drawingml/2006/main" sz="800" i="1">
                      <a:solidFill>
                        <a:srgbClr val="5BCA30"/>
                      </a:solidFill>
                      <a:latin typeface="Cambria Math" panose="02040503050406030204" pitchFamily="18" charset="0"/>
                    </a:rPr>
                    <m:t>(</m:t>
                  </m:r>
                  <m:r>
                    <a:rPr xmlns:a="http://schemas.openxmlformats.org/drawingml/2006/main" sz="800" i="1">
                      <a:solidFill>
                        <a:srgbClr val="5BCA30"/>
                      </a:solidFill>
                      <a:latin typeface="Cambria Math" panose="02040503050406030204" pitchFamily="18" charset="0"/>
                    </a:rPr>
                    <m:t>-</m:t>
                  </m:r>
                  <m:r>
                    <a:rPr xmlns:a="http://schemas.openxmlformats.org/drawingml/2006/main" sz="800" i="1">
                      <a:solidFill>
                        <a:srgbClr val="5BCA30"/>
                      </a:solidFill>
                      <a:latin typeface="Cambria Math" panose="02040503050406030204" pitchFamily="18" charset="0"/>
                    </a:rPr>
                    <m:t>2</m:t>
                  </m:r>
                  <m:r>
                    <a:rPr xmlns:a="http://schemas.openxmlformats.org/drawingml/2006/main" sz="800" i="1">
                      <a:solidFill>
                        <a:srgbClr val="5BCA30"/>
                      </a:solidFill>
                      <a:latin typeface="Cambria Math" panose="02040503050406030204" pitchFamily="18" charset="0"/>
                    </a:rPr>
                    <m:t>)</m:t>
                  </m:r>
                  <m:sSup>
                    <m:e>
                      <m:r>
                        <a:rPr xmlns:a="http://schemas.openxmlformats.org/drawingml/2006/main" sz="800" i="1">
                          <a:solidFill>
                            <a:srgbClr val="5BCA30"/>
                          </a:solidFill>
                          <a:latin typeface="Cambria Math" panose="02040503050406030204" pitchFamily="18" charset="0"/>
                        </a:rPr>
                        <m:t>)</m:t>
                      </m:r>
                    </m:e>
                    <m:sup>
                      <m:r>
                        <a:rPr xmlns:a="http://schemas.openxmlformats.org/drawingml/2006/main" sz="800" i="1">
                          <a:solidFill>
                            <a:srgbClr val="5BCA30"/>
                          </a:solidFill>
                          <a:latin typeface="Cambria Math" panose="02040503050406030204" pitchFamily="18" charset="0"/>
                        </a:rPr>
                        <m:t>2</m:t>
                      </m:r>
                    </m:sup>
                  </m:sSup>
                </m:oMath>
              </m:oMathPara>
            </a14:m>
            <a:endParaRPr sz="800">
              <a:solidFill>
                <a:srgbClr val="5CCA31"/>
              </a:solidFill>
            </a:endParaRPr>
          </a:p>
        </p:txBody>
      </p:sp>
      <p:sp>
        <p:nvSpPr>
          <p:cNvPr id="2282" name="Equation"/>
          <p:cNvSpPr txBox="1"/>
          <p:nvPr/>
        </p:nvSpPr>
        <p:spPr>
          <a:xfrm>
            <a:off x="4687070" y="5643598"/>
            <a:ext cx="815333" cy="124359"/>
          </a:xfrm>
          <a:prstGeom prst="rect">
            <a:avLst/>
          </a:prstGeom>
          <a:ln w="12700">
            <a:miter lim="400000"/>
          </a:ln>
        </p:spPr>
        <p:txBody>
          <a:bodyPr wrap="none" lIns="0" tIns="0" rIns="0" bIns="0">
            <a:spAutoFit/>
          </a:bodyPr>
          <a:lstStyle/>
          <a:p>
            <a:pPr latinLnBrk="1">
              <a:defRPr sz="1800">
                <a:solidFill>
                  <a:srgbClr val="000000"/>
                </a:solidFill>
              </a:defRPr>
            </a:pPr>
            <a14:m>
              <m:oMathPara>
                <m:oMathParaPr>
                  <m:jc m:val="centerGroup"/>
                </m:oMathParaPr>
                <m:oMath>
                  <m:r>
                    <a:rPr xmlns:a="http://schemas.openxmlformats.org/drawingml/2006/main" sz="800" i="1">
                      <a:solidFill>
                        <a:srgbClr val="5BCA30"/>
                      </a:solidFill>
                      <a:latin typeface="Cambria Math" panose="02040503050406030204" pitchFamily="18" charset="0"/>
                    </a:rPr>
                    <m:t>(</m:t>
                  </m:r>
                  <m:r>
                    <a:rPr xmlns:a="http://schemas.openxmlformats.org/drawingml/2006/main" sz="800" i="1">
                      <a:solidFill>
                        <a:srgbClr val="5BCA30"/>
                      </a:solidFill>
                      <a:latin typeface="Cambria Math" panose="02040503050406030204" pitchFamily="18" charset="0"/>
                    </a:rPr>
                    <m:t>-</m:t>
                  </m:r>
                  <m:r>
                    <a:rPr xmlns:a="http://schemas.openxmlformats.org/drawingml/2006/main" sz="800" i="1">
                      <a:solidFill>
                        <a:srgbClr val="5BCA30"/>
                      </a:solidFill>
                      <a:latin typeface="Cambria Math" panose="02040503050406030204" pitchFamily="18" charset="0"/>
                    </a:rPr>
                    <m:t>0.14</m:t>
                  </m:r>
                  <m:r>
                    <a:rPr xmlns:a="http://schemas.openxmlformats.org/drawingml/2006/main" sz="800" i="1">
                      <a:solidFill>
                        <a:srgbClr val="5BCA30"/>
                      </a:solidFill>
                      <a:latin typeface="Cambria Math" panose="02040503050406030204" pitchFamily="18" charset="0"/>
                    </a:rPr>
                    <m:t>-</m:t>
                  </m:r>
                  <m:r>
                    <a:rPr xmlns:a="http://schemas.openxmlformats.org/drawingml/2006/main" sz="800" i="1">
                      <a:solidFill>
                        <a:srgbClr val="5BCA30"/>
                      </a:solidFill>
                      <a:latin typeface="Cambria Math" panose="02040503050406030204" pitchFamily="18" charset="0"/>
                    </a:rPr>
                    <m:t>(</m:t>
                  </m:r>
                  <m:r>
                    <a:rPr xmlns:a="http://schemas.openxmlformats.org/drawingml/2006/main" sz="800" i="1">
                      <a:solidFill>
                        <a:srgbClr val="5BCA30"/>
                      </a:solidFill>
                      <a:latin typeface="Cambria Math" panose="02040503050406030204" pitchFamily="18" charset="0"/>
                    </a:rPr>
                    <m:t>-</m:t>
                  </m:r>
                  <m:r>
                    <a:rPr xmlns:a="http://schemas.openxmlformats.org/drawingml/2006/main" sz="800" i="1">
                      <a:solidFill>
                        <a:srgbClr val="5BCA30"/>
                      </a:solidFill>
                      <a:latin typeface="Cambria Math" panose="02040503050406030204" pitchFamily="18" charset="0"/>
                    </a:rPr>
                    <m:t>0.12</m:t>
                  </m:r>
                  <m:r>
                    <a:rPr xmlns:a="http://schemas.openxmlformats.org/drawingml/2006/main" sz="800" i="1">
                      <a:solidFill>
                        <a:srgbClr val="5BCA30"/>
                      </a:solidFill>
                      <a:latin typeface="Cambria Math" panose="02040503050406030204" pitchFamily="18" charset="0"/>
                    </a:rPr>
                    <m:t>)</m:t>
                  </m:r>
                  <m:sSup>
                    <m:e>
                      <m:r>
                        <a:rPr xmlns:a="http://schemas.openxmlformats.org/drawingml/2006/main" sz="800" i="1">
                          <a:solidFill>
                            <a:srgbClr val="5BCA30"/>
                          </a:solidFill>
                          <a:latin typeface="Cambria Math" panose="02040503050406030204" pitchFamily="18" charset="0"/>
                        </a:rPr>
                        <m:t>)</m:t>
                      </m:r>
                    </m:e>
                    <m:sup>
                      <m:r>
                        <a:rPr xmlns:a="http://schemas.openxmlformats.org/drawingml/2006/main" sz="800" i="1">
                          <a:solidFill>
                            <a:srgbClr val="5BCA30"/>
                          </a:solidFill>
                          <a:latin typeface="Cambria Math" panose="02040503050406030204" pitchFamily="18" charset="0"/>
                        </a:rPr>
                        <m:t>2</m:t>
                      </m:r>
                    </m:sup>
                  </m:sSup>
                </m:oMath>
              </m:oMathPara>
            </a14:m>
            <a:endParaRPr sz="800">
              <a:solidFill>
                <a:srgbClr val="5CCA31"/>
              </a:solidFill>
            </a:endParaRPr>
          </a:p>
        </p:txBody>
      </p:sp>
      <p:sp>
        <p:nvSpPr>
          <p:cNvPr id="2283" name="Equation"/>
          <p:cNvSpPr txBox="1"/>
          <p:nvPr/>
        </p:nvSpPr>
        <p:spPr>
          <a:xfrm>
            <a:off x="3943536" y="6187763"/>
            <a:ext cx="678540" cy="101682"/>
          </a:xfrm>
          <a:prstGeom prst="rect">
            <a:avLst/>
          </a:prstGeom>
          <a:ln w="12700">
            <a:miter lim="400000"/>
          </a:ln>
        </p:spPr>
        <p:txBody>
          <a:bodyPr wrap="none" lIns="0" tIns="0" rIns="0" bIns="0">
            <a:spAutoFit/>
          </a:bodyPr>
          <a:lstStyle/>
          <a:p>
            <a:pPr latinLnBrk="1">
              <a:defRPr sz="1800">
                <a:solidFill>
                  <a:srgbClr val="000000"/>
                </a:solidFill>
              </a:defRPr>
            </a:pPr>
            <a14:m>
              <m:oMathPara>
                <m:oMathParaPr>
                  <m:jc m:val="centerGroup"/>
                </m:oMathParaPr>
                <m:oMath>
                  <m:r>
                    <a:rPr xmlns:a="http://schemas.openxmlformats.org/drawingml/2006/main" sz="700" i="1">
                      <a:solidFill>
                        <a:srgbClr val="2B32CA"/>
                      </a:solidFill>
                      <a:latin typeface="Cambria Math" panose="02040503050406030204" pitchFamily="18" charset="0"/>
                    </a:rPr>
                    <m:t>M</m:t>
                  </m:r>
                  <m:r>
                    <a:rPr xmlns:a="http://schemas.openxmlformats.org/drawingml/2006/main" sz="700" i="1">
                      <a:solidFill>
                        <a:srgbClr val="2B32CA"/>
                      </a:solidFill>
                      <a:latin typeface="Cambria Math" panose="02040503050406030204" pitchFamily="18" charset="0"/>
                    </a:rPr>
                    <m:t>S</m:t>
                  </m:r>
                  <m:sSub>
                    <m:e>
                      <m:r>
                        <a:rPr xmlns:a="http://schemas.openxmlformats.org/drawingml/2006/main" sz="700" i="1">
                          <a:solidFill>
                            <a:srgbClr val="2B32CA"/>
                          </a:solidFill>
                          <a:latin typeface="Cambria Math" panose="02040503050406030204" pitchFamily="18" charset="0"/>
                        </a:rPr>
                        <m:t>E</m:t>
                      </m:r>
                    </m:e>
                    <m:sub>
                      <m:r>
                        <a:rPr xmlns:a="http://schemas.openxmlformats.org/drawingml/2006/main" sz="700" i="1">
                          <a:solidFill>
                            <a:srgbClr val="2B32CA"/>
                          </a:solidFill>
                          <a:latin typeface="Cambria Math" panose="02040503050406030204" pitchFamily="18" charset="0"/>
                        </a:rPr>
                        <m:t>V</m:t>
                      </m:r>
                      <m:r>
                        <a:rPr xmlns:a="http://schemas.openxmlformats.org/drawingml/2006/main" sz="700" i="1">
                          <a:solidFill>
                            <a:srgbClr val="2B32CA"/>
                          </a:solidFill>
                          <a:latin typeface="Cambria Math" panose="02040503050406030204" pitchFamily="18" charset="0"/>
                        </a:rPr>
                        <m:t>e</m:t>
                      </m:r>
                      <m:r>
                        <a:rPr xmlns:a="http://schemas.openxmlformats.org/drawingml/2006/main" sz="700" i="1">
                          <a:solidFill>
                            <a:srgbClr val="2B32CA"/>
                          </a:solidFill>
                          <a:latin typeface="Cambria Math" panose="02040503050406030204" pitchFamily="18" charset="0"/>
                        </a:rPr>
                        <m:t>l</m:t>
                      </m:r>
                    </m:sub>
                  </m:sSub>
                  <m:r>
                    <a:rPr xmlns:a="http://schemas.openxmlformats.org/drawingml/2006/main" sz="700" i="1">
                      <a:solidFill>
                        <a:srgbClr val="2B32CA"/>
                      </a:solidFill>
                      <a:latin typeface="Cambria Math" panose="02040503050406030204" pitchFamily="18" charset="0"/>
                    </a:rPr>
                    <m:t>=</m:t>
                  </m:r>
                  <m:bar>
                    <m:barPr>
                      <m:ctrlPr>
                        <a:rPr xmlns:a="http://schemas.openxmlformats.org/drawingml/2006/main" sz="700" i="1">
                          <a:solidFill>
                            <a:srgbClr val="2B32CA"/>
                          </a:solidFill>
                          <a:latin typeface="Cambria Math" panose="02040503050406030204" pitchFamily="18" charset="0"/>
                        </a:rPr>
                      </m:ctrlPr>
                      <m:pos m:val="top"/>
                    </m:barPr>
                    <m:e>
                      <m:r>
                        <a:rPr xmlns:a="http://schemas.openxmlformats.org/drawingml/2006/main" sz="700" i="1">
                          <a:solidFill>
                            <a:srgbClr val="2B32CA"/>
                          </a:solidFill>
                          <a:latin typeface="Cambria Math" panose="02040503050406030204" pitchFamily="18" charset="0"/>
                        </a:rPr>
                        <m:t>S</m:t>
                      </m:r>
                      <m:sSub>
                        <m:e>
                          <m:r>
                            <a:rPr xmlns:a="http://schemas.openxmlformats.org/drawingml/2006/main" sz="700" i="1">
                              <a:solidFill>
                                <a:srgbClr val="2B32CA"/>
                              </a:solidFill>
                              <a:latin typeface="Cambria Math" panose="02040503050406030204" pitchFamily="18" charset="0"/>
                            </a:rPr>
                            <m:t>E</m:t>
                          </m:r>
                        </m:e>
                        <m:sub>
                          <m:r>
                            <a:rPr xmlns:a="http://schemas.openxmlformats.org/drawingml/2006/main" sz="700" i="1">
                              <a:solidFill>
                                <a:srgbClr val="2B32CA"/>
                              </a:solidFill>
                              <a:latin typeface="Cambria Math" panose="02040503050406030204" pitchFamily="18" charset="0"/>
                            </a:rPr>
                            <m:t>V</m:t>
                          </m:r>
                          <m:r>
                            <a:rPr xmlns:a="http://schemas.openxmlformats.org/drawingml/2006/main" sz="700" i="1">
                              <a:solidFill>
                                <a:srgbClr val="2B32CA"/>
                              </a:solidFill>
                              <a:latin typeface="Cambria Math" panose="02040503050406030204" pitchFamily="18" charset="0"/>
                            </a:rPr>
                            <m:t>e</m:t>
                          </m:r>
                          <m:r>
                            <a:rPr xmlns:a="http://schemas.openxmlformats.org/drawingml/2006/main" sz="700" i="1">
                              <a:solidFill>
                                <a:srgbClr val="2B32CA"/>
                              </a:solidFill>
                              <a:latin typeface="Cambria Math" panose="02040503050406030204" pitchFamily="18" charset="0"/>
                            </a:rPr>
                            <m:t>l</m:t>
                          </m:r>
                        </m:sub>
                      </m:sSub>
                    </m:e>
                  </m:bar>
                </m:oMath>
              </m:oMathPara>
            </a14:m>
            <a:endParaRPr sz="700">
              <a:solidFill>
                <a:srgbClr val="2B33CA"/>
              </a:solidFill>
            </a:endParaRPr>
          </a:p>
        </p:txBody>
      </p:sp>
      <p:sp>
        <p:nvSpPr>
          <p:cNvPr id="2284" name="Equation"/>
          <p:cNvSpPr txBox="1"/>
          <p:nvPr/>
        </p:nvSpPr>
        <p:spPr>
          <a:xfrm>
            <a:off x="4787875" y="6187763"/>
            <a:ext cx="650806" cy="115639"/>
          </a:xfrm>
          <a:prstGeom prst="rect">
            <a:avLst/>
          </a:prstGeom>
          <a:ln w="12700">
            <a:miter lim="400000"/>
          </a:ln>
        </p:spPr>
        <p:txBody>
          <a:bodyPr wrap="none" lIns="0" tIns="0" rIns="0" bIns="0">
            <a:spAutoFit/>
          </a:bodyPr>
          <a:lstStyle/>
          <a:p>
            <a:pPr latinLnBrk="1">
              <a:defRPr sz="1800">
                <a:solidFill>
                  <a:srgbClr val="000000"/>
                </a:solidFill>
              </a:defRPr>
            </a:pPr>
            <a14:m>
              <m:oMathPara>
                <m:oMathParaPr>
                  <m:jc m:val="centerGroup"/>
                </m:oMathParaPr>
                <m:oMath>
                  <m:r>
                    <a:rPr xmlns:a="http://schemas.openxmlformats.org/drawingml/2006/main" sz="700" i="1">
                      <a:solidFill>
                        <a:srgbClr val="5BC930"/>
                      </a:solidFill>
                      <a:latin typeface="Cambria Math" panose="02040503050406030204" pitchFamily="18" charset="0"/>
                    </a:rPr>
                    <m:t>M</m:t>
                  </m:r>
                  <m:r>
                    <a:rPr xmlns:a="http://schemas.openxmlformats.org/drawingml/2006/main" sz="700" i="1">
                      <a:solidFill>
                        <a:srgbClr val="5BC930"/>
                      </a:solidFill>
                      <a:latin typeface="Cambria Math" panose="02040503050406030204" pitchFamily="18" charset="0"/>
                    </a:rPr>
                    <m:t>S</m:t>
                  </m:r>
                  <m:sSub>
                    <m:e>
                      <m:r>
                        <a:rPr xmlns:a="http://schemas.openxmlformats.org/drawingml/2006/main" sz="700" i="1">
                          <a:solidFill>
                            <a:srgbClr val="5BC930"/>
                          </a:solidFill>
                          <a:latin typeface="Cambria Math" panose="02040503050406030204" pitchFamily="18" charset="0"/>
                        </a:rPr>
                        <m:t>E</m:t>
                      </m:r>
                    </m:e>
                    <m:sub>
                      <m:r>
                        <a:rPr xmlns:a="http://schemas.openxmlformats.org/drawingml/2006/main" sz="700" i="1">
                          <a:solidFill>
                            <a:srgbClr val="5BC930"/>
                          </a:solidFill>
                          <a:latin typeface="Cambria Math" panose="02040503050406030204" pitchFamily="18" charset="0"/>
                        </a:rPr>
                        <m:t>μ</m:t>
                      </m:r>
                      <m:r>
                        <a:rPr xmlns:a="http://schemas.openxmlformats.org/drawingml/2006/main" sz="700" i="1">
                          <a:solidFill>
                            <a:srgbClr val="5BC930"/>
                          </a:solidFill>
                          <a:latin typeface="Cambria Math" panose="02040503050406030204" pitchFamily="18" charset="0"/>
                        </a:rPr>
                        <m:t>T</m:t>
                      </m:r>
                    </m:sub>
                  </m:sSub>
                  <m:r>
                    <a:rPr xmlns:a="http://schemas.openxmlformats.org/drawingml/2006/main" sz="700" i="1">
                      <a:solidFill>
                        <a:srgbClr val="5BC930"/>
                      </a:solidFill>
                      <a:latin typeface="Cambria Math" panose="02040503050406030204" pitchFamily="18" charset="0"/>
                    </a:rPr>
                    <m:t>=</m:t>
                  </m:r>
                  <m:bar>
                    <m:barPr>
                      <m:ctrlPr>
                        <a:rPr xmlns:a="http://schemas.openxmlformats.org/drawingml/2006/main" sz="700" i="1">
                          <a:solidFill>
                            <a:srgbClr val="5BC930"/>
                          </a:solidFill>
                          <a:latin typeface="Cambria Math" panose="02040503050406030204" pitchFamily="18" charset="0"/>
                        </a:rPr>
                      </m:ctrlPr>
                      <m:pos m:val="top"/>
                    </m:barPr>
                    <m:e>
                      <m:r>
                        <a:rPr xmlns:a="http://schemas.openxmlformats.org/drawingml/2006/main" sz="700" i="1">
                          <a:solidFill>
                            <a:srgbClr val="5BC930"/>
                          </a:solidFill>
                          <a:latin typeface="Cambria Math" panose="02040503050406030204" pitchFamily="18" charset="0"/>
                        </a:rPr>
                        <m:t>S</m:t>
                      </m:r>
                      <m:sSub>
                        <m:e>
                          <m:r>
                            <a:rPr xmlns:a="http://schemas.openxmlformats.org/drawingml/2006/main" sz="700" i="1">
                              <a:solidFill>
                                <a:srgbClr val="5BC930"/>
                              </a:solidFill>
                              <a:latin typeface="Cambria Math" panose="02040503050406030204" pitchFamily="18" charset="0"/>
                            </a:rPr>
                            <m:t>E</m:t>
                          </m:r>
                        </m:e>
                        <m:sub>
                          <m:r>
                            <a:rPr xmlns:a="http://schemas.openxmlformats.org/drawingml/2006/main" sz="700" i="1">
                              <a:solidFill>
                                <a:srgbClr val="5BC930"/>
                              </a:solidFill>
                              <a:latin typeface="Cambria Math" panose="02040503050406030204" pitchFamily="18" charset="0"/>
                            </a:rPr>
                            <m:t>μ</m:t>
                          </m:r>
                          <m:r>
                            <a:rPr xmlns:a="http://schemas.openxmlformats.org/drawingml/2006/main" sz="700" i="1">
                              <a:solidFill>
                                <a:srgbClr val="5BC930"/>
                              </a:solidFill>
                              <a:latin typeface="Cambria Math" panose="02040503050406030204" pitchFamily="18" charset="0"/>
                            </a:rPr>
                            <m:t>T</m:t>
                          </m:r>
                        </m:sub>
                      </m:sSub>
                    </m:e>
                  </m:bar>
                </m:oMath>
              </m:oMathPara>
            </a14:m>
            <a:endParaRPr sz="700">
              <a:solidFill>
                <a:srgbClr val="5CCA31"/>
              </a:solidFill>
            </a:endParaRPr>
          </a:p>
        </p:txBody>
      </p:sp>
      <p:grpSp>
        <p:nvGrpSpPr>
          <p:cNvPr id="2297" name="Group"/>
          <p:cNvGrpSpPr/>
          <p:nvPr/>
        </p:nvGrpSpPr>
        <p:grpSpPr>
          <a:xfrm>
            <a:off x="7534476" y="293959"/>
            <a:ext cx="1279795" cy="1033211"/>
            <a:chOff x="-17960" y="-17960"/>
            <a:chExt cx="1279793" cy="1033209"/>
          </a:xfrm>
        </p:grpSpPr>
        <p:pic>
          <p:nvPicPr>
            <p:cNvPr id="2285" name="Rounded Rectangle Rounded rectangle" descr="Rounded Rectangle Rounded rectangle"/>
            <p:cNvPicPr>
              <a:picLocks noChangeAspect="0"/>
            </p:cNvPicPr>
            <p:nvPr/>
          </p:nvPicPr>
          <p:blipFill>
            <a:blip r:embed="rId2">
              <a:extLst/>
            </a:blip>
            <a:stretch>
              <a:fillRect/>
            </a:stretch>
          </p:blipFill>
          <p:spPr>
            <a:xfrm>
              <a:off x="-17961" y="-17961"/>
              <a:ext cx="1279795" cy="1033210"/>
            </a:xfrm>
            <a:prstGeom prst="rect">
              <a:avLst/>
            </a:prstGeom>
            <a:effectLst/>
          </p:spPr>
        </p:pic>
        <p:grpSp>
          <p:nvGrpSpPr>
            <p:cNvPr id="2289" name="Intro to NN"/>
            <p:cNvGrpSpPr/>
            <p:nvPr/>
          </p:nvGrpSpPr>
          <p:grpSpPr>
            <a:xfrm>
              <a:off x="68324" y="333649"/>
              <a:ext cx="1085991" cy="372260"/>
              <a:chOff x="0" y="0"/>
              <a:chExt cx="1085989" cy="372258"/>
            </a:xfrm>
          </p:grpSpPr>
          <p:sp>
            <p:nvSpPr>
              <p:cNvPr id="2288" name="Intro to NN"/>
              <p:cNvSpPr/>
              <p:nvPr/>
            </p:nvSpPr>
            <p:spPr>
              <a:xfrm>
                <a:off x="17960" y="17960"/>
                <a:ext cx="1050070" cy="33633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829" y="0"/>
                    </a:moveTo>
                    <a:lnTo>
                      <a:pt x="1771" y="0"/>
                    </a:lnTo>
                    <a:cubicBezTo>
                      <a:pt x="1252" y="0"/>
                      <a:pt x="940" y="0"/>
                      <a:pt x="732" y="271"/>
                    </a:cubicBezTo>
                    <a:cubicBezTo>
                      <a:pt x="432" y="612"/>
                      <a:pt x="196" y="1349"/>
                      <a:pt x="87" y="2285"/>
                    </a:cubicBezTo>
                    <a:cubicBezTo>
                      <a:pt x="0" y="2934"/>
                      <a:pt x="0" y="3908"/>
                      <a:pt x="0" y="5531"/>
                    </a:cubicBezTo>
                    <a:lnTo>
                      <a:pt x="0" y="16069"/>
                    </a:lnTo>
                    <a:cubicBezTo>
                      <a:pt x="0" y="17692"/>
                      <a:pt x="0" y="18666"/>
                      <a:pt x="87" y="19315"/>
                    </a:cubicBezTo>
                    <a:cubicBezTo>
                      <a:pt x="196" y="20251"/>
                      <a:pt x="432" y="20988"/>
                      <a:pt x="732" y="21329"/>
                    </a:cubicBezTo>
                    <a:cubicBezTo>
                      <a:pt x="940" y="21600"/>
                      <a:pt x="1252" y="21600"/>
                      <a:pt x="1771" y="21600"/>
                    </a:cubicBezTo>
                    <a:lnTo>
                      <a:pt x="19829" y="21600"/>
                    </a:lnTo>
                    <a:cubicBezTo>
                      <a:pt x="20348" y="21600"/>
                      <a:pt x="20660" y="21600"/>
                      <a:pt x="20868" y="21329"/>
                    </a:cubicBezTo>
                    <a:cubicBezTo>
                      <a:pt x="21168" y="20988"/>
                      <a:pt x="21404" y="20251"/>
                      <a:pt x="21513" y="19315"/>
                    </a:cubicBezTo>
                    <a:cubicBezTo>
                      <a:pt x="21600" y="18666"/>
                      <a:pt x="21600" y="17692"/>
                      <a:pt x="21600" y="16069"/>
                    </a:cubicBezTo>
                    <a:lnTo>
                      <a:pt x="21600" y="5531"/>
                    </a:lnTo>
                    <a:cubicBezTo>
                      <a:pt x="21600" y="3908"/>
                      <a:pt x="21600" y="2934"/>
                      <a:pt x="21513" y="2285"/>
                    </a:cubicBezTo>
                    <a:cubicBezTo>
                      <a:pt x="21404" y="1349"/>
                      <a:pt x="21168" y="612"/>
                      <a:pt x="20868" y="271"/>
                    </a:cubicBezTo>
                    <a:cubicBezTo>
                      <a:pt x="20660" y="0"/>
                      <a:pt x="20348" y="0"/>
                      <a:pt x="19829" y="0"/>
                    </a:cubicBezTo>
                    <a:close/>
                  </a:path>
                </a:pathLst>
              </a:custGeom>
              <a:solidFill>
                <a:srgbClr val="D5D5D5"/>
              </a:solidFill>
              <a:ln>
                <a:noFill/>
              </a:ln>
              <a:effectLst/>
              <a:extLst>
                <a:ext uri="{C572A759-6A51-4108-AA02-DFA0A04FC94B}">
                  <ma14:wrappingTextBoxFlag xmlns:ma14="http://schemas.microsoft.com/office/mac/drawingml/2011/main" val="1"/>
                </a:ext>
              </a:extLst>
            </p:spPr>
            <p:txBody>
              <a:bodyPr wrap="square" lIns="19050" tIns="19050" rIns="19050" bIns="19050" numCol="1" anchor="ctr">
                <a:noAutofit/>
              </a:bodyPr>
              <a:lstStyle>
                <a:lvl1pPr algn="ctr" defTabSz="412750">
                  <a:defRPr sz="800">
                    <a:solidFill>
                      <a:srgbClr val="000000"/>
                    </a:solidFill>
                    <a:latin typeface="Helvetica Neue Medium"/>
                    <a:ea typeface="Helvetica Neue Medium"/>
                    <a:cs typeface="Helvetica Neue Medium"/>
                    <a:sym typeface="Helvetica Neue Medium"/>
                  </a:defRPr>
                </a:lvl1pPr>
              </a:lstStyle>
              <a:p>
                <a:pPr/>
                <a:r>
                  <a:t>Intro to NN</a:t>
                </a:r>
              </a:p>
            </p:txBody>
          </p:sp>
          <p:pic>
            <p:nvPicPr>
              <p:cNvPr id="2287" name="Intro to NN Intro to NN" descr="Intro to NN Intro to NN"/>
              <p:cNvPicPr>
                <a:picLocks noChangeAspect="0"/>
              </p:cNvPicPr>
              <p:nvPr/>
            </p:nvPicPr>
            <p:blipFill>
              <a:blip r:embed="rId3">
                <a:extLst/>
              </a:blip>
              <a:stretch>
                <a:fillRect/>
              </a:stretch>
            </p:blipFill>
            <p:spPr>
              <a:xfrm>
                <a:off x="-1" y="0"/>
                <a:ext cx="1085991" cy="372259"/>
              </a:xfrm>
              <a:prstGeom prst="rect">
                <a:avLst/>
              </a:prstGeom>
              <a:effectLst/>
            </p:spPr>
          </p:pic>
        </p:grpSp>
        <p:grpSp>
          <p:nvGrpSpPr>
            <p:cNvPr id="2296" name="Group"/>
            <p:cNvGrpSpPr/>
            <p:nvPr/>
          </p:nvGrpSpPr>
          <p:grpSpPr>
            <a:xfrm>
              <a:off x="201565" y="134646"/>
              <a:ext cx="840742" cy="781468"/>
              <a:chOff x="-17960" y="-17960"/>
              <a:chExt cx="840741" cy="781467"/>
            </a:xfrm>
          </p:grpSpPr>
          <p:grpSp>
            <p:nvGrpSpPr>
              <p:cNvPr id="2292" name="Tasks and Models"/>
              <p:cNvGrpSpPr/>
              <p:nvPr/>
            </p:nvGrpSpPr>
            <p:grpSpPr>
              <a:xfrm>
                <a:off x="-17961" y="-17961"/>
                <a:ext cx="840742" cy="200964"/>
                <a:chOff x="0" y="0"/>
                <a:chExt cx="840741" cy="200962"/>
              </a:xfrm>
            </p:grpSpPr>
            <p:sp>
              <p:nvSpPr>
                <p:cNvPr id="2291" name="Tasks and Models"/>
                <p:cNvSpPr/>
                <p:nvPr/>
              </p:nvSpPr>
              <p:spPr>
                <a:xfrm>
                  <a:off x="17960" y="17960"/>
                  <a:ext cx="804821" cy="16504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829" y="0"/>
                      </a:moveTo>
                      <a:lnTo>
                        <a:pt x="1771" y="0"/>
                      </a:lnTo>
                      <a:cubicBezTo>
                        <a:pt x="1252" y="0"/>
                        <a:pt x="940" y="0"/>
                        <a:pt x="732" y="423"/>
                      </a:cubicBezTo>
                      <a:cubicBezTo>
                        <a:pt x="432" y="955"/>
                        <a:pt x="196" y="2107"/>
                        <a:pt x="87" y="3569"/>
                      </a:cubicBezTo>
                      <a:cubicBezTo>
                        <a:pt x="0" y="4583"/>
                        <a:pt x="0" y="6103"/>
                        <a:pt x="0" y="8638"/>
                      </a:cubicBezTo>
                      <a:lnTo>
                        <a:pt x="0" y="12962"/>
                      </a:lnTo>
                      <a:cubicBezTo>
                        <a:pt x="0" y="15497"/>
                        <a:pt x="0" y="17017"/>
                        <a:pt x="87" y="18031"/>
                      </a:cubicBezTo>
                      <a:cubicBezTo>
                        <a:pt x="196" y="19493"/>
                        <a:pt x="432" y="20645"/>
                        <a:pt x="732" y="21177"/>
                      </a:cubicBezTo>
                      <a:cubicBezTo>
                        <a:pt x="940" y="21600"/>
                        <a:pt x="1252" y="21600"/>
                        <a:pt x="1771" y="21600"/>
                      </a:cubicBezTo>
                      <a:lnTo>
                        <a:pt x="19829" y="21600"/>
                      </a:lnTo>
                      <a:cubicBezTo>
                        <a:pt x="20348" y="21600"/>
                        <a:pt x="20660" y="21600"/>
                        <a:pt x="20868" y="21177"/>
                      </a:cubicBezTo>
                      <a:cubicBezTo>
                        <a:pt x="21168" y="20645"/>
                        <a:pt x="21404" y="19493"/>
                        <a:pt x="21513" y="18031"/>
                      </a:cubicBezTo>
                      <a:cubicBezTo>
                        <a:pt x="21600" y="17017"/>
                        <a:pt x="21600" y="15497"/>
                        <a:pt x="21600" y="12962"/>
                      </a:cubicBezTo>
                      <a:lnTo>
                        <a:pt x="21600" y="8638"/>
                      </a:lnTo>
                      <a:cubicBezTo>
                        <a:pt x="21600" y="6103"/>
                        <a:pt x="21600" y="4583"/>
                        <a:pt x="21513" y="3569"/>
                      </a:cubicBezTo>
                      <a:cubicBezTo>
                        <a:pt x="21404" y="2107"/>
                        <a:pt x="21168" y="955"/>
                        <a:pt x="20868" y="423"/>
                      </a:cubicBezTo>
                      <a:cubicBezTo>
                        <a:pt x="20660" y="0"/>
                        <a:pt x="20348" y="0"/>
                        <a:pt x="19829" y="0"/>
                      </a:cubicBezTo>
                      <a:close/>
                    </a:path>
                  </a:pathLst>
                </a:custGeom>
                <a:solidFill>
                  <a:schemeClr val="accent1">
                    <a:lumOff val="2401"/>
                  </a:schemeClr>
                </a:solidFill>
                <a:ln>
                  <a:noFill/>
                </a:ln>
                <a:effectLst/>
                <a:extLst>
                  <a:ext uri="{C572A759-6A51-4108-AA02-DFA0A04FC94B}">
                    <ma14:wrappingTextBoxFlag xmlns:ma14="http://schemas.microsoft.com/office/mac/drawingml/2011/main" val="1"/>
                  </a:ext>
                </a:extLst>
              </p:spPr>
              <p:txBody>
                <a:bodyPr wrap="square" lIns="19050" tIns="19050" rIns="19050" bIns="19050" numCol="1" anchor="ctr">
                  <a:noAutofit/>
                </a:bodyPr>
                <a:lstStyle>
                  <a:lvl1pPr algn="ctr" defTabSz="412750">
                    <a:defRPr sz="600">
                      <a:solidFill>
                        <a:srgbClr val="000000"/>
                      </a:solidFill>
                      <a:latin typeface="Helvetica Neue Medium"/>
                      <a:ea typeface="Helvetica Neue Medium"/>
                      <a:cs typeface="Helvetica Neue Medium"/>
                      <a:sym typeface="Helvetica Neue Medium"/>
                    </a:defRPr>
                  </a:lvl1pPr>
                </a:lstStyle>
                <a:p>
                  <a:pPr/>
                  <a:r>
                    <a:t>Tasks and Models</a:t>
                  </a:r>
                </a:p>
              </p:txBody>
            </p:sp>
            <p:pic>
              <p:nvPicPr>
                <p:cNvPr id="2290" name="Tasks and Models Tasks and Models" descr="Tasks and Models Tasks and Models"/>
                <p:cNvPicPr>
                  <a:picLocks noChangeAspect="0"/>
                </p:cNvPicPr>
                <p:nvPr/>
              </p:nvPicPr>
              <p:blipFill>
                <a:blip r:embed="rId4">
                  <a:extLst/>
                </a:blip>
                <a:stretch>
                  <a:fillRect/>
                </a:stretch>
              </p:blipFill>
              <p:spPr>
                <a:xfrm>
                  <a:off x="-1" y="-1"/>
                  <a:ext cx="840743" cy="200964"/>
                </a:xfrm>
                <a:prstGeom prst="rect">
                  <a:avLst/>
                </a:prstGeom>
                <a:effectLst/>
              </p:spPr>
            </p:pic>
          </p:grpSp>
          <p:grpSp>
            <p:nvGrpSpPr>
              <p:cNvPr id="2295" name="VAE"/>
              <p:cNvGrpSpPr/>
              <p:nvPr/>
            </p:nvGrpSpPr>
            <p:grpSpPr>
              <a:xfrm>
                <a:off x="-17961" y="554020"/>
                <a:ext cx="840742" cy="209487"/>
                <a:chOff x="0" y="0"/>
                <a:chExt cx="840741" cy="209486"/>
              </a:xfrm>
            </p:grpSpPr>
            <p:sp>
              <p:nvSpPr>
                <p:cNvPr id="2294" name="VAE"/>
                <p:cNvSpPr/>
                <p:nvPr/>
              </p:nvSpPr>
              <p:spPr>
                <a:xfrm>
                  <a:off x="17960" y="17960"/>
                  <a:ext cx="804821" cy="17356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829" y="0"/>
                      </a:moveTo>
                      <a:lnTo>
                        <a:pt x="1771" y="0"/>
                      </a:lnTo>
                      <a:cubicBezTo>
                        <a:pt x="1252" y="0"/>
                        <a:pt x="940" y="0"/>
                        <a:pt x="732" y="403"/>
                      </a:cubicBezTo>
                      <a:cubicBezTo>
                        <a:pt x="432" y="908"/>
                        <a:pt x="196" y="2003"/>
                        <a:pt x="87" y="3393"/>
                      </a:cubicBezTo>
                      <a:cubicBezTo>
                        <a:pt x="0" y="4357"/>
                        <a:pt x="0" y="5804"/>
                        <a:pt x="0" y="8214"/>
                      </a:cubicBezTo>
                      <a:lnTo>
                        <a:pt x="0" y="13386"/>
                      </a:lnTo>
                      <a:cubicBezTo>
                        <a:pt x="0" y="15796"/>
                        <a:pt x="0" y="17243"/>
                        <a:pt x="87" y="18207"/>
                      </a:cubicBezTo>
                      <a:cubicBezTo>
                        <a:pt x="196" y="19597"/>
                        <a:pt x="432" y="20692"/>
                        <a:pt x="732" y="21197"/>
                      </a:cubicBezTo>
                      <a:cubicBezTo>
                        <a:pt x="940" y="21600"/>
                        <a:pt x="1252" y="21600"/>
                        <a:pt x="1771" y="21600"/>
                      </a:cubicBezTo>
                      <a:lnTo>
                        <a:pt x="19829" y="21600"/>
                      </a:lnTo>
                      <a:cubicBezTo>
                        <a:pt x="20348" y="21600"/>
                        <a:pt x="20660" y="21600"/>
                        <a:pt x="20868" y="21197"/>
                      </a:cubicBezTo>
                      <a:cubicBezTo>
                        <a:pt x="21168" y="20692"/>
                        <a:pt x="21404" y="19597"/>
                        <a:pt x="21513" y="18207"/>
                      </a:cubicBezTo>
                      <a:cubicBezTo>
                        <a:pt x="21600" y="17243"/>
                        <a:pt x="21600" y="15796"/>
                        <a:pt x="21600" y="13386"/>
                      </a:cubicBezTo>
                      <a:lnTo>
                        <a:pt x="21600" y="8214"/>
                      </a:lnTo>
                      <a:cubicBezTo>
                        <a:pt x="21600" y="5804"/>
                        <a:pt x="21600" y="4357"/>
                        <a:pt x="21513" y="3393"/>
                      </a:cubicBezTo>
                      <a:cubicBezTo>
                        <a:pt x="21404" y="2003"/>
                        <a:pt x="21168" y="908"/>
                        <a:pt x="20868" y="403"/>
                      </a:cubicBezTo>
                      <a:cubicBezTo>
                        <a:pt x="20660" y="0"/>
                        <a:pt x="20348" y="0"/>
                        <a:pt x="19829" y="0"/>
                      </a:cubicBezTo>
                      <a:close/>
                    </a:path>
                  </a:pathLst>
                </a:custGeom>
                <a:solidFill>
                  <a:schemeClr val="accent1">
                    <a:lumOff val="2401"/>
                  </a:schemeClr>
                </a:solidFill>
                <a:ln>
                  <a:noFill/>
                </a:ln>
                <a:effectLst/>
                <a:extLst>
                  <a:ext uri="{C572A759-6A51-4108-AA02-DFA0A04FC94B}">
                    <ma14:wrappingTextBoxFlag xmlns:ma14="http://schemas.microsoft.com/office/mac/drawingml/2011/main" val="1"/>
                  </a:ext>
                </a:extLst>
              </p:spPr>
              <p:txBody>
                <a:bodyPr wrap="square" lIns="19050" tIns="19050" rIns="19050" bIns="19050" numCol="1" anchor="ctr">
                  <a:noAutofit/>
                </a:bodyPr>
                <a:lstStyle>
                  <a:lvl1pPr algn="ctr" defTabSz="412750">
                    <a:defRPr sz="600">
                      <a:solidFill>
                        <a:srgbClr val="000000"/>
                      </a:solidFill>
                      <a:latin typeface="Helvetica Neue Medium"/>
                      <a:ea typeface="Helvetica Neue Medium"/>
                      <a:cs typeface="Helvetica Neue Medium"/>
                      <a:sym typeface="Helvetica Neue Medium"/>
                    </a:defRPr>
                  </a:lvl1pPr>
                </a:lstStyle>
                <a:p>
                  <a:pPr/>
                  <a:r>
                    <a:t>VAE</a:t>
                  </a:r>
                </a:p>
              </p:txBody>
            </p:sp>
            <p:pic>
              <p:nvPicPr>
                <p:cNvPr id="2293" name="VAE VAE" descr="VAE VAE"/>
                <p:cNvPicPr>
                  <a:picLocks noChangeAspect="0"/>
                </p:cNvPicPr>
                <p:nvPr/>
              </p:nvPicPr>
              <p:blipFill>
                <a:blip r:embed="rId5">
                  <a:extLst/>
                </a:blip>
                <a:stretch>
                  <a:fillRect/>
                </a:stretch>
              </p:blipFill>
              <p:spPr>
                <a:xfrm>
                  <a:off x="-1" y="0"/>
                  <a:ext cx="840743" cy="209487"/>
                </a:xfrm>
                <a:prstGeom prst="rect">
                  <a:avLst/>
                </a:prstGeom>
                <a:effectLst/>
              </p:spPr>
            </p:pic>
          </p:grpSp>
        </p:grpSp>
      </p:grpSp>
    </p:spTree>
  </p:cSld>
  <p:clrMapOvr>
    <a:masterClrMapping/>
  </p:clrMapOvr>
  <p:transition xmlns:p14="http://schemas.microsoft.com/office/powerpoint/2010/main" spd="med" advClick="1"/>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00" name="Music Generation Using Feedforward Networks"/>
          <p:cNvSpPr txBox="1"/>
          <p:nvPr>
            <p:ph type="title" idx="4294967295"/>
          </p:nvPr>
        </p:nvSpPr>
        <p:spPr>
          <a:xfrm>
            <a:off x="452437" y="754062"/>
            <a:ext cx="8239126" cy="538107"/>
          </a:xfrm>
          <a:prstGeom prst="rect">
            <a:avLst/>
          </a:prstGeom>
        </p:spPr>
        <p:txBody>
          <a:bodyPr lIns="19050" tIns="19050" rIns="19050" bIns="19050" anchor="t">
            <a:normAutofit fontScale="100000" lnSpcReduction="0"/>
          </a:bodyPr>
          <a:lstStyle>
            <a:lvl1pPr defTabSz="1219169">
              <a:lnSpc>
                <a:spcPct val="80000"/>
              </a:lnSpc>
              <a:defRPr b="1" spc="-45" sz="2300">
                <a:solidFill>
                  <a:srgbClr val="000000"/>
                </a:solidFill>
                <a:latin typeface="Helvetica Neue"/>
                <a:ea typeface="Helvetica Neue"/>
                <a:cs typeface="Helvetica Neue"/>
                <a:sym typeface="Helvetica Neue"/>
              </a:defRPr>
            </a:lvl1pPr>
          </a:lstStyle>
          <a:p>
            <a:pPr/>
            <a:r>
              <a:t>Music Generation Using Feedforward Networks</a:t>
            </a:r>
          </a:p>
        </p:txBody>
      </p:sp>
      <p:sp>
        <p:nvSpPr>
          <p:cNvPr id="2301" name="Cost Functions (Categorical Cross-Entropy)"/>
          <p:cNvSpPr txBox="1"/>
          <p:nvPr/>
        </p:nvSpPr>
        <p:spPr>
          <a:xfrm>
            <a:off x="452437" y="1112110"/>
            <a:ext cx="8239126" cy="350544"/>
          </a:xfrm>
          <a:prstGeom prst="rect">
            <a:avLst/>
          </a:prstGeom>
          <a:ln w="3175">
            <a:miter lim="400000"/>
          </a:ln>
          <a:extLst>
            <a:ext uri="{C572A759-6A51-4108-AA02-DFA0A04FC94B}">
              <ma14:wrappingTextBoxFlag xmlns:ma14="http://schemas.microsoft.com/office/mac/drawingml/2011/main" val="1"/>
            </a:ext>
          </a:extLst>
        </p:spPr>
        <p:txBody>
          <a:bodyPr lIns="17144" tIns="17144" rIns="17144" bIns="17144">
            <a:normAutofit fontScale="100000" lnSpcReduction="0"/>
          </a:bodyPr>
          <a:lstStyle>
            <a:lvl1pPr defTabSz="412750">
              <a:defRPr b="1" sz="1700">
                <a:solidFill>
                  <a:srgbClr val="000000"/>
                </a:solidFill>
                <a:latin typeface="Helvetica Neue"/>
                <a:ea typeface="Helvetica Neue"/>
                <a:cs typeface="Helvetica Neue"/>
                <a:sym typeface="Helvetica Neue"/>
              </a:defRPr>
            </a:lvl1pPr>
          </a:lstStyle>
          <a:p>
            <a:pPr/>
            <a:r>
              <a:t>Cost Functions (Categorical Cross-Entropy)</a:t>
            </a:r>
          </a:p>
        </p:txBody>
      </p:sp>
      <p:sp>
        <p:nvSpPr>
          <p:cNvPr id="2302" name="[1] Briot, Jean-Pierre, Gaëtan Hadjeres, and François Pachet. Deep learning techniques for music generation. Springer, 2020. Page 72"/>
          <p:cNvSpPr txBox="1"/>
          <p:nvPr/>
        </p:nvSpPr>
        <p:spPr>
          <a:xfrm>
            <a:off x="520700" y="6543408"/>
            <a:ext cx="6067078" cy="1270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defRPr sz="800"/>
            </a:pPr>
            <a:r>
              <a:t>[1] Briot, Jean-Pierre, Gaëtan Hadjeres, and François Pachet. </a:t>
            </a:r>
            <a:r>
              <a:rPr i="1"/>
              <a:t>Deep learning techniques for music generation</a:t>
            </a:r>
            <a:r>
              <a:t>. Springer, 2020. Page 72</a:t>
            </a:r>
          </a:p>
        </p:txBody>
      </p:sp>
      <p:sp>
        <p:nvSpPr>
          <p:cNvPr id="2303" name="Circle"/>
          <p:cNvSpPr/>
          <p:nvPr/>
        </p:nvSpPr>
        <p:spPr>
          <a:xfrm>
            <a:off x="778666" y="3802378"/>
            <a:ext cx="216119" cy="216119"/>
          </a:xfrm>
          <a:prstGeom prst="ellipse">
            <a:avLst/>
          </a:prstGeom>
          <a:solidFill>
            <a:schemeClr val="accent4">
              <a:lumOff val="-3294"/>
            </a:schemeClr>
          </a:solidFill>
          <a:ln w="25400">
            <a:solidFill>
              <a:schemeClr val="accent4">
                <a:lumOff val="-3294"/>
              </a:schemeClr>
            </a:solidFill>
            <a:prstDash val="sysDot"/>
            <a:miter lim="400000"/>
          </a:ln>
        </p:spPr>
        <p:txBody>
          <a:bodyPr lIns="0" tIns="0" rIns="0" bIns="0"/>
          <a:lstStyle/>
          <a:p>
            <a:pPr/>
          </a:p>
        </p:txBody>
      </p:sp>
      <p:sp>
        <p:nvSpPr>
          <p:cNvPr id="2304" name="Circle"/>
          <p:cNvSpPr/>
          <p:nvPr/>
        </p:nvSpPr>
        <p:spPr>
          <a:xfrm>
            <a:off x="778666" y="4090631"/>
            <a:ext cx="216119" cy="216119"/>
          </a:xfrm>
          <a:prstGeom prst="ellipse">
            <a:avLst/>
          </a:prstGeom>
          <a:solidFill>
            <a:schemeClr val="accent4">
              <a:lumOff val="-3294"/>
              <a:alpha val="72085"/>
            </a:schemeClr>
          </a:solidFill>
          <a:ln w="25400">
            <a:solidFill>
              <a:schemeClr val="accent4">
                <a:lumOff val="-3294"/>
                <a:alpha val="72085"/>
              </a:schemeClr>
            </a:solidFill>
            <a:prstDash val="sysDot"/>
            <a:miter lim="400000"/>
          </a:ln>
        </p:spPr>
        <p:txBody>
          <a:bodyPr lIns="0" tIns="0" rIns="0" bIns="0"/>
          <a:lstStyle/>
          <a:p>
            <a:pPr/>
          </a:p>
        </p:txBody>
      </p:sp>
      <p:sp>
        <p:nvSpPr>
          <p:cNvPr id="2305" name="Circle"/>
          <p:cNvSpPr/>
          <p:nvPr/>
        </p:nvSpPr>
        <p:spPr>
          <a:xfrm>
            <a:off x="768750" y="5243642"/>
            <a:ext cx="216119" cy="216119"/>
          </a:xfrm>
          <a:prstGeom prst="ellipse">
            <a:avLst/>
          </a:prstGeom>
          <a:solidFill>
            <a:srgbClr val="D44EF4">
              <a:alpha val="32761"/>
            </a:srgbClr>
          </a:solidFill>
          <a:ln w="25400">
            <a:solidFill>
              <a:srgbClr val="D44EF4">
                <a:alpha val="32761"/>
              </a:srgbClr>
            </a:solidFill>
            <a:prstDash val="sysDot"/>
            <a:miter lim="400000"/>
          </a:ln>
        </p:spPr>
        <p:txBody>
          <a:bodyPr lIns="0" tIns="0" rIns="0" bIns="0"/>
          <a:lstStyle/>
          <a:p>
            <a:pPr/>
          </a:p>
        </p:txBody>
      </p:sp>
      <p:sp>
        <p:nvSpPr>
          <p:cNvPr id="2306" name="Circle"/>
          <p:cNvSpPr/>
          <p:nvPr/>
        </p:nvSpPr>
        <p:spPr>
          <a:xfrm>
            <a:off x="769909" y="5505735"/>
            <a:ext cx="216119" cy="216119"/>
          </a:xfrm>
          <a:prstGeom prst="ellipse">
            <a:avLst/>
          </a:prstGeom>
          <a:solidFill>
            <a:srgbClr val="4D80F4"/>
          </a:solidFill>
          <a:ln w="25400">
            <a:solidFill>
              <a:srgbClr val="4D7FF4"/>
            </a:solidFill>
            <a:prstDash val="sysDot"/>
            <a:miter lim="400000"/>
          </a:ln>
        </p:spPr>
        <p:txBody>
          <a:bodyPr lIns="0" tIns="0" rIns="0" bIns="0"/>
          <a:lstStyle/>
          <a:p>
            <a:pPr/>
          </a:p>
        </p:txBody>
      </p:sp>
      <p:sp>
        <p:nvSpPr>
          <p:cNvPr id="2307" name="Group"/>
          <p:cNvSpPr txBox="1"/>
          <p:nvPr/>
        </p:nvSpPr>
        <p:spPr>
          <a:xfrm>
            <a:off x="1794313" y="3631965"/>
            <a:ext cx="1069748" cy="45264"/>
          </a:xfrm>
          <a:prstGeom prst="rect">
            <a:avLst/>
          </a:prstGeom>
          <a:ln w="12700">
            <a:miter lim="400000"/>
          </a:ln>
        </p:spPr>
        <p:txBody>
          <a:bodyPr wrap="none" lIns="0" tIns="0" rIns="0" bIns="0">
            <a:spAutoFit/>
          </a:bodyPr>
          <a:lstStyle/>
          <a:p>
            <a:pPr latinLnBrk="1">
              <a:defRPr sz="1800">
                <a:solidFill>
                  <a:srgbClr val="000000"/>
                </a:solidFill>
              </a:defRPr>
            </a:pPr>
            <a14:m>
              <m:oMathPara>
                <m:oMathParaPr>
                  <m:jc m:val="centerGroup"/>
                </m:oMathParaPr>
                <m:oMath>
                  <m:r>
                    <a:rPr xmlns:a="http://schemas.openxmlformats.org/drawingml/2006/main" sz="400" i="1">
                      <a:solidFill>
                        <a:srgbClr val="333333"/>
                      </a:solidFill>
                      <a:latin typeface="Cambria Math" panose="02040503050406030204" pitchFamily="18" charset="0"/>
                    </a:rPr>
                    <m:t>P</m:t>
                  </m:r>
                  <m:r>
                    <a:rPr xmlns:a="http://schemas.openxmlformats.org/drawingml/2006/main" sz="400" i="1">
                      <a:solidFill>
                        <a:srgbClr val="333333"/>
                      </a:solidFill>
                      <a:latin typeface="Cambria Math" panose="02040503050406030204" pitchFamily="18" charset="0"/>
                    </a:rPr>
                    <m:t>r</m:t>
                  </m:r>
                  <m:r>
                    <a:rPr xmlns:a="http://schemas.openxmlformats.org/drawingml/2006/main" sz="400" i="1">
                      <a:solidFill>
                        <a:srgbClr val="333333"/>
                      </a:solidFill>
                      <a:latin typeface="Cambria Math" panose="02040503050406030204" pitchFamily="18" charset="0"/>
                    </a:rPr>
                    <m:t>o</m:t>
                  </m:r>
                  <m:r>
                    <a:rPr xmlns:a="http://schemas.openxmlformats.org/drawingml/2006/main" sz="400" i="1">
                      <a:solidFill>
                        <a:srgbClr val="333333"/>
                      </a:solidFill>
                      <a:latin typeface="Cambria Math" panose="02040503050406030204" pitchFamily="18" charset="0"/>
                    </a:rPr>
                    <m:t>b</m:t>
                  </m:r>
                  <m:r>
                    <a:rPr xmlns:a="http://schemas.openxmlformats.org/drawingml/2006/main" sz="400" i="1">
                      <a:solidFill>
                        <a:srgbClr val="333333"/>
                      </a:solidFill>
                      <a:latin typeface="Cambria Math" panose="02040503050406030204" pitchFamily="18" charset="0"/>
                    </a:rPr>
                    <m:t>a</m:t>
                  </m:r>
                  <m:r>
                    <a:rPr xmlns:a="http://schemas.openxmlformats.org/drawingml/2006/main" sz="400" i="1">
                      <a:solidFill>
                        <a:srgbClr val="333333"/>
                      </a:solidFill>
                      <a:latin typeface="Cambria Math" panose="02040503050406030204" pitchFamily="18" charset="0"/>
                    </a:rPr>
                    <m:t>b</m:t>
                  </m:r>
                  <m:r>
                    <a:rPr xmlns:a="http://schemas.openxmlformats.org/drawingml/2006/main" sz="400" i="1">
                      <a:solidFill>
                        <a:srgbClr val="333333"/>
                      </a:solidFill>
                      <a:latin typeface="Cambria Math" panose="02040503050406030204" pitchFamily="18" charset="0"/>
                    </a:rPr>
                    <m:t>i</m:t>
                  </m:r>
                  <m:r>
                    <a:rPr xmlns:a="http://schemas.openxmlformats.org/drawingml/2006/main" sz="400" i="1">
                      <a:solidFill>
                        <a:srgbClr val="333333"/>
                      </a:solidFill>
                      <a:latin typeface="Cambria Math" panose="02040503050406030204" pitchFamily="18" charset="0"/>
                    </a:rPr>
                    <m:t>l</m:t>
                  </m:r>
                  <m:r>
                    <a:rPr xmlns:a="http://schemas.openxmlformats.org/drawingml/2006/main" sz="400" i="1">
                      <a:solidFill>
                        <a:srgbClr val="333333"/>
                      </a:solidFill>
                      <a:latin typeface="Cambria Math" panose="02040503050406030204" pitchFamily="18" charset="0"/>
                    </a:rPr>
                    <m:t>i</m:t>
                  </m:r>
                  <m:r>
                    <a:rPr xmlns:a="http://schemas.openxmlformats.org/drawingml/2006/main" sz="400" i="1">
                      <a:solidFill>
                        <a:srgbClr val="333333"/>
                      </a:solidFill>
                      <a:latin typeface="Cambria Math" panose="02040503050406030204" pitchFamily="18" charset="0"/>
                    </a:rPr>
                    <m:t>t</m:t>
                  </m:r>
                  <m:r>
                    <a:rPr xmlns:a="http://schemas.openxmlformats.org/drawingml/2006/main" sz="400" i="1">
                      <a:solidFill>
                        <a:srgbClr val="333333"/>
                      </a:solidFill>
                      <a:latin typeface="Cambria Math" panose="02040503050406030204" pitchFamily="18" charset="0"/>
                    </a:rPr>
                    <m:t>y</m:t>
                  </m:r>
                  <m:r>
                    <a:rPr xmlns:a="http://schemas.openxmlformats.org/drawingml/2006/main" sz="400" i="1">
                      <a:solidFill>
                        <a:srgbClr val="333333"/>
                      </a:solidFill>
                      <a:latin typeface="Cambria Math" panose="02040503050406030204" pitchFamily="18" charset="0"/>
                    </a:rPr>
                    <m:t>o</m:t>
                  </m:r>
                  <m:r>
                    <a:rPr xmlns:a="http://schemas.openxmlformats.org/drawingml/2006/main" sz="400" i="1">
                      <a:solidFill>
                        <a:srgbClr val="333333"/>
                      </a:solidFill>
                      <a:latin typeface="Cambria Math" panose="02040503050406030204" pitchFamily="18" charset="0"/>
                    </a:rPr>
                    <m:t>f</m:t>
                  </m:r>
                  <m:r>
                    <a:rPr xmlns:a="http://schemas.openxmlformats.org/drawingml/2006/main" sz="400" i="1">
                      <a:solidFill>
                        <a:srgbClr val="333333"/>
                      </a:solidFill>
                      <a:latin typeface="Cambria Math" panose="02040503050406030204" pitchFamily="18" charset="0"/>
                    </a:rPr>
                    <m:t>N</m:t>
                  </m:r>
                  <m:r>
                    <a:rPr xmlns:a="http://schemas.openxmlformats.org/drawingml/2006/main" sz="400" i="1">
                      <a:solidFill>
                        <a:srgbClr val="333333"/>
                      </a:solidFill>
                      <a:latin typeface="Cambria Math" panose="02040503050406030204" pitchFamily="18" charset="0"/>
                    </a:rPr>
                    <m:t>e</m:t>
                  </m:r>
                  <m:r>
                    <a:rPr xmlns:a="http://schemas.openxmlformats.org/drawingml/2006/main" sz="400" i="1">
                      <a:solidFill>
                        <a:srgbClr val="333333"/>
                      </a:solidFill>
                      <a:latin typeface="Cambria Math" panose="02040503050406030204" pitchFamily="18" charset="0"/>
                    </a:rPr>
                    <m:t>x</m:t>
                  </m:r>
                  <m:r>
                    <a:rPr xmlns:a="http://schemas.openxmlformats.org/drawingml/2006/main" sz="400" i="1">
                      <a:solidFill>
                        <a:srgbClr val="333333"/>
                      </a:solidFill>
                      <a:latin typeface="Cambria Math" panose="02040503050406030204" pitchFamily="18" charset="0"/>
                    </a:rPr>
                    <m:t>t</m:t>
                  </m:r>
                  <m:r>
                    <a:rPr xmlns:a="http://schemas.openxmlformats.org/drawingml/2006/main" sz="400" i="1">
                      <a:solidFill>
                        <a:srgbClr val="333333"/>
                      </a:solidFill>
                      <a:latin typeface="Cambria Math" panose="02040503050406030204" pitchFamily="18" charset="0"/>
                    </a:rPr>
                    <m:t>N</m:t>
                  </m:r>
                  <m:r>
                    <a:rPr xmlns:a="http://schemas.openxmlformats.org/drawingml/2006/main" sz="400" i="1">
                      <a:solidFill>
                        <a:srgbClr val="333333"/>
                      </a:solidFill>
                      <a:latin typeface="Cambria Math" panose="02040503050406030204" pitchFamily="18" charset="0"/>
                    </a:rPr>
                    <m:t>o</m:t>
                  </m:r>
                  <m:r>
                    <a:rPr xmlns:a="http://schemas.openxmlformats.org/drawingml/2006/main" sz="400" i="1">
                      <a:solidFill>
                        <a:srgbClr val="333333"/>
                      </a:solidFill>
                      <a:latin typeface="Cambria Math" panose="02040503050406030204" pitchFamily="18" charset="0"/>
                    </a:rPr>
                    <m:t>t</m:t>
                  </m:r>
                  <m:r>
                    <a:rPr xmlns:a="http://schemas.openxmlformats.org/drawingml/2006/main" sz="400" i="1">
                      <a:solidFill>
                        <a:srgbClr val="333333"/>
                      </a:solidFill>
                      <a:latin typeface="Cambria Math" panose="02040503050406030204" pitchFamily="18" charset="0"/>
                    </a:rPr>
                    <m:t>e</m:t>
                  </m:r>
                  <m:r>
                    <a:rPr xmlns:a="http://schemas.openxmlformats.org/drawingml/2006/main" sz="400" i="1">
                      <a:solidFill>
                        <a:srgbClr val="333333"/>
                      </a:solidFill>
                      <a:latin typeface="Cambria Math" panose="02040503050406030204" pitchFamily="18" charset="0"/>
                    </a:rPr>
                    <m:t>=</m:t>
                  </m:r>
                  <m:r>
                    <a:rPr xmlns:a="http://schemas.openxmlformats.org/drawingml/2006/main" sz="400" i="1">
                      <a:solidFill>
                        <a:srgbClr val="333333"/>
                      </a:solidFill>
                      <a:latin typeface="Cambria Math" panose="02040503050406030204" pitchFamily="18" charset="0"/>
                    </a:rPr>
                    <m:t>C</m:t>
                  </m:r>
                </m:oMath>
              </m:oMathPara>
            </a14:m>
            <a:endParaRPr sz="400">
              <a:solidFill>
                <a:srgbClr val="333333"/>
              </a:solidFill>
            </a:endParaRPr>
          </a:p>
        </p:txBody>
      </p:sp>
      <p:sp>
        <p:nvSpPr>
          <p:cNvPr id="2308" name="Line"/>
          <p:cNvSpPr/>
          <p:nvPr/>
        </p:nvSpPr>
        <p:spPr>
          <a:xfrm flipV="1">
            <a:off x="890391" y="4626614"/>
            <a:ext cx="1" cy="321094"/>
          </a:xfrm>
          <a:prstGeom prst="line">
            <a:avLst/>
          </a:prstGeom>
          <a:ln w="25400" cap="rnd">
            <a:solidFill>
              <a:schemeClr val="accent4">
                <a:lumOff val="-3294"/>
              </a:schemeClr>
            </a:solidFill>
            <a:custDash>
              <a:ds d="100000" sp="200000"/>
            </a:custDash>
          </a:ln>
          <a:effectLst>
            <a:outerShdw sx="100000" sy="100000" kx="0" ky="0" algn="b" rotWithShape="0" blurRad="38100" dist="20000" dir="5400000">
              <a:srgbClr val="000000">
                <a:alpha val="38000"/>
              </a:srgbClr>
            </a:outerShdw>
          </a:effectLst>
        </p:spPr>
        <p:txBody>
          <a:bodyPr lIns="0" tIns="0" rIns="0" bIns="0"/>
          <a:lstStyle/>
          <a:p>
            <a:pPr/>
          </a:p>
        </p:txBody>
      </p:sp>
      <p:sp>
        <p:nvSpPr>
          <p:cNvPr id="2309" name="Rounded Rectangle"/>
          <p:cNvSpPr/>
          <p:nvPr/>
        </p:nvSpPr>
        <p:spPr>
          <a:xfrm>
            <a:off x="1191204" y="3605419"/>
            <a:ext cx="549283" cy="2215776"/>
          </a:xfrm>
          <a:prstGeom prst="roundRect">
            <a:avLst>
              <a:gd name="adj" fmla="val 34682"/>
            </a:avLst>
          </a:prstGeom>
          <a:solidFill>
            <a:srgbClr val="BAB9A0"/>
          </a:solidFill>
          <a:ln w="25400">
            <a:solidFill>
              <a:schemeClr val="accent1"/>
            </a:solidFill>
          </a:ln>
        </p:spPr>
        <p:txBody>
          <a:bodyPr lIns="0" tIns="0" rIns="0" bIns="0"/>
          <a:lstStyle/>
          <a:p>
            <a:pPr/>
          </a:p>
        </p:txBody>
      </p:sp>
      <p:sp>
        <p:nvSpPr>
          <p:cNvPr id="2310" name="Line"/>
          <p:cNvSpPr/>
          <p:nvPr/>
        </p:nvSpPr>
        <p:spPr>
          <a:xfrm flipH="1">
            <a:off x="979787" y="3908037"/>
            <a:ext cx="222006" cy="1"/>
          </a:xfrm>
          <a:prstGeom prst="line">
            <a:avLst/>
          </a:prstGeom>
          <a:ln w="6350">
            <a:solidFill>
              <a:srgbClr val="535353"/>
            </a:solidFill>
          </a:ln>
        </p:spPr>
        <p:txBody>
          <a:bodyPr lIns="0" tIns="0" rIns="0" bIns="0"/>
          <a:lstStyle/>
          <a:p>
            <a:pPr/>
          </a:p>
        </p:txBody>
      </p:sp>
      <p:sp>
        <p:nvSpPr>
          <p:cNvPr id="2311" name="Line"/>
          <p:cNvSpPr/>
          <p:nvPr/>
        </p:nvSpPr>
        <p:spPr>
          <a:xfrm flipH="1">
            <a:off x="979787" y="4198690"/>
            <a:ext cx="222006" cy="1"/>
          </a:xfrm>
          <a:prstGeom prst="line">
            <a:avLst/>
          </a:prstGeom>
          <a:ln w="6350">
            <a:solidFill>
              <a:srgbClr val="535353"/>
            </a:solidFill>
          </a:ln>
        </p:spPr>
        <p:txBody>
          <a:bodyPr lIns="0" tIns="0" rIns="0" bIns="0"/>
          <a:lstStyle/>
          <a:p>
            <a:pPr/>
          </a:p>
        </p:txBody>
      </p:sp>
      <p:sp>
        <p:nvSpPr>
          <p:cNvPr id="2312" name="Line"/>
          <p:cNvSpPr/>
          <p:nvPr/>
        </p:nvSpPr>
        <p:spPr>
          <a:xfrm flipH="1">
            <a:off x="988254" y="5350156"/>
            <a:ext cx="222005" cy="1"/>
          </a:xfrm>
          <a:prstGeom prst="line">
            <a:avLst/>
          </a:prstGeom>
          <a:ln w="6350">
            <a:solidFill>
              <a:srgbClr val="535353"/>
            </a:solidFill>
          </a:ln>
        </p:spPr>
        <p:txBody>
          <a:bodyPr lIns="0" tIns="0" rIns="0" bIns="0"/>
          <a:lstStyle/>
          <a:p>
            <a:pPr/>
          </a:p>
        </p:txBody>
      </p:sp>
      <p:sp>
        <p:nvSpPr>
          <p:cNvPr id="2313" name="Line"/>
          <p:cNvSpPr/>
          <p:nvPr/>
        </p:nvSpPr>
        <p:spPr>
          <a:xfrm flipH="1">
            <a:off x="979787" y="5604156"/>
            <a:ext cx="222006" cy="1"/>
          </a:xfrm>
          <a:prstGeom prst="line">
            <a:avLst/>
          </a:prstGeom>
          <a:ln w="6350">
            <a:solidFill>
              <a:srgbClr val="535353"/>
            </a:solidFill>
          </a:ln>
        </p:spPr>
        <p:txBody>
          <a:bodyPr lIns="0" tIns="0" rIns="0" bIns="0"/>
          <a:lstStyle/>
          <a:p>
            <a:pPr/>
          </a:p>
        </p:txBody>
      </p:sp>
      <p:sp>
        <p:nvSpPr>
          <p:cNvPr id="2314" name="Line"/>
          <p:cNvSpPr/>
          <p:nvPr/>
        </p:nvSpPr>
        <p:spPr>
          <a:xfrm flipH="1">
            <a:off x="1733320" y="3902704"/>
            <a:ext cx="222006" cy="1"/>
          </a:xfrm>
          <a:prstGeom prst="line">
            <a:avLst/>
          </a:prstGeom>
          <a:ln w="6350">
            <a:solidFill>
              <a:srgbClr val="535353"/>
            </a:solidFill>
          </a:ln>
        </p:spPr>
        <p:txBody>
          <a:bodyPr lIns="0" tIns="0" rIns="0" bIns="0"/>
          <a:lstStyle/>
          <a:p>
            <a:pPr/>
          </a:p>
        </p:txBody>
      </p:sp>
      <p:sp>
        <p:nvSpPr>
          <p:cNvPr id="2315" name="Line"/>
          <p:cNvSpPr/>
          <p:nvPr/>
        </p:nvSpPr>
        <p:spPr>
          <a:xfrm flipH="1">
            <a:off x="1733320" y="4193357"/>
            <a:ext cx="222006" cy="1"/>
          </a:xfrm>
          <a:prstGeom prst="line">
            <a:avLst/>
          </a:prstGeom>
          <a:ln w="6350">
            <a:solidFill>
              <a:srgbClr val="535353"/>
            </a:solidFill>
          </a:ln>
        </p:spPr>
        <p:txBody>
          <a:bodyPr lIns="0" tIns="0" rIns="0" bIns="0"/>
          <a:lstStyle/>
          <a:p>
            <a:pPr/>
          </a:p>
        </p:txBody>
      </p:sp>
      <p:sp>
        <p:nvSpPr>
          <p:cNvPr id="2316" name="Line"/>
          <p:cNvSpPr/>
          <p:nvPr/>
        </p:nvSpPr>
        <p:spPr>
          <a:xfrm flipH="1">
            <a:off x="1741787" y="5344824"/>
            <a:ext cx="222006" cy="1"/>
          </a:xfrm>
          <a:prstGeom prst="line">
            <a:avLst/>
          </a:prstGeom>
          <a:ln w="6350">
            <a:solidFill>
              <a:srgbClr val="535353"/>
            </a:solidFill>
          </a:ln>
        </p:spPr>
        <p:txBody>
          <a:bodyPr lIns="0" tIns="0" rIns="0" bIns="0"/>
          <a:lstStyle/>
          <a:p>
            <a:pPr/>
          </a:p>
        </p:txBody>
      </p:sp>
      <p:sp>
        <p:nvSpPr>
          <p:cNvPr id="2317" name="Line"/>
          <p:cNvSpPr/>
          <p:nvPr/>
        </p:nvSpPr>
        <p:spPr>
          <a:xfrm flipH="1">
            <a:off x="1733320" y="5598824"/>
            <a:ext cx="222006" cy="1"/>
          </a:xfrm>
          <a:prstGeom prst="line">
            <a:avLst/>
          </a:prstGeom>
          <a:ln w="6350">
            <a:solidFill>
              <a:srgbClr val="535353"/>
            </a:solidFill>
          </a:ln>
        </p:spPr>
        <p:txBody>
          <a:bodyPr lIns="0" tIns="0" rIns="0" bIns="0"/>
          <a:lstStyle/>
          <a:p>
            <a:pPr/>
          </a:p>
        </p:txBody>
      </p:sp>
      <p:sp>
        <p:nvSpPr>
          <p:cNvPr id="2318" name="Softmax Layer"/>
          <p:cNvSpPr txBox="1"/>
          <p:nvPr/>
        </p:nvSpPr>
        <p:spPr>
          <a:xfrm rot="16200000">
            <a:off x="1021878" y="4678735"/>
            <a:ext cx="887935" cy="135546"/>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sz="1000"/>
            </a:lvl1pPr>
          </a:lstStyle>
          <a:p>
            <a:pPr/>
            <a:r>
              <a:t>Softmax Layer</a:t>
            </a:r>
          </a:p>
        </p:txBody>
      </p:sp>
      <p:sp>
        <p:nvSpPr>
          <p:cNvPr id="2319" name="Equation"/>
          <p:cNvSpPr txBox="1"/>
          <p:nvPr/>
        </p:nvSpPr>
        <p:spPr>
          <a:xfrm>
            <a:off x="1044580" y="3800695"/>
            <a:ext cx="109496" cy="96241"/>
          </a:xfrm>
          <a:prstGeom prst="rect">
            <a:avLst/>
          </a:prstGeom>
          <a:ln w="12700">
            <a:miter lim="400000"/>
          </a:ln>
        </p:spPr>
        <p:txBody>
          <a:bodyPr wrap="none" lIns="0" tIns="0" rIns="0" bIns="0">
            <a:spAutoFit/>
          </a:bodyPr>
          <a:lstStyle/>
          <a:p>
            <a:pPr latinLnBrk="1">
              <a:defRPr sz="1800">
                <a:solidFill>
                  <a:srgbClr val="000000"/>
                </a:solidFill>
              </a:defRPr>
            </a:pPr>
            <a14:m>
              <m:oMathPara>
                <m:oMathParaPr>
                  <m:jc m:val="centerGroup"/>
                </m:oMathParaPr>
                <m:oMath>
                  <m:sSub>
                    <m:e>
                      <m:r>
                        <a:rPr xmlns:a="http://schemas.openxmlformats.org/drawingml/2006/main" sz="1100" i="1">
                          <a:solidFill>
                            <a:srgbClr val="333333"/>
                          </a:solidFill>
                          <a:latin typeface="Cambria Math" panose="02040503050406030204" pitchFamily="18" charset="0"/>
                        </a:rPr>
                        <m:t>z</m:t>
                      </m:r>
                    </m:e>
                    <m:sub>
                      <m:r>
                        <a:rPr xmlns:a="http://schemas.openxmlformats.org/drawingml/2006/main" sz="1100" i="1">
                          <a:solidFill>
                            <a:srgbClr val="333333"/>
                          </a:solidFill>
                          <a:latin typeface="Cambria Math" panose="02040503050406030204" pitchFamily="18" charset="0"/>
                        </a:rPr>
                        <m:t>0</m:t>
                      </m:r>
                    </m:sub>
                  </m:sSub>
                </m:oMath>
              </m:oMathPara>
            </a14:m>
            <a:endParaRPr sz="1100">
              <a:solidFill>
                <a:srgbClr val="333333"/>
              </a:solidFill>
            </a:endParaRPr>
          </a:p>
        </p:txBody>
      </p:sp>
      <p:sp>
        <p:nvSpPr>
          <p:cNvPr id="2320" name="Equation"/>
          <p:cNvSpPr txBox="1"/>
          <p:nvPr/>
        </p:nvSpPr>
        <p:spPr>
          <a:xfrm>
            <a:off x="1048612" y="4082267"/>
            <a:ext cx="89847" cy="94820"/>
          </a:xfrm>
          <a:prstGeom prst="rect">
            <a:avLst/>
          </a:prstGeom>
          <a:ln w="12700">
            <a:miter lim="400000"/>
          </a:ln>
        </p:spPr>
        <p:txBody>
          <a:bodyPr wrap="none" lIns="0" tIns="0" rIns="0" bIns="0">
            <a:spAutoFit/>
          </a:bodyPr>
          <a:lstStyle/>
          <a:p>
            <a:pPr latinLnBrk="1">
              <a:defRPr sz="1800">
                <a:solidFill>
                  <a:srgbClr val="000000"/>
                </a:solidFill>
              </a:defRPr>
            </a:pPr>
            <a14:m>
              <m:oMathPara>
                <m:oMathParaPr>
                  <m:jc m:val="centerGroup"/>
                </m:oMathParaPr>
                <m:oMath>
                  <m:sSub>
                    <m:e>
                      <m:r>
                        <a:rPr xmlns:a="http://schemas.openxmlformats.org/drawingml/2006/main" sz="1100" i="1">
                          <a:solidFill>
                            <a:srgbClr val="333333"/>
                          </a:solidFill>
                          <a:latin typeface="Cambria Math" panose="02040503050406030204" pitchFamily="18" charset="0"/>
                        </a:rPr>
                        <m:t>z</m:t>
                      </m:r>
                    </m:e>
                    <m:sub>
                      <m:r>
                        <a:rPr xmlns:a="http://schemas.openxmlformats.org/drawingml/2006/main" sz="1100" i="1">
                          <a:solidFill>
                            <a:srgbClr val="333333"/>
                          </a:solidFill>
                          <a:latin typeface="Cambria Math" panose="02040503050406030204" pitchFamily="18" charset="0"/>
                        </a:rPr>
                        <m:t>1</m:t>
                      </m:r>
                    </m:sub>
                  </m:sSub>
                </m:oMath>
              </m:oMathPara>
            </a14:m>
            <a:endParaRPr sz="1100">
              <a:solidFill>
                <a:srgbClr val="333333"/>
              </a:solidFill>
            </a:endParaRPr>
          </a:p>
        </p:txBody>
      </p:sp>
      <p:sp>
        <p:nvSpPr>
          <p:cNvPr id="2321" name="Equation"/>
          <p:cNvSpPr txBox="1"/>
          <p:nvPr/>
        </p:nvSpPr>
        <p:spPr>
          <a:xfrm>
            <a:off x="1010186" y="5210138"/>
            <a:ext cx="148978" cy="96242"/>
          </a:xfrm>
          <a:prstGeom prst="rect">
            <a:avLst/>
          </a:prstGeom>
          <a:ln w="12700">
            <a:miter lim="400000"/>
          </a:ln>
        </p:spPr>
        <p:txBody>
          <a:bodyPr wrap="none" lIns="0" tIns="0" rIns="0" bIns="0">
            <a:spAutoFit/>
          </a:bodyPr>
          <a:lstStyle/>
          <a:p>
            <a:pPr latinLnBrk="1">
              <a:defRPr sz="1800">
                <a:solidFill>
                  <a:srgbClr val="000000"/>
                </a:solidFill>
              </a:defRPr>
            </a:pPr>
            <a14:m>
              <m:oMathPara>
                <m:oMathParaPr>
                  <m:jc m:val="centerGroup"/>
                </m:oMathParaPr>
                <m:oMath>
                  <m:sSub>
                    <m:e>
                      <m:r>
                        <a:rPr xmlns:a="http://schemas.openxmlformats.org/drawingml/2006/main" sz="1100" i="1">
                          <a:solidFill>
                            <a:srgbClr val="333333"/>
                          </a:solidFill>
                          <a:latin typeface="Cambria Math" panose="02040503050406030204" pitchFamily="18" charset="0"/>
                        </a:rPr>
                        <m:t>z</m:t>
                      </m:r>
                    </m:e>
                    <m:sub>
                      <m:r>
                        <a:rPr xmlns:a="http://schemas.openxmlformats.org/drawingml/2006/main" sz="1100" i="1">
                          <a:solidFill>
                            <a:srgbClr val="333333"/>
                          </a:solidFill>
                          <a:latin typeface="Cambria Math" panose="02040503050406030204" pitchFamily="18" charset="0"/>
                        </a:rPr>
                        <m:t>10</m:t>
                      </m:r>
                    </m:sub>
                  </m:sSub>
                </m:oMath>
              </m:oMathPara>
            </a14:m>
            <a:endParaRPr sz="1100">
              <a:solidFill>
                <a:srgbClr val="333333"/>
              </a:solidFill>
            </a:endParaRPr>
          </a:p>
        </p:txBody>
      </p:sp>
      <p:sp>
        <p:nvSpPr>
          <p:cNvPr id="2322" name="Equation"/>
          <p:cNvSpPr txBox="1"/>
          <p:nvPr/>
        </p:nvSpPr>
        <p:spPr>
          <a:xfrm>
            <a:off x="1014065" y="5469726"/>
            <a:ext cx="140647" cy="94819"/>
          </a:xfrm>
          <a:prstGeom prst="rect">
            <a:avLst/>
          </a:prstGeom>
          <a:ln w="12700">
            <a:miter lim="400000"/>
          </a:ln>
        </p:spPr>
        <p:txBody>
          <a:bodyPr wrap="none" lIns="0" tIns="0" rIns="0" bIns="0">
            <a:spAutoFit/>
          </a:bodyPr>
          <a:lstStyle/>
          <a:p>
            <a:pPr latinLnBrk="1">
              <a:defRPr sz="1800">
                <a:solidFill>
                  <a:srgbClr val="000000"/>
                </a:solidFill>
              </a:defRPr>
            </a:pPr>
            <a14:m>
              <m:oMathPara>
                <m:oMathParaPr>
                  <m:jc m:val="centerGroup"/>
                </m:oMathParaPr>
                <m:oMath>
                  <m:sSub>
                    <m:e>
                      <m:r>
                        <a:rPr xmlns:a="http://schemas.openxmlformats.org/drawingml/2006/main" sz="1100" i="1">
                          <a:solidFill>
                            <a:srgbClr val="333333"/>
                          </a:solidFill>
                          <a:latin typeface="Cambria Math" panose="02040503050406030204" pitchFamily="18" charset="0"/>
                        </a:rPr>
                        <m:t>z</m:t>
                      </m:r>
                    </m:e>
                    <m:sub>
                      <m:r>
                        <a:rPr xmlns:a="http://schemas.openxmlformats.org/drawingml/2006/main" sz="1100" i="1">
                          <a:solidFill>
                            <a:srgbClr val="333333"/>
                          </a:solidFill>
                          <a:latin typeface="Cambria Math" panose="02040503050406030204" pitchFamily="18" charset="0"/>
                        </a:rPr>
                        <m:t>11</m:t>
                      </m:r>
                    </m:sub>
                  </m:sSub>
                </m:oMath>
              </m:oMathPara>
            </a14:m>
            <a:endParaRPr sz="1100">
              <a:solidFill>
                <a:srgbClr val="333333"/>
              </a:solidFill>
            </a:endParaRPr>
          </a:p>
        </p:txBody>
      </p:sp>
      <p:sp>
        <p:nvSpPr>
          <p:cNvPr id="2323" name="Equation"/>
          <p:cNvSpPr txBox="1"/>
          <p:nvPr/>
        </p:nvSpPr>
        <p:spPr>
          <a:xfrm>
            <a:off x="1804228" y="3790789"/>
            <a:ext cx="111786" cy="96242"/>
          </a:xfrm>
          <a:prstGeom prst="rect">
            <a:avLst/>
          </a:prstGeom>
          <a:ln w="12700">
            <a:miter lim="400000"/>
          </a:ln>
        </p:spPr>
        <p:txBody>
          <a:bodyPr wrap="none" lIns="0" tIns="0" rIns="0" bIns="0">
            <a:spAutoFit/>
          </a:bodyPr>
          <a:lstStyle/>
          <a:p>
            <a:pPr latinLnBrk="1">
              <a:defRPr sz="1800">
                <a:solidFill>
                  <a:srgbClr val="000000"/>
                </a:solidFill>
              </a:defRPr>
            </a:pPr>
            <a14:m>
              <m:oMathPara>
                <m:oMathParaPr>
                  <m:jc m:val="centerGroup"/>
                </m:oMathParaPr>
                <m:oMath>
                  <m:sSub>
                    <m:e>
                      <m:r>
                        <a:rPr xmlns:a="http://schemas.openxmlformats.org/drawingml/2006/main" sz="1100" i="1">
                          <a:solidFill>
                            <a:srgbClr val="333333"/>
                          </a:solidFill>
                          <a:latin typeface="Cambria Math" panose="02040503050406030204" pitchFamily="18" charset="0"/>
                        </a:rPr>
                        <m:t>σ</m:t>
                      </m:r>
                    </m:e>
                    <m:sub>
                      <m:r>
                        <a:rPr xmlns:a="http://schemas.openxmlformats.org/drawingml/2006/main" sz="1100" i="1">
                          <a:solidFill>
                            <a:srgbClr val="333333"/>
                          </a:solidFill>
                          <a:latin typeface="Cambria Math" panose="02040503050406030204" pitchFamily="18" charset="0"/>
                        </a:rPr>
                        <m:t>0</m:t>
                      </m:r>
                    </m:sub>
                  </m:sSub>
                </m:oMath>
              </m:oMathPara>
            </a14:m>
            <a:endParaRPr sz="1100">
              <a:solidFill>
                <a:srgbClr val="333333"/>
              </a:solidFill>
            </a:endParaRPr>
          </a:p>
        </p:txBody>
      </p:sp>
      <p:sp>
        <p:nvSpPr>
          <p:cNvPr id="2324" name="Equation"/>
          <p:cNvSpPr txBox="1"/>
          <p:nvPr/>
        </p:nvSpPr>
        <p:spPr>
          <a:xfrm>
            <a:off x="1808260" y="4072362"/>
            <a:ext cx="101023" cy="94819"/>
          </a:xfrm>
          <a:prstGeom prst="rect">
            <a:avLst/>
          </a:prstGeom>
          <a:ln w="12700">
            <a:miter lim="400000"/>
          </a:ln>
        </p:spPr>
        <p:txBody>
          <a:bodyPr wrap="none" lIns="0" tIns="0" rIns="0" bIns="0">
            <a:spAutoFit/>
          </a:bodyPr>
          <a:lstStyle/>
          <a:p>
            <a:pPr latinLnBrk="1">
              <a:defRPr sz="1800">
                <a:solidFill>
                  <a:srgbClr val="000000"/>
                </a:solidFill>
              </a:defRPr>
            </a:pPr>
            <a14:m>
              <m:oMathPara>
                <m:oMathParaPr>
                  <m:jc m:val="centerGroup"/>
                </m:oMathParaPr>
                <m:oMath>
                  <m:sSub>
                    <m:e>
                      <m:r>
                        <a:rPr xmlns:a="http://schemas.openxmlformats.org/drawingml/2006/main" sz="1100" i="1">
                          <a:solidFill>
                            <a:srgbClr val="333333"/>
                          </a:solidFill>
                          <a:latin typeface="Cambria Math" panose="02040503050406030204" pitchFamily="18" charset="0"/>
                        </a:rPr>
                        <m:t>σ</m:t>
                      </m:r>
                    </m:e>
                    <m:sub>
                      <m:r>
                        <a:rPr xmlns:a="http://schemas.openxmlformats.org/drawingml/2006/main" sz="1100" i="1">
                          <a:solidFill>
                            <a:srgbClr val="333333"/>
                          </a:solidFill>
                          <a:latin typeface="Cambria Math" panose="02040503050406030204" pitchFamily="18" charset="0"/>
                        </a:rPr>
                        <m:t>1</m:t>
                      </m:r>
                    </m:sub>
                  </m:sSub>
                </m:oMath>
              </m:oMathPara>
            </a14:m>
            <a:endParaRPr sz="1100">
              <a:solidFill>
                <a:srgbClr val="333333"/>
              </a:solidFill>
            </a:endParaRPr>
          </a:p>
        </p:txBody>
      </p:sp>
      <p:sp>
        <p:nvSpPr>
          <p:cNvPr id="2325" name="Equation"/>
          <p:cNvSpPr txBox="1"/>
          <p:nvPr/>
        </p:nvSpPr>
        <p:spPr>
          <a:xfrm>
            <a:off x="1769834" y="5200232"/>
            <a:ext cx="160155" cy="96242"/>
          </a:xfrm>
          <a:prstGeom prst="rect">
            <a:avLst/>
          </a:prstGeom>
          <a:ln w="12700">
            <a:miter lim="400000"/>
          </a:ln>
        </p:spPr>
        <p:txBody>
          <a:bodyPr wrap="none" lIns="0" tIns="0" rIns="0" bIns="0">
            <a:spAutoFit/>
          </a:bodyPr>
          <a:lstStyle/>
          <a:p>
            <a:pPr latinLnBrk="1">
              <a:defRPr sz="1800">
                <a:solidFill>
                  <a:srgbClr val="000000"/>
                </a:solidFill>
              </a:defRPr>
            </a:pPr>
            <a14:m>
              <m:oMathPara>
                <m:oMathParaPr>
                  <m:jc m:val="centerGroup"/>
                </m:oMathParaPr>
                <m:oMath>
                  <m:sSub>
                    <m:e>
                      <m:r>
                        <a:rPr xmlns:a="http://schemas.openxmlformats.org/drawingml/2006/main" sz="1100" i="1">
                          <a:solidFill>
                            <a:srgbClr val="333333"/>
                          </a:solidFill>
                          <a:latin typeface="Cambria Math" panose="02040503050406030204" pitchFamily="18" charset="0"/>
                        </a:rPr>
                        <m:t>σ</m:t>
                      </m:r>
                    </m:e>
                    <m:sub>
                      <m:r>
                        <a:rPr xmlns:a="http://schemas.openxmlformats.org/drawingml/2006/main" sz="1100" i="1">
                          <a:solidFill>
                            <a:srgbClr val="333333"/>
                          </a:solidFill>
                          <a:latin typeface="Cambria Math" panose="02040503050406030204" pitchFamily="18" charset="0"/>
                        </a:rPr>
                        <m:t>10</m:t>
                      </m:r>
                    </m:sub>
                  </m:sSub>
                </m:oMath>
              </m:oMathPara>
            </a14:m>
            <a:endParaRPr sz="1100">
              <a:solidFill>
                <a:srgbClr val="333333"/>
              </a:solidFill>
            </a:endParaRPr>
          </a:p>
        </p:txBody>
      </p:sp>
      <p:sp>
        <p:nvSpPr>
          <p:cNvPr id="2326" name="Equation"/>
          <p:cNvSpPr txBox="1"/>
          <p:nvPr/>
        </p:nvSpPr>
        <p:spPr>
          <a:xfrm>
            <a:off x="1773713" y="5459821"/>
            <a:ext cx="151823" cy="94819"/>
          </a:xfrm>
          <a:prstGeom prst="rect">
            <a:avLst/>
          </a:prstGeom>
          <a:ln w="12700">
            <a:miter lim="400000"/>
          </a:ln>
        </p:spPr>
        <p:txBody>
          <a:bodyPr wrap="none" lIns="0" tIns="0" rIns="0" bIns="0">
            <a:spAutoFit/>
          </a:bodyPr>
          <a:lstStyle/>
          <a:p>
            <a:pPr latinLnBrk="1">
              <a:defRPr sz="1800">
                <a:solidFill>
                  <a:srgbClr val="000000"/>
                </a:solidFill>
              </a:defRPr>
            </a:pPr>
            <a14:m>
              <m:oMathPara>
                <m:oMathParaPr>
                  <m:jc m:val="centerGroup"/>
                </m:oMathParaPr>
                <m:oMath>
                  <m:sSub>
                    <m:e>
                      <m:r>
                        <a:rPr xmlns:a="http://schemas.openxmlformats.org/drawingml/2006/main" sz="1100" i="1">
                          <a:solidFill>
                            <a:srgbClr val="333333"/>
                          </a:solidFill>
                          <a:latin typeface="Cambria Math" panose="02040503050406030204" pitchFamily="18" charset="0"/>
                        </a:rPr>
                        <m:t>σ</m:t>
                      </m:r>
                    </m:e>
                    <m:sub>
                      <m:r>
                        <a:rPr xmlns:a="http://schemas.openxmlformats.org/drawingml/2006/main" sz="1100" i="1">
                          <a:solidFill>
                            <a:srgbClr val="333333"/>
                          </a:solidFill>
                          <a:latin typeface="Cambria Math" panose="02040503050406030204" pitchFamily="18" charset="0"/>
                        </a:rPr>
                        <m:t>11</m:t>
                      </m:r>
                    </m:sub>
                  </m:sSub>
                </m:oMath>
              </m:oMathPara>
            </a14:m>
            <a:endParaRPr sz="1100">
              <a:solidFill>
                <a:srgbClr val="333333"/>
              </a:solidFill>
            </a:endParaRPr>
          </a:p>
        </p:txBody>
      </p:sp>
      <p:sp>
        <p:nvSpPr>
          <p:cNvPr id="2327" name="Group"/>
          <p:cNvSpPr txBox="1"/>
          <p:nvPr/>
        </p:nvSpPr>
        <p:spPr>
          <a:xfrm>
            <a:off x="1797901" y="5668048"/>
            <a:ext cx="1067816" cy="45264"/>
          </a:xfrm>
          <a:prstGeom prst="rect">
            <a:avLst/>
          </a:prstGeom>
          <a:ln w="12700">
            <a:miter lim="400000"/>
          </a:ln>
        </p:spPr>
        <p:txBody>
          <a:bodyPr wrap="none" lIns="0" tIns="0" rIns="0" bIns="0">
            <a:spAutoFit/>
          </a:bodyPr>
          <a:lstStyle/>
          <a:p>
            <a:pPr latinLnBrk="1">
              <a:defRPr sz="1800">
                <a:solidFill>
                  <a:srgbClr val="000000"/>
                </a:solidFill>
              </a:defRPr>
            </a:pPr>
            <a14:m>
              <m:oMathPara>
                <m:oMathParaPr>
                  <m:jc m:val="centerGroup"/>
                </m:oMathParaPr>
                <m:oMath>
                  <m:r>
                    <a:rPr xmlns:a="http://schemas.openxmlformats.org/drawingml/2006/main" sz="400" i="1">
                      <a:solidFill>
                        <a:srgbClr val="333333"/>
                      </a:solidFill>
                      <a:latin typeface="Cambria Math" panose="02040503050406030204" pitchFamily="18" charset="0"/>
                    </a:rPr>
                    <m:t>P</m:t>
                  </m:r>
                  <m:r>
                    <a:rPr xmlns:a="http://schemas.openxmlformats.org/drawingml/2006/main" sz="400" i="1">
                      <a:solidFill>
                        <a:srgbClr val="333333"/>
                      </a:solidFill>
                      <a:latin typeface="Cambria Math" panose="02040503050406030204" pitchFamily="18" charset="0"/>
                    </a:rPr>
                    <m:t>r</m:t>
                  </m:r>
                  <m:r>
                    <a:rPr xmlns:a="http://schemas.openxmlformats.org/drawingml/2006/main" sz="400" i="1">
                      <a:solidFill>
                        <a:srgbClr val="333333"/>
                      </a:solidFill>
                      <a:latin typeface="Cambria Math" panose="02040503050406030204" pitchFamily="18" charset="0"/>
                    </a:rPr>
                    <m:t>o</m:t>
                  </m:r>
                  <m:r>
                    <a:rPr xmlns:a="http://schemas.openxmlformats.org/drawingml/2006/main" sz="400" i="1">
                      <a:solidFill>
                        <a:srgbClr val="333333"/>
                      </a:solidFill>
                      <a:latin typeface="Cambria Math" panose="02040503050406030204" pitchFamily="18" charset="0"/>
                    </a:rPr>
                    <m:t>b</m:t>
                  </m:r>
                  <m:r>
                    <a:rPr xmlns:a="http://schemas.openxmlformats.org/drawingml/2006/main" sz="400" i="1">
                      <a:solidFill>
                        <a:srgbClr val="333333"/>
                      </a:solidFill>
                      <a:latin typeface="Cambria Math" panose="02040503050406030204" pitchFamily="18" charset="0"/>
                    </a:rPr>
                    <m:t>a</m:t>
                  </m:r>
                  <m:r>
                    <a:rPr xmlns:a="http://schemas.openxmlformats.org/drawingml/2006/main" sz="400" i="1">
                      <a:solidFill>
                        <a:srgbClr val="333333"/>
                      </a:solidFill>
                      <a:latin typeface="Cambria Math" panose="02040503050406030204" pitchFamily="18" charset="0"/>
                    </a:rPr>
                    <m:t>b</m:t>
                  </m:r>
                  <m:r>
                    <a:rPr xmlns:a="http://schemas.openxmlformats.org/drawingml/2006/main" sz="400" i="1">
                      <a:solidFill>
                        <a:srgbClr val="333333"/>
                      </a:solidFill>
                      <a:latin typeface="Cambria Math" panose="02040503050406030204" pitchFamily="18" charset="0"/>
                    </a:rPr>
                    <m:t>i</m:t>
                  </m:r>
                  <m:r>
                    <a:rPr xmlns:a="http://schemas.openxmlformats.org/drawingml/2006/main" sz="400" i="1">
                      <a:solidFill>
                        <a:srgbClr val="333333"/>
                      </a:solidFill>
                      <a:latin typeface="Cambria Math" panose="02040503050406030204" pitchFamily="18" charset="0"/>
                    </a:rPr>
                    <m:t>l</m:t>
                  </m:r>
                  <m:r>
                    <a:rPr xmlns:a="http://schemas.openxmlformats.org/drawingml/2006/main" sz="400" i="1">
                      <a:solidFill>
                        <a:srgbClr val="333333"/>
                      </a:solidFill>
                      <a:latin typeface="Cambria Math" panose="02040503050406030204" pitchFamily="18" charset="0"/>
                    </a:rPr>
                    <m:t>i</m:t>
                  </m:r>
                  <m:r>
                    <a:rPr xmlns:a="http://schemas.openxmlformats.org/drawingml/2006/main" sz="400" i="1">
                      <a:solidFill>
                        <a:srgbClr val="333333"/>
                      </a:solidFill>
                      <a:latin typeface="Cambria Math" panose="02040503050406030204" pitchFamily="18" charset="0"/>
                    </a:rPr>
                    <m:t>t</m:t>
                  </m:r>
                  <m:r>
                    <a:rPr xmlns:a="http://schemas.openxmlformats.org/drawingml/2006/main" sz="400" i="1">
                      <a:solidFill>
                        <a:srgbClr val="333333"/>
                      </a:solidFill>
                      <a:latin typeface="Cambria Math" panose="02040503050406030204" pitchFamily="18" charset="0"/>
                    </a:rPr>
                    <m:t>y</m:t>
                  </m:r>
                  <m:r>
                    <a:rPr xmlns:a="http://schemas.openxmlformats.org/drawingml/2006/main" sz="400" i="1">
                      <a:solidFill>
                        <a:srgbClr val="333333"/>
                      </a:solidFill>
                      <a:latin typeface="Cambria Math" panose="02040503050406030204" pitchFamily="18" charset="0"/>
                    </a:rPr>
                    <m:t>o</m:t>
                  </m:r>
                  <m:r>
                    <a:rPr xmlns:a="http://schemas.openxmlformats.org/drawingml/2006/main" sz="400" i="1">
                      <a:solidFill>
                        <a:srgbClr val="333333"/>
                      </a:solidFill>
                      <a:latin typeface="Cambria Math" panose="02040503050406030204" pitchFamily="18" charset="0"/>
                    </a:rPr>
                    <m:t>f</m:t>
                  </m:r>
                  <m:r>
                    <a:rPr xmlns:a="http://schemas.openxmlformats.org/drawingml/2006/main" sz="400" i="1">
                      <a:solidFill>
                        <a:srgbClr val="333333"/>
                      </a:solidFill>
                      <a:latin typeface="Cambria Math" panose="02040503050406030204" pitchFamily="18" charset="0"/>
                    </a:rPr>
                    <m:t>N</m:t>
                  </m:r>
                  <m:r>
                    <a:rPr xmlns:a="http://schemas.openxmlformats.org/drawingml/2006/main" sz="400" i="1">
                      <a:solidFill>
                        <a:srgbClr val="333333"/>
                      </a:solidFill>
                      <a:latin typeface="Cambria Math" panose="02040503050406030204" pitchFamily="18" charset="0"/>
                    </a:rPr>
                    <m:t>e</m:t>
                  </m:r>
                  <m:r>
                    <a:rPr xmlns:a="http://schemas.openxmlformats.org/drawingml/2006/main" sz="400" i="1">
                      <a:solidFill>
                        <a:srgbClr val="333333"/>
                      </a:solidFill>
                      <a:latin typeface="Cambria Math" panose="02040503050406030204" pitchFamily="18" charset="0"/>
                    </a:rPr>
                    <m:t>x</m:t>
                  </m:r>
                  <m:r>
                    <a:rPr xmlns:a="http://schemas.openxmlformats.org/drawingml/2006/main" sz="400" i="1">
                      <a:solidFill>
                        <a:srgbClr val="333333"/>
                      </a:solidFill>
                      <a:latin typeface="Cambria Math" panose="02040503050406030204" pitchFamily="18" charset="0"/>
                    </a:rPr>
                    <m:t>t</m:t>
                  </m:r>
                  <m:r>
                    <a:rPr xmlns:a="http://schemas.openxmlformats.org/drawingml/2006/main" sz="400" i="1">
                      <a:solidFill>
                        <a:srgbClr val="333333"/>
                      </a:solidFill>
                      <a:latin typeface="Cambria Math" panose="02040503050406030204" pitchFamily="18" charset="0"/>
                    </a:rPr>
                    <m:t>N</m:t>
                  </m:r>
                  <m:r>
                    <a:rPr xmlns:a="http://schemas.openxmlformats.org/drawingml/2006/main" sz="400" i="1">
                      <a:solidFill>
                        <a:srgbClr val="333333"/>
                      </a:solidFill>
                      <a:latin typeface="Cambria Math" panose="02040503050406030204" pitchFamily="18" charset="0"/>
                    </a:rPr>
                    <m:t>o</m:t>
                  </m:r>
                  <m:r>
                    <a:rPr xmlns:a="http://schemas.openxmlformats.org/drawingml/2006/main" sz="400" i="1">
                      <a:solidFill>
                        <a:srgbClr val="333333"/>
                      </a:solidFill>
                      <a:latin typeface="Cambria Math" panose="02040503050406030204" pitchFamily="18" charset="0"/>
                    </a:rPr>
                    <m:t>t</m:t>
                  </m:r>
                  <m:r>
                    <a:rPr xmlns:a="http://schemas.openxmlformats.org/drawingml/2006/main" sz="400" i="1">
                      <a:solidFill>
                        <a:srgbClr val="333333"/>
                      </a:solidFill>
                      <a:latin typeface="Cambria Math" panose="02040503050406030204" pitchFamily="18" charset="0"/>
                    </a:rPr>
                    <m:t>e</m:t>
                  </m:r>
                  <m:r>
                    <a:rPr xmlns:a="http://schemas.openxmlformats.org/drawingml/2006/main" sz="400" i="1">
                      <a:solidFill>
                        <a:srgbClr val="333333"/>
                      </a:solidFill>
                      <a:latin typeface="Cambria Math" panose="02040503050406030204" pitchFamily="18" charset="0"/>
                    </a:rPr>
                    <m:t>=</m:t>
                  </m:r>
                  <m:r>
                    <a:rPr xmlns:a="http://schemas.openxmlformats.org/drawingml/2006/main" sz="400" i="1">
                      <a:solidFill>
                        <a:srgbClr val="333333"/>
                      </a:solidFill>
                      <a:latin typeface="Cambria Math" panose="02040503050406030204" pitchFamily="18" charset="0"/>
                    </a:rPr>
                    <m:t>B</m:t>
                  </m:r>
                </m:oMath>
              </m:oMathPara>
            </a14:m>
            <a:endParaRPr sz="400">
              <a:solidFill>
                <a:srgbClr val="333333"/>
              </a:solidFill>
            </a:endParaRPr>
          </a:p>
        </p:txBody>
      </p:sp>
      <p:sp>
        <p:nvSpPr>
          <p:cNvPr id="2328" name="Equation"/>
          <p:cNvSpPr txBox="1"/>
          <p:nvPr/>
        </p:nvSpPr>
        <p:spPr>
          <a:xfrm>
            <a:off x="621508" y="6118571"/>
            <a:ext cx="776564" cy="334519"/>
          </a:xfrm>
          <a:prstGeom prst="rect">
            <a:avLst/>
          </a:prstGeom>
          <a:ln w="12700">
            <a:miter lim="400000"/>
          </a:ln>
        </p:spPr>
        <p:txBody>
          <a:bodyPr wrap="none" lIns="0" tIns="0" rIns="0" bIns="0">
            <a:spAutoFit/>
          </a:bodyPr>
          <a:lstStyle/>
          <a:p>
            <a:pPr latinLnBrk="1">
              <a:defRPr sz="1800">
                <a:solidFill>
                  <a:srgbClr val="000000"/>
                </a:solidFill>
              </a:defRPr>
            </a:pPr>
            <a14:m>
              <m:oMathPara>
                <m:oMathParaPr>
                  <m:jc m:val="centerGroup"/>
                </m:oMathParaPr>
                <m:oMath>
                  <m:r>
                    <a:rPr xmlns:a="http://schemas.openxmlformats.org/drawingml/2006/main" sz="800" i="1">
                      <a:solidFill>
                        <a:srgbClr val="333333"/>
                      </a:solidFill>
                      <a:latin typeface="Cambria Math" panose="02040503050406030204" pitchFamily="18" charset="0"/>
                    </a:rPr>
                    <m:t>σ</m:t>
                  </m:r>
                  <m:r>
                    <a:rPr xmlns:a="http://schemas.openxmlformats.org/drawingml/2006/main" sz="800" i="1">
                      <a:solidFill>
                        <a:srgbClr val="333333"/>
                      </a:solidFill>
                      <a:latin typeface="Cambria Math" panose="02040503050406030204" pitchFamily="18" charset="0"/>
                    </a:rPr>
                    <m:t>(</m:t>
                  </m:r>
                  <m:sSub>
                    <m:e>
                      <m:r>
                        <a:rPr xmlns:a="http://schemas.openxmlformats.org/drawingml/2006/main" sz="800" i="1">
                          <a:solidFill>
                            <a:srgbClr val="333333"/>
                          </a:solidFill>
                          <a:latin typeface="Cambria Math" panose="02040503050406030204" pitchFamily="18" charset="0"/>
                        </a:rPr>
                        <m:t>z</m:t>
                      </m:r>
                    </m:e>
                    <m:sub>
                      <m:r>
                        <a:rPr xmlns:a="http://schemas.openxmlformats.org/drawingml/2006/main" sz="800" i="1">
                          <a:solidFill>
                            <a:srgbClr val="333333"/>
                          </a:solidFill>
                          <a:latin typeface="Cambria Math" panose="02040503050406030204" pitchFamily="18" charset="0"/>
                        </a:rPr>
                        <m:t>i</m:t>
                      </m:r>
                    </m:sub>
                  </m:sSub>
                  <m:r>
                    <a:rPr xmlns:a="http://schemas.openxmlformats.org/drawingml/2006/main" sz="800" i="1">
                      <a:solidFill>
                        <a:srgbClr val="333333"/>
                      </a:solidFill>
                      <a:latin typeface="Cambria Math" panose="02040503050406030204" pitchFamily="18" charset="0"/>
                    </a:rPr>
                    <m:t>)</m:t>
                  </m:r>
                  <m:r>
                    <a:rPr xmlns:a="http://schemas.openxmlformats.org/drawingml/2006/main" sz="800" i="1">
                      <a:solidFill>
                        <a:srgbClr val="333333"/>
                      </a:solidFill>
                      <a:latin typeface="Cambria Math" panose="02040503050406030204" pitchFamily="18" charset="0"/>
                    </a:rPr>
                    <m:t>=</m:t>
                  </m:r>
                  <m:f>
                    <m:fPr>
                      <m:ctrlPr>
                        <a:rPr xmlns:a="http://schemas.openxmlformats.org/drawingml/2006/main" sz="800" i="1">
                          <a:solidFill>
                            <a:srgbClr val="333333"/>
                          </a:solidFill>
                          <a:latin typeface="Cambria Math" panose="02040503050406030204" pitchFamily="18" charset="0"/>
                        </a:rPr>
                      </m:ctrlPr>
                      <m:type m:val="bar"/>
                    </m:fPr>
                    <m:num>
                      <m:sSup>
                        <m:e>
                          <m:r>
                            <a:rPr xmlns:a="http://schemas.openxmlformats.org/drawingml/2006/main" sz="800" i="1">
                              <a:solidFill>
                                <a:srgbClr val="333333"/>
                              </a:solidFill>
                              <a:latin typeface="Cambria Math" panose="02040503050406030204" pitchFamily="18" charset="0"/>
                            </a:rPr>
                            <m:t>e</m:t>
                          </m:r>
                        </m:e>
                        <m:sup>
                          <m:sSub>
                            <m:e>
                              <m:r>
                                <a:rPr xmlns:a="http://schemas.openxmlformats.org/drawingml/2006/main" sz="800" i="1">
                                  <a:solidFill>
                                    <a:srgbClr val="333333"/>
                                  </a:solidFill>
                                  <a:latin typeface="Cambria Math" panose="02040503050406030204" pitchFamily="18" charset="0"/>
                                </a:rPr>
                                <m:t>z</m:t>
                              </m:r>
                            </m:e>
                            <m:sub>
                              <m:r>
                                <a:rPr xmlns:a="http://schemas.openxmlformats.org/drawingml/2006/main" sz="800" i="1">
                                  <a:solidFill>
                                    <a:srgbClr val="333333"/>
                                  </a:solidFill>
                                  <a:latin typeface="Cambria Math" panose="02040503050406030204" pitchFamily="18" charset="0"/>
                                </a:rPr>
                                <m:t>i</m:t>
                              </m:r>
                            </m:sub>
                          </m:sSub>
                        </m:sup>
                      </m:sSup>
                    </m:num>
                    <m:den>
                      <m:nary>
                        <m:naryPr>
                          <m:ctrlPr>
                            <a:rPr xmlns:a="http://schemas.openxmlformats.org/drawingml/2006/main" sz="800" i="1">
                              <a:solidFill>
                                <a:srgbClr val="333333"/>
                              </a:solidFill>
                              <a:latin typeface="Cambria Math" panose="02040503050406030204" pitchFamily="18" charset="0"/>
                            </a:rPr>
                          </m:ctrlPr>
                          <m:chr m:val="∑"/>
                          <m:limLoc m:val="subSup"/>
                          <m:grow m:val="1"/>
                          <m:subHide m:val="off"/>
                          <m:supHide m:val="off"/>
                        </m:naryPr>
                        <m:sub>
                          <m:r>
                            <a:rPr xmlns:a="http://schemas.openxmlformats.org/drawingml/2006/main" sz="800" i="1">
                              <a:solidFill>
                                <a:srgbClr val="333333"/>
                              </a:solidFill>
                              <a:latin typeface="Cambria Math" panose="02040503050406030204" pitchFamily="18" charset="0"/>
                            </a:rPr>
                            <m:t>j</m:t>
                          </m:r>
                          <m:r>
                            <a:rPr xmlns:a="http://schemas.openxmlformats.org/drawingml/2006/main" sz="800" i="1">
                              <a:solidFill>
                                <a:srgbClr val="333333"/>
                              </a:solidFill>
                              <a:latin typeface="Cambria Math" panose="02040503050406030204" pitchFamily="18" charset="0"/>
                            </a:rPr>
                            <m:t>=</m:t>
                          </m:r>
                          <m:r>
                            <a:rPr xmlns:a="http://schemas.openxmlformats.org/drawingml/2006/main" sz="800" i="1">
                              <a:solidFill>
                                <a:srgbClr val="333333"/>
                              </a:solidFill>
                              <a:latin typeface="Cambria Math" panose="02040503050406030204" pitchFamily="18" charset="0"/>
                            </a:rPr>
                            <m:t>1</m:t>
                          </m:r>
                        </m:sub>
                        <m:sup>
                          <m:r>
                            <a:rPr xmlns:a="http://schemas.openxmlformats.org/drawingml/2006/main" sz="800" i="1">
                              <a:solidFill>
                                <a:srgbClr val="333333"/>
                              </a:solidFill>
                              <a:latin typeface="Cambria Math" panose="02040503050406030204" pitchFamily="18" charset="0"/>
                            </a:rPr>
                            <m:t>K</m:t>
                          </m:r>
                        </m:sup>
                        <m:e>
                          <m:sSup>
                            <m:e>
                              <m:r>
                                <a:rPr xmlns:a="http://schemas.openxmlformats.org/drawingml/2006/main" sz="800" i="1">
                                  <a:solidFill>
                                    <a:srgbClr val="333333"/>
                                  </a:solidFill>
                                  <a:latin typeface="Cambria Math" panose="02040503050406030204" pitchFamily="18" charset="0"/>
                                </a:rPr>
                                <m:t>e</m:t>
                              </m:r>
                            </m:e>
                            <m:sup>
                              <m:sSub>
                                <m:e>
                                  <m:r>
                                    <a:rPr xmlns:a="http://schemas.openxmlformats.org/drawingml/2006/main" sz="800" i="1">
                                      <a:solidFill>
                                        <a:srgbClr val="333333"/>
                                      </a:solidFill>
                                      <a:latin typeface="Cambria Math" panose="02040503050406030204" pitchFamily="18" charset="0"/>
                                    </a:rPr>
                                    <m:t>z</m:t>
                                  </m:r>
                                </m:e>
                                <m:sub>
                                  <m:r>
                                    <a:rPr xmlns:a="http://schemas.openxmlformats.org/drawingml/2006/main" sz="800" i="1">
                                      <a:solidFill>
                                        <a:srgbClr val="333333"/>
                                      </a:solidFill>
                                      <a:latin typeface="Cambria Math" panose="02040503050406030204" pitchFamily="18" charset="0"/>
                                    </a:rPr>
                                    <m:t>j</m:t>
                                  </m:r>
                                </m:sub>
                              </m:sSub>
                            </m:sup>
                          </m:sSup>
                        </m:e>
                      </m:nary>
                    </m:den>
                  </m:f>
                </m:oMath>
              </m:oMathPara>
            </a14:m>
            <a:endParaRPr sz="800">
              <a:solidFill>
                <a:srgbClr val="333333"/>
              </a:solidFill>
            </a:endParaRPr>
          </a:p>
        </p:txBody>
      </p:sp>
      <p:sp>
        <p:nvSpPr>
          <p:cNvPr id="2329" name="Equation"/>
          <p:cNvSpPr txBox="1"/>
          <p:nvPr/>
        </p:nvSpPr>
        <p:spPr>
          <a:xfrm>
            <a:off x="1554662" y="6199889"/>
            <a:ext cx="910273" cy="173622"/>
          </a:xfrm>
          <a:prstGeom prst="rect">
            <a:avLst/>
          </a:prstGeom>
          <a:ln w="12700">
            <a:miter lim="400000"/>
          </a:ln>
        </p:spPr>
        <p:txBody>
          <a:bodyPr wrap="none" lIns="0" tIns="0" rIns="0" bIns="0">
            <a:spAutoFit/>
          </a:bodyPr>
          <a:lstStyle/>
          <a:p>
            <a:pPr latinLnBrk="1">
              <a:defRPr sz="1800">
                <a:solidFill>
                  <a:srgbClr val="000000"/>
                </a:solidFill>
              </a:defRPr>
            </a:pPr>
            <a14:m>
              <m:oMathPara>
                <m:oMathParaPr>
                  <m:jc m:val="centerGroup"/>
                </m:oMathParaPr>
                <m:oMath>
                  <m:limLow>
                    <m:e>
                      <m:r>
                        <a:rPr xmlns:a="http://schemas.openxmlformats.org/drawingml/2006/main" sz="600" i="1">
                          <a:solidFill>
                            <a:srgbClr val="333333"/>
                          </a:solidFill>
                          <a:latin typeface="Cambria Math" panose="02040503050406030204" pitchFamily="18" charset="0"/>
                        </a:rPr>
                        <m:t>∑</m:t>
                      </m:r>
                    </m:e>
                    <m:lim>
                      <m:r>
                        <a:rPr xmlns:a="http://schemas.openxmlformats.org/drawingml/2006/main" sz="600" i="1">
                          <a:solidFill>
                            <a:srgbClr val="333333"/>
                          </a:solidFill>
                          <a:latin typeface="Cambria Math" panose="02040503050406030204" pitchFamily="18" charset="0"/>
                        </a:rPr>
                        <m:t>i</m:t>
                      </m:r>
                    </m:lim>
                  </m:limLow>
                  <m:r>
                    <a:rPr xmlns:a="http://schemas.openxmlformats.org/drawingml/2006/main" sz="600" i="1">
                      <a:solidFill>
                        <a:srgbClr val="333333"/>
                      </a:solidFill>
                      <a:latin typeface="Cambria Math" panose="02040503050406030204" pitchFamily="18" charset="0"/>
                    </a:rPr>
                    <m:t>σ</m:t>
                  </m:r>
                  <m:r>
                    <a:rPr xmlns:a="http://schemas.openxmlformats.org/drawingml/2006/main" sz="600" i="1">
                      <a:solidFill>
                        <a:srgbClr val="333333"/>
                      </a:solidFill>
                      <a:latin typeface="Cambria Math" panose="02040503050406030204" pitchFamily="18" charset="0"/>
                    </a:rPr>
                    <m:t>(</m:t>
                  </m:r>
                  <m:sSub>
                    <m:e>
                      <m:r>
                        <a:rPr xmlns:a="http://schemas.openxmlformats.org/drawingml/2006/main" sz="600" i="1">
                          <a:solidFill>
                            <a:srgbClr val="333333"/>
                          </a:solidFill>
                          <a:latin typeface="Cambria Math" panose="02040503050406030204" pitchFamily="18" charset="0"/>
                        </a:rPr>
                        <m:t>z</m:t>
                      </m:r>
                    </m:e>
                    <m:sub>
                      <m:r>
                        <a:rPr xmlns:a="http://schemas.openxmlformats.org/drawingml/2006/main" sz="600" i="1">
                          <a:solidFill>
                            <a:srgbClr val="333333"/>
                          </a:solidFill>
                          <a:latin typeface="Cambria Math" panose="02040503050406030204" pitchFamily="18" charset="0"/>
                        </a:rPr>
                        <m:t>i</m:t>
                      </m:r>
                    </m:sub>
                  </m:sSub>
                  <m:r>
                    <a:rPr xmlns:a="http://schemas.openxmlformats.org/drawingml/2006/main" sz="600" i="1">
                      <a:solidFill>
                        <a:srgbClr val="333333"/>
                      </a:solidFill>
                      <a:latin typeface="Cambria Math" panose="02040503050406030204" pitchFamily="18" charset="0"/>
                    </a:rPr>
                    <m:t>)</m:t>
                  </m:r>
                  <m:r>
                    <a:rPr xmlns:a="http://schemas.openxmlformats.org/drawingml/2006/main" sz="600" i="1">
                      <a:solidFill>
                        <a:srgbClr val="333333"/>
                      </a:solidFill>
                      <a:latin typeface="Cambria Math" panose="02040503050406030204" pitchFamily="18" charset="0"/>
                    </a:rPr>
                    <m:t>=</m:t>
                  </m:r>
                  <m:r>
                    <a:rPr xmlns:a="http://schemas.openxmlformats.org/drawingml/2006/main" sz="600" i="1">
                      <a:solidFill>
                        <a:srgbClr val="333333"/>
                      </a:solidFill>
                      <a:latin typeface="Cambria Math" panose="02040503050406030204" pitchFamily="18" charset="0"/>
                    </a:rPr>
                    <m:t>1</m:t>
                  </m:r>
                  <m:r>
                    <a:rPr xmlns:a="http://schemas.openxmlformats.org/drawingml/2006/main" sz="600" i="1">
                      <a:solidFill>
                        <a:srgbClr val="333333"/>
                      </a:solidFill>
                      <a:latin typeface="Cambria Math" panose="02040503050406030204" pitchFamily="18" charset="0"/>
                    </a:rPr>
                    <m:t>σ</m:t>
                  </m:r>
                  <m:r>
                    <a:rPr xmlns:a="http://schemas.openxmlformats.org/drawingml/2006/main" sz="600" i="1">
                      <a:solidFill>
                        <a:srgbClr val="333333"/>
                      </a:solidFill>
                      <a:latin typeface="Cambria Math" panose="02040503050406030204" pitchFamily="18" charset="0"/>
                    </a:rPr>
                    <m:t>(</m:t>
                  </m:r>
                  <m:sSub>
                    <m:e>
                      <m:r>
                        <a:rPr xmlns:a="http://schemas.openxmlformats.org/drawingml/2006/main" sz="600" i="1">
                          <a:solidFill>
                            <a:srgbClr val="333333"/>
                          </a:solidFill>
                          <a:latin typeface="Cambria Math" panose="02040503050406030204" pitchFamily="18" charset="0"/>
                        </a:rPr>
                        <m:t>z</m:t>
                      </m:r>
                    </m:e>
                    <m:sub>
                      <m:r>
                        <a:rPr xmlns:a="http://schemas.openxmlformats.org/drawingml/2006/main" sz="600" i="1">
                          <a:solidFill>
                            <a:srgbClr val="333333"/>
                          </a:solidFill>
                          <a:latin typeface="Cambria Math" panose="02040503050406030204" pitchFamily="18" charset="0"/>
                        </a:rPr>
                        <m:t>i</m:t>
                      </m:r>
                    </m:sub>
                  </m:sSub>
                  <m:r>
                    <a:rPr xmlns:a="http://schemas.openxmlformats.org/drawingml/2006/main" sz="600" i="1">
                      <a:solidFill>
                        <a:srgbClr val="333333"/>
                      </a:solidFill>
                      <a:latin typeface="Cambria Math" panose="02040503050406030204" pitchFamily="18" charset="0"/>
                    </a:rPr>
                    <m:t>)</m:t>
                  </m:r>
                  <m:r>
                    <a:rPr xmlns:a="http://schemas.openxmlformats.org/drawingml/2006/main" sz="600" i="1">
                      <a:solidFill>
                        <a:srgbClr val="333333"/>
                      </a:solidFill>
                      <a:latin typeface="Cambria Math" panose="02040503050406030204" pitchFamily="18" charset="0"/>
                    </a:rPr>
                    <m:t>∈</m:t>
                  </m:r>
                  <m:r>
                    <a:rPr xmlns:a="http://schemas.openxmlformats.org/drawingml/2006/main" sz="600" i="1">
                      <a:solidFill>
                        <a:srgbClr val="333333"/>
                      </a:solidFill>
                      <a:latin typeface="Cambria Math" panose="02040503050406030204" pitchFamily="18" charset="0"/>
                    </a:rPr>
                    <m:t>[</m:t>
                  </m:r>
                  <m:r>
                    <a:rPr xmlns:a="http://schemas.openxmlformats.org/drawingml/2006/main" sz="600" i="1">
                      <a:solidFill>
                        <a:srgbClr val="333333"/>
                      </a:solidFill>
                      <a:latin typeface="Cambria Math" panose="02040503050406030204" pitchFamily="18" charset="0"/>
                    </a:rPr>
                    <m:t>0,1</m:t>
                  </m:r>
                  <m:r>
                    <a:rPr xmlns:a="http://schemas.openxmlformats.org/drawingml/2006/main" sz="600" i="1">
                      <a:solidFill>
                        <a:srgbClr val="333333"/>
                      </a:solidFill>
                      <a:latin typeface="Cambria Math" panose="02040503050406030204" pitchFamily="18" charset="0"/>
                    </a:rPr>
                    <m:t>]</m:t>
                  </m:r>
                </m:oMath>
              </m:oMathPara>
            </a14:m>
            <a:endParaRPr sz="600">
              <a:solidFill>
                <a:srgbClr val="333333"/>
              </a:solidFill>
            </a:endParaRPr>
          </a:p>
        </p:txBody>
      </p:sp>
      <p:sp>
        <p:nvSpPr>
          <p:cNvPr id="2330" name="Equation"/>
          <p:cNvSpPr txBox="1"/>
          <p:nvPr/>
        </p:nvSpPr>
        <p:spPr>
          <a:xfrm>
            <a:off x="2109028" y="3854584"/>
            <a:ext cx="156605" cy="96534"/>
          </a:xfrm>
          <a:prstGeom prst="rect">
            <a:avLst/>
          </a:prstGeom>
          <a:ln w="12700">
            <a:miter lim="400000"/>
          </a:ln>
        </p:spPr>
        <p:txBody>
          <a:bodyPr wrap="none" lIns="0" tIns="0" rIns="0" bIns="0">
            <a:spAutoFit/>
          </a:bodyPr>
          <a:lstStyle/>
          <a:p>
            <a:pPr latinLnBrk="1">
              <a:defRPr sz="1800">
                <a:solidFill>
                  <a:srgbClr val="000000"/>
                </a:solidFill>
              </a:defRPr>
            </a:pPr>
            <a14:m>
              <m:oMathPara>
                <m:oMathParaPr>
                  <m:jc m:val="centerGroup"/>
                </m:oMathParaPr>
                <m:oMath>
                  <m:r>
                    <a:rPr xmlns:a="http://schemas.openxmlformats.org/drawingml/2006/main" sz="1100" i="1">
                      <a:solidFill>
                        <a:srgbClr val="D77D71"/>
                      </a:solidFill>
                      <a:latin typeface="Cambria Math" panose="02040503050406030204" pitchFamily="18" charset="0"/>
                    </a:rPr>
                    <m:t>0.1</m:t>
                  </m:r>
                </m:oMath>
              </m:oMathPara>
            </a14:m>
            <a:endParaRPr sz="1100">
              <a:solidFill>
                <a:srgbClr val="D77D72"/>
              </a:solidFill>
            </a:endParaRPr>
          </a:p>
        </p:txBody>
      </p:sp>
      <p:sp>
        <p:nvSpPr>
          <p:cNvPr id="2331" name="Equation"/>
          <p:cNvSpPr txBox="1"/>
          <p:nvPr/>
        </p:nvSpPr>
        <p:spPr>
          <a:xfrm>
            <a:off x="2068585" y="4145091"/>
            <a:ext cx="237491" cy="96534"/>
          </a:xfrm>
          <a:prstGeom prst="rect">
            <a:avLst/>
          </a:prstGeom>
          <a:ln w="12700">
            <a:miter lim="400000"/>
          </a:ln>
        </p:spPr>
        <p:txBody>
          <a:bodyPr wrap="none" lIns="0" tIns="0" rIns="0" bIns="0">
            <a:spAutoFit/>
          </a:bodyPr>
          <a:lstStyle/>
          <a:p>
            <a:pPr latinLnBrk="1">
              <a:defRPr sz="1800">
                <a:solidFill>
                  <a:srgbClr val="000000"/>
                </a:solidFill>
              </a:defRPr>
            </a:pPr>
            <a14:m>
              <m:oMathPara>
                <m:oMathParaPr>
                  <m:jc m:val="centerGroup"/>
                </m:oMathParaPr>
                <m:oMath>
                  <m:r>
                    <a:rPr xmlns:a="http://schemas.openxmlformats.org/drawingml/2006/main" sz="1100" i="1">
                      <a:solidFill>
                        <a:srgbClr val="D77D71"/>
                      </a:solidFill>
                      <a:latin typeface="Cambria Math" panose="02040503050406030204" pitchFamily="18" charset="0"/>
                    </a:rPr>
                    <m:t>0.04</m:t>
                  </m:r>
                </m:oMath>
              </m:oMathPara>
            </a14:m>
            <a:endParaRPr sz="1100">
              <a:solidFill>
                <a:srgbClr val="D77D72"/>
              </a:solidFill>
            </a:endParaRPr>
          </a:p>
        </p:txBody>
      </p:sp>
      <p:sp>
        <p:nvSpPr>
          <p:cNvPr id="2332" name="Equation"/>
          <p:cNvSpPr txBox="1"/>
          <p:nvPr/>
        </p:nvSpPr>
        <p:spPr>
          <a:xfrm>
            <a:off x="2063781" y="5255169"/>
            <a:ext cx="156605" cy="96533"/>
          </a:xfrm>
          <a:prstGeom prst="rect">
            <a:avLst/>
          </a:prstGeom>
          <a:ln w="12700">
            <a:miter lim="400000"/>
          </a:ln>
        </p:spPr>
        <p:txBody>
          <a:bodyPr wrap="none" lIns="0" tIns="0" rIns="0" bIns="0">
            <a:spAutoFit/>
          </a:bodyPr>
          <a:lstStyle/>
          <a:p>
            <a:pPr latinLnBrk="1">
              <a:defRPr sz="1800">
                <a:solidFill>
                  <a:srgbClr val="000000"/>
                </a:solidFill>
              </a:defRPr>
            </a:pPr>
            <a14:m>
              <m:oMathPara>
                <m:oMathParaPr>
                  <m:jc m:val="centerGroup"/>
                </m:oMathParaPr>
                <m:oMath>
                  <m:r>
                    <a:rPr xmlns:a="http://schemas.openxmlformats.org/drawingml/2006/main" sz="1100" i="1">
                      <a:solidFill>
                        <a:srgbClr val="D77D71"/>
                      </a:solidFill>
                      <a:latin typeface="Cambria Math" panose="02040503050406030204" pitchFamily="18" charset="0"/>
                    </a:rPr>
                    <m:t>0.1</m:t>
                  </m:r>
                </m:oMath>
              </m:oMathPara>
            </a14:m>
            <a:endParaRPr sz="1100">
              <a:solidFill>
                <a:srgbClr val="D77D72"/>
              </a:solidFill>
            </a:endParaRPr>
          </a:p>
        </p:txBody>
      </p:sp>
      <p:sp>
        <p:nvSpPr>
          <p:cNvPr id="2333" name="Equation"/>
          <p:cNvSpPr txBox="1"/>
          <p:nvPr/>
        </p:nvSpPr>
        <p:spPr>
          <a:xfrm>
            <a:off x="2023338" y="5517817"/>
            <a:ext cx="237491" cy="96534"/>
          </a:xfrm>
          <a:prstGeom prst="rect">
            <a:avLst/>
          </a:prstGeom>
          <a:ln w="12700">
            <a:miter lim="400000"/>
          </a:ln>
        </p:spPr>
        <p:txBody>
          <a:bodyPr wrap="none" lIns="0" tIns="0" rIns="0" bIns="0">
            <a:spAutoFit/>
          </a:bodyPr>
          <a:lstStyle/>
          <a:p>
            <a:pPr latinLnBrk="1">
              <a:defRPr sz="1800">
                <a:solidFill>
                  <a:srgbClr val="000000"/>
                </a:solidFill>
              </a:defRPr>
            </a:pPr>
            <a14:m>
              <m:oMathPara>
                <m:oMathParaPr>
                  <m:jc m:val="centerGroup"/>
                </m:oMathParaPr>
                <m:oMath>
                  <m:r>
                    <a:rPr xmlns:a="http://schemas.openxmlformats.org/drawingml/2006/main" sz="1100" i="1">
                      <a:solidFill>
                        <a:srgbClr val="D77D71"/>
                      </a:solidFill>
                      <a:latin typeface="Cambria Math" panose="02040503050406030204" pitchFamily="18" charset="0"/>
                    </a:rPr>
                    <m:t>0.04</m:t>
                  </m:r>
                </m:oMath>
              </m:oMathPara>
            </a14:m>
            <a:endParaRPr sz="1100">
              <a:solidFill>
                <a:srgbClr val="D77D72"/>
              </a:solidFill>
            </a:endParaRPr>
          </a:p>
        </p:txBody>
      </p:sp>
      <p:sp>
        <p:nvSpPr>
          <p:cNvPr id="2334" name="Line"/>
          <p:cNvSpPr/>
          <p:nvPr/>
        </p:nvSpPr>
        <p:spPr>
          <a:xfrm flipH="1">
            <a:off x="1733320" y="4735335"/>
            <a:ext cx="222006" cy="1"/>
          </a:xfrm>
          <a:prstGeom prst="line">
            <a:avLst/>
          </a:prstGeom>
          <a:ln w="6350">
            <a:solidFill>
              <a:srgbClr val="535353"/>
            </a:solidFill>
          </a:ln>
        </p:spPr>
        <p:txBody>
          <a:bodyPr lIns="0" tIns="0" rIns="0" bIns="0"/>
          <a:lstStyle/>
          <a:p>
            <a:pPr/>
          </a:p>
        </p:txBody>
      </p:sp>
      <p:sp>
        <p:nvSpPr>
          <p:cNvPr id="2335" name="Equation"/>
          <p:cNvSpPr txBox="1"/>
          <p:nvPr/>
        </p:nvSpPr>
        <p:spPr>
          <a:xfrm>
            <a:off x="1808260" y="4614340"/>
            <a:ext cx="106205" cy="96241"/>
          </a:xfrm>
          <a:prstGeom prst="rect">
            <a:avLst/>
          </a:prstGeom>
          <a:ln w="12700">
            <a:miter lim="400000"/>
          </a:ln>
        </p:spPr>
        <p:txBody>
          <a:bodyPr wrap="none" lIns="0" tIns="0" rIns="0" bIns="0">
            <a:spAutoFit/>
          </a:bodyPr>
          <a:lstStyle/>
          <a:p>
            <a:pPr latinLnBrk="1">
              <a:defRPr sz="1800">
                <a:solidFill>
                  <a:srgbClr val="000000"/>
                </a:solidFill>
              </a:defRPr>
            </a:pPr>
            <a14:m>
              <m:oMathPara>
                <m:oMathParaPr>
                  <m:jc m:val="centerGroup"/>
                </m:oMathParaPr>
                <m:oMath>
                  <m:sSub>
                    <m:e>
                      <m:r>
                        <a:rPr xmlns:a="http://schemas.openxmlformats.org/drawingml/2006/main" sz="1100" i="1">
                          <a:solidFill>
                            <a:srgbClr val="333333"/>
                          </a:solidFill>
                          <a:latin typeface="Cambria Math" panose="02040503050406030204" pitchFamily="18" charset="0"/>
                        </a:rPr>
                        <m:t>σ</m:t>
                      </m:r>
                    </m:e>
                    <m:sub>
                      <m:r>
                        <a:rPr xmlns:a="http://schemas.openxmlformats.org/drawingml/2006/main" sz="1100" i="1">
                          <a:solidFill>
                            <a:srgbClr val="333333"/>
                          </a:solidFill>
                          <a:latin typeface="Cambria Math" panose="02040503050406030204" pitchFamily="18" charset="0"/>
                        </a:rPr>
                        <m:t>8</m:t>
                      </m:r>
                    </m:sub>
                  </m:sSub>
                </m:oMath>
              </m:oMathPara>
            </a14:m>
            <a:endParaRPr sz="1100">
              <a:solidFill>
                <a:srgbClr val="333333"/>
              </a:solidFill>
            </a:endParaRPr>
          </a:p>
        </p:txBody>
      </p:sp>
      <p:sp>
        <p:nvSpPr>
          <p:cNvPr id="2336" name="Line"/>
          <p:cNvSpPr/>
          <p:nvPr/>
        </p:nvSpPr>
        <p:spPr>
          <a:xfrm flipV="1">
            <a:off x="1844323" y="4287961"/>
            <a:ext cx="1" cy="205598"/>
          </a:xfrm>
          <a:prstGeom prst="line">
            <a:avLst/>
          </a:prstGeom>
          <a:ln w="25400" cap="rnd">
            <a:solidFill>
              <a:schemeClr val="accent4">
                <a:lumOff val="-3294"/>
              </a:schemeClr>
            </a:solidFill>
            <a:custDash>
              <a:ds d="100000" sp="200000"/>
            </a:custDash>
          </a:ln>
          <a:effectLst>
            <a:outerShdw sx="100000" sy="100000" kx="0" ky="0" algn="b" rotWithShape="0" blurRad="38100" dist="20000" dir="5400000">
              <a:srgbClr val="000000">
                <a:alpha val="38000"/>
              </a:srgbClr>
            </a:outerShdw>
          </a:effectLst>
        </p:spPr>
        <p:txBody>
          <a:bodyPr lIns="0" tIns="0" rIns="0" bIns="0"/>
          <a:lstStyle/>
          <a:p>
            <a:pPr/>
          </a:p>
        </p:txBody>
      </p:sp>
      <p:sp>
        <p:nvSpPr>
          <p:cNvPr id="2337" name="Line"/>
          <p:cNvSpPr/>
          <p:nvPr/>
        </p:nvSpPr>
        <p:spPr>
          <a:xfrm flipV="1">
            <a:off x="1861362" y="4852608"/>
            <a:ext cx="1" cy="205598"/>
          </a:xfrm>
          <a:prstGeom prst="line">
            <a:avLst/>
          </a:prstGeom>
          <a:ln w="25400" cap="rnd">
            <a:solidFill>
              <a:schemeClr val="accent4">
                <a:lumOff val="-3294"/>
              </a:schemeClr>
            </a:solidFill>
            <a:custDash>
              <a:ds d="100000" sp="200000"/>
            </a:custDash>
          </a:ln>
          <a:effectLst>
            <a:outerShdw sx="100000" sy="100000" kx="0" ky="0" algn="b" rotWithShape="0" blurRad="38100" dist="20000" dir="5400000">
              <a:srgbClr val="000000">
                <a:alpha val="38000"/>
              </a:srgbClr>
            </a:outerShdw>
          </a:effectLst>
        </p:spPr>
        <p:txBody>
          <a:bodyPr lIns="0" tIns="0" rIns="0" bIns="0"/>
          <a:lstStyle/>
          <a:p>
            <a:pPr/>
          </a:p>
        </p:txBody>
      </p:sp>
      <p:sp>
        <p:nvSpPr>
          <p:cNvPr id="2338" name="Equation"/>
          <p:cNvSpPr txBox="1"/>
          <p:nvPr/>
        </p:nvSpPr>
        <p:spPr>
          <a:xfrm>
            <a:off x="2063781" y="4665040"/>
            <a:ext cx="237631" cy="96534"/>
          </a:xfrm>
          <a:prstGeom prst="rect">
            <a:avLst/>
          </a:prstGeom>
          <a:ln w="12700">
            <a:miter lim="400000"/>
          </a:ln>
        </p:spPr>
        <p:txBody>
          <a:bodyPr wrap="none" lIns="0" tIns="0" rIns="0" bIns="0">
            <a:spAutoFit/>
          </a:bodyPr>
          <a:lstStyle/>
          <a:p>
            <a:pPr latinLnBrk="1">
              <a:defRPr sz="1800">
                <a:solidFill>
                  <a:srgbClr val="000000"/>
                </a:solidFill>
              </a:defRPr>
            </a:pPr>
            <a14:m>
              <m:oMathPara>
                <m:oMathParaPr>
                  <m:jc m:val="centerGroup"/>
                </m:oMathParaPr>
                <m:oMath>
                  <m:r>
                    <a:rPr xmlns:a="http://schemas.openxmlformats.org/drawingml/2006/main" sz="1100" i="1">
                      <a:solidFill>
                        <a:srgbClr val="D77D71"/>
                      </a:solidFill>
                      <a:latin typeface="Cambria Math" panose="02040503050406030204" pitchFamily="18" charset="0"/>
                    </a:rPr>
                    <m:t>0.72</m:t>
                  </m:r>
                </m:oMath>
              </m:oMathPara>
            </a14:m>
            <a:endParaRPr sz="1100">
              <a:solidFill>
                <a:srgbClr val="D77D72"/>
              </a:solidFill>
            </a:endParaRPr>
          </a:p>
        </p:txBody>
      </p:sp>
      <p:sp>
        <p:nvSpPr>
          <p:cNvPr id="2339" name="Group"/>
          <p:cNvSpPr txBox="1"/>
          <p:nvPr/>
        </p:nvSpPr>
        <p:spPr>
          <a:xfrm>
            <a:off x="1773749" y="4525814"/>
            <a:ext cx="1122346" cy="45264"/>
          </a:xfrm>
          <a:prstGeom prst="rect">
            <a:avLst/>
          </a:prstGeom>
          <a:ln w="12700">
            <a:miter lim="400000"/>
          </a:ln>
        </p:spPr>
        <p:txBody>
          <a:bodyPr wrap="none" lIns="0" tIns="0" rIns="0" bIns="0">
            <a:spAutoFit/>
          </a:bodyPr>
          <a:lstStyle/>
          <a:p>
            <a:pPr latinLnBrk="1">
              <a:defRPr sz="1800">
                <a:solidFill>
                  <a:srgbClr val="000000"/>
                </a:solidFill>
              </a:defRPr>
            </a:pPr>
            <a14:m>
              <m:oMathPara>
                <m:oMathParaPr>
                  <m:jc m:val="centerGroup"/>
                </m:oMathParaPr>
                <m:oMath>
                  <m:r>
                    <a:rPr xmlns:a="http://schemas.openxmlformats.org/drawingml/2006/main" sz="400" i="1">
                      <a:solidFill>
                        <a:srgbClr val="333333"/>
                      </a:solidFill>
                      <a:latin typeface="Cambria Math" panose="02040503050406030204" pitchFamily="18" charset="0"/>
                    </a:rPr>
                    <m:t>P</m:t>
                  </m:r>
                  <m:r>
                    <a:rPr xmlns:a="http://schemas.openxmlformats.org/drawingml/2006/main" sz="400" i="1">
                      <a:solidFill>
                        <a:srgbClr val="333333"/>
                      </a:solidFill>
                      <a:latin typeface="Cambria Math" panose="02040503050406030204" pitchFamily="18" charset="0"/>
                    </a:rPr>
                    <m:t>r</m:t>
                  </m:r>
                  <m:r>
                    <a:rPr xmlns:a="http://schemas.openxmlformats.org/drawingml/2006/main" sz="400" i="1">
                      <a:solidFill>
                        <a:srgbClr val="333333"/>
                      </a:solidFill>
                      <a:latin typeface="Cambria Math" panose="02040503050406030204" pitchFamily="18" charset="0"/>
                    </a:rPr>
                    <m:t>o</m:t>
                  </m:r>
                  <m:r>
                    <a:rPr xmlns:a="http://schemas.openxmlformats.org/drawingml/2006/main" sz="400" i="1">
                      <a:solidFill>
                        <a:srgbClr val="333333"/>
                      </a:solidFill>
                      <a:latin typeface="Cambria Math" panose="02040503050406030204" pitchFamily="18" charset="0"/>
                    </a:rPr>
                    <m:t>b</m:t>
                  </m:r>
                  <m:r>
                    <a:rPr xmlns:a="http://schemas.openxmlformats.org/drawingml/2006/main" sz="400" i="1">
                      <a:solidFill>
                        <a:srgbClr val="333333"/>
                      </a:solidFill>
                      <a:latin typeface="Cambria Math" panose="02040503050406030204" pitchFamily="18" charset="0"/>
                    </a:rPr>
                    <m:t>a</m:t>
                  </m:r>
                  <m:r>
                    <a:rPr xmlns:a="http://schemas.openxmlformats.org/drawingml/2006/main" sz="400" i="1">
                      <a:solidFill>
                        <a:srgbClr val="333333"/>
                      </a:solidFill>
                      <a:latin typeface="Cambria Math" panose="02040503050406030204" pitchFamily="18" charset="0"/>
                    </a:rPr>
                    <m:t>b</m:t>
                  </m:r>
                  <m:r>
                    <a:rPr xmlns:a="http://schemas.openxmlformats.org/drawingml/2006/main" sz="400" i="1">
                      <a:solidFill>
                        <a:srgbClr val="333333"/>
                      </a:solidFill>
                      <a:latin typeface="Cambria Math" panose="02040503050406030204" pitchFamily="18" charset="0"/>
                    </a:rPr>
                    <m:t>i</m:t>
                  </m:r>
                  <m:r>
                    <a:rPr xmlns:a="http://schemas.openxmlformats.org/drawingml/2006/main" sz="400" i="1">
                      <a:solidFill>
                        <a:srgbClr val="333333"/>
                      </a:solidFill>
                      <a:latin typeface="Cambria Math" panose="02040503050406030204" pitchFamily="18" charset="0"/>
                    </a:rPr>
                    <m:t>l</m:t>
                  </m:r>
                  <m:r>
                    <a:rPr xmlns:a="http://schemas.openxmlformats.org/drawingml/2006/main" sz="400" i="1">
                      <a:solidFill>
                        <a:srgbClr val="333333"/>
                      </a:solidFill>
                      <a:latin typeface="Cambria Math" panose="02040503050406030204" pitchFamily="18" charset="0"/>
                    </a:rPr>
                    <m:t>i</m:t>
                  </m:r>
                  <m:r>
                    <a:rPr xmlns:a="http://schemas.openxmlformats.org/drawingml/2006/main" sz="400" i="1">
                      <a:solidFill>
                        <a:srgbClr val="333333"/>
                      </a:solidFill>
                      <a:latin typeface="Cambria Math" panose="02040503050406030204" pitchFamily="18" charset="0"/>
                    </a:rPr>
                    <m:t>t</m:t>
                  </m:r>
                  <m:r>
                    <a:rPr xmlns:a="http://schemas.openxmlformats.org/drawingml/2006/main" sz="400" i="1">
                      <a:solidFill>
                        <a:srgbClr val="333333"/>
                      </a:solidFill>
                      <a:latin typeface="Cambria Math" panose="02040503050406030204" pitchFamily="18" charset="0"/>
                    </a:rPr>
                    <m:t>y</m:t>
                  </m:r>
                  <m:r>
                    <a:rPr xmlns:a="http://schemas.openxmlformats.org/drawingml/2006/main" sz="400" i="1">
                      <a:solidFill>
                        <a:srgbClr val="333333"/>
                      </a:solidFill>
                      <a:latin typeface="Cambria Math" panose="02040503050406030204" pitchFamily="18" charset="0"/>
                    </a:rPr>
                    <m:t>o</m:t>
                  </m:r>
                  <m:r>
                    <a:rPr xmlns:a="http://schemas.openxmlformats.org/drawingml/2006/main" sz="400" i="1">
                      <a:solidFill>
                        <a:srgbClr val="333333"/>
                      </a:solidFill>
                      <a:latin typeface="Cambria Math" panose="02040503050406030204" pitchFamily="18" charset="0"/>
                    </a:rPr>
                    <m:t>f</m:t>
                  </m:r>
                  <m:r>
                    <a:rPr xmlns:a="http://schemas.openxmlformats.org/drawingml/2006/main" sz="400" i="1">
                      <a:solidFill>
                        <a:srgbClr val="333333"/>
                      </a:solidFill>
                      <a:latin typeface="Cambria Math" panose="02040503050406030204" pitchFamily="18" charset="0"/>
                    </a:rPr>
                    <m:t>N</m:t>
                  </m:r>
                  <m:r>
                    <a:rPr xmlns:a="http://schemas.openxmlformats.org/drawingml/2006/main" sz="400" i="1">
                      <a:solidFill>
                        <a:srgbClr val="333333"/>
                      </a:solidFill>
                      <a:latin typeface="Cambria Math" panose="02040503050406030204" pitchFamily="18" charset="0"/>
                    </a:rPr>
                    <m:t>e</m:t>
                  </m:r>
                  <m:r>
                    <a:rPr xmlns:a="http://schemas.openxmlformats.org/drawingml/2006/main" sz="400" i="1">
                      <a:solidFill>
                        <a:srgbClr val="333333"/>
                      </a:solidFill>
                      <a:latin typeface="Cambria Math" panose="02040503050406030204" pitchFamily="18" charset="0"/>
                    </a:rPr>
                    <m:t>x</m:t>
                  </m:r>
                  <m:r>
                    <a:rPr xmlns:a="http://schemas.openxmlformats.org/drawingml/2006/main" sz="400" i="1">
                      <a:solidFill>
                        <a:srgbClr val="333333"/>
                      </a:solidFill>
                      <a:latin typeface="Cambria Math" panose="02040503050406030204" pitchFamily="18" charset="0"/>
                    </a:rPr>
                    <m:t>t</m:t>
                  </m:r>
                  <m:r>
                    <a:rPr xmlns:a="http://schemas.openxmlformats.org/drawingml/2006/main" sz="400" i="1">
                      <a:solidFill>
                        <a:srgbClr val="333333"/>
                      </a:solidFill>
                      <a:latin typeface="Cambria Math" panose="02040503050406030204" pitchFamily="18" charset="0"/>
                    </a:rPr>
                    <m:t>N</m:t>
                  </m:r>
                  <m:r>
                    <a:rPr xmlns:a="http://schemas.openxmlformats.org/drawingml/2006/main" sz="400" i="1">
                      <a:solidFill>
                        <a:srgbClr val="333333"/>
                      </a:solidFill>
                      <a:latin typeface="Cambria Math" panose="02040503050406030204" pitchFamily="18" charset="0"/>
                    </a:rPr>
                    <m:t>o</m:t>
                  </m:r>
                  <m:r>
                    <a:rPr xmlns:a="http://schemas.openxmlformats.org/drawingml/2006/main" sz="400" i="1">
                      <a:solidFill>
                        <a:srgbClr val="333333"/>
                      </a:solidFill>
                      <a:latin typeface="Cambria Math" panose="02040503050406030204" pitchFamily="18" charset="0"/>
                    </a:rPr>
                    <m:t>t</m:t>
                  </m:r>
                  <m:r>
                    <a:rPr xmlns:a="http://schemas.openxmlformats.org/drawingml/2006/main" sz="400" i="1">
                      <a:solidFill>
                        <a:srgbClr val="333333"/>
                      </a:solidFill>
                      <a:latin typeface="Cambria Math" panose="02040503050406030204" pitchFamily="18" charset="0"/>
                    </a:rPr>
                    <m:t>e</m:t>
                  </m:r>
                  <m:r>
                    <a:rPr xmlns:a="http://schemas.openxmlformats.org/drawingml/2006/main" sz="400" i="1">
                      <a:solidFill>
                        <a:srgbClr val="333333"/>
                      </a:solidFill>
                      <a:latin typeface="Cambria Math" panose="02040503050406030204" pitchFamily="18" charset="0"/>
                    </a:rPr>
                    <m:t>=</m:t>
                  </m:r>
                  <m:r>
                    <a:rPr xmlns:a="http://schemas.openxmlformats.org/drawingml/2006/main" sz="400" i="1">
                      <a:solidFill>
                        <a:srgbClr val="333333"/>
                      </a:solidFill>
                      <a:latin typeface="Cambria Math" panose="02040503050406030204" pitchFamily="18" charset="0"/>
                    </a:rPr>
                    <m:t>G</m:t>
                  </m:r>
                  <m:r>
                    <a:rPr xmlns:a="http://schemas.openxmlformats.org/drawingml/2006/main" sz="400" i="1">
                      <a:solidFill>
                        <a:srgbClr val="333333"/>
                      </a:solidFill>
                      <a:latin typeface="Cambria Math" panose="02040503050406030204" pitchFamily="18" charset="0"/>
                    </a:rPr>
                    <m:t>#</m:t>
                  </m:r>
                </m:oMath>
              </m:oMathPara>
            </a14:m>
            <a:endParaRPr sz="400">
              <a:solidFill>
                <a:srgbClr val="333333"/>
              </a:solidFill>
            </a:endParaRPr>
          </a:p>
        </p:txBody>
      </p:sp>
      <p:sp>
        <p:nvSpPr>
          <p:cNvPr id="2340" name="Equation"/>
          <p:cNvSpPr txBox="1"/>
          <p:nvPr/>
        </p:nvSpPr>
        <p:spPr>
          <a:xfrm>
            <a:off x="3101748" y="3856255"/>
            <a:ext cx="63285" cy="96534"/>
          </a:xfrm>
          <a:prstGeom prst="rect">
            <a:avLst/>
          </a:prstGeom>
          <a:ln w="12700">
            <a:miter lim="400000"/>
          </a:ln>
        </p:spPr>
        <p:txBody>
          <a:bodyPr wrap="none" lIns="0" tIns="0" rIns="0" bIns="0">
            <a:spAutoFit/>
          </a:bodyPr>
          <a:lstStyle/>
          <a:p>
            <a:pPr latinLnBrk="1">
              <a:defRPr sz="1800">
                <a:solidFill>
                  <a:srgbClr val="000000"/>
                </a:solidFill>
              </a:defRPr>
            </a:pPr>
            <a14:m>
              <m:oMathPara>
                <m:oMathParaPr>
                  <m:jc m:val="centerGroup"/>
                </m:oMathParaPr>
                <m:oMath>
                  <m:r>
                    <a:rPr xmlns:a="http://schemas.openxmlformats.org/drawingml/2006/main" sz="1100" i="1">
                      <a:solidFill>
                        <a:srgbClr val="54BBCA"/>
                      </a:solidFill>
                      <a:latin typeface="Cambria Math" panose="02040503050406030204" pitchFamily="18" charset="0"/>
                    </a:rPr>
                    <m:t>0</m:t>
                  </m:r>
                </m:oMath>
              </m:oMathPara>
            </a14:m>
            <a:endParaRPr sz="1100">
              <a:solidFill>
                <a:srgbClr val="55BCCA"/>
              </a:solidFill>
            </a:endParaRPr>
          </a:p>
        </p:txBody>
      </p:sp>
      <p:sp>
        <p:nvSpPr>
          <p:cNvPr id="2341" name="Equation"/>
          <p:cNvSpPr txBox="1"/>
          <p:nvPr/>
        </p:nvSpPr>
        <p:spPr>
          <a:xfrm>
            <a:off x="3112105" y="4146762"/>
            <a:ext cx="39675" cy="94578"/>
          </a:xfrm>
          <a:prstGeom prst="rect">
            <a:avLst/>
          </a:prstGeom>
          <a:ln w="12700">
            <a:miter lim="400000"/>
          </a:ln>
        </p:spPr>
        <p:txBody>
          <a:bodyPr wrap="none" lIns="0" tIns="0" rIns="0" bIns="0">
            <a:spAutoFit/>
          </a:bodyPr>
          <a:lstStyle/>
          <a:p>
            <a:pPr latinLnBrk="1">
              <a:defRPr sz="1800">
                <a:solidFill>
                  <a:srgbClr val="000000"/>
                </a:solidFill>
              </a:defRPr>
            </a:pPr>
            <a14:m>
              <m:oMathPara>
                <m:oMathParaPr>
                  <m:jc m:val="centerGroup"/>
                </m:oMathParaPr>
                <m:oMath>
                  <m:r>
                    <a:rPr xmlns:a="http://schemas.openxmlformats.org/drawingml/2006/main" sz="1100" i="1">
                      <a:solidFill>
                        <a:srgbClr val="54BBCA"/>
                      </a:solidFill>
                      <a:latin typeface="Cambria Math" panose="02040503050406030204" pitchFamily="18" charset="0"/>
                    </a:rPr>
                    <m:t>1</m:t>
                  </m:r>
                </m:oMath>
              </m:oMathPara>
            </a14:m>
            <a:endParaRPr sz="1100">
              <a:solidFill>
                <a:srgbClr val="55BCCA"/>
              </a:solidFill>
            </a:endParaRPr>
          </a:p>
        </p:txBody>
      </p:sp>
      <p:sp>
        <p:nvSpPr>
          <p:cNvPr id="2342" name="Equation"/>
          <p:cNvSpPr txBox="1"/>
          <p:nvPr/>
        </p:nvSpPr>
        <p:spPr>
          <a:xfrm>
            <a:off x="3094601" y="5256840"/>
            <a:ext cx="63285" cy="96534"/>
          </a:xfrm>
          <a:prstGeom prst="rect">
            <a:avLst/>
          </a:prstGeom>
          <a:ln w="12700">
            <a:miter lim="400000"/>
          </a:ln>
        </p:spPr>
        <p:txBody>
          <a:bodyPr wrap="none" lIns="0" tIns="0" rIns="0" bIns="0">
            <a:spAutoFit/>
          </a:bodyPr>
          <a:lstStyle/>
          <a:p>
            <a:pPr latinLnBrk="1">
              <a:defRPr sz="1800">
                <a:solidFill>
                  <a:srgbClr val="000000"/>
                </a:solidFill>
              </a:defRPr>
            </a:pPr>
            <a14:m>
              <m:oMathPara>
                <m:oMathParaPr>
                  <m:jc m:val="centerGroup"/>
                </m:oMathParaPr>
                <m:oMath>
                  <m:r>
                    <a:rPr xmlns:a="http://schemas.openxmlformats.org/drawingml/2006/main" sz="1100" i="1">
                      <a:solidFill>
                        <a:srgbClr val="54BBCA"/>
                      </a:solidFill>
                      <a:latin typeface="Cambria Math" panose="02040503050406030204" pitchFamily="18" charset="0"/>
                    </a:rPr>
                    <m:t>0</m:t>
                  </m:r>
                </m:oMath>
              </m:oMathPara>
            </a14:m>
            <a:endParaRPr sz="1100">
              <a:solidFill>
                <a:srgbClr val="55BCCA"/>
              </a:solidFill>
            </a:endParaRPr>
          </a:p>
        </p:txBody>
      </p:sp>
      <p:sp>
        <p:nvSpPr>
          <p:cNvPr id="2343" name="Equation"/>
          <p:cNvSpPr txBox="1"/>
          <p:nvPr/>
        </p:nvSpPr>
        <p:spPr>
          <a:xfrm>
            <a:off x="3092258" y="5519488"/>
            <a:ext cx="63285" cy="96534"/>
          </a:xfrm>
          <a:prstGeom prst="rect">
            <a:avLst/>
          </a:prstGeom>
          <a:ln w="12700">
            <a:miter lim="400000"/>
          </a:ln>
        </p:spPr>
        <p:txBody>
          <a:bodyPr wrap="none" lIns="0" tIns="0" rIns="0" bIns="0">
            <a:spAutoFit/>
          </a:bodyPr>
          <a:lstStyle/>
          <a:p>
            <a:pPr latinLnBrk="1">
              <a:defRPr sz="1800">
                <a:solidFill>
                  <a:srgbClr val="000000"/>
                </a:solidFill>
              </a:defRPr>
            </a:pPr>
            <a14:m>
              <m:oMathPara>
                <m:oMathParaPr>
                  <m:jc m:val="centerGroup"/>
                </m:oMathParaPr>
                <m:oMath>
                  <m:r>
                    <a:rPr xmlns:a="http://schemas.openxmlformats.org/drawingml/2006/main" sz="1100" i="1">
                      <a:solidFill>
                        <a:srgbClr val="54BBCA"/>
                      </a:solidFill>
                      <a:latin typeface="Cambria Math" panose="02040503050406030204" pitchFamily="18" charset="0"/>
                    </a:rPr>
                    <m:t>0</m:t>
                  </m:r>
                </m:oMath>
              </m:oMathPara>
            </a14:m>
            <a:endParaRPr sz="1100">
              <a:solidFill>
                <a:srgbClr val="55BCCA"/>
              </a:solidFill>
            </a:endParaRPr>
          </a:p>
        </p:txBody>
      </p:sp>
      <p:sp>
        <p:nvSpPr>
          <p:cNvPr id="2344" name="Line"/>
          <p:cNvSpPr/>
          <p:nvPr/>
        </p:nvSpPr>
        <p:spPr>
          <a:xfrm flipV="1">
            <a:off x="3129142" y="4315032"/>
            <a:ext cx="1" cy="205599"/>
          </a:xfrm>
          <a:prstGeom prst="line">
            <a:avLst/>
          </a:prstGeom>
          <a:ln w="25400" cap="rnd">
            <a:solidFill>
              <a:srgbClr val="55BCCA"/>
            </a:solidFill>
            <a:custDash>
              <a:ds d="100000" sp="200000"/>
            </a:custDash>
          </a:ln>
          <a:effectLst>
            <a:outerShdw sx="100000" sy="100000" kx="0" ky="0" algn="b" rotWithShape="0" blurRad="38100" dist="20000" dir="5400000">
              <a:srgbClr val="000000">
                <a:alpha val="38000"/>
              </a:srgbClr>
            </a:outerShdw>
          </a:effectLst>
        </p:spPr>
        <p:txBody>
          <a:bodyPr lIns="0" tIns="0" rIns="0" bIns="0"/>
          <a:lstStyle/>
          <a:p>
            <a:pPr/>
          </a:p>
        </p:txBody>
      </p:sp>
      <p:sp>
        <p:nvSpPr>
          <p:cNvPr id="2345" name="Line"/>
          <p:cNvSpPr/>
          <p:nvPr/>
        </p:nvSpPr>
        <p:spPr>
          <a:xfrm flipV="1">
            <a:off x="3120781" y="4879679"/>
            <a:ext cx="1" cy="205598"/>
          </a:xfrm>
          <a:prstGeom prst="line">
            <a:avLst/>
          </a:prstGeom>
          <a:ln w="25400" cap="rnd">
            <a:solidFill>
              <a:srgbClr val="55BCCA"/>
            </a:solidFill>
            <a:custDash>
              <a:ds d="100000" sp="200000"/>
            </a:custDash>
          </a:ln>
          <a:effectLst>
            <a:outerShdw sx="100000" sy="100000" kx="0" ky="0" algn="b" rotWithShape="0" blurRad="38100" dist="20000" dir="5400000">
              <a:srgbClr val="000000">
                <a:alpha val="38000"/>
              </a:srgbClr>
            </a:outerShdw>
          </a:effectLst>
        </p:spPr>
        <p:txBody>
          <a:bodyPr lIns="0" tIns="0" rIns="0" bIns="0"/>
          <a:lstStyle/>
          <a:p>
            <a:pPr/>
          </a:p>
        </p:txBody>
      </p:sp>
      <p:sp>
        <p:nvSpPr>
          <p:cNvPr id="2346" name="Equation"/>
          <p:cNvSpPr txBox="1"/>
          <p:nvPr/>
        </p:nvSpPr>
        <p:spPr>
          <a:xfrm>
            <a:off x="3094601" y="4666711"/>
            <a:ext cx="63285" cy="96534"/>
          </a:xfrm>
          <a:prstGeom prst="rect">
            <a:avLst/>
          </a:prstGeom>
          <a:ln w="12700">
            <a:miter lim="400000"/>
          </a:ln>
        </p:spPr>
        <p:txBody>
          <a:bodyPr wrap="none" lIns="0" tIns="0" rIns="0" bIns="0">
            <a:spAutoFit/>
          </a:bodyPr>
          <a:lstStyle/>
          <a:p>
            <a:pPr latinLnBrk="1">
              <a:defRPr sz="1800">
                <a:solidFill>
                  <a:srgbClr val="000000"/>
                </a:solidFill>
              </a:defRPr>
            </a:pPr>
            <a14:m>
              <m:oMathPara>
                <m:oMathParaPr>
                  <m:jc m:val="centerGroup"/>
                </m:oMathParaPr>
                <m:oMath>
                  <m:r>
                    <a:rPr xmlns:a="http://schemas.openxmlformats.org/drawingml/2006/main" sz="1100" i="1">
                      <a:solidFill>
                        <a:srgbClr val="54BBCA"/>
                      </a:solidFill>
                      <a:latin typeface="Cambria Math" panose="02040503050406030204" pitchFamily="18" charset="0"/>
                    </a:rPr>
                    <m:t>0</m:t>
                  </m:r>
                </m:oMath>
              </m:oMathPara>
            </a14:m>
            <a:endParaRPr sz="1100">
              <a:solidFill>
                <a:srgbClr val="55BCCA"/>
              </a:solidFill>
            </a:endParaRPr>
          </a:p>
        </p:txBody>
      </p:sp>
      <p:grpSp>
        <p:nvGrpSpPr>
          <p:cNvPr id="2351" name="Group"/>
          <p:cNvGrpSpPr/>
          <p:nvPr/>
        </p:nvGrpSpPr>
        <p:grpSpPr>
          <a:xfrm>
            <a:off x="503038" y="1490046"/>
            <a:ext cx="6813085" cy="2203717"/>
            <a:chOff x="0" y="0"/>
            <a:chExt cx="6813082" cy="2203715"/>
          </a:xfrm>
        </p:grpSpPr>
        <p:graphicFrame>
          <p:nvGraphicFramePr>
            <p:cNvPr id="2347" name="Table"/>
            <p:cNvGraphicFramePr/>
            <p:nvPr/>
          </p:nvGraphicFramePr>
          <p:xfrm>
            <a:off x="0" y="0"/>
            <a:ext cx="4978400" cy="1435100"/>
          </p:xfrm>
          <a:graphic xmlns:a="http://schemas.openxmlformats.org/drawingml/2006/main">
            <a:graphicData uri="http://schemas.openxmlformats.org/drawingml/2006/table">
              <a:tbl>
                <a:tblPr firstCol="1" firstRow="1" lastCol="0" lastRow="0" bandCol="0" bandRow="0" rtl="0">
                  <a:tableStyleId>{4C3C2611-4C71-4FC5-86AE-919BDF0F9419}</a:tableStyleId>
                </a:tblPr>
                <a:tblGrid>
                  <a:gridCol w="601580"/>
                  <a:gridCol w="1073858"/>
                  <a:gridCol w="1161574"/>
                  <a:gridCol w="1044734"/>
                  <a:gridCol w="1044734"/>
                </a:tblGrid>
                <a:tr h="222253">
                  <a:tc>
                    <a:txBody>
                      <a:bodyPr/>
                      <a:lstStyle/>
                      <a:p>
                        <a:pPr algn="ctr">
                          <a:defRPr sz="1800"/>
                        </a:pPr>
                        <a:r>
                          <a:rPr sz="700"/>
                          <a:t>Task</a:t>
                        </a:r>
                      </a:p>
                    </a:txBody>
                    <a:tcPr marL="0" marR="0" marT="0" marB="0" anchor="ctr" anchorCtr="0" horzOverflow="overflow"/>
                  </a:tc>
                  <a:tc>
                    <a:txBody>
                      <a:bodyPr/>
                      <a:lstStyle/>
                      <a:p>
                        <a:pPr algn="ctr">
                          <a:defRPr sz="1800"/>
                        </a:pPr>
                        <a:r>
                          <a:rPr sz="700"/>
                          <a:t>Output Type </a:t>
                        </a:r>
                      </a:p>
                    </a:txBody>
                    <a:tcPr marL="0" marR="0" marT="0" marB="0" anchor="ctr" anchorCtr="0" horzOverflow="overflow"/>
                  </a:tc>
                  <a:tc>
                    <a:txBody>
                      <a:bodyPr/>
                      <a:lstStyle/>
                      <a:p>
                        <a:pPr algn="ctr">
                          <a:defRPr sz="1800"/>
                        </a:pPr>
                        <a:r>
                          <a:rPr sz="700"/>
                          <a:t>Target Encoding</a:t>
                        </a:r>
                      </a:p>
                    </a:txBody>
                    <a:tcPr marL="0" marR="0" marT="0" marB="0" anchor="ctr" anchorCtr="0" horzOverflow="overflow"/>
                  </a:tc>
                  <a:tc>
                    <a:txBody>
                      <a:bodyPr/>
                      <a:lstStyle/>
                      <a:p>
                        <a:pPr algn="ctr">
                          <a:defRPr sz="1800"/>
                        </a:pPr>
                        <a:r>
                          <a:rPr sz="700"/>
                          <a:t>Output Activations</a:t>
                        </a:r>
                      </a:p>
                    </a:txBody>
                    <a:tcPr marL="0" marR="0" marT="0" marB="0" anchor="ctr" anchorCtr="0" horzOverflow="overflow"/>
                  </a:tc>
                  <a:tc>
                    <a:txBody>
                      <a:bodyPr/>
                      <a:lstStyle/>
                      <a:p>
                        <a:pPr algn="ctr">
                          <a:defRPr sz="1800"/>
                        </a:pPr>
                        <a:r>
                          <a:rPr sz="700"/>
                          <a:t>Cost (loss)</a:t>
                        </a:r>
                      </a:p>
                    </a:txBody>
                    <a:tcPr marL="0" marR="0" marT="0" marB="0" anchor="ctr" anchorCtr="0" horzOverflow="overflow"/>
                  </a:tc>
                </a:tr>
                <a:tr h="386785">
                  <a:tc>
                    <a:txBody>
                      <a:bodyPr/>
                      <a:lstStyle/>
                      <a:p>
                        <a:pPr algn="ctr">
                          <a:defRPr sz="1800"/>
                        </a:pPr>
                        <a:r>
                          <a:rPr sz="700"/>
                          <a:t>Regression</a:t>
                        </a:r>
                      </a:p>
                    </a:txBody>
                    <a:tcPr marL="0" marR="0" marT="0" marB="0" anchor="ctr" anchorCtr="0" horzOverflow="overflow"/>
                  </a:tc>
                  <a:tc>
                    <a:txBody>
                      <a:bodyPr/>
                      <a:lstStyle/>
                      <a:p>
                        <a:pPr algn="ctr">
                          <a:defRPr sz="1800"/>
                        </a:pPr>
                        <a:r>
                          <a:rPr sz="700"/>
                          <a:t>Real</a:t>
                        </a:r>
                      </a:p>
                    </a:txBody>
                    <a:tcPr marL="0" marR="0" marT="0" marB="0" anchor="ctr" anchorCtr="0" horzOverflow="overflow"/>
                  </a:tc>
                  <a:tc>
                    <a:txBody>
                      <a:bodyPr/>
                      <a:lstStyle/>
                      <a:p>
                        <a:pPr algn="ctr">
                          <a:defRPr sz="1800"/>
                        </a:pPr>
                        <a:r>
                          <a:rPr sz="700"/>
                          <a:t>Real Values, or a subset  of real values</a:t>
                        </a:r>
                      </a:p>
                    </a:txBody>
                    <a:tcPr marL="0" marR="0" marT="0" marB="0" anchor="ctr" anchorCtr="0" horzOverflow="overflow"/>
                  </a:tc>
                  <a:tc>
                    <a:txBody>
                      <a:bodyPr/>
                      <a:lstStyle/>
                      <a:p>
                        <a:pPr algn="ctr">
                          <a:defRPr sz="1800"/>
                        </a:pPr>
                        <a:r>
                          <a:rPr sz="700"/>
                          <a:t>Linear (Identity), ReLu, Sigmoid, Tanh</a:t>
                        </a:r>
                      </a:p>
                    </a:txBody>
                    <a:tcPr marL="0" marR="0" marT="0" marB="0" anchor="ctr" anchorCtr="0" horzOverflow="overflow"/>
                  </a:tc>
                  <a:tc>
                    <a:txBody>
                      <a:bodyPr/>
                      <a:lstStyle/>
                      <a:p>
                        <a:pPr algn="ctr">
                          <a:defRPr sz="1800"/>
                        </a:pPr>
                        <a:r>
                          <a:rPr sz="700"/>
                          <a:t>MSE (Mean Squared Error)</a:t>
                        </a:r>
                      </a:p>
                    </a:txBody>
                    <a:tcPr marL="0" marR="0" marT="0" marB="0" anchor="ctr" anchorCtr="0" horzOverflow="overflow"/>
                  </a:tc>
                </a:tr>
                <a:tr h="259785">
                  <a:tc>
                    <a:txBody>
                      <a:bodyPr/>
                      <a:lstStyle/>
                      <a:p>
                        <a:pPr algn="ctr">
                          <a:defRPr sz="1800"/>
                        </a:pPr>
                        <a:r>
                          <a:rPr sz="700"/>
                          <a:t>Classification</a:t>
                        </a:r>
                      </a:p>
                    </a:txBody>
                    <a:tcPr marL="0" marR="0" marT="0" marB="0" anchor="ctr" anchorCtr="0" horzOverflow="overflow"/>
                  </a:tc>
                  <a:tc>
                    <a:txBody>
                      <a:bodyPr/>
                      <a:lstStyle/>
                      <a:p>
                        <a:pPr algn="ctr">
                          <a:defRPr sz="1800"/>
                        </a:pPr>
                        <a:r>
                          <a:rPr sz="700"/>
                          <a:t>Binary</a:t>
                        </a:r>
                      </a:p>
                    </a:txBody>
                    <a:tcPr marL="0" marR="0" marT="0" marB="0" anchor="ctr" anchorCtr="0" horzOverflow="overflow"/>
                  </a:tc>
                  <a:tc>
                    <a:txBody>
                      <a:bodyPr/>
                      <a:lstStyle/>
                      <a:p>
                        <a:pPr algn="ctr">
                          <a:defRPr sz="1800"/>
                        </a:pPr>
                        <a:r>
                          <a:rPr sz="700"/>
                          <a:t>{0, 1}</a:t>
                        </a:r>
                      </a:p>
                    </a:txBody>
                    <a:tcPr marL="0" marR="0" marT="0" marB="0" anchor="ctr" anchorCtr="0" horzOverflow="overflow"/>
                  </a:tc>
                  <a:tc>
                    <a:txBody>
                      <a:bodyPr/>
                      <a:lstStyle/>
                      <a:p>
                        <a:pPr algn="ctr">
                          <a:defRPr sz="1800"/>
                        </a:pPr>
                        <a:r>
                          <a:rPr sz="700"/>
                          <a:t>Sigmoid</a:t>
                        </a:r>
                      </a:p>
                    </a:txBody>
                    <a:tcPr marL="0" marR="0" marT="0" marB="0" anchor="ctr" anchorCtr="0" horzOverflow="overflow"/>
                  </a:tc>
                  <a:tc>
                    <a:txBody>
                      <a:bodyPr/>
                      <a:lstStyle/>
                      <a:p>
                        <a:pPr algn="ctr">
                          <a:defRPr sz="1800"/>
                        </a:pPr>
                        <a:r>
                          <a:rPr sz="700"/>
                          <a:t>Binary cross-entropy</a:t>
                        </a:r>
                      </a:p>
                    </a:txBody>
                    <a:tcPr marL="0" marR="0" marT="0" marB="0" anchor="ctr" anchorCtr="0" horzOverflow="overflow"/>
                  </a:tc>
                </a:tr>
                <a:tr h="259785">
                  <a:tc>
                    <a:txBody>
                      <a:bodyPr/>
                      <a:lstStyle/>
                      <a:p>
                        <a:pPr algn="ctr">
                          <a:defRPr sz="1800"/>
                        </a:pPr>
                        <a:r>
                          <a:rPr sz="700"/>
                          <a:t>Classification</a:t>
                        </a:r>
                      </a:p>
                    </a:txBody>
                    <a:tcPr marL="0" marR="0" marT="0" marB="0" anchor="ctr" anchorCtr="0" horzOverflow="overflow">
                      <a:gradFill flip="none" rotWithShape="1">
                        <a:gsLst>
                          <a:gs pos="0">
                            <a:schemeClr val="accent2">
                              <a:hueOff val="-462658"/>
                              <a:satOff val="28181"/>
                              <a:lumOff val="27539"/>
                            </a:schemeClr>
                          </a:gs>
                          <a:gs pos="35000">
                            <a:srgbClr val="FFDBC7"/>
                          </a:gs>
                          <a:gs pos="100000">
                            <a:schemeClr val="accent2">
                              <a:hueOff val="-553247"/>
                              <a:satOff val="28181"/>
                              <a:lumOff val="38912"/>
                            </a:schemeClr>
                          </a:gs>
                        </a:gsLst>
                        <a:lin ang="16200000" scaled="0"/>
                      </a:gradFill>
                    </a:tcPr>
                  </a:tc>
                  <a:tc>
                    <a:txBody>
                      <a:bodyPr/>
                      <a:lstStyle/>
                      <a:p>
                        <a:pPr algn="ctr">
                          <a:defRPr sz="1800"/>
                        </a:pPr>
                        <a:r>
                          <a:rPr sz="700"/>
                          <a:t>Multi-class Single Label</a:t>
                        </a:r>
                      </a:p>
                    </a:txBody>
                    <a:tcPr marL="0" marR="0" marT="0" marB="0" anchor="ctr" anchorCtr="0" horzOverflow="overflow">
                      <a:gradFill flip="none" rotWithShape="1">
                        <a:gsLst>
                          <a:gs pos="0">
                            <a:schemeClr val="accent2">
                              <a:hueOff val="-462658"/>
                              <a:satOff val="28181"/>
                              <a:lumOff val="27539"/>
                            </a:schemeClr>
                          </a:gs>
                          <a:gs pos="35000">
                            <a:srgbClr val="FFDBC7"/>
                          </a:gs>
                          <a:gs pos="100000">
                            <a:schemeClr val="accent2">
                              <a:hueOff val="-553247"/>
                              <a:satOff val="28181"/>
                              <a:lumOff val="38912"/>
                            </a:schemeClr>
                          </a:gs>
                        </a:gsLst>
                        <a:lin ang="16200000" scaled="0"/>
                      </a:gradFill>
                    </a:tcPr>
                  </a:tc>
                  <a:tc>
                    <a:txBody>
                      <a:bodyPr/>
                      <a:lstStyle/>
                      <a:p>
                        <a:pPr algn="ctr">
                          <a:defRPr sz="1800"/>
                        </a:pPr>
                        <a:r>
                          <a:rPr sz="700"/>
                          <a:t>One-hot</a:t>
                        </a:r>
                      </a:p>
                    </a:txBody>
                    <a:tcPr marL="0" marR="0" marT="0" marB="0" anchor="ctr" anchorCtr="0" horzOverflow="overflow">
                      <a:gradFill flip="none" rotWithShape="1">
                        <a:gsLst>
                          <a:gs pos="0">
                            <a:schemeClr val="accent2">
                              <a:hueOff val="-462658"/>
                              <a:satOff val="28181"/>
                              <a:lumOff val="27539"/>
                            </a:schemeClr>
                          </a:gs>
                          <a:gs pos="35000">
                            <a:srgbClr val="FFDBC7"/>
                          </a:gs>
                          <a:gs pos="100000">
                            <a:schemeClr val="accent2">
                              <a:hueOff val="-553247"/>
                              <a:satOff val="28181"/>
                              <a:lumOff val="38912"/>
                            </a:schemeClr>
                          </a:gs>
                        </a:gsLst>
                        <a:lin ang="16200000" scaled="0"/>
                      </a:gradFill>
                    </a:tcPr>
                  </a:tc>
                  <a:tc>
                    <a:txBody>
                      <a:bodyPr/>
                      <a:lstStyle/>
                      <a:p>
                        <a:pPr algn="ctr">
                          <a:defRPr sz="1800"/>
                        </a:pPr>
                        <a:r>
                          <a:rPr sz="700"/>
                          <a:t>Softmax</a:t>
                        </a:r>
                      </a:p>
                    </a:txBody>
                    <a:tcPr marL="0" marR="0" marT="0" marB="0" anchor="ctr" anchorCtr="0" horzOverflow="overflow">
                      <a:gradFill flip="none" rotWithShape="1">
                        <a:gsLst>
                          <a:gs pos="0">
                            <a:schemeClr val="accent2">
                              <a:hueOff val="-462658"/>
                              <a:satOff val="28181"/>
                              <a:lumOff val="27539"/>
                            </a:schemeClr>
                          </a:gs>
                          <a:gs pos="35000">
                            <a:srgbClr val="FFDBC7"/>
                          </a:gs>
                          <a:gs pos="100000">
                            <a:schemeClr val="accent2">
                              <a:hueOff val="-553247"/>
                              <a:satOff val="28181"/>
                              <a:lumOff val="38912"/>
                            </a:schemeClr>
                          </a:gs>
                        </a:gsLst>
                        <a:lin ang="16200000" scaled="0"/>
                      </a:gradFill>
                    </a:tcPr>
                  </a:tc>
                  <a:tc>
                    <a:txBody>
                      <a:bodyPr/>
                      <a:lstStyle/>
                      <a:p>
                        <a:pPr algn="ctr">
                          <a:defRPr sz="1800"/>
                        </a:pPr>
                        <a:r>
                          <a:rPr sz="700"/>
                          <a:t>Categorical cross-entropy</a:t>
                        </a:r>
                      </a:p>
                    </a:txBody>
                    <a:tcPr marL="0" marR="0" marT="0" marB="0" anchor="ctr" anchorCtr="0" horzOverflow="overflow">
                      <a:gradFill flip="none" rotWithShape="1">
                        <a:gsLst>
                          <a:gs pos="0">
                            <a:schemeClr val="accent2">
                              <a:hueOff val="-462658"/>
                              <a:satOff val="28181"/>
                              <a:lumOff val="27539"/>
                            </a:schemeClr>
                          </a:gs>
                          <a:gs pos="35000">
                            <a:srgbClr val="FFDBC7"/>
                          </a:gs>
                          <a:gs pos="100000">
                            <a:schemeClr val="accent2">
                              <a:hueOff val="-553247"/>
                              <a:satOff val="28181"/>
                              <a:lumOff val="38912"/>
                            </a:schemeClr>
                          </a:gs>
                        </a:gsLst>
                        <a:lin ang="16200000" scaled="0"/>
                      </a:gradFill>
                    </a:tcPr>
                  </a:tc>
                </a:tr>
                <a:tr h="259785">
                  <a:tc>
                    <a:txBody>
                      <a:bodyPr/>
                      <a:lstStyle/>
                      <a:p>
                        <a:pPr algn="ctr">
                          <a:defRPr sz="1800"/>
                        </a:pPr>
                        <a:r>
                          <a:rPr sz="700"/>
                          <a:t>Classification</a:t>
                        </a:r>
                      </a:p>
                    </a:txBody>
                    <a:tcPr marL="0" marR="0" marT="0" marB="0" anchor="ctr" anchorCtr="0" horzOverflow="overflow"/>
                  </a:tc>
                  <a:tc>
                    <a:txBody>
                      <a:bodyPr/>
                      <a:lstStyle/>
                      <a:p>
                        <a:pPr algn="ctr">
                          <a:defRPr sz="1800"/>
                        </a:pPr>
                        <a:r>
                          <a:rPr sz="700"/>
                          <a:t>Multi-class Multi-label</a:t>
                        </a:r>
                      </a:p>
                    </a:txBody>
                    <a:tcPr marL="0" marR="0" marT="0" marB="0" anchor="ctr" anchorCtr="0" horzOverflow="overflow"/>
                  </a:tc>
                  <a:tc>
                    <a:txBody>
                      <a:bodyPr/>
                      <a:lstStyle/>
                      <a:p>
                        <a:pPr algn="ctr">
                          <a:defRPr sz="1800"/>
                        </a:pPr>
                        <a:r>
                          <a:rPr sz="700"/>
                          <a:t>Many-hot</a:t>
                        </a:r>
                      </a:p>
                    </a:txBody>
                    <a:tcPr marL="0" marR="0" marT="0" marB="0" anchor="ctr" anchorCtr="0" horzOverflow="overflow"/>
                  </a:tc>
                  <a:tc>
                    <a:txBody>
                      <a:bodyPr/>
                      <a:lstStyle/>
                      <a:p>
                        <a:pPr algn="ctr">
                          <a:defRPr sz="1800"/>
                        </a:pPr>
                        <a:r>
                          <a:rPr sz="700"/>
                          <a:t>Sigmoid</a:t>
                        </a:r>
                      </a:p>
                    </a:txBody>
                    <a:tcPr marL="0" marR="0" marT="0" marB="0" anchor="ctr" anchorCtr="0" horzOverflow="overflow"/>
                  </a:tc>
                  <a:tc>
                    <a:txBody>
                      <a:bodyPr/>
                      <a:lstStyle/>
                      <a:p>
                        <a:pPr algn="ctr">
                          <a:defRPr sz="1800"/>
                        </a:pPr>
                        <a:r>
                          <a:rPr sz="700"/>
                          <a:t>Binary cross-entropy</a:t>
                        </a:r>
                      </a:p>
                    </a:txBody>
                    <a:tcPr marL="0" marR="0" marT="0" marB="0" anchor="ctr" anchorCtr="0" horzOverflow="overflow"/>
                  </a:tc>
                </a:tr>
                <a:tr h="212576">
                  <a:tc gridSpan="5">
                    <a:txBody>
                      <a:bodyPr/>
                      <a:lstStyle/>
                      <a:p>
                        <a:pPr>
                          <a:defRPr sz="800">
                            <a:solidFill>
                              <a:srgbClr val="333333"/>
                            </a:solidFill>
                          </a:defRPr>
                        </a:pPr>
                        <a:r>
                          <a:t>Table from [1]</a:t>
                        </a:r>
                      </a:p>
                    </a:txBody>
                    <a:tcPr marL="50800" marR="50800" marT="135858" marB="50800" anchor="ctr" anchorCtr="0" horzOverflow="overflow">
                      <a:lnL/>
                      <a:lnR/>
                      <a:lnT/>
                      <a:lnB/>
                      <a:solidFill>
                        <a:srgbClr val="000000">
                          <a:alpha val="0"/>
                        </a:srgbClr>
                      </a:solidFill>
                    </a:tcPr>
                  </a:tc>
                  <a:tc hMerge="1">
                    <a:tcPr/>
                  </a:tc>
                  <a:tc hMerge="1">
                    <a:tcPr/>
                  </a:tc>
                  <a:tc hMerge="1">
                    <a:tcPr/>
                  </a:tc>
                  <a:tc hMerge="1">
                    <a:tcPr/>
                  </a:tc>
                </a:tr>
              </a:tbl>
            </a:graphicData>
          </a:graphic>
        </p:graphicFrame>
        <p:sp>
          <p:nvSpPr>
            <p:cNvPr id="2348" name="Monophonic Output (Example 3)…"/>
            <p:cNvSpPr/>
            <p:nvPr/>
          </p:nvSpPr>
          <p:spPr>
            <a:xfrm>
              <a:off x="5543082" y="933715"/>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p>
              <a:pPr>
                <a:defRPr b="1" sz="1000"/>
              </a:pPr>
              <a:r>
                <a:t>Monophonic Output (Example 3)</a:t>
              </a:r>
            </a:p>
            <a:p>
              <a:pPr>
                <a:defRPr b="1" sz="1000"/>
              </a:pPr>
              <a:r>
                <a:t>Only one note can be played from all </a:t>
              </a:r>
            </a:p>
            <a:p>
              <a:pPr>
                <a:defRPr b="1" sz="1000"/>
              </a:pPr>
              <a:r>
                <a:t>available pitch classes</a:t>
              </a:r>
            </a:p>
          </p:txBody>
        </p:sp>
        <p:sp>
          <p:nvSpPr>
            <p:cNvPr id="2349" name="Oval"/>
            <p:cNvSpPr/>
            <p:nvPr/>
          </p:nvSpPr>
          <p:spPr>
            <a:xfrm>
              <a:off x="1813776" y="913721"/>
              <a:ext cx="969945" cy="216119"/>
            </a:xfrm>
            <a:prstGeom prst="ellipse">
              <a:avLst/>
            </a:prstGeom>
            <a:noFill/>
            <a:ln w="25400" cap="flat">
              <a:solidFill>
                <a:srgbClr val="6975F4"/>
              </a:solidFill>
              <a:prstDash val="solid"/>
              <a:round/>
            </a:ln>
            <a:effectLst/>
          </p:spPr>
          <p:txBody>
            <a:bodyPr wrap="square" lIns="0" tIns="0" rIns="0" bIns="0" numCol="1" anchor="t">
              <a:noAutofit/>
            </a:bodyPr>
            <a:lstStyle/>
            <a:p>
              <a:pPr/>
            </a:p>
          </p:txBody>
        </p:sp>
        <p:sp>
          <p:nvSpPr>
            <p:cNvPr id="2370" name="Connection Line"/>
            <p:cNvSpPr/>
            <p:nvPr/>
          </p:nvSpPr>
          <p:spPr>
            <a:xfrm>
              <a:off x="2629310" y="611573"/>
              <a:ext cx="3091697" cy="302822"/>
            </a:xfrm>
            <a:custGeom>
              <a:avLst/>
              <a:gdLst/>
              <a:ahLst/>
              <a:cxnLst>
                <a:cxn ang="0">
                  <a:pos x="wd2" y="hd2"/>
                </a:cxn>
                <a:cxn ang="5400000">
                  <a:pos x="wd2" y="hd2"/>
                </a:cxn>
                <a:cxn ang="10800000">
                  <a:pos x="wd2" y="hd2"/>
                </a:cxn>
                <a:cxn ang="16200000">
                  <a:pos x="wd2" y="hd2"/>
                </a:cxn>
              </a:cxnLst>
              <a:rect l="0" t="0" r="r" b="b"/>
              <a:pathLst>
                <a:path w="21600" h="16265" fill="norm" stroke="1" extrusionOk="0">
                  <a:moveTo>
                    <a:pt x="0" y="16265"/>
                  </a:moveTo>
                  <a:cubicBezTo>
                    <a:pt x="7165" y="-4055"/>
                    <a:pt x="14365" y="-5335"/>
                    <a:pt x="21600" y="12424"/>
                  </a:cubicBezTo>
                </a:path>
              </a:pathLst>
            </a:custGeom>
            <a:noFill/>
            <a:ln w="25400" cap="flat">
              <a:solidFill>
                <a:srgbClr val="6975F4"/>
              </a:solidFill>
              <a:prstDash val="solid"/>
              <a:round/>
              <a:tailEnd type="triangle" w="med" len="med"/>
            </a:ln>
            <a:effectLst/>
          </p:spPr>
          <p:txBody>
            <a:bodyPr/>
            <a:lstStyle/>
            <a:p>
              <a:pPr/>
            </a:p>
          </p:txBody>
        </p:sp>
      </p:grpSp>
      <p:sp>
        <p:nvSpPr>
          <p:cNvPr id="2352" name="Predictions"/>
          <p:cNvSpPr txBox="1"/>
          <p:nvPr/>
        </p:nvSpPr>
        <p:spPr>
          <a:xfrm>
            <a:off x="1868211" y="3347883"/>
            <a:ext cx="640942" cy="135546"/>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000">
                <a:solidFill>
                  <a:srgbClr val="D87E72"/>
                </a:solidFill>
              </a:defRPr>
            </a:lvl1pPr>
          </a:lstStyle>
          <a:p>
            <a:pPr/>
            <a:r>
              <a:t>Predictions</a:t>
            </a:r>
          </a:p>
        </p:txBody>
      </p:sp>
      <p:sp>
        <p:nvSpPr>
          <p:cNvPr id="2353" name="Actual Target"/>
          <p:cNvSpPr txBox="1"/>
          <p:nvPr/>
        </p:nvSpPr>
        <p:spPr>
          <a:xfrm>
            <a:off x="2757574" y="3337220"/>
            <a:ext cx="751633" cy="135546"/>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000">
                <a:solidFill>
                  <a:srgbClr val="55BCCA"/>
                </a:solidFill>
              </a:defRPr>
            </a:lvl1pPr>
          </a:lstStyle>
          <a:p>
            <a:pPr/>
            <a:r>
              <a:t>Actual Target</a:t>
            </a:r>
          </a:p>
        </p:txBody>
      </p:sp>
      <p:sp>
        <p:nvSpPr>
          <p:cNvPr id="2354" name="Circle"/>
          <p:cNvSpPr/>
          <p:nvPr/>
        </p:nvSpPr>
        <p:spPr>
          <a:xfrm>
            <a:off x="2052084" y="4588123"/>
            <a:ext cx="269025" cy="269025"/>
          </a:xfrm>
          <a:prstGeom prst="ellipse">
            <a:avLst/>
          </a:prstGeom>
          <a:ln w="25400">
            <a:solidFill>
              <a:srgbClr val="D87E72"/>
            </a:solidFill>
          </a:ln>
        </p:spPr>
        <p:txBody>
          <a:bodyPr lIns="0" tIns="0" rIns="0" bIns="0"/>
          <a:lstStyle/>
          <a:p>
            <a:pPr/>
          </a:p>
        </p:txBody>
      </p:sp>
      <p:sp>
        <p:nvSpPr>
          <p:cNvPr id="2355" name="Circle"/>
          <p:cNvSpPr/>
          <p:nvPr/>
        </p:nvSpPr>
        <p:spPr>
          <a:xfrm>
            <a:off x="2998878" y="4064178"/>
            <a:ext cx="269025" cy="269025"/>
          </a:xfrm>
          <a:prstGeom prst="ellipse">
            <a:avLst/>
          </a:prstGeom>
          <a:ln w="25400">
            <a:solidFill>
              <a:srgbClr val="55BCCA"/>
            </a:solidFill>
          </a:ln>
        </p:spPr>
        <p:txBody>
          <a:bodyPr lIns="0" tIns="0" rIns="0" bIns="0"/>
          <a:lstStyle/>
          <a:p>
            <a:pPr/>
          </a:p>
        </p:txBody>
      </p:sp>
      <p:sp>
        <p:nvSpPr>
          <p:cNvPr id="2356" name="is the largest probability in the predictions. So, the model predicts the next note to be G#. However, the actual target (from real data) shows that the next note should be C#.…"/>
          <p:cNvSpPr txBox="1"/>
          <p:nvPr/>
        </p:nvSpPr>
        <p:spPr>
          <a:xfrm>
            <a:off x="4362240" y="3424614"/>
            <a:ext cx="4541214" cy="272509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sz="1100"/>
            </a:pPr>
            <a14:m>
              <m:oMath>
                <m:sSub>
                  <m:e>
                    <m:r>
                      <a:rPr xmlns:a="http://schemas.openxmlformats.org/drawingml/2006/main" sz="1400" i="1">
                        <a:solidFill>
                          <a:srgbClr val="D77D71"/>
                        </a:solidFill>
                        <a:latin typeface="Cambria Math" panose="02040503050406030204" pitchFamily="18" charset="0"/>
                      </a:rPr>
                      <m:t>σ</m:t>
                    </m:r>
                  </m:e>
                  <m:sub>
                    <m:r>
                      <a:rPr xmlns:a="http://schemas.openxmlformats.org/drawingml/2006/main" sz="1400" i="1">
                        <a:solidFill>
                          <a:srgbClr val="D77D71"/>
                        </a:solidFill>
                        <a:latin typeface="Cambria Math" panose="02040503050406030204" pitchFamily="18" charset="0"/>
                      </a:rPr>
                      <m:t>8</m:t>
                    </m:r>
                  </m:sub>
                </m:sSub>
              </m:oMath>
            </a14:m>
            <a:r>
              <a:t> is the largest probability in the predictions. So, the model predicts the next note to be </a:t>
            </a:r>
            <a:r>
              <a:rPr>
                <a:solidFill>
                  <a:srgbClr val="D87E72"/>
                </a:solidFill>
              </a:rPr>
              <a:t>G#. </a:t>
            </a:r>
            <a:r>
              <a:t>However, the actual target (from real data) shows that the next note should be </a:t>
            </a:r>
            <a:r>
              <a:rPr>
                <a:solidFill>
                  <a:srgbClr val="55BCCA"/>
                </a:solidFill>
              </a:rPr>
              <a:t>C#</a:t>
            </a:r>
            <a:r>
              <a:t>.  </a:t>
            </a:r>
          </a:p>
          <a:p>
            <a:pPr>
              <a:defRPr sz="1100"/>
            </a:pPr>
          </a:p>
          <a:p>
            <a:pPr>
              <a:defRPr sz="1100" u="sng"/>
            </a:pPr>
            <a:r>
              <a:t>Let’s find how far are the </a:t>
            </a:r>
            <a:r>
              <a:rPr>
                <a:solidFill>
                  <a:srgbClr val="D87E72"/>
                </a:solidFill>
              </a:rPr>
              <a:t>predictions</a:t>
            </a:r>
            <a:r>
              <a:t> from the </a:t>
            </a:r>
            <a:r>
              <a:rPr>
                <a:solidFill>
                  <a:srgbClr val="55BCCA"/>
                </a:solidFill>
              </a:rPr>
              <a:t>targets</a:t>
            </a:r>
            <a:endParaRPr>
              <a:solidFill>
                <a:srgbClr val="55BCCA"/>
              </a:solidFill>
            </a:endParaRPr>
          </a:p>
          <a:p>
            <a:pPr>
              <a:defRPr sz="1100" u="sng"/>
            </a:pPr>
          </a:p>
          <a:p>
            <a:pPr>
              <a:defRPr sz="1100"/>
            </a:pPr>
            <a:r>
              <a:t>It doesn’t make sense to find the euclidean distance between </a:t>
            </a:r>
            <a:r>
              <a:rPr>
                <a:solidFill>
                  <a:srgbClr val="55BCCA"/>
                </a:solidFill>
              </a:rPr>
              <a:t>Actual targets</a:t>
            </a:r>
            <a:r>
              <a:t> and the </a:t>
            </a:r>
            <a:r>
              <a:rPr>
                <a:solidFill>
                  <a:srgbClr val="D87E72"/>
                </a:solidFill>
              </a:rPr>
              <a:t>predictions</a:t>
            </a:r>
            <a:r>
              <a:t>. Hence, we use a probabilistic criterion for the distance between </a:t>
            </a:r>
            <a:r>
              <a:rPr>
                <a:solidFill>
                  <a:srgbClr val="D87E72"/>
                </a:solidFill>
              </a:rPr>
              <a:t>predictions</a:t>
            </a:r>
            <a:r>
              <a:t> and the </a:t>
            </a:r>
            <a:r>
              <a:rPr>
                <a:solidFill>
                  <a:srgbClr val="55BCCA"/>
                </a:solidFill>
              </a:rPr>
              <a:t>targets</a:t>
            </a:r>
            <a:r>
              <a:rPr>
                <a:solidFill>
                  <a:schemeClr val="accent4">
                    <a:lumOff val="-3294"/>
                  </a:schemeClr>
                </a:solidFill>
              </a:rPr>
              <a:t>. The total loss can be calculated using Categorical Cross-Entropy Loss (CCE):</a:t>
            </a:r>
            <a:endParaRPr>
              <a:solidFill>
                <a:srgbClr val="55BCCA"/>
              </a:solidFill>
            </a:endParaRPr>
          </a:p>
          <a:p>
            <a:pPr>
              <a:defRPr sz="1100"/>
            </a:pPr>
            <a:endParaRPr>
              <a:solidFill>
                <a:srgbClr val="55BCCA"/>
              </a:solidFill>
            </a:endParaRPr>
          </a:p>
          <a:p>
            <a:pPr>
              <a:defRPr sz="1100"/>
            </a:pPr>
            <a:endParaRPr>
              <a:solidFill>
                <a:srgbClr val="55BCCA"/>
              </a:solidFill>
            </a:endParaRPr>
          </a:p>
          <a:p>
            <a:pPr algn="ctr">
              <a:defRPr sz="800">
                <a:solidFill>
                  <a:schemeClr val="accent4">
                    <a:lumOff val="-3294"/>
                  </a:schemeClr>
                </a:solidFill>
              </a:defRPr>
            </a:pPr>
            <a14:m>
              <m:oMathPara>
                <m:oMathParaPr>
                  <m:jc m:val="center"/>
                </m:oMathParaPr>
                <m:oMath>
                  <m:r>
                    <a:rPr xmlns:a="http://schemas.openxmlformats.org/drawingml/2006/main" sz="900" i="1">
                      <a:solidFill>
                        <a:srgbClr val="212121"/>
                      </a:solidFill>
                      <a:latin typeface="Cambria Math" panose="02040503050406030204" pitchFamily="18" charset="0"/>
                    </a:rPr>
                    <m:t>C</m:t>
                  </m:r>
                  <m:r>
                    <a:rPr xmlns:a="http://schemas.openxmlformats.org/drawingml/2006/main" sz="900" i="1">
                      <a:solidFill>
                        <a:srgbClr val="212121"/>
                      </a:solidFill>
                      <a:latin typeface="Cambria Math" panose="02040503050406030204" pitchFamily="18" charset="0"/>
                    </a:rPr>
                    <m:t>C</m:t>
                  </m:r>
                  <m:r>
                    <a:rPr xmlns:a="http://schemas.openxmlformats.org/drawingml/2006/main" sz="900" i="1">
                      <a:solidFill>
                        <a:srgbClr val="212121"/>
                      </a:solidFill>
                      <a:latin typeface="Cambria Math" panose="02040503050406030204" pitchFamily="18" charset="0"/>
                    </a:rPr>
                    <m:t>E</m:t>
                  </m:r>
                  <m:r>
                    <a:rPr xmlns:a="http://schemas.openxmlformats.org/drawingml/2006/main" sz="900" i="1">
                      <a:solidFill>
                        <a:srgbClr val="212121"/>
                      </a:solidFill>
                      <a:latin typeface="Cambria Math" panose="02040503050406030204" pitchFamily="18" charset="0"/>
                    </a:rPr>
                    <m:t>=</m:t>
                  </m:r>
                  <m:r>
                    <a:rPr xmlns:a="http://schemas.openxmlformats.org/drawingml/2006/main" sz="900" i="1">
                      <a:solidFill>
                        <a:srgbClr val="212121"/>
                      </a:solidFill>
                      <a:latin typeface="Cambria Math" panose="02040503050406030204" pitchFamily="18" charset="0"/>
                    </a:rPr>
                    <m:t>-</m:t>
                  </m:r>
                  <m:limUpp>
                    <m:e>
                      <m:limLow>
                        <m:e>
                          <m:r>
                            <a:rPr xmlns:a="http://schemas.openxmlformats.org/drawingml/2006/main" sz="900" i="1">
                              <a:solidFill>
                                <a:srgbClr val="212121"/>
                              </a:solidFill>
                              <a:latin typeface="Cambria Math" panose="02040503050406030204" pitchFamily="18" charset="0"/>
                            </a:rPr>
                            <m:t>∑</m:t>
                          </m:r>
                        </m:e>
                        <m:lim>
                          <m:r>
                            <a:rPr xmlns:a="http://schemas.openxmlformats.org/drawingml/2006/main" sz="900" i="1">
                              <a:solidFill>
                                <a:srgbClr val="212121"/>
                              </a:solidFill>
                              <a:latin typeface="Cambria Math" panose="02040503050406030204" pitchFamily="18" charset="0"/>
                            </a:rPr>
                            <m:t>i</m:t>
                          </m:r>
                          <m:r>
                            <a:rPr xmlns:a="http://schemas.openxmlformats.org/drawingml/2006/main" sz="900" i="1">
                              <a:solidFill>
                                <a:srgbClr val="212121"/>
                              </a:solidFill>
                              <a:latin typeface="Cambria Math" panose="02040503050406030204" pitchFamily="18" charset="0"/>
                            </a:rPr>
                            <m:t>=</m:t>
                          </m:r>
                          <m:r>
                            <a:rPr xmlns:a="http://schemas.openxmlformats.org/drawingml/2006/main" sz="900" i="1">
                              <a:solidFill>
                                <a:srgbClr val="212121"/>
                              </a:solidFill>
                              <a:latin typeface="Cambria Math" panose="02040503050406030204" pitchFamily="18" charset="0"/>
                            </a:rPr>
                            <m:t>0</m:t>
                          </m:r>
                        </m:lim>
                      </m:limLow>
                    </m:e>
                    <m:lim>
                      <m:r>
                        <a:rPr xmlns:a="http://schemas.openxmlformats.org/drawingml/2006/main" sz="900" i="1">
                          <a:solidFill>
                            <a:srgbClr val="212121"/>
                          </a:solidFill>
                          <a:latin typeface="Cambria Math" panose="02040503050406030204" pitchFamily="18" charset="0"/>
                        </a:rPr>
                        <m:t>N</m:t>
                      </m:r>
                      <m:r>
                        <a:rPr xmlns:a="http://schemas.openxmlformats.org/drawingml/2006/main" sz="900" i="1">
                          <a:solidFill>
                            <a:srgbClr val="212121"/>
                          </a:solidFill>
                          <a:latin typeface="Cambria Math" panose="02040503050406030204" pitchFamily="18" charset="0"/>
                        </a:rPr>
                        <m:t>-</m:t>
                      </m:r>
                      <m:r>
                        <a:rPr xmlns:a="http://schemas.openxmlformats.org/drawingml/2006/main" sz="900" i="1">
                          <a:solidFill>
                            <a:srgbClr val="212121"/>
                          </a:solidFill>
                          <a:latin typeface="Cambria Math" panose="02040503050406030204" pitchFamily="18" charset="0"/>
                        </a:rPr>
                        <m:t>1</m:t>
                      </m:r>
                    </m:lim>
                  </m:limUpp>
                </m:oMath>
              </m:oMathPara>
            </a14:m>
            <a14:m>
              <m:oMathPara>
                <m:oMathParaPr>
                  <m:jc m:val="center"/>
                </m:oMathParaPr>
                <m:oMath>
                  <m:r>
                    <a:rPr xmlns:a="http://schemas.openxmlformats.org/drawingml/2006/main" sz="900" i="1">
                      <a:solidFill>
                        <a:srgbClr val="55BCCA"/>
                      </a:solidFill>
                      <a:latin typeface="Cambria Math" panose="02040503050406030204" pitchFamily="18" charset="0"/>
                    </a:rPr>
                    <m:t>t</m:t>
                  </m:r>
                  <m:r>
                    <a:rPr xmlns:a="http://schemas.openxmlformats.org/drawingml/2006/main" sz="900" i="1">
                      <a:solidFill>
                        <a:srgbClr val="55BCCA"/>
                      </a:solidFill>
                      <a:latin typeface="Cambria Math" panose="02040503050406030204" pitchFamily="18" charset="0"/>
                    </a:rPr>
                    <m:t>a</m:t>
                  </m:r>
                  <m:r>
                    <a:rPr xmlns:a="http://schemas.openxmlformats.org/drawingml/2006/main" sz="900" i="1">
                      <a:solidFill>
                        <a:srgbClr val="55BCCA"/>
                      </a:solidFill>
                      <a:latin typeface="Cambria Math" panose="02040503050406030204" pitchFamily="18" charset="0"/>
                    </a:rPr>
                    <m:t>r</m:t>
                  </m:r>
                  <m:r>
                    <a:rPr xmlns:a="http://schemas.openxmlformats.org/drawingml/2006/main" sz="900" i="1">
                      <a:solidFill>
                        <a:srgbClr val="55BCCA"/>
                      </a:solidFill>
                      <a:latin typeface="Cambria Math" panose="02040503050406030204" pitchFamily="18" charset="0"/>
                    </a:rPr>
                    <m:t>g</m:t>
                  </m:r>
                  <m:r>
                    <a:rPr xmlns:a="http://schemas.openxmlformats.org/drawingml/2006/main" sz="900" i="1">
                      <a:solidFill>
                        <a:srgbClr val="55BCCA"/>
                      </a:solidFill>
                      <a:latin typeface="Cambria Math" panose="02040503050406030204" pitchFamily="18" charset="0"/>
                    </a:rPr>
                    <m:t>e</m:t>
                  </m:r>
                  <m:sSub>
                    <m:e>
                      <m:r>
                        <a:rPr xmlns:a="http://schemas.openxmlformats.org/drawingml/2006/main" sz="900" i="1">
                          <a:solidFill>
                            <a:srgbClr val="55BCCA"/>
                          </a:solidFill>
                          <a:latin typeface="Cambria Math" panose="02040503050406030204" pitchFamily="18" charset="0"/>
                        </a:rPr>
                        <m:t>t</m:t>
                      </m:r>
                    </m:e>
                    <m:sub>
                      <m:r>
                        <a:rPr xmlns:a="http://schemas.openxmlformats.org/drawingml/2006/main" sz="900" i="1">
                          <a:solidFill>
                            <a:srgbClr val="55BCCA"/>
                          </a:solidFill>
                          <a:latin typeface="Cambria Math" panose="02040503050406030204" pitchFamily="18" charset="0"/>
                        </a:rPr>
                        <m:t>i</m:t>
                      </m:r>
                    </m:sub>
                  </m:sSub>
                </m:oMath>
              </m:oMathPara>
            </a14:m>
            <a14:m>
              <m:oMathPara>
                <m:oMathParaPr>
                  <m:jc m:val="center"/>
                </m:oMathParaPr>
                <m:oMath>
                  <m:r>
                    <a:rPr xmlns:a="http://schemas.openxmlformats.org/drawingml/2006/main" sz="1000" i="1">
                      <a:solidFill>
                        <a:srgbClr val="212121"/>
                      </a:solidFill>
                      <a:latin typeface="Cambria Math" panose="02040503050406030204" pitchFamily="18" charset="0"/>
                    </a:rPr>
                    <m:t>l</m:t>
                  </m:r>
                  <m:r>
                    <a:rPr xmlns:a="http://schemas.openxmlformats.org/drawingml/2006/main" sz="1000" i="1">
                      <a:solidFill>
                        <a:srgbClr val="212121"/>
                      </a:solidFill>
                      <a:latin typeface="Cambria Math" panose="02040503050406030204" pitchFamily="18" charset="0"/>
                    </a:rPr>
                    <m:t>o</m:t>
                  </m:r>
                  <m:r>
                    <a:rPr xmlns:a="http://schemas.openxmlformats.org/drawingml/2006/main" sz="1000" i="1">
                      <a:solidFill>
                        <a:srgbClr val="212121"/>
                      </a:solidFill>
                      <a:latin typeface="Cambria Math" panose="02040503050406030204" pitchFamily="18" charset="0"/>
                    </a:rPr>
                    <m:t>g</m:t>
                  </m:r>
                  <m:r>
                    <a:rPr xmlns:a="http://schemas.openxmlformats.org/drawingml/2006/main" sz="1000" i="1">
                      <a:solidFill>
                        <a:srgbClr val="212121"/>
                      </a:solidFill>
                      <a:latin typeface="Cambria Math" panose="02040503050406030204" pitchFamily="18" charset="0"/>
                    </a:rPr>
                    <m:t>(</m:t>
                  </m:r>
                  <m:r>
                    <a:rPr xmlns:a="http://schemas.openxmlformats.org/drawingml/2006/main" sz="1000" i="1">
                      <a:solidFill>
                        <a:srgbClr val="212121"/>
                      </a:solidFill>
                      <a:latin typeface="Cambria Math" panose="02040503050406030204" pitchFamily="18" charset="0"/>
                    </a:rPr>
                    <m:t>1</m:t>
                  </m:r>
                  <m:r>
                    <a:rPr xmlns:a="http://schemas.openxmlformats.org/drawingml/2006/main" sz="1000" i="1">
                      <a:solidFill>
                        <a:srgbClr val="212121"/>
                      </a:solidFill>
                      <a:latin typeface="Cambria Math" panose="02040503050406030204" pitchFamily="18" charset="0"/>
                    </a:rPr>
                    <m:t>-</m:t>
                  </m:r>
                </m:oMath>
              </m:oMathPara>
            </a14:m>
            <a14:m>
              <m:oMathPara>
                <m:oMathParaPr>
                  <m:jc m:val="center"/>
                </m:oMathParaPr>
                <m:oMath>
                  <m:r>
                    <a:rPr xmlns:a="http://schemas.openxmlformats.org/drawingml/2006/main" sz="850" i="1">
                      <a:solidFill>
                        <a:srgbClr val="D77D71"/>
                      </a:solidFill>
                      <a:latin typeface="Cambria Math" panose="02040503050406030204" pitchFamily="18" charset="0"/>
                    </a:rPr>
                    <m:t>p</m:t>
                  </m:r>
                  <m:r>
                    <a:rPr xmlns:a="http://schemas.openxmlformats.org/drawingml/2006/main" sz="850" i="1">
                      <a:solidFill>
                        <a:srgbClr val="D77D71"/>
                      </a:solidFill>
                      <a:latin typeface="Cambria Math" panose="02040503050406030204" pitchFamily="18" charset="0"/>
                    </a:rPr>
                    <m:t>r</m:t>
                  </m:r>
                  <m:r>
                    <a:rPr xmlns:a="http://schemas.openxmlformats.org/drawingml/2006/main" sz="850" i="1">
                      <a:solidFill>
                        <a:srgbClr val="D77D71"/>
                      </a:solidFill>
                      <a:latin typeface="Cambria Math" panose="02040503050406030204" pitchFamily="18" charset="0"/>
                    </a:rPr>
                    <m:t>e</m:t>
                  </m:r>
                  <m:r>
                    <a:rPr xmlns:a="http://schemas.openxmlformats.org/drawingml/2006/main" sz="850" i="1">
                      <a:solidFill>
                        <a:srgbClr val="D77D71"/>
                      </a:solidFill>
                      <a:latin typeface="Cambria Math" panose="02040503050406030204" pitchFamily="18" charset="0"/>
                    </a:rPr>
                    <m:t>d</m:t>
                  </m:r>
                  <m:r>
                    <a:rPr xmlns:a="http://schemas.openxmlformats.org/drawingml/2006/main" sz="850" i="1">
                      <a:solidFill>
                        <a:srgbClr val="D77D71"/>
                      </a:solidFill>
                      <a:latin typeface="Cambria Math" panose="02040503050406030204" pitchFamily="18" charset="0"/>
                    </a:rPr>
                    <m:t>i</m:t>
                  </m:r>
                  <m:r>
                    <a:rPr xmlns:a="http://schemas.openxmlformats.org/drawingml/2006/main" sz="850" i="1">
                      <a:solidFill>
                        <a:srgbClr val="D77D71"/>
                      </a:solidFill>
                      <a:latin typeface="Cambria Math" panose="02040503050406030204" pitchFamily="18" charset="0"/>
                    </a:rPr>
                    <m:t>c</m:t>
                  </m:r>
                  <m:r>
                    <a:rPr xmlns:a="http://schemas.openxmlformats.org/drawingml/2006/main" sz="850" i="1">
                      <a:solidFill>
                        <a:srgbClr val="D77D71"/>
                      </a:solidFill>
                      <a:latin typeface="Cambria Math" panose="02040503050406030204" pitchFamily="18" charset="0"/>
                    </a:rPr>
                    <m:t>t</m:t>
                  </m:r>
                  <m:r>
                    <a:rPr xmlns:a="http://schemas.openxmlformats.org/drawingml/2006/main" sz="850" i="1">
                      <a:solidFill>
                        <a:srgbClr val="D77D71"/>
                      </a:solidFill>
                      <a:latin typeface="Cambria Math" panose="02040503050406030204" pitchFamily="18" charset="0"/>
                    </a:rPr>
                    <m:t>i</m:t>
                  </m:r>
                  <m:r>
                    <a:rPr xmlns:a="http://schemas.openxmlformats.org/drawingml/2006/main" sz="850" i="1">
                      <a:solidFill>
                        <a:srgbClr val="D77D71"/>
                      </a:solidFill>
                      <a:latin typeface="Cambria Math" panose="02040503050406030204" pitchFamily="18" charset="0"/>
                    </a:rPr>
                    <m:t>o</m:t>
                  </m:r>
                  <m:sSub>
                    <m:e>
                      <m:r>
                        <a:rPr xmlns:a="http://schemas.openxmlformats.org/drawingml/2006/main" sz="850" i="1">
                          <a:solidFill>
                            <a:srgbClr val="D77D71"/>
                          </a:solidFill>
                          <a:latin typeface="Cambria Math" panose="02040503050406030204" pitchFamily="18" charset="0"/>
                        </a:rPr>
                        <m:t>n</m:t>
                      </m:r>
                    </m:e>
                    <m:sub>
                      <m:r>
                        <a:rPr xmlns:a="http://schemas.openxmlformats.org/drawingml/2006/main" sz="850" i="1">
                          <a:solidFill>
                            <a:srgbClr val="D77D71"/>
                          </a:solidFill>
                          <a:latin typeface="Cambria Math" panose="02040503050406030204" pitchFamily="18" charset="0"/>
                        </a:rPr>
                        <m:t>i</m:t>
                      </m:r>
                    </m:sub>
                  </m:sSub>
                </m:oMath>
              </m:oMathPara>
            </a14:m>
            <a14:m>
              <m:oMathPara>
                <m:oMathParaPr>
                  <m:jc m:val="center"/>
                </m:oMathParaPr>
                <m:oMath>
                  <m:r>
                    <a:rPr xmlns:a="http://schemas.openxmlformats.org/drawingml/2006/main" sz="1250" i="1">
                      <a:solidFill>
                        <a:srgbClr val="212121"/>
                      </a:solidFill>
                      <a:latin typeface="Cambria Math" panose="02040503050406030204" pitchFamily="18" charset="0"/>
                    </a:rPr>
                    <m:t>)</m:t>
                  </m:r>
                </m:oMath>
              </m:oMathPara>
            </a14:m>
          </a:p>
          <a:p>
            <a:pPr algn="ctr">
              <a:defRPr sz="800">
                <a:solidFill>
                  <a:schemeClr val="accent4">
                    <a:lumOff val="-3294"/>
                  </a:schemeClr>
                </a:solidFill>
              </a:defRPr>
            </a:pPr>
          </a:p>
          <a:p>
            <a:pPr algn="ctr">
              <a:defRPr sz="800">
                <a:solidFill>
                  <a:schemeClr val="accent4">
                    <a:lumOff val="-3294"/>
                  </a:schemeClr>
                </a:solidFill>
              </a:defRPr>
            </a:pPr>
            <a14:m>
              <m:oMath>
                <m:r>
                  <a:rPr xmlns:a="http://schemas.openxmlformats.org/drawingml/2006/main" sz="900" i="1">
                    <a:solidFill>
                      <a:srgbClr val="212121"/>
                    </a:solidFill>
                    <a:latin typeface="Cambria Math" panose="02040503050406030204" pitchFamily="18" charset="0"/>
                  </a:rPr>
                  <m:t>w</m:t>
                </m:r>
                <m:r>
                  <a:rPr xmlns:a="http://schemas.openxmlformats.org/drawingml/2006/main" sz="900" i="1">
                    <a:solidFill>
                      <a:srgbClr val="212121"/>
                    </a:solidFill>
                    <a:latin typeface="Cambria Math" panose="02040503050406030204" pitchFamily="18" charset="0"/>
                  </a:rPr>
                  <m:t>h</m:t>
                </m:r>
                <m:r>
                  <a:rPr xmlns:a="http://schemas.openxmlformats.org/drawingml/2006/main" sz="900" i="1">
                    <a:solidFill>
                      <a:srgbClr val="212121"/>
                    </a:solidFill>
                    <a:latin typeface="Cambria Math" panose="02040503050406030204" pitchFamily="18" charset="0"/>
                  </a:rPr>
                  <m:t>e</m:t>
                </m:r>
                <m:r>
                  <a:rPr xmlns:a="http://schemas.openxmlformats.org/drawingml/2006/main" sz="900" i="1">
                    <a:solidFill>
                      <a:srgbClr val="212121"/>
                    </a:solidFill>
                    <a:latin typeface="Cambria Math" panose="02040503050406030204" pitchFamily="18" charset="0"/>
                  </a:rPr>
                  <m:t>r</m:t>
                </m:r>
                <m:r>
                  <a:rPr xmlns:a="http://schemas.openxmlformats.org/drawingml/2006/main" sz="900" i="1">
                    <a:solidFill>
                      <a:srgbClr val="212121"/>
                    </a:solidFill>
                    <a:latin typeface="Cambria Math" panose="02040503050406030204" pitchFamily="18" charset="0"/>
                  </a:rPr>
                  <m:t>e</m:t>
                </m:r>
              </m:oMath>
            </a14:m>
            <a:r>
              <a:t>  </a:t>
            </a:r>
            <a14:m>
              <m:oMath>
                <m:r>
                  <a:rPr xmlns:a="http://schemas.openxmlformats.org/drawingml/2006/main" sz="900" i="1">
                    <a:solidFill>
                      <a:srgbClr val="55BCCA"/>
                    </a:solidFill>
                    <a:latin typeface="Cambria Math" panose="02040503050406030204" pitchFamily="18" charset="0"/>
                  </a:rPr>
                  <m:t>t</m:t>
                </m:r>
                <m:r>
                  <a:rPr xmlns:a="http://schemas.openxmlformats.org/drawingml/2006/main" sz="900" i="1">
                    <a:solidFill>
                      <a:srgbClr val="55BCCA"/>
                    </a:solidFill>
                    <a:latin typeface="Cambria Math" panose="02040503050406030204" pitchFamily="18" charset="0"/>
                  </a:rPr>
                  <m:t>a</m:t>
                </m:r>
                <m:r>
                  <a:rPr xmlns:a="http://schemas.openxmlformats.org/drawingml/2006/main" sz="900" i="1">
                    <a:solidFill>
                      <a:srgbClr val="55BCCA"/>
                    </a:solidFill>
                    <a:latin typeface="Cambria Math" panose="02040503050406030204" pitchFamily="18" charset="0"/>
                  </a:rPr>
                  <m:t>r</m:t>
                </m:r>
                <m:r>
                  <a:rPr xmlns:a="http://schemas.openxmlformats.org/drawingml/2006/main" sz="900" i="1">
                    <a:solidFill>
                      <a:srgbClr val="55BCCA"/>
                    </a:solidFill>
                    <a:latin typeface="Cambria Math" panose="02040503050406030204" pitchFamily="18" charset="0"/>
                  </a:rPr>
                  <m:t>g</m:t>
                </m:r>
                <m:r>
                  <a:rPr xmlns:a="http://schemas.openxmlformats.org/drawingml/2006/main" sz="900" i="1">
                    <a:solidFill>
                      <a:srgbClr val="55BCCA"/>
                    </a:solidFill>
                    <a:latin typeface="Cambria Math" panose="02040503050406030204" pitchFamily="18" charset="0"/>
                  </a:rPr>
                  <m:t>e</m:t>
                </m:r>
                <m:sSub>
                  <m:e>
                    <m:r>
                      <a:rPr xmlns:a="http://schemas.openxmlformats.org/drawingml/2006/main" sz="900" i="1">
                        <a:solidFill>
                          <a:srgbClr val="55BCCA"/>
                        </a:solidFill>
                        <a:latin typeface="Cambria Math" panose="02040503050406030204" pitchFamily="18" charset="0"/>
                      </a:rPr>
                      <m:t>t</m:t>
                    </m:r>
                  </m:e>
                  <m:sub>
                    <m:r>
                      <a:rPr xmlns:a="http://schemas.openxmlformats.org/drawingml/2006/main" sz="900" i="1">
                        <a:solidFill>
                          <a:srgbClr val="55BCCA"/>
                        </a:solidFill>
                        <a:latin typeface="Cambria Math" panose="02040503050406030204" pitchFamily="18" charset="0"/>
                      </a:rPr>
                      <m:t>i</m:t>
                    </m:r>
                  </m:sub>
                </m:sSub>
              </m:oMath>
            </a14:m>
            <a14:m>
              <m:oMath>
                <m:r>
                  <a:rPr xmlns:a="http://schemas.openxmlformats.org/drawingml/2006/main" sz="1000" i="1">
                    <a:solidFill>
                      <a:srgbClr val="212121"/>
                    </a:solidFill>
                    <a:latin typeface="Cambria Math" panose="02040503050406030204" pitchFamily="18" charset="0"/>
                  </a:rPr>
                  <m:t>∈</m:t>
                </m:r>
                <m:r>
                  <a:rPr xmlns:a="http://schemas.openxmlformats.org/drawingml/2006/main" sz="1000" i="1">
                    <a:solidFill>
                      <a:srgbClr val="212121"/>
                    </a:solidFill>
                    <a:latin typeface="Cambria Math" panose="02040503050406030204" pitchFamily="18" charset="0"/>
                  </a:rPr>
                  <m:t>{</m:t>
                </m:r>
                <m:r>
                  <a:rPr xmlns:a="http://schemas.openxmlformats.org/drawingml/2006/main" sz="1000" i="1">
                    <a:solidFill>
                      <a:srgbClr val="212121"/>
                    </a:solidFill>
                    <a:latin typeface="Cambria Math" panose="02040503050406030204" pitchFamily="18" charset="0"/>
                  </a:rPr>
                  <m:t>0,1</m:t>
                </m:r>
                <m:r>
                  <a:rPr xmlns:a="http://schemas.openxmlformats.org/drawingml/2006/main" sz="1000" i="1">
                    <a:solidFill>
                      <a:srgbClr val="212121"/>
                    </a:solidFill>
                    <a:latin typeface="Cambria Math" panose="02040503050406030204" pitchFamily="18" charset="0"/>
                  </a:rPr>
                  <m:t>}</m:t>
                </m:r>
                <m:r>
                  <a:rPr xmlns:a="http://schemas.openxmlformats.org/drawingml/2006/main" sz="1000" i="1">
                    <a:solidFill>
                      <a:srgbClr val="212121"/>
                    </a:solidFill>
                    <a:latin typeface="Cambria Math" panose="02040503050406030204" pitchFamily="18" charset="0"/>
                  </a:rPr>
                  <m:t>a</m:t>
                </m:r>
                <m:r>
                  <a:rPr xmlns:a="http://schemas.openxmlformats.org/drawingml/2006/main" sz="1000" i="1">
                    <a:solidFill>
                      <a:srgbClr val="212121"/>
                    </a:solidFill>
                    <a:latin typeface="Cambria Math" panose="02040503050406030204" pitchFamily="18" charset="0"/>
                  </a:rPr>
                  <m:t>n</m:t>
                </m:r>
                <m:r>
                  <a:rPr xmlns:a="http://schemas.openxmlformats.org/drawingml/2006/main" sz="1000" i="1">
                    <a:solidFill>
                      <a:srgbClr val="212121"/>
                    </a:solidFill>
                    <a:latin typeface="Cambria Math" panose="02040503050406030204" pitchFamily="18" charset="0"/>
                  </a:rPr>
                  <m:t>d</m:t>
                </m:r>
              </m:oMath>
            </a14:m>
            <a:r>
              <a:t> </a:t>
            </a:r>
            <a14:m>
              <m:oMath>
                <m:r>
                  <a:rPr xmlns:a="http://schemas.openxmlformats.org/drawingml/2006/main" sz="850" i="1">
                    <a:solidFill>
                      <a:srgbClr val="D77D71"/>
                    </a:solidFill>
                    <a:latin typeface="Cambria Math" panose="02040503050406030204" pitchFamily="18" charset="0"/>
                  </a:rPr>
                  <m:t>p</m:t>
                </m:r>
                <m:r>
                  <a:rPr xmlns:a="http://schemas.openxmlformats.org/drawingml/2006/main" sz="850" i="1">
                    <a:solidFill>
                      <a:srgbClr val="D77D71"/>
                    </a:solidFill>
                    <a:latin typeface="Cambria Math" panose="02040503050406030204" pitchFamily="18" charset="0"/>
                  </a:rPr>
                  <m:t>r</m:t>
                </m:r>
                <m:r>
                  <a:rPr xmlns:a="http://schemas.openxmlformats.org/drawingml/2006/main" sz="850" i="1">
                    <a:solidFill>
                      <a:srgbClr val="D77D71"/>
                    </a:solidFill>
                    <a:latin typeface="Cambria Math" panose="02040503050406030204" pitchFamily="18" charset="0"/>
                  </a:rPr>
                  <m:t>e</m:t>
                </m:r>
                <m:r>
                  <a:rPr xmlns:a="http://schemas.openxmlformats.org/drawingml/2006/main" sz="850" i="1">
                    <a:solidFill>
                      <a:srgbClr val="D77D71"/>
                    </a:solidFill>
                    <a:latin typeface="Cambria Math" panose="02040503050406030204" pitchFamily="18" charset="0"/>
                  </a:rPr>
                  <m:t>d</m:t>
                </m:r>
                <m:r>
                  <a:rPr xmlns:a="http://schemas.openxmlformats.org/drawingml/2006/main" sz="850" i="1">
                    <a:solidFill>
                      <a:srgbClr val="D77D71"/>
                    </a:solidFill>
                    <a:latin typeface="Cambria Math" panose="02040503050406030204" pitchFamily="18" charset="0"/>
                  </a:rPr>
                  <m:t>i</m:t>
                </m:r>
                <m:r>
                  <a:rPr xmlns:a="http://schemas.openxmlformats.org/drawingml/2006/main" sz="850" i="1">
                    <a:solidFill>
                      <a:srgbClr val="D77D71"/>
                    </a:solidFill>
                    <a:latin typeface="Cambria Math" panose="02040503050406030204" pitchFamily="18" charset="0"/>
                  </a:rPr>
                  <m:t>c</m:t>
                </m:r>
                <m:r>
                  <a:rPr xmlns:a="http://schemas.openxmlformats.org/drawingml/2006/main" sz="850" i="1">
                    <a:solidFill>
                      <a:srgbClr val="D77D71"/>
                    </a:solidFill>
                    <a:latin typeface="Cambria Math" panose="02040503050406030204" pitchFamily="18" charset="0"/>
                  </a:rPr>
                  <m:t>t</m:t>
                </m:r>
                <m:r>
                  <a:rPr xmlns:a="http://schemas.openxmlformats.org/drawingml/2006/main" sz="850" i="1">
                    <a:solidFill>
                      <a:srgbClr val="D77D71"/>
                    </a:solidFill>
                    <a:latin typeface="Cambria Math" panose="02040503050406030204" pitchFamily="18" charset="0"/>
                  </a:rPr>
                  <m:t>i</m:t>
                </m:r>
                <m:r>
                  <a:rPr xmlns:a="http://schemas.openxmlformats.org/drawingml/2006/main" sz="850" i="1">
                    <a:solidFill>
                      <a:srgbClr val="D77D71"/>
                    </a:solidFill>
                    <a:latin typeface="Cambria Math" panose="02040503050406030204" pitchFamily="18" charset="0"/>
                  </a:rPr>
                  <m:t>o</m:t>
                </m:r>
                <m:sSub>
                  <m:e>
                    <m:r>
                      <a:rPr xmlns:a="http://schemas.openxmlformats.org/drawingml/2006/main" sz="850" i="1">
                        <a:solidFill>
                          <a:srgbClr val="D77D71"/>
                        </a:solidFill>
                        <a:latin typeface="Cambria Math" panose="02040503050406030204" pitchFamily="18" charset="0"/>
                      </a:rPr>
                      <m:t>n</m:t>
                    </m:r>
                  </m:e>
                  <m:sub>
                    <m:r>
                      <a:rPr xmlns:a="http://schemas.openxmlformats.org/drawingml/2006/main" sz="850" i="1">
                        <a:solidFill>
                          <a:srgbClr val="D77D71"/>
                        </a:solidFill>
                        <a:latin typeface="Cambria Math" panose="02040503050406030204" pitchFamily="18" charset="0"/>
                      </a:rPr>
                      <m:t>i</m:t>
                    </m:r>
                  </m:sub>
                </m:sSub>
              </m:oMath>
            </a14:m>
            <a14:m>
              <m:oMath>
                <m:r>
                  <a:rPr xmlns:a="http://schemas.openxmlformats.org/drawingml/2006/main" sz="1100" i="1">
                    <a:solidFill>
                      <a:srgbClr val="212121"/>
                    </a:solidFill>
                    <a:latin typeface="Cambria Math" panose="02040503050406030204" pitchFamily="18" charset="0"/>
                  </a:rPr>
                  <m:t>∈</m:t>
                </m:r>
                <m:r>
                  <a:rPr xmlns:a="http://schemas.openxmlformats.org/drawingml/2006/main" sz="1100" i="1">
                    <a:solidFill>
                      <a:srgbClr val="212121"/>
                    </a:solidFill>
                    <a:latin typeface="Cambria Math" panose="02040503050406030204" pitchFamily="18" charset="0"/>
                  </a:rPr>
                  <m:t>(</m:t>
                </m:r>
                <m:r>
                  <a:rPr xmlns:a="http://schemas.openxmlformats.org/drawingml/2006/main" sz="1100" i="1">
                    <a:solidFill>
                      <a:srgbClr val="212121"/>
                    </a:solidFill>
                    <a:latin typeface="Cambria Math" panose="02040503050406030204" pitchFamily="18" charset="0"/>
                  </a:rPr>
                  <m:t>0,1</m:t>
                </m:r>
                <m:r>
                  <a:rPr xmlns:a="http://schemas.openxmlformats.org/drawingml/2006/main" sz="1100" i="1">
                    <a:solidFill>
                      <a:srgbClr val="212121"/>
                    </a:solidFill>
                    <a:latin typeface="Cambria Math" panose="02040503050406030204" pitchFamily="18" charset="0"/>
                  </a:rPr>
                  <m:t>)</m:t>
                </m:r>
              </m:oMath>
            </a14:m>
            <a:endParaRPr>
              <a:solidFill>
                <a:srgbClr val="55BCCA"/>
              </a:solidFill>
            </a:endParaRPr>
          </a:p>
        </p:txBody>
      </p:sp>
      <p:grpSp>
        <p:nvGrpSpPr>
          <p:cNvPr id="2369" name="Group"/>
          <p:cNvGrpSpPr/>
          <p:nvPr/>
        </p:nvGrpSpPr>
        <p:grpSpPr>
          <a:xfrm>
            <a:off x="7534476" y="293959"/>
            <a:ext cx="1279795" cy="1033211"/>
            <a:chOff x="-17960" y="-17960"/>
            <a:chExt cx="1279793" cy="1033209"/>
          </a:xfrm>
        </p:grpSpPr>
        <p:pic>
          <p:nvPicPr>
            <p:cNvPr id="2357" name="Rounded Rectangle Rounded rectangle" descr="Rounded Rectangle Rounded rectangle"/>
            <p:cNvPicPr>
              <a:picLocks noChangeAspect="0"/>
            </p:cNvPicPr>
            <p:nvPr/>
          </p:nvPicPr>
          <p:blipFill>
            <a:blip r:embed="rId2">
              <a:extLst/>
            </a:blip>
            <a:stretch>
              <a:fillRect/>
            </a:stretch>
          </p:blipFill>
          <p:spPr>
            <a:xfrm>
              <a:off x="-17961" y="-17961"/>
              <a:ext cx="1279795" cy="1033210"/>
            </a:xfrm>
            <a:prstGeom prst="rect">
              <a:avLst/>
            </a:prstGeom>
            <a:effectLst/>
          </p:spPr>
        </p:pic>
        <p:grpSp>
          <p:nvGrpSpPr>
            <p:cNvPr id="2361" name="Intro to NN"/>
            <p:cNvGrpSpPr/>
            <p:nvPr/>
          </p:nvGrpSpPr>
          <p:grpSpPr>
            <a:xfrm>
              <a:off x="68324" y="333649"/>
              <a:ext cx="1085991" cy="372260"/>
              <a:chOff x="0" y="0"/>
              <a:chExt cx="1085989" cy="372258"/>
            </a:xfrm>
          </p:grpSpPr>
          <p:sp>
            <p:nvSpPr>
              <p:cNvPr id="2360" name="Intro to NN"/>
              <p:cNvSpPr/>
              <p:nvPr/>
            </p:nvSpPr>
            <p:spPr>
              <a:xfrm>
                <a:off x="17960" y="17960"/>
                <a:ext cx="1050070" cy="33633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829" y="0"/>
                    </a:moveTo>
                    <a:lnTo>
                      <a:pt x="1771" y="0"/>
                    </a:lnTo>
                    <a:cubicBezTo>
                      <a:pt x="1252" y="0"/>
                      <a:pt x="940" y="0"/>
                      <a:pt x="732" y="271"/>
                    </a:cubicBezTo>
                    <a:cubicBezTo>
                      <a:pt x="432" y="612"/>
                      <a:pt x="196" y="1349"/>
                      <a:pt x="87" y="2285"/>
                    </a:cubicBezTo>
                    <a:cubicBezTo>
                      <a:pt x="0" y="2934"/>
                      <a:pt x="0" y="3908"/>
                      <a:pt x="0" y="5531"/>
                    </a:cubicBezTo>
                    <a:lnTo>
                      <a:pt x="0" y="16069"/>
                    </a:lnTo>
                    <a:cubicBezTo>
                      <a:pt x="0" y="17692"/>
                      <a:pt x="0" y="18666"/>
                      <a:pt x="87" y="19315"/>
                    </a:cubicBezTo>
                    <a:cubicBezTo>
                      <a:pt x="196" y="20251"/>
                      <a:pt x="432" y="20988"/>
                      <a:pt x="732" y="21329"/>
                    </a:cubicBezTo>
                    <a:cubicBezTo>
                      <a:pt x="940" y="21600"/>
                      <a:pt x="1252" y="21600"/>
                      <a:pt x="1771" y="21600"/>
                    </a:cubicBezTo>
                    <a:lnTo>
                      <a:pt x="19829" y="21600"/>
                    </a:lnTo>
                    <a:cubicBezTo>
                      <a:pt x="20348" y="21600"/>
                      <a:pt x="20660" y="21600"/>
                      <a:pt x="20868" y="21329"/>
                    </a:cubicBezTo>
                    <a:cubicBezTo>
                      <a:pt x="21168" y="20988"/>
                      <a:pt x="21404" y="20251"/>
                      <a:pt x="21513" y="19315"/>
                    </a:cubicBezTo>
                    <a:cubicBezTo>
                      <a:pt x="21600" y="18666"/>
                      <a:pt x="21600" y="17692"/>
                      <a:pt x="21600" y="16069"/>
                    </a:cubicBezTo>
                    <a:lnTo>
                      <a:pt x="21600" y="5531"/>
                    </a:lnTo>
                    <a:cubicBezTo>
                      <a:pt x="21600" y="3908"/>
                      <a:pt x="21600" y="2934"/>
                      <a:pt x="21513" y="2285"/>
                    </a:cubicBezTo>
                    <a:cubicBezTo>
                      <a:pt x="21404" y="1349"/>
                      <a:pt x="21168" y="612"/>
                      <a:pt x="20868" y="271"/>
                    </a:cubicBezTo>
                    <a:cubicBezTo>
                      <a:pt x="20660" y="0"/>
                      <a:pt x="20348" y="0"/>
                      <a:pt x="19829" y="0"/>
                    </a:cubicBezTo>
                    <a:close/>
                  </a:path>
                </a:pathLst>
              </a:custGeom>
              <a:solidFill>
                <a:srgbClr val="D5D5D5"/>
              </a:solidFill>
              <a:ln>
                <a:noFill/>
              </a:ln>
              <a:effectLst/>
              <a:extLst>
                <a:ext uri="{C572A759-6A51-4108-AA02-DFA0A04FC94B}">
                  <ma14:wrappingTextBoxFlag xmlns:ma14="http://schemas.microsoft.com/office/mac/drawingml/2011/main" val="1"/>
                </a:ext>
              </a:extLst>
            </p:spPr>
            <p:txBody>
              <a:bodyPr wrap="square" lIns="19050" tIns="19050" rIns="19050" bIns="19050" numCol="1" anchor="ctr">
                <a:noAutofit/>
              </a:bodyPr>
              <a:lstStyle>
                <a:lvl1pPr algn="ctr" defTabSz="412750">
                  <a:defRPr sz="800">
                    <a:solidFill>
                      <a:srgbClr val="000000"/>
                    </a:solidFill>
                    <a:latin typeface="Helvetica Neue Medium"/>
                    <a:ea typeface="Helvetica Neue Medium"/>
                    <a:cs typeface="Helvetica Neue Medium"/>
                    <a:sym typeface="Helvetica Neue Medium"/>
                  </a:defRPr>
                </a:lvl1pPr>
              </a:lstStyle>
              <a:p>
                <a:pPr/>
                <a:r>
                  <a:t>Intro to NN</a:t>
                </a:r>
              </a:p>
            </p:txBody>
          </p:sp>
          <p:pic>
            <p:nvPicPr>
              <p:cNvPr id="2359" name="Intro to NN Intro to NN" descr="Intro to NN Intro to NN"/>
              <p:cNvPicPr>
                <a:picLocks noChangeAspect="0"/>
              </p:cNvPicPr>
              <p:nvPr/>
            </p:nvPicPr>
            <p:blipFill>
              <a:blip r:embed="rId3">
                <a:extLst/>
              </a:blip>
              <a:stretch>
                <a:fillRect/>
              </a:stretch>
            </p:blipFill>
            <p:spPr>
              <a:xfrm>
                <a:off x="-1" y="0"/>
                <a:ext cx="1085991" cy="372259"/>
              </a:xfrm>
              <a:prstGeom prst="rect">
                <a:avLst/>
              </a:prstGeom>
              <a:effectLst/>
            </p:spPr>
          </p:pic>
        </p:grpSp>
        <p:grpSp>
          <p:nvGrpSpPr>
            <p:cNvPr id="2368" name="Group"/>
            <p:cNvGrpSpPr/>
            <p:nvPr/>
          </p:nvGrpSpPr>
          <p:grpSpPr>
            <a:xfrm>
              <a:off x="201565" y="134646"/>
              <a:ext cx="840742" cy="781468"/>
              <a:chOff x="-17960" y="-17960"/>
              <a:chExt cx="840741" cy="781467"/>
            </a:xfrm>
          </p:grpSpPr>
          <p:grpSp>
            <p:nvGrpSpPr>
              <p:cNvPr id="2364" name="Tasks and Models"/>
              <p:cNvGrpSpPr/>
              <p:nvPr/>
            </p:nvGrpSpPr>
            <p:grpSpPr>
              <a:xfrm>
                <a:off x="-17961" y="-17961"/>
                <a:ext cx="840742" cy="200964"/>
                <a:chOff x="0" y="0"/>
                <a:chExt cx="840741" cy="200962"/>
              </a:xfrm>
            </p:grpSpPr>
            <p:sp>
              <p:nvSpPr>
                <p:cNvPr id="2363" name="Tasks and Models"/>
                <p:cNvSpPr/>
                <p:nvPr/>
              </p:nvSpPr>
              <p:spPr>
                <a:xfrm>
                  <a:off x="17960" y="17960"/>
                  <a:ext cx="804821" cy="16504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829" y="0"/>
                      </a:moveTo>
                      <a:lnTo>
                        <a:pt x="1771" y="0"/>
                      </a:lnTo>
                      <a:cubicBezTo>
                        <a:pt x="1252" y="0"/>
                        <a:pt x="940" y="0"/>
                        <a:pt x="732" y="423"/>
                      </a:cubicBezTo>
                      <a:cubicBezTo>
                        <a:pt x="432" y="955"/>
                        <a:pt x="196" y="2107"/>
                        <a:pt x="87" y="3569"/>
                      </a:cubicBezTo>
                      <a:cubicBezTo>
                        <a:pt x="0" y="4583"/>
                        <a:pt x="0" y="6103"/>
                        <a:pt x="0" y="8638"/>
                      </a:cubicBezTo>
                      <a:lnTo>
                        <a:pt x="0" y="12962"/>
                      </a:lnTo>
                      <a:cubicBezTo>
                        <a:pt x="0" y="15497"/>
                        <a:pt x="0" y="17017"/>
                        <a:pt x="87" y="18031"/>
                      </a:cubicBezTo>
                      <a:cubicBezTo>
                        <a:pt x="196" y="19493"/>
                        <a:pt x="432" y="20645"/>
                        <a:pt x="732" y="21177"/>
                      </a:cubicBezTo>
                      <a:cubicBezTo>
                        <a:pt x="940" y="21600"/>
                        <a:pt x="1252" y="21600"/>
                        <a:pt x="1771" y="21600"/>
                      </a:cubicBezTo>
                      <a:lnTo>
                        <a:pt x="19829" y="21600"/>
                      </a:lnTo>
                      <a:cubicBezTo>
                        <a:pt x="20348" y="21600"/>
                        <a:pt x="20660" y="21600"/>
                        <a:pt x="20868" y="21177"/>
                      </a:cubicBezTo>
                      <a:cubicBezTo>
                        <a:pt x="21168" y="20645"/>
                        <a:pt x="21404" y="19493"/>
                        <a:pt x="21513" y="18031"/>
                      </a:cubicBezTo>
                      <a:cubicBezTo>
                        <a:pt x="21600" y="17017"/>
                        <a:pt x="21600" y="15497"/>
                        <a:pt x="21600" y="12962"/>
                      </a:cubicBezTo>
                      <a:lnTo>
                        <a:pt x="21600" y="8638"/>
                      </a:lnTo>
                      <a:cubicBezTo>
                        <a:pt x="21600" y="6103"/>
                        <a:pt x="21600" y="4583"/>
                        <a:pt x="21513" y="3569"/>
                      </a:cubicBezTo>
                      <a:cubicBezTo>
                        <a:pt x="21404" y="2107"/>
                        <a:pt x="21168" y="955"/>
                        <a:pt x="20868" y="423"/>
                      </a:cubicBezTo>
                      <a:cubicBezTo>
                        <a:pt x="20660" y="0"/>
                        <a:pt x="20348" y="0"/>
                        <a:pt x="19829" y="0"/>
                      </a:cubicBezTo>
                      <a:close/>
                    </a:path>
                  </a:pathLst>
                </a:custGeom>
                <a:solidFill>
                  <a:schemeClr val="accent1">
                    <a:lumOff val="2401"/>
                  </a:schemeClr>
                </a:solidFill>
                <a:ln>
                  <a:noFill/>
                </a:ln>
                <a:effectLst/>
                <a:extLst>
                  <a:ext uri="{C572A759-6A51-4108-AA02-DFA0A04FC94B}">
                    <ma14:wrappingTextBoxFlag xmlns:ma14="http://schemas.microsoft.com/office/mac/drawingml/2011/main" val="1"/>
                  </a:ext>
                </a:extLst>
              </p:spPr>
              <p:txBody>
                <a:bodyPr wrap="square" lIns="19050" tIns="19050" rIns="19050" bIns="19050" numCol="1" anchor="ctr">
                  <a:noAutofit/>
                </a:bodyPr>
                <a:lstStyle>
                  <a:lvl1pPr algn="ctr" defTabSz="412750">
                    <a:defRPr sz="600">
                      <a:solidFill>
                        <a:srgbClr val="000000"/>
                      </a:solidFill>
                      <a:latin typeface="Helvetica Neue Medium"/>
                      <a:ea typeface="Helvetica Neue Medium"/>
                      <a:cs typeface="Helvetica Neue Medium"/>
                      <a:sym typeface="Helvetica Neue Medium"/>
                    </a:defRPr>
                  </a:lvl1pPr>
                </a:lstStyle>
                <a:p>
                  <a:pPr/>
                  <a:r>
                    <a:t>Tasks and Models</a:t>
                  </a:r>
                </a:p>
              </p:txBody>
            </p:sp>
            <p:pic>
              <p:nvPicPr>
                <p:cNvPr id="2362" name="Tasks and Models Tasks and Models" descr="Tasks and Models Tasks and Models"/>
                <p:cNvPicPr>
                  <a:picLocks noChangeAspect="0"/>
                </p:cNvPicPr>
                <p:nvPr/>
              </p:nvPicPr>
              <p:blipFill>
                <a:blip r:embed="rId4">
                  <a:extLst/>
                </a:blip>
                <a:stretch>
                  <a:fillRect/>
                </a:stretch>
              </p:blipFill>
              <p:spPr>
                <a:xfrm>
                  <a:off x="-1" y="-1"/>
                  <a:ext cx="840743" cy="200964"/>
                </a:xfrm>
                <a:prstGeom prst="rect">
                  <a:avLst/>
                </a:prstGeom>
                <a:effectLst/>
              </p:spPr>
            </p:pic>
          </p:grpSp>
          <p:grpSp>
            <p:nvGrpSpPr>
              <p:cNvPr id="2367" name="VAE"/>
              <p:cNvGrpSpPr/>
              <p:nvPr/>
            </p:nvGrpSpPr>
            <p:grpSpPr>
              <a:xfrm>
                <a:off x="-17961" y="554020"/>
                <a:ext cx="840742" cy="209487"/>
                <a:chOff x="0" y="0"/>
                <a:chExt cx="840741" cy="209486"/>
              </a:xfrm>
            </p:grpSpPr>
            <p:sp>
              <p:nvSpPr>
                <p:cNvPr id="2366" name="VAE"/>
                <p:cNvSpPr/>
                <p:nvPr/>
              </p:nvSpPr>
              <p:spPr>
                <a:xfrm>
                  <a:off x="17960" y="17960"/>
                  <a:ext cx="804821" cy="17356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829" y="0"/>
                      </a:moveTo>
                      <a:lnTo>
                        <a:pt x="1771" y="0"/>
                      </a:lnTo>
                      <a:cubicBezTo>
                        <a:pt x="1252" y="0"/>
                        <a:pt x="940" y="0"/>
                        <a:pt x="732" y="403"/>
                      </a:cubicBezTo>
                      <a:cubicBezTo>
                        <a:pt x="432" y="908"/>
                        <a:pt x="196" y="2003"/>
                        <a:pt x="87" y="3393"/>
                      </a:cubicBezTo>
                      <a:cubicBezTo>
                        <a:pt x="0" y="4357"/>
                        <a:pt x="0" y="5804"/>
                        <a:pt x="0" y="8214"/>
                      </a:cubicBezTo>
                      <a:lnTo>
                        <a:pt x="0" y="13386"/>
                      </a:lnTo>
                      <a:cubicBezTo>
                        <a:pt x="0" y="15796"/>
                        <a:pt x="0" y="17243"/>
                        <a:pt x="87" y="18207"/>
                      </a:cubicBezTo>
                      <a:cubicBezTo>
                        <a:pt x="196" y="19597"/>
                        <a:pt x="432" y="20692"/>
                        <a:pt x="732" y="21197"/>
                      </a:cubicBezTo>
                      <a:cubicBezTo>
                        <a:pt x="940" y="21600"/>
                        <a:pt x="1252" y="21600"/>
                        <a:pt x="1771" y="21600"/>
                      </a:cubicBezTo>
                      <a:lnTo>
                        <a:pt x="19829" y="21600"/>
                      </a:lnTo>
                      <a:cubicBezTo>
                        <a:pt x="20348" y="21600"/>
                        <a:pt x="20660" y="21600"/>
                        <a:pt x="20868" y="21197"/>
                      </a:cubicBezTo>
                      <a:cubicBezTo>
                        <a:pt x="21168" y="20692"/>
                        <a:pt x="21404" y="19597"/>
                        <a:pt x="21513" y="18207"/>
                      </a:cubicBezTo>
                      <a:cubicBezTo>
                        <a:pt x="21600" y="17243"/>
                        <a:pt x="21600" y="15796"/>
                        <a:pt x="21600" y="13386"/>
                      </a:cubicBezTo>
                      <a:lnTo>
                        <a:pt x="21600" y="8214"/>
                      </a:lnTo>
                      <a:cubicBezTo>
                        <a:pt x="21600" y="5804"/>
                        <a:pt x="21600" y="4357"/>
                        <a:pt x="21513" y="3393"/>
                      </a:cubicBezTo>
                      <a:cubicBezTo>
                        <a:pt x="21404" y="2003"/>
                        <a:pt x="21168" y="908"/>
                        <a:pt x="20868" y="403"/>
                      </a:cubicBezTo>
                      <a:cubicBezTo>
                        <a:pt x="20660" y="0"/>
                        <a:pt x="20348" y="0"/>
                        <a:pt x="19829" y="0"/>
                      </a:cubicBezTo>
                      <a:close/>
                    </a:path>
                  </a:pathLst>
                </a:custGeom>
                <a:solidFill>
                  <a:schemeClr val="accent1">
                    <a:lumOff val="2401"/>
                  </a:schemeClr>
                </a:solidFill>
                <a:ln>
                  <a:noFill/>
                </a:ln>
                <a:effectLst/>
                <a:extLst>
                  <a:ext uri="{C572A759-6A51-4108-AA02-DFA0A04FC94B}">
                    <ma14:wrappingTextBoxFlag xmlns:ma14="http://schemas.microsoft.com/office/mac/drawingml/2011/main" val="1"/>
                  </a:ext>
                </a:extLst>
              </p:spPr>
              <p:txBody>
                <a:bodyPr wrap="square" lIns="19050" tIns="19050" rIns="19050" bIns="19050" numCol="1" anchor="ctr">
                  <a:noAutofit/>
                </a:bodyPr>
                <a:lstStyle>
                  <a:lvl1pPr algn="ctr" defTabSz="412750">
                    <a:defRPr sz="600">
                      <a:solidFill>
                        <a:srgbClr val="000000"/>
                      </a:solidFill>
                      <a:latin typeface="Helvetica Neue Medium"/>
                      <a:ea typeface="Helvetica Neue Medium"/>
                      <a:cs typeface="Helvetica Neue Medium"/>
                      <a:sym typeface="Helvetica Neue Medium"/>
                    </a:defRPr>
                  </a:lvl1pPr>
                </a:lstStyle>
                <a:p>
                  <a:pPr/>
                  <a:r>
                    <a:t>VAE</a:t>
                  </a:r>
                </a:p>
              </p:txBody>
            </p:sp>
            <p:pic>
              <p:nvPicPr>
                <p:cNvPr id="2365" name="VAE VAE" descr="VAE VAE"/>
                <p:cNvPicPr>
                  <a:picLocks noChangeAspect="0"/>
                </p:cNvPicPr>
                <p:nvPr/>
              </p:nvPicPr>
              <p:blipFill>
                <a:blip r:embed="rId5">
                  <a:extLst/>
                </a:blip>
                <a:stretch>
                  <a:fillRect/>
                </a:stretch>
              </p:blipFill>
              <p:spPr>
                <a:xfrm>
                  <a:off x="-1" y="0"/>
                  <a:ext cx="840743" cy="209487"/>
                </a:xfrm>
                <a:prstGeom prst="rect">
                  <a:avLst/>
                </a:prstGeom>
                <a:effectLst/>
              </p:spPr>
            </p:pic>
          </p:grpSp>
        </p:grpSp>
      </p:grpSp>
    </p:spTree>
  </p:cSld>
  <p:clrMapOvr>
    <a:masterClrMapping/>
  </p:clrMapOvr>
  <p:transition xmlns:p14="http://schemas.microsoft.com/office/powerpoint/2010/main" spd="med" advClick="1"/>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72" name="Auto-Encoders"/>
          <p:cNvSpPr txBox="1"/>
          <p:nvPr>
            <p:ph type="title" idx="4294967295"/>
          </p:nvPr>
        </p:nvSpPr>
        <p:spPr>
          <a:xfrm>
            <a:off x="452437" y="754062"/>
            <a:ext cx="8239126" cy="538107"/>
          </a:xfrm>
          <a:prstGeom prst="rect">
            <a:avLst/>
          </a:prstGeom>
        </p:spPr>
        <p:txBody>
          <a:bodyPr lIns="19050" tIns="19050" rIns="19050" bIns="19050" anchor="t">
            <a:normAutofit fontScale="100000" lnSpcReduction="0"/>
          </a:bodyPr>
          <a:lstStyle>
            <a:lvl1pPr defTabSz="1219169">
              <a:lnSpc>
                <a:spcPct val="80000"/>
              </a:lnSpc>
              <a:defRPr b="1" spc="-53" sz="2700">
                <a:solidFill>
                  <a:srgbClr val="000000"/>
                </a:solidFill>
                <a:latin typeface="Helvetica Neue"/>
                <a:ea typeface="Helvetica Neue"/>
                <a:cs typeface="Helvetica Neue"/>
                <a:sym typeface="Helvetica Neue"/>
              </a:defRPr>
            </a:lvl1pPr>
          </a:lstStyle>
          <a:p>
            <a:pPr/>
            <a:r>
              <a:t>Auto-Encoders</a:t>
            </a:r>
          </a:p>
        </p:txBody>
      </p:sp>
      <p:grpSp>
        <p:nvGrpSpPr>
          <p:cNvPr id="2385" name="Group"/>
          <p:cNvGrpSpPr/>
          <p:nvPr/>
        </p:nvGrpSpPr>
        <p:grpSpPr>
          <a:xfrm>
            <a:off x="7534476" y="293959"/>
            <a:ext cx="1279795" cy="1037424"/>
            <a:chOff x="-17960" y="-17960"/>
            <a:chExt cx="1279793" cy="1037422"/>
          </a:xfrm>
        </p:grpSpPr>
        <p:pic>
          <p:nvPicPr>
            <p:cNvPr id="2373" name="Rounded Rectangle Rounded rectangle" descr="Rounded Rectangle Rounded rectangle"/>
            <p:cNvPicPr>
              <a:picLocks noChangeAspect="0"/>
            </p:cNvPicPr>
            <p:nvPr/>
          </p:nvPicPr>
          <p:blipFill>
            <a:blip r:embed="rId3">
              <a:extLst/>
            </a:blip>
            <a:stretch>
              <a:fillRect/>
            </a:stretch>
          </p:blipFill>
          <p:spPr>
            <a:xfrm>
              <a:off x="-17961" y="-17961"/>
              <a:ext cx="1279795" cy="1037423"/>
            </a:xfrm>
            <a:prstGeom prst="rect">
              <a:avLst/>
            </a:prstGeom>
            <a:effectLst/>
          </p:spPr>
        </p:pic>
        <p:grpSp>
          <p:nvGrpSpPr>
            <p:cNvPr id="2377" name="VAE"/>
            <p:cNvGrpSpPr/>
            <p:nvPr/>
          </p:nvGrpSpPr>
          <p:grpSpPr>
            <a:xfrm>
              <a:off x="68324" y="512069"/>
              <a:ext cx="1085991" cy="372260"/>
              <a:chOff x="0" y="0"/>
              <a:chExt cx="1085989" cy="372258"/>
            </a:xfrm>
          </p:grpSpPr>
          <p:sp>
            <p:nvSpPr>
              <p:cNvPr id="2376" name="VAE"/>
              <p:cNvSpPr/>
              <p:nvPr/>
            </p:nvSpPr>
            <p:spPr>
              <a:xfrm>
                <a:off x="17960" y="17960"/>
                <a:ext cx="1050070" cy="33633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829" y="0"/>
                    </a:moveTo>
                    <a:lnTo>
                      <a:pt x="1771" y="0"/>
                    </a:lnTo>
                    <a:cubicBezTo>
                      <a:pt x="1252" y="0"/>
                      <a:pt x="940" y="0"/>
                      <a:pt x="732" y="271"/>
                    </a:cubicBezTo>
                    <a:cubicBezTo>
                      <a:pt x="432" y="612"/>
                      <a:pt x="196" y="1349"/>
                      <a:pt x="87" y="2285"/>
                    </a:cubicBezTo>
                    <a:cubicBezTo>
                      <a:pt x="0" y="2934"/>
                      <a:pt x="0" y="3908"/>
                      <a:pt x="0" y="5531"/>
                    </a:cubicBezTo>
                    <a:lnTo>
                      <a:pt x="0" y="16069"/>
                    </a:lnTo>
                    <a:cubicBezTo>
                      <a:pt x="0" y="17692"/>
                      <a:pt x="0" y="18666"/>
                      <a:pt x="87" y="19315"/>
                    </a:cubicBezTo>
                    <a:cubicBezTo>
                      <a:pt x="196" y="20251"/>
                      <a:pt x="432" y="20988"/>
                      <a:pt x="732" y="21329"/>
                    </a:cubicBezTo>
                    <a:cubicBezTo>
                      <a:pt x="940" y="21600"/>
                      <a:pt x="1252" y="21600"/>
                      <a:pt x="1771" y="21600"/>
                    </a:cubicBezTo>
                    <a:lnTo>
                      <a:pt x="19829" y="21600"/>
                    </a:lnTo>
                    <a:cubicBezTo>
                      <a:pt x="20348" y="21600"/>
                      <a:pt x="20660" y="21600"/>
                      <a:pt x="20868" y="21329"/>
                    </a:cubicBezTo>
                    <a:cubicBezTo>
                      <a:pt x="21168" y="20988"/>
                      <a:pt x="21404" y="20251"/>
                      <a:pt x="21513" y="19315"/>
                    </a:cubicBezTo>
                    <a:cubicBezTo>
                      <a:pt x="21600" y="18666"/>
                      <a:pt x="21600" y="17692"/>
                      <a:pt x="21600" y="16069"/>
                    </a:cubicBezTo>
                    <a:lnTo>
                      <a:pt x="21600" y="5531"/>
                    </a:lnTo>
                    <a:cubicBezTo>
                      <a:pt x="21600" y="3908"/>
                      <a:pt x="21600" y="2934"/>
                      <a:pt x="21513" y="2285"/>
                    </a:cubicBezTo>
                    <a:cubicBezTo>
                      <a:pt x="21404" y="1349"/>
                      <a:pt x="21168" y="612"/>
                      <a:pt x="20868" y="271"/>
                    </a:cubicBezTo>
                    <a:cubicBezTo>
                      <a:pt x="20660" y="0"/>
                      <a:pt x="20348" y="0"/>
                      <a:pt x="19829" y="0"/>
                    </a:cubicBezTo>
                    <a:close/>
                  </a:path>
                </a:pathLst>
              </a:custGeom>
              <a:solidFill>
                <a:srgbClr val="D5D5D5"/>
              </a:solidFill>
              <a:ln>
                <a:noFill/>
              </a:ln>
              <a:effectLst/>
              <a:extLst>
                <a:ext uri="{C572A759-6A51-4108-AA02-DFA0A04FC94B}">
                  <ma14:wrappingTextBoxFlag xmlns:ma14="http://schemas.microsoft.com/office/mac/drawingml/2011/main" val="1"/>
                </a:ext>
              </a:extLst>
            </p:spPr>
            <p:txBody>
              <a:bodyPr wrap="square" lIns="19050" tIns="19050" rIns="19050" bIns="19050" numCol="1" anchor="ctr">
                <a:noAutofit/>
              </a:bodyPr>
              <a:lstStyle>
                <a:lvl1pPr algn="ctr" defTabSz="412750">
                  <a:defRPr sz="800">
                    <a:solidFill>
                      <a:srgbClr val="000000"/>
                    </a:solidFill>
                    <a:latin typeface="Helvetica Neue Medium"/>
                    <a:ea typeface="Helvetica Neue Medium"/>
                    <a:cs typeface="Helvetica Neue Medium"/>
                    <a:sym typeface="Helvetica Neue Medium"/>
                  </a:defRPr>
                </a:lvl1pPr>
              </a:lstStyle>
              <a:p>
                <a:pPr/>
                <a:r>
                  <a:t>VAE</a:t>
                </a:r>
              </a:p>
            </p:txBody>
          </p:sp>
          <p:pic>
            <p:nvPicPr>
              <p:cNvPr id="2375" name="VAE VAE" descr="VAE VAE"/>
              <p:cNvPicPr>
                <a:picLocks noChangeAspect="0"/>
              </p:cNvPicPr>
              <p:nvPr/>
            </p:nvPicPr>
            <p:blipFill>
              <a:blip r:embed="rId4">
                <a:extLst/>
              </a:blip>
              <a:stretch>
                <a:fillRect/>
              </a:stretch>
            </p:blipFill>
            <p:spPr>
              <a:xfrm>
                <a:off x="-1" y="0"/>
                <a:ext cx="1085991" cy="372259"/>
              </a:xfrm>
              <a:prstGeom prst="rect">
                <a:avLst/>
              </a:prstGeom>
              <a:effectLst/>
            </p:spPr>
          </p:pic>
        </p:grpSp>
        <p:grpSp>
          <p:nvGrpSpPr>
            <p:cNvPr id="2384" name="Group"/>
            <p:cNvGrpSpPr/>
            <p:nvPr/>
          </p:nvGrpSpPr>
          <p:grpSpPr>
            <a:xfrm>
              <a:off x="201565" y="134646"/>
              <a:ext cx="840742" cy="380024"/>
              <a:chOff x="-17960" y="-17960"/>
              <a:chExt cx="840741" cy="380023"/>
            </a:xfrm>
          </p:grpSpPr>
          <p:grpSp>
            <p:nvGrpSpPr>
              <p:cNvPr id="2380" name="Tasks and Models"/>
              <p:cNvGrpSpPr/>
              <p:nvPr/>
            </p:nvGrpSpPr>
            <p:grpSpPr>
              <a:xfrm>
                <a:off x="-17961" y="-17961"/>
                <a:ext cx="840742" cy="200964"/>
                <a:chOff x="0" y="0"/>
                <a:chExt cx="840741" cy="200962"/>
              </a:xfrm>
            </p:grpSpPr>
            <p:sp>
              <p:nvSpPr>
                <p:cNvPr id="2379" name="Tasks and Models"/>
                <p:cNvSpPr/>
                <p:nvPr/>
              </p:nvSpPr>
              <p:spPr>
                <a:xfrm>
                  <a:off x="17960" y="17960"/>
                  <a:ext cx="804821" cy="16504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829" y="0"/>
                      </a:moveTo>
                      <a:lnTo>
                        <a:pt x="1771" y="0"/>
                      </a:lnTo>
                      <a:cubicBezTo>
                        <a:pt x="1252" y="0"/>
                        <a:pt x="940" y="0"/>
                        <a:pt x="732" y="423"/>
                      </a:cubicBezTo>
                      <a:cubicBezTo>
                        <a:pt x="432" y="955"/>
                        <a:pt x="196" y="2107"/>
                        <a:pt x="87" y="3569"/>
                      </a:cubicBezTo>
                      <a:cubicBezTo>
                        <a:pt x="0" y="4583"/>
                        <a:pt x="0" y="6103"/>
                        <a:pt x="0" y="8638"/>
                      </a:cubicBezTo>
                      <a:lnTo>
                        <a:pt x="0" y="12962"/>
                      </a:lnTo>
                      <a:cubicBezTo>
                        <a:pt x="0" y="15497"/>
                        <a:pt x="0" y="17017"/>
                        <a:pt x="87" y="18031"/>
                      </a:cubicBezTo>
                      <a:cubicBezTo>
                        <a:pt x="196" y="19493"/>
                        <a:pt x="432" y="20645"/>
                        <a:pt x="732" y="21177"/>
                      </a:cubicBezTo>
                      <a:cubicBezTo>
                        <a:pt x="940" y="21600"/>
                        <a:pt x="1252" y="21600"/>
                        <a:pt x="1771" y="21600"/>
                      </a:cubicBezTo>
                      <a:lnTo>
                        <a:pt x="19829" y="21600"/>
                      </a:lnTo>
                      <a:cubicBezTo>
                        <a:pt x="20348" y="21600"/>
                        <a:pt x="20660" y="21600"/>
                        <a:pt x="20868" y="21177"/>
                      </a:cubicBezTo>
                      <a:cubicBezTo>
                        <a:pt x="21168" y="20645"/>
                        <a:pt x="21404" y="19493"/>
                        <a:pt x="21513" y="18031"/>
                      </a:cubicBezTo>
                      <a:cubicBezTo>
                        <a:pt x="21600" y="17017"/>
                        <a:pt x="21600" y="15497"/>
                        <a:pt x="21600" y="12962"/>
                      </a:cubicBezTo>
                      <a:lnTo>
                        <a:pt x="21600" y="8638"/>
                      </a:lnTo>
                      <a:cubicBezTo>
                        <a:pt x="21600" y="6103"/>
                        <a:pt x="21600" y="4583"/>
                        <a:pt x="21513" y="3569"/>
                      </a:cubicBezTo>
                      <a:cubicBezTo>
                        <a:pt x="21404" y="2107"/>
                        <a:pt x="21168" y="955"/>
                        <a:pt x="20868" y="423"/>
                      </a:cubicBezTo>
                      <a:cubicBezTo>
                        <a:pt x="20660" y="0"/>
                        <a:pt x="20348" y="0"/>
                        <a:pt x="19829" y="0"/>
                      </a:cubicBezTo>
                      <a:close/>
                    </a:path>
                  </a:pathLst>
                </a:custGeom>
                <a:solidFill>
                  <a:schemeClr val="accent1">
                    <a:lumOff val="2401"/>
                  </a:schemeClr>
                </a:solidFill>
                <a:ln>
                  <a:noFill/>
                </a:ln>
                <a:effectLst/>
                <a:extLst>
                  <a:ext uri="{C572A759-6A51-4108-AA02-DFA0A04FC94B}">
                    <ma14:wrappingTextBoxFlag xmlns:ma14="http://schemas.microsoft.com/office/mac/drawingml/2011/main" val="1"/>
                  </a:ext>
                </a:extLst>
              </p:spPr>
              <p:txBody>
                <a:bodyPr wrap="square" lIns="19050" tIns="19050" rIns="19050" bIns="19050" numCol="1" anchor="ctr">
                  <a:noAutofit/>
                </a:bodyPr>
                <a:lstStyle>
                  <a:lvl1pPr algn="ctr" defTabSz="412750">
                    <a:defRPr sz="600">
                      <a:solidFill>
                        <a:srgbClr val="000000"/>
                      </a:solidFill>
                      <a:latin typeface="Helvetica Neue Medium"/>
                      <a:ea typeface="Helvetica Neue Medium"/>
                      <a:cs typeface="Helvetica Neue Medium"/>
                      <a:sym typeface="Helvetica Neue Medium"/>
                    </a:defRPr>
                  </a:lvl1pPr>
                </a:lstStyle>
                <a:p>
                  <a:pPr/>
                  <a:r>
                    <a:t>Tasks and Models</a:t>
                  </a:r>
                </a:p>
              </p:txBody>
            </p:sp>
            <p:pic>
              <p:nvPicPr>
                <p:cNvPr id="2378" name="Tasks and Models Tasks and Models" descr="Tasks and Models Tasks and Models"/>
                <p:cNvPicPr>
                  <a:picLocks noChangeAspect="0"/>
                </p:cNvPicPr>
                <p:nvPr/>
              </p:nvPicPr>
              <p:blipFill>
                <a:blip r:embed="rId5">
                  <a:extLst/>
                </a:blip>
                <a:stretch>
                  <a:fillRect/>
                </a:stretch>
              </p:blipFill>
              <p:spPr>
                <a:xfrm>
                  <a:off x="-1" y="-1"/>
                  <a:ext cx="840743" cy="200964"/>
                </a:xfrm>
                <a:prstGeom prst="rect">
                  <a:avLst/>
                </a:prstGeom>
                <a:effectLst/>
              </p:spPr>
            </p:pic>
          </p:grpSp>
          <p:grpSp>
            <p:nvGrpSpPr>
              <p:cNvPr id="2383" name="Intro to NN"/>
              <p:cNvGrpSpPr/>
              <p:nvPr/>
            </p:nvGrpSpPr>
            <p:grpSpPr>
              <a:xfrm>
                <a:off x="-17961" y="152576"/>
                <a:ext cx="840742" cy="209487"/>
                <a:chOff x="0" y="0"/>
                <a:chExt cx="840741" cy="209486"/>
              </a:xfrm>
            </p:grpSpPr>
            <p:sp>
              <p:nvSpPr>
                <p:cNvPr id="2382" name="Intro to NN"/>
                <p:cNvSpPr/>
                <p:nvPr/>
              </p:nvSpPr>
              <p:spPr>
                <a:xfrm>
                  <a:off x="17960" y="17960"/>
                  <a:ext cx="804821" cy="17356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829" y="0"/>
                      </a:moveTo>
                      <a:lnTo>
                        <a:pt x="1771" y="0"/>
                      </a:lnTo>
                      <a:cubicBezTo>
                        <a:pt x="1252" y="0"/>
                        <a:pt x="940" y="0"/>
                        <a:pt x="732" y="403"/>
                      </a:cubicBezTo>
                      <a:cubicBezTo>
                        <a:pt x="432" y="908"/>
                        <a:pt x="196" y="2003"/>
                        <a:pt x="87" y="3393"/>
                      </a:cubicBezTo>
                      <a:cubicBezTo>
                        <a:pt x="0" y="4357"/>
                        <a:pt x="0" y="5804"/>
                        <a:pt x="0" y="8214"/>
                      </a:cubicBezTo>
                      <a:lnTo>
                        <a:pt x="0" y="13386"/>
                      </a:lnTo>
                      <a:cubicBezTo>
                        <a:pt x="0" y="15796"/>
                        <a:pt x="0" y="17243"/>
                        <a:pt x="87" y="18207"/>
                      </a:cubicBezTo>
                      <a:cubicBezTo>
                        <a:pt x="196" y="19597"/>
                        <a:pt x="432" y="20692"/>
                        <a:pt x="732" y="21197"/>
                      </a:cubicBezTo>
                      <a:cubicBezTo>
                        <a:pt x="940" y="21600"/>
                        <a:pt x="1252" y="21600"/>
                        <a:pt x="1771" y="21600"/>
                      </a:cubicBezTo>
                      <a:lnTo>
                        <a:pt x="19829" y="21600"/>
                      </a:lnTo>
                      <a:cubicBezTo>
                        <a:pt x="20348" y="21600"/>
                        <a:pt x="20660" y="21600"/>
                        <a:pt x="20868" y="21197"/>
                      </a:cubicBezTo>
                      <a:cubicBezTo>
                        <a:pt x="21168" y="20692"/>
                        <a:pt x="21404" y="19597"/>
                        <a:pt x="21513" y="18207"/>
                      </a:cubicBezTo>
                      <a:cubicBezTo>
                        <a:pt x="21600" y="17243"/>
                        <a:pt x="21600" y="15796"/>
                        <a:pt x="21600" y="13386"/>
                      </a:cubicBezTo>
                      <a:lnTo>
                        <a:pt x="21600" y="8214"/>
                      </a:lnTo>
                      <a:cubicBezTo>
                        <a:pt x="21600" y="5804"/>
                        <a:pt x="21600" y="4357"/>
                        <a:pt x="21513" y="3393"/>
                      </a:cubicBezTo>
                      <a:cubicBezTo>
                        <a:pt x="21404" y="2003"/>
                        <a:pt x="21168" y="908"/>
                        <a:pt x="20868" y="403"/>
                      </a:cubicBezTo>
                      <a:cubicBezTo>
                        <a:pt x="20660" y="0"/>
                        <a:pt x="20348" y="0"/>
                        <a:pt x="19829" y="0"/>
                      </a:cubicBezTo>
                      <a:close/>
                    </a:path>
                  </a:pathLst>
                </a:custGeom>
                <a:solidFill>
                  <a:schemeClr val="accent1">
                    <a:lumOff val="2401"/>
                  </a:schemeClr>
                </a:solidFill>
                <a:ln>
                  <a:noFill/>
                </a:ln>
                <a:effectLst/>
                <a:extLst>
                  <a:ext uri="{C572A759-6A51-4108-AA02-DFA0A04FC94B}">
                    <ma14:wrappingTextBoxFlag xmlns:ma14="http://schemas.microsoft.com/office/mac/drawingml/2011/main" val="1"/>
                  </a:ext>
                </a:extLst>
              </p:spPr>
              <p:txBody>
                <a:bodyPr wrap="square" lIns="19050" tIns="19050" rIns="19050" bIns="19050" numCol="1" anchor="ctr">
                  <a:noAutofit/>
                </a:bodyPr>
                <a:lstStyle>
                  <a:lvl1pPr algn="ctr" defTabSz="412750">
                    <a:defRPr sz="600">
                      <a:solidFill>
                        <a:srgbClr val="000000"/>
                      </a:solidFill>
                      <a:latin typeface="Helvetica Neue Medium"/>
                      <a:ea typeface="Helvetica Neue Medium"/>
                      <a:cs typeface="Helvetica Neue Medium"/>
                      <a:sym typeface="Helvetica Neue Medium"/>
                    </a:defRPr>
                  </a:lvl1pPr>
                </a:lstStyle>
                <a:p>
                  <a:pPr/>
                  <a:r>
                    <a:t>Intro to NN</a:t>
                  </a:r>
                </a:p>
              </p:txBody>
            </p:sp>
            <p:pic>
              <p:nvPicPr>
                <p:cNvPr id="2381" name="Intro to NN Intro to NN" descr="Intro to NN Intro to NN"/>
                <p:cNvPicPr>
                  <a:picLocks noChangeAspect="0"/>
                </p:cNvPicPr>
                <p:nvPr/>
              </p:nvPicPr>
              <p:blipFill>
                <a:blip r:embed="rId6">
                  <a:extLst/>
                </a:blip>
                <a:stretch>
                  <a:fillRect/>
                </a:stretch>
              </p:blipFill>
              <p:spPr>
                <a:xfrm>
                  <a:off x="-1" y="0"/>
                  <a:ext cx="840743" cy="209487"/>
                </a:xfrm>
                <a:prstGeom prst="rect">
                  <a:avLst/>
                </a:prstGeom>
                <a:effectLst/>
              </p:spPr>
            </p:pic>
          </p:grpSp>
        </p:grpSp>
      </p:grpSp>
      <p:sp>
        <p:nvSpPr>
          <p:cNvPr id="2386" name="So far, we’ve been dealing with examples in which we know what the inputs and outputs are (this is called Supervised Learning).…"/>
          <p:cNvSpPr txBox="1"/>
          <p:nvPr/>
        </p:nvSpPr>
        <p:spPr>
          <a:xfrm>
            <a:off x="452437" y="1815314"/>
            <a:ext cx="8239126" cy="169681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sz="1200">
                <a:solidFill>
                  <a:schemeClr val="accent4">
                    <a:lumOff val="-3294"/>
                  </a:schemeClr>
                </a:solidFill>
              </a:defRPr>
            </a:pPr>
            <a:r>
              <a:t>So far, we’ve been dealing with examples in which we know what the inputs and outputs are (this is called </a:t>
            </a:r>
            <a:r>
              <a:rPr b="1"/>
              <a:t>Supervised Learning</a:t>
            </a:r>
            <a:r>
              <a:t>). </a:t>
            </a:r>
          </a:p>
          <a:p>
            <a:pPr>
              <a:defRPr sz="1200">
                <a:solidFill>
                  <a:schemeClr val="accent4">
                    <a:lumOff val="-3294"/>
                  </a:schemeClr>
                </a:solidFill>
              </a:defRPr>
            </a:pPr>
          </a:p>
          <a:p>
            <a:pPr>
              <a:defRPr sz="1200">
                <a:solidFill>
                  <a:schemeClr val="accent4">
                    <a:lumOff val="-3294"/>
                  </a:schemeClr>
                </a:solidFill>
              </a:defRPr>
            </a:pPr>
            <a:r>
              <a:t>However, in many cases, we have some data for which we want to just extract patterns. In other words, we may deal with cases in which we don’t aim to map an input to an output, rather we try to find patterns existing in the input (this is called </a:t>
            </a:r>
            <a:r>
              <a:rPr b="1"/>
              <a:t>unsupervised Learning</a:t>
            </a:r>
            <a:r>
              <a:t>). Many music generation tasks fall in this category!</a:t>
            </a:r>
          </a:p>
          <a:p>
            <a:pPr>
              <a:defRPr sz="1200">
                <a:solidFill>
                  <a:schemeClr val="accent4">
                    <a:lumOff val="-3294"/>
                  </a:schemeClr>
                </a:solidFill>
              </a:defRPr>
            </a:pPr>
            <a:endParaRPr>
              <a:solidFill>
                <a:srgbClr val="55BCCA"/>
              </a:solidFill>
            </a:endParaRPr>
          </a:p>
          <a:p>
            <a:pPr algn="ctr">
              <a:defRPr b="1" sz="1200">
                <a:solidFill>
                  <a:schemeClr val="accent4">
                    <a:lumOff val="-3294"/>
                  </a:schemeClr>
                </a:solidFill>
              </a:defRPr>
            </a:pPr>
            <a:endParaRPr>
              <a:solidFill>
                <a:srgbClr val="55BCCA"/>
              </a:solidFill>
            </a:endParaRPr>
          </a:p>
          <a:p>
            <a:pPr algn="ctr">
              <a:defRPr b="1" sz="1200">
                <a:solidFill>
                  <a:schemeClr val="accent4">
                    <a:lumOff val="-3294"/>
                  </a:schemeClr>
                </a:solidFill>
              </a:defRPr>
            </a:pPr>
            <a:r>
              <a:t>Auto-Encoders are one of the most common architectures for unsupervised learning</a:t>
            </a:r>
          </a:p>
        </p:txBody>
      </p:sp>
      <p:grpSp>
        <p:nvGrpSpPr>
          <p:cNvPr id="2449" name="Group"/>
          <p:cNvGrpSpPr/>
          <p:nvPr/>
        </p:nvGrpSpPr>
        <p:grpSpPr>
          <a:xfrm>
            <a:off x="3273583" y="3864789"/>
            <a:ext cx="2879973" cy="2501747"/>
            <a:chOff x="0" y="0"/>
            <a:chExt cx="2879972" cy="2501745"/>
          </a:xfrm>
        </p:grpSpPr>
        <p:grpSp>
          <p:nvGrpSpPr>
            <p:cNvPr id="2446" name="Group"/>
            <p:cNvGrpSpPr/>
            <p:nvPr/>
          </p:nvGrpSpPr>
          <p:grpSpPr>
            <a:xfrm>
              <a:off x="396621" y="118888"/>
              <a:ext cx="2114065" cy="2260047"/>
              <a:chOff x="0" y="0"/>
              <a:chExt cx="2114064" cy="2260045"/>
            </a:xfrm>
          </p:grpSpPr>
          <p:sp>
            <p:nvSpPr>
              <p:cNvPr id="2387" name="Circle"/>
              <p:cNvSpPr/>
              <p:nvPr/>
            </p:nvSpPr>
            <p:spPr>
              <a:xfrm>
                <a:off x="980972" y="586562"/>
                <a:ext cx="148591" cy="148591"/>
              </a:xfrm>
              <a:prstGeom prst="ellipse">
                <a:avLst/>
              </a:prstGeom>
              <a:solidFill>
                <a:srgbClr val="BAB9A0"/>
              </a:solidFill>
              <a:ln w="25400" cap="flat">
                <a:solidFill>
                  <a:schemeClr val="accent1"/>
                </a:solidFill>
                <a:prstDash val="solid"/>
                <a:round/>
              </a:ln>
              <a:effectLst/>
            </p:spPr>
            <p:txBody>
              <a:bodyPr wrap="square" lIns="0" tIns="0" rIns="0" bIns="0" numCol="1" anchor="t">
                <a:noAutofit/>
              </a:bodyPr>
              <a:lstStyle/>
              <a:p>
                <a:pPr/>
              </a:p>
            </p:txBody>
          </p:sp>
          <p:sp>
            <p:nvSpPr>
              <p:cNvPr id="2388" name="Circle"/>
              <p:cNvSpPr/>
              <p:nvPr/>
            </p:nvSpPr>
            <p:spPr>
              <a:xfrm>
                <a:off x="980972" y="860818"/>
                <a:ext cx="148591" cy="148590"/>
              </a:xfrm>
              <a:prstGeom prst="ellipse">
                <a:avLst/>
              </a:prstGeom>
              <a:solidFill>
                <a:srgbClr val="BAB9A0"/>
              </a:solidFill>
              <a:ln w="25400" cap="flat">
                <a:solidFill>
                  <a:schemeClr val="accent1"/>
                </a:solidFill>
                <a:prstDash val="solid"/>
                <a:round/>
              </a:ln>
              <a:effectLst/>
            </p:spPr>
            <p:txBody>
              <a:bodyPr wrap="square" lIns="0" tIns="0" rIns="0" bIns="0" numCol="1" anchor="t">
                <a:noAutofit/>
              </a:bodyPr>
              <a:lstStyle/>
              <a:p>
                <a:pPr/>
              </a:p>
            </p:txBody>
          </p:sp>
          <p:sp>
            <p:nvSpPr>
              <p:cNvPr id="2389" name="Circle"/>
              <p:cNvSpPr/>
              <p:nvPr/>
            </p:nvSpPr>
            <p:spPr>
              <a:xfrm>
                <a:off x="980972" y="1105865"/>
                <a:ext cx="148591" cy="148591"/>
              </a:xfrm>
              <a:prstGeom prst="ellipse">
                <a:avLst/>
              </a:prstGeom>
              <a:solidFill>
                <a:srgbClr val="BAB9A0"/>
              </a:solidFill>
              <a:ln w="25400" cap="flat">
                <a:solidFill>
                  <a:schemeClr val="accent1"/>
                </a:solidFill>
                <a:prstDash val="solid"/>
                <a:round/>
              </a:ln>
              <a:effectLst/>
            </p:spPr>
            <p:txBody>
              <a:bodyPr wrap="square" lIns="0" tIns="0" rIns="0" bIns="0" numCol="1" anchor="t">
                <a:noAutofit/>
              </a:bodyPr>
              <a:lstStyle/>
              <a:p>
                <a:pPr/>
              </a:p>
            </p:txBody>
          </p:sp>
          <p:grpSp>
            <p:nvGrpSpPr>
              <p:cNvPr id="2417" name="Group"/>
              <p:cNvGrpSpPr/>
              <p:nvPr/>
            </p:nvGrpSpPr>
            <p:grpSpPr>
              <a:xfrm flipH="1">
                <a:off x="1125757" y="0"/>
                <a:ext cx="988308" cy="2253911"/>
                <a:chOff x="0" y="0"/>
                <a:chExt cx="988306" cy="2253910"/>
              </a:xfrm>
            </p:grpSpPr>
            <p:sp>
              <p:nvSpPr>
                <p:cNvPr id="2390" name="Circle"/>
                <p:cNvSpPr/>
                <p:nvPr/>
              </p:nvSpPr>
              <p:spPr>
                <a:xfrm>
                  <a:off x="29410" y="0"/>
                  <a:ext cx="79310" cy="79310"/>
                </a:xfrm>
                <a:prstGeom prst="ellipse">
                  <a:avLst/>
                </a:prstGeom>
                <a:solidFill>
                  <a:schemeClr val="accent4">
                    <a:lumOff val="-3294"/>
                  </a:schemeClr>
                </a:solidFill>
                <a:ln w="25400" cap="flat">
                  <a:solidFill>
                    <a:schemeClr val="accent4">
                      <a:lumOff val="-3294"/>
                    </a:schemeClr>
                  </a:solidFill>
                  <a:prstDash val="solid"/>
                  <a:round/>
                </a:ln>
                <a:effectLst/>
              </p:spPr>
              <p:txBody>
                <a:bodyPr wrap="square" lIns="0" tIns="0" rIns="0" bIns="0" numCol="1" anchor="t">
                  <a:noAutofit/>
                </a:bodyPr>
                <a:lstStyle/>
                <a:p>
                  <a:pPr/>
                </a:p>
              </p:txBody>
            </p:sp>
            <p:sp>
              <p:nvSpPr>
                <p:cNvPr id="2391" name="Circle"/>
                <p:cNvSpPr/>
                <p:nvPr/>
              </p:nvSpPr>
              <p:spPr>
                <a:xfrm>
                  <a:off x="29410" y="105780"/>
                  <a:ext cx="79310" cy="79310"/>
                </a:xfrm>
                <a:prstGeom prst="ellipse">
                  <a:avLst/>
                </a:prstGeom>
                <a:solidFill>
                  <a:schemeClr val="accent4">
                    <a:lumOff val="-3294"/>
                    <a:alpha val="72085"/>
                  </a:schemeClr>
                </a:solidFill>
                <a:ln w="25400" cap="flat">
                  <a:solidFill>
                    <a:schemeClr val="accent4">
                      <a:lumOff val="-3294"/>
                      <a:alpha val="72085"/>
                    </a:schemeClr>
                  </a:solidFill>
                  <a:prstDash val="solid"/>
                  <a:round/>
                </a:ln>
                <a:effectLst/>
              </p:spPr>
              <p:txBody>
                <a:bodyPr wrap="square" lIns="0" tIns="0" rIns="0" bIns="0" numCol="1" anchor="t">
                  <a:noAutofit/>
                </a:bodyPr>
                <a:lstStyle/>
                <a:p>
                  <a:pPr/>
                </a:p>
              </p:txBody>
            </p:sp>
            <p:sp>
              <p:nvSpPr>
                <p:cNvPr id="2392" name="Circle"/>
                <p:cNvSpPr/>
                <p:nvPr/>
              </p:nvSpPr>
              <p:spPr>
                <a:xfrm>
                  <a:off x="25772" y="528902"/>
                  <a:ext cx="79310" cy="79310"/>
                </a:xfrm>
                <a:prstGeom prst="ellipse">
                  <a:avLst/>
                </a:prstGeom>
                <a:solidFill>
                  <a:srgbClr val="D44EF4">
                    <a:alpha val="32761"/>
                  </a:srgbClr>
                </a:solidFill>
                <a:ln w="25400" cap="flat">
                  <a:solidFill>
                    <a:srgbClr val="D44EF4">
                      <a:alpha val="32761"/>
                    </a:srgbClr>
                  </a:solidFill>
                  <a:prstDash val="solid"/>
                  <a:round/>
                </a:ln>
                <a:effectLst/>
              </p:spPr>
              <p:txBody>
                <a:bodyPr wrap="square" lIns="0" tIns="0" rIns="0" bIns="0" numCol="1" anchor="t">
                  <a:noAutofit/>
                </a:bodyPr>
                <a:lstStyle/>
                <a:p>
                  <a:pPr/>
                </a:p>
              </p:txBody>
            </p:sp>
            <p:sp>
              <p:nvSpPr>
                <p:cNvPr id="2393" name="Circle"/>
                <p:cNvSpPr/>
                <p:nvPr/>
              </p:nvSpPr>
              <p:spPr>
                <a:xfrm>
                  <a:off x="26197" y="625083"/>
                  <a:ext cx="79310" cy="79310"/>
                </a:xfrm>
                <a:prstGeom prst="ellipse">
                  <a:avLst/>
                </a:prstGeom>
                <a:solidFill>
                  <a:srgbClr val="4D80F4"/>
                </a:solidFill>
                <a:ln w="25400" cap="flat">
                  <a:solidFill>
                    <a:srgbClr val="4D7FF4"/>
                  </a:solidFill>
                  <a:prstDash val="solid"/>
                  <a:round/>
                </a:ln>
                <a:effectLst/>
              </p:spPr>
              <p:txBody>
                <a:bodyPr wrap="square" lIns="0" tIns="0" rIns="0" bIns="0" numCol="1" anchor="t">
                  <a:noAutofit/>
                </a:bodyPr>
                <a:lstStyle/>
                <a:p>
                  <a:pPr/>
                </a:p>
              </p:txBody>
            </p:sp>
            <p:sp>
              <p:nvSpPr>
                <p:cNvPr id="2394" name="Circle"/>
                <p:cNvSpPr/>
                <p:nvPr/>
              </p:nvSpPr>
              <p:spPr>
                <a:xfrm>
                  <a:off x="26197" y="730863"/>
                  <a:ext cx="79310" cy="79310"/>
                </a:xfrm>
                <a:prstGeom prst="ellipse">
                  <a:avLst/>
                </a:prstGeom>
                <a:solidFill>
                  <a:srgbClr val="4D80F4">
                    <a:alpha val="72085"/>
                  </a:srgbClr>
                </a:solidFill>
                <a:ln w="25400" cap="flat">
                  <a:solidFill>
                    <a:srgbClr val="4D7FF4">
                      <a:alpha val="72085"/>
                    </a:srgbClr>
                  </a:solidFill>
                  <a:prstDash val="solid"/>
                  <a:round/>
                </a:ln>
                <a:effectLst/>
              </p:spPr>
              <p:txBody>
                <a:bodyPr wrap="square" lIns="0" tIns="0" rIns="0" bIns="0" numCol="1" anchor="t">
                  <a:noAutofit/>
                </a:bodyPr>
                <a:lstStyle/>
                <a:p>
                  <a:pPr/>
                </a:p>
              </p:txBody>
            </p:sp>
            <p:sp>
              <p:nvSpPr>
                <p:cNvPr id="2395" name="Circle"/>
                <p:cNvSpPr/>
                <p:nvPr/>
              </p:nvSpPr>
              <p:spPr>
                <a:xfrm>
                  <a:off x="24165" y="836644"/>
                  <a:ext cx="79310" cy="79310"/>
                </a:xfrm>
                <a:prstGeom prst="ellipse">
                  <a:avLst/>
                </a:prstGeom>
                <a:solidFill>
                  <a:srgbClr val="4D80F4">
                    <a:alpha val="32761"/>
                  </a:srgbClr>
                </a:solidFill>
                <a:ln w="25400" cap="flat">
                  <a:solidFill>
                    <a:srgbClr val="4D7FF4">
                      <a:alpha val="32761"/>
                    </a:srgbClr>
                  </a:solidFill>
                  <a:prstDash val="solid"/>
                  <a:round/>
                </a:ln>
                <a:effectLst/>
              </p:spPr>
              <p:txBody>
                <a:bodyPr wrap="square" lIns="0" tIns="0" rIns="0" bIns="0" numCol="1" anchor="t">
                  <a:noAutofit/>
                </a:bodyPr>
                <a:lstStyle/>
                <a:p>
                  <a:pPr/>
                </a:p>
              </p:txBody>
            </p:sp>
            <p:sp>
              <p:nvSpPr>
                <p:cNvPr id="2396" name="Line"/>
                <p:cNvSpPr/>
                <p:nvPr/>
              </p:nvSpPr>
              <p:spPr>
                <a:xfrm flipV="1">
                  <a:off x="67033" y="1026270"/>
                  <a:ext cx="1" cy="187440"/>
                </a:xfrm>
                <a:prstGeom prst="line">
                  <a:avLst/>
                </a:prstGeom>
                <a:noFill/>
                <a:ln w="25400" cap="rnd">
                  <a:solidFill>
                    <a:schemeClr val="accent4">
                      <a:lumOff val="-3294"/>
                    </a:schemeClr>
                  </a:solidFill>
                  <a:custDash>
                    <a:ds d="100000" sp="200000"/>
                  </a:custDash>
                  <a:round/>
                </a:ln>
                <a:effectLst>
                  <a:outerShdw sx="100000" sy="100000" kx="0" ky="0" algn="b" rotWithShape="0" blurRad="38100" dist="20000" dir="5400000">
                    <a:srgbClr val="000000">
                      <a:alpha val="38000"/>
                    </a:srgbClr>
                  </a:outerShdw>
                </a:effectLst>
              </p:spPr>
              <p:txBody>
                <a:bodyPr wrap="square" lIns="0" tIns="0" rIns="0" bIns="0" numCol="1" anchor="t">
                  <a:noAutofit/>
                </a:bodyPr>
                <a:lstStyle/>
                <a:p>
                  <a:pPr/>
                </a:p>
              </p:txBody>
            </p:sp>
            <p:sp>
              <p:nvSpPr>
                <p:cNvPr id="2397" name="Line"/>
                <p:cNvSpPr/>
                <p:nvPr/>
              </p:nvSpPr>
              <p:spPr>
                <a:xfrm>
                  <a:off x="86120" y="48490"/>
                  <a:ext cx="888328" cy="608479"/>
                </a:xfrm>
                <a:prstGeom prst="line">
                  <a:avLst/>
                </a:prstGeom>
                <a:noFill/>
                <a:ln w="9525" cap="flat">
                  <a:solidFill>
                    <a:schemeClr val="accent4">
                      <a:lumOff val="-3294"/>
                    </a:schemeClr>
                  </a:solidFill>
                  <a:prstDash val="solid"/>
                  <a:round/>
                </a:ln>
                <a:effectLst/>
              </p:spPr>
              <p:txBody>
                <a:bodyPr wrap="square" lIns="0" tIns="0" rIns="0" bIns="0" numCol="1" anchor="t">
                  <a:noAutofit/>
                </a:bodyPr>
                <a:lstStyle/>
                <a:p>
                  <a:pPr/>
                </a:p>
              </p:txBody>
            </p:sp>
            <p:sp>
              <p:nvSpPr>
                <p:cNvPr id="2398" name="Line"/>
                <p:cNvSpPr/>
                <p:nvPr/>
              </p:nvSpPr>
              <p:spPr>
                <a:xfrm flipV="1">
                  <a:off x="106099" y="655593"/>
                  <a:ext cx="867381" cy="708869"/>
                </a:xfrm>
                <a:prstGeom prst="line">
                  <a:avLst/>
                </a:prstGeom>
                <a:noFill/>
                <a:ln w="9525" cap="flat">
                  <a:solidFill>
                    <a:schemeClr val="accent4">
                      <a:lumOff val="-3294"/>
                    </a:schemeClr>
                  </a:solidFill>
                  <a:prstDash val="solid"/>
                  <a:round/>
                </a:ln>
                <a:effectLst/>
              </p:spPr>
              <p:txBody>
                <a:bodyPr wrap="square" lIns="0" tIns="0" rIns="0" bIns="0" numCol="1" anchor="t">
                  <a:noAutofit/>
                </a:bodyPr>
                <a:lstStyle/>
                <a:p>
                  <a:pPr/>
                </a:p>
              </p:txBody>
            </p:sp>
            <p:sp>
              <p:nvSpPr>
                <p:cNvPr id="2399" name="Line"/>
                <p:cNvSpPr/>
                <p:nvPr/>
              </p:nvSpPr>
              <p:spPr>
                <a:xfrm>
                  <a:off x="88630" y="52919"/>
                  <a:ext cx="891262" cy="877068"/>
                </a:xfrm>
                <a:prstGeom prst="line">
                  <a:avLst/>
                </a:prstGeom>
                <a:noFill/>
                <a:ln w="9525" cap="flat">
                  <a:solidFill>
                    <a:schemeClr val="accent4">
                      <a:lumOff val="-3294"/>
                    </a:schemeClr>
                  </a:solidFill>
                  <a:prstDash val="solid"/>
                  <a:round/>
                </a:ln>
                <a:effectLst/>
              </p:spPr>
              <p:txBody>
                <a:bodyPr wrap="square" lIns="0" tIns="0" rIns="0" bIns="0" numCol="1" anchor="t">
                  <a:noAutofit/>
                </a:bodyPr>
                <a:lstStyle/>
                <a:p>
                  <a:pPr/>
                </a:p>
              </p:txBody>
            </p:sp>
            <p:sp>
              <p:nvSpPr>
                <p:cNvPr id="2400" name="Line"/>
                <p:cNvSpPr/>
                <p:nvPr/>
              </p:nvSpPr>
              <p:spPr>
                <a:xfrm flipV="1">
                  <a:off x="103686" y="932371"/>
                  <a:ext cx="884621" cy="425392"/>
                </a:xfrm>
                <a:prstGeom prst="line">
                  <a:avLst/>
                </a:prstGeom>
                <a:noFill/>
                <a:ln w="9525" cap="flat">
                  <a:solidFill>
                    <a:schemeClr val="accent4">
                      <a:lumOff val="-3294"/>
                    </a:schemeClr>
                  </a:solidFill>
                  <a:prstDash val="solid"/>
                  <a:round/>
                </a:ln>
                <a:effectLst/>
              </p:spPr>
              <p:txBody>
                <a:bodyPr wrap="square" lIns="0" tIns="0" rIns="0" bIns="0" numCol="1" anchor="t">
                  <a:noAutofit/>
                </a:bodyPr>
                <a:lstStyle/>
                <a:p>
                  <a:pPr/>
                </a:p>
              </p:txBody>
            </p:sp>
            <p:sp>
              <p:nvSpPr>
                <p:cNvPr id="2401" name="Line"/>
                <p:cNvSpPr/>
                <p:nvPr/>
              </p:nvSpPr>
              <p:spPr>
                <a:xfrm>
                  <a:off x="106894" y="73538"/>
                  <a:ext cx="870411" cy="1096505"/>
                </a:xfrm>
                <a:prstGeom prst="line">
                  <a:avLst/>
                </a:prstGeom>
                <a:noFill/>
                <a:ln w="9525" cap="flat">
                  <a:solidFill>
                    <a:schemeClr val="accent4">
                      <a:lumOff val="-3294"/>
                    </a:schemeClr>
                  </a:solidFill>
                  <a:prstDash val="solid"/>
                  <a:round/>
                </a:ln>
                <a:effectLst/>
              </p:spPr>
              <p:txBody>
                <a:bodyPr wrap="square" lIns="0" tIns="0" rIns="0" bIns="0" numCol="1" anchor="t">
                  <a:noAutofit/>
                </a:bodyPr>
                <a:lstStyle/>
                <a:p>
                  <a:pPr/>
                </a:p>
              </p:txBody>
            </p:sp>
            <p:sp>
              <p:nvSpPr>
                <p:cNvPr id="2402" name="Line"/>
                <p:cNvSpPr/>
                <p:nvPr/>
              </p:nvSpPr>
              <p:spPr>
                <a:xfrm flipV="1">
                  <a:off x="107142" y="1163991"/>
                  <a:ext cx="860720" cy="190895"/>
                </a:xfrm>
                <a:prstGeom prst="line">
                  <a:avLst/>
                </a:prstGeom>
                <a:noFill/>
                <a:ln w="9525" cap="flat">
                  <a:solidFill>
                    <a:schemeClr val="accent4">
                      <a:lumOff val="-3294"/>
                    </a:schemeClr>
                  </a:solidFill>
                  <a:prstDash val="solid"/>
                  <a:round/>
                </a:ln>
                <a:effectLst/>
              </p:spPr>
              <p:txBody>
                <a:bodyPr wrap="square" lIns="0" tIns="0" rIns="0" bIns="0" numCol="1" anchor="t">
                  <a:noAutofit/>
                </a:bodyPr>
                <a:lstStyle/>
                <a:p>
                  <a:pPr/>
                </a:p>
              </p:txBody>
            </p:sp>
            <p:sp>
              <p:nvSpPr>
                <p:cNvPr id="2403" name="Line"/>
                <p:cNvSpPr/>
                <p:nvPr/>
              </p:nvSpPr>
              <p:spPr>
                <a:xfrm>
                  <a:off x="119547" y="656029"/>
                  <a:ext cx="852900" cy="1"/>
                </a:xfrm>
                <a:prstGeom prst="line">
                  <a:avLst/>
                </a:prstGeom>
                <a:noFill/>
                <a:ln w="9525" cap="flat">
                  <a:solidFill>
                    <a:srgbClr val="4D80F4"/>
                  </a:solidFill>
                  <a:prstDash val="solid"/>
                  <a:round/>
                </a:ln>
                <a:effectLst/>
              </p:spPr>
              <p:txBody>
                <a:bodyPr wrap="square" lIns="0" tIns="0" rIns="0" bIns="0" numCol="1" anchor="t">
                  <a:noAutofit/>
                </a:bodyPr>
                <a:lstStyle/>
                <a:p>
                  <a:pPr/>
                </a:p>
              </p:txBody>
            </p:sp>
            <p:sp>
              <p:nvSpPr>
                <p:cNvPr id="2404" name="Line"/>
                <p:cNvSpPr/>
                <p:nvPr/>
              </p:nvSpPr>
              <p:spPr>
                <a:xfrm>
                  <a:off x="114814" y="656029"/>
                  <a:ext cx="862366" cy="274242"/>
                </a:xfrm>
                <a:prstGeom prst="line">
                  <a:avLst/>
                </a:prstGeom>
                <a:noFill/>
                <a:ln w="9525" cap="flat">
                  <a:solidFill>
                    <a:srgbClr val="4D80F4"/>
                  </a:solidFill>
                  <a:prstDash val="solid"/>
                  <a:round/>
                </a:ln>
                <a:effectLst/>
              </p:spPr>
              <p:txBody>
                <a:bodyPr wrap="square" lIns="0" tIns="0" rIns="0" bIns="0" numCol="1" anchor="t">
                  <a:noAutofit/>
                </a:bodyPr>
                <a:lstStyle/>
                <a:p>
                  <a:pPr/>
                </a:p>
              </p:txBody>
            </p:sp>
            <p:sp>
              <p:nvSpPr>
                <p:cNvPr id="2405" name="Line"/>
                <p:cNvSpPr/>
                <p:nvPr/>
              </p:nvSpPr>
              <p:spPr>
                <a:xfrm>
                  <a:off x="116339" y="658596"/>
                  <a:ext cx="845280" cy="500881"/>
                </a:xfrm>
                <a:prstGeom prst="line">
                  <a:avLst/>
                </a:prstGeom>
                <a:noFill/>
                <a:ln w="9525" cap="flat">
                  <a:solidFill>
                    <a:srgbClr val="4D80F4"/>
                  </a:solidFill>
                  <a:prstDash val="solid"/>
                  <a:round/>
                </a:ln>
                <a:effectLst/>
              </p:spPr>
              <p:txBody>
                <a:bodyPr wrap="square" lIns="0" tIns="0" rIns="0" bIns="0" numCol="1" anchor="t">
                  <a:noAutofit/>
                </a:bodyPr>
                <a:lstStyle/>
                <a:p>
                  <a:pPr/>
                </a:p>
              </p:txBody>
            </p:sp>
            <p:sp>
              <p:nvSpPr>
                <p:cNvPr id="2406" name="Line"/>
                <p:cNvSpPr/>
                <p:nvPr/>
              </p:nvSpPr>
              <p:spPr>
                <a:xfrm flipV="1">
                  <a:off x="101585" y="653203"/>
                  <a:ext cx="869957" cy="1338020"/>
                </a:xfrm>
                <a:prstGeom prst="line">
                  <a:avLst/>
                </a:prstGeom>
                <a:noFill/>
                <a:ln w="9525" cap="flat">
                  <a:solidFill>
                    <a:srgbClr val="4D80F4"/>
                  </a:solidFill>
                  <a:prstDash val="solid"/>
                  <a:round/>
                </a:ln>
                <a:effectLst/>
              </p:spPr>
              <p:txBody>
                <a:bodyPr wrap="square" lIns="0" tIns="0" rIns="0" bIns="0" numCol="1" anchor="t">
                  <a:noAutofit/>
                </a:bodyPr>
                <a:lstStyle/>
                <a:p>
                  <a:pPr/>
                </a:p>
              </p:txBody>
            </p:sp>
            <p:sp>
              <p:nvSpPr>
                <p:cNvPr id="2407" name="Line"/>
                <p:cNvSpPr/>
                <p:nvPr/>
              </p:nvSpPr>
              <p:spPr>
                <a:xfrm flipV="1">
                  <a:off x="98293" y="925212"/>
                  <a:ext cx="884370" cy="1071104"/>
                </a:xfrm>
                <a:prstGeom prst="line">
                  <a:avLst/>
                </a:prstGeom>
                <a:noFill/>
                <a:ln w="9525" cap="flat">
                  <a:solidFill>
                    <a:srgbClr val="4D80F4"/>
                  </a:solidFill>
                  <a:prstDash val="solid"/>
                  <a:round/>
                </a:ln>
                <a:effectLst/>
              </p:spPr>
              <p:txBody>
                <a:bodyPr wrap="square" lIns="0" tIns="0" rIns="0" bIns="0" numCol="1" anchor="t">
                  <a:noAutofit/>
                </a:bodyPr>
                <a:lstStyle/>
                <a:p>
                  <a:pPr/>
                </a:p>
              </p:txBody>
            </p:sp>
            <p:sp>
              <p:nvSpPr>
                <p:cNvPr id="2408" name="Line"/>
                <p:cNvSpPr/>
                <p:nvPr/>
              </p:nvSpPr>
              <p:spPr>
                <a:xfrm flipV="1">
                  <a:off x="103812" y="1175896"/>
                  <a:ext cx="864639" cy="817224"/>
                </a:xfrm>
                <a:prstGeom prst="line">
                  <a:avLst/>
                </a:prstGeom>
                <a:noFill/>
                <a:ln w="9525" cap="flat">
                  <a:solidFill>
                    <a:srgbClr val="4D80F4"/>
                  </a:solidFill>
                  <a:prstDash val="solid"/>
                  <a:round/>
                </a:ln>
                <a:effectLst/>
              </p:spPr>
              <p:txBody>
                <a:bodyPr wrap="square" lIns="0" tIns="0" rIns="0" bIns="0" numCol="1" anchor="t">
                  <a:noAutofit/>
                </a:bodyPr>
                <a:lstStyle/>
                <a:p>
                  <a:pPr/>
                </a:p>
              </p:txBody>
            </p:sp>
            <p:sp>
              <p:nvSpPr>
                <p:cNvPr id="2409" name="Line"/>
                <p:cNvSpPr/>
                <p:nvPr/>
              </p:nvSpPr>
              <p:spPr>
                <a:xfrm flipV="1">
                  <a:off x="69065" y="259009"/>
                  <a:ext cx="1" cy="187441"/>
                </a:xfrm>
                <a:prstGeom prst="line">
                  <a:avLst/>
                </a:prstGeom>
                <a:noFill/>
                <a:ln w="25400" cap="rnd">
                  <a:solidFill>
                    <a:schemeClr val="accent4">
                      <a:lumOff val="-3294"/>
                    </a:schemeClr>
                  </a:solidFill>
                  <a:custDash>
                    <a:ds d="100000" sp="200000"/>
                  </a:custDash>
                  <a:round/>
                </a:ln>
                <a:effectLst>
                  <a:outerShdw sx="100000" sy="100000" kx="0" ky="0" algn="b" rotWithShape="0" blurRad="38100" dist="20000" dir="5400000">
                    <a:srgbClr val="000000">
                      <a:alpha val="38000"/>
                    </a:srgbClr>
                  </a:outerShdw>
                </a:effectLst>
              </p:spPr>
              <p:txBody>
                <a:bodyPr wrap="square" lIns="0" tIns="0" rIns="0" bIns="0" numCol="1" anchor="t">
                  <a:noAutofit/>
                </a:bodyPr>
                <a:lstStyle/>
                <a:p>
                  <a:pPr/>
                </a:p>
              </p:txBody>
            </p:sp>
            <p:sp>
              <p:nvSpPr>
                <p:cNvPr id="2410" name="Circle"/>
                <p:cNvSpPr/>
                <p:nvPr/>
              </p:nvSpPr>
              <p:spPr>
                <a:xfrm>
                  <a:off x="5245" y="1337956"/>
                  <a:ext cx="79310" cy="79310"/>
                </a:xfrm>
                <a:prstGeom prst="ellipse">
                  <a:avLst/>
                </a:prstGeom>
                <a:solidFill>
                  <a:schemeClr val="accent4">
                    <a:lumOff val="-3294"/>
                  </a:schemeClr>
                </a:solidFill>
                <a:ln w="25400" cap="flat">
                  <a:solidFill>
                    <a:schemeClr val="accent4">
                      <a:lumOff val="-3294"/>
                    </a:schemeClr>
                  </a:solidFill>
                  <a:prstDash val="sysDot"/>
                  <a:miter lim="400000"/>
                </a:ln>
                <a:effectLst/>
              </p:spPr>
              <p:txBody>
                <a:bodyPr wrap="square" lIns="0" tIns="0" rIns="0" bIns="0" numCol="1" anchor="t">
                  <a:noAutofit/>
                </a:bodyPr>
                <a:lstStyle/>
                <a:p>
                  <a:pPr/>
                </a:p>
              </p:txBody>
            </p:sp>
            <p:sp>
              <p:nvSpPr>
                <p:cNvPr id="2411" name="Circle"/>
                <p:cNvSpPr/>
                <p:nvPr/>
              </p:nvSpPr>
              <p:spPr>
                <a:xfrm>
                  <a:off x="5245" y="1443736"/>
                  <a:ext cx="79310" cy="79310"/>
                </a:xfrm>
                <a:prstGeom prst="ellipse">
                  <a:avLst/>
                </a:prstGeom>
                <a:solidFill>
                  <a:schemeClr val="accent4">
                    <a:lumOff val="-3294"/>
                    <a:alpha val="72085"/>
                  </a:schemeClr>
                </a:solidFill>
                <a:ln w="25400" cap="flat">
                  <a:solidFill>
                    <a:schemeClr val="accent4">
                      <a:lumOff val="-3294"/>
                      <a:alpha val="72085"/>
                    </a:schemeClr>
                  </a:solidFill>
                  <a:prstDash val="sysDot"/>
                  <a:miter lim="400000"/>
                </a:ln>
                <a:effectLst/>
              </p:spPr>
              <p:txBody>
                <a:bodyPr wrap="square" lIns="0" tIns="0" rIns="0" bIns="0" numCol="1" anchor="t">
                  <a:noAutofit/>
                </a:bodyPr>
                <a:lstStyle/>
                <a:p>
                  <a:pPr/>
                </a:p>
              </p:txBody>
            </p:sp>
            <p:sp>
              <p:nvSpPr>
                <p:cNvPr id="2412" name="Circle"/>
                <p:cNvSpPr/>
                <p:nvPr/>
              </p:nvSpPr>
              <p:spPr>
                <a:xfrm>
                  <a:off x="1606" y="1866858"/>
                  <a:ext cx="79310" cy="79311"/>
                </a:xfrm>
                <a:prstGeom prst="ellipse">
                  <a:avLst/>
                </a:prstGeom>
                <a:solidFill>
                  <a:srgbClr val="D44EF4">
                    <a:alpha val="32761"/>
                  </a:srgbClr>
                </a:solidFill>
                <a:ln w="25400" cap="flat">
                  <a:solidFill>
                    <a:srgbClr val="D44EF4">
                      <a:alpha val="32761"/>
                    </a:srgbClr>
                  </a:solidFill>
                  <a:prstDash val="sysDot"/>
                  <a:miter lim="400000"/>
                </a:ln>
                <a:effectLst/>
              </p:spPr>
              <p:txBody>
                <a:bodyPr wrap="square" lIns="0" tIns="0" rIns="0" bIns="0" numCol="1" anchor="t">
                  <a:noAutofit/>
                </a:bodyPr>
                <a:lstStyle/>
                <a:p>
                  <a:pPr/>
                </a:p>
              </p:txBody>
            </p:sp>
            <p:sp>
              <p:nvSpPr>
                <p:cNvPr id="2413" name="Circle"/>
                <p:cNvSpPr/>
                <p:nvPr/>
              </p:nvSpPr>
              <p:spPr>
                <a:xfrm>
                  <a:off x="2032" y="1963039"/>
                  <a:ext cx="79310" cy="79310"/>
                </a:xfrm>
                <a:prstGeom prst="ellipse">
                  <a:avLst/>
                </a:prstGeom>
                <a:solidFill>
                  <a:srgbClr val="4D80F4"/>
                </a:solidFill>
                <a:ln w="25400" cap="flat">
                  <a:solidFill>
                    <a:srgbClr val="4D7FF4"/>
                  </a:solidFill>
                  <a:prstDash val="sysDot"/>
                  <a:miter lim="400000"/>
                </a:ln>
                <a:effectLst/>
              </p:spPr>
              <p:txBody>
                <a:bodyPr wrap="square" lIns="0" tIns="0" rIns="0" bIns="0" numCol="1" anchor="t">
                  <a:noAutofit/>
                </a:bodyPr>
                <a:lstStyle/>
                <a:p>
                  <a:pPr/>
                </a:p>
              </p:txBody>
            </p:sp>
            <p:sp>
              <p:nvSpPr>
                <p:cNvPr id="2414" name="Circle"/>
                <p:cNvSpPr/>
                <p:nvPr/>
              </p:nvSpPr>
              <p:spPr>
                <a:xfrm>
                  <a:off x="2032" y="2068820"/>
                  <a:ext cx="79310" cy="79310"/>
                </a:xfrm>
                <a:prstGeom prst="ellipse">
                  <a:avLst/>
                </a:prstGeom>
                <a:solidFill>
                  <a:srgbClr val="4D80F4">
                    <a:alpha val="72085"/>
                  </a:srgbClr>
                </a:solidFill>
                <a:ln w="25400" cap="flat">
                  <a:solidFill>
                    <a:srgbClr val="4D7FF4">
                      <a:alpha val="72085"/>
                    </a:srgbClr>
                  </a:solidFill>
                  <a:prstDash val="sysDot"/>
                  <a:miter lim="400000"/>
                </a:ln>
                <a:effectLst/>
              </p:spPr>
              <p:txBody>
                <a:bodyPr wrap="square" lIns="0" tIns="0" rIns="0" bIns="0" numCol="1" anchor="t">
                  <a:noAutofit/>
                </a:bodyPr>
                <a:lstStyle/>
                <a:p>
                  <a:pPr/>
                </a:p>
              </p:txBody>
            </p:sp>
            <p:sp>
              <p:nvSpPr>
                <p:cNvPr id="2415" name="Circle"/>
                <p:cNvSpPr/>
                <p:nvPr/>
              </p:nvSpPr>
              <p:spPr>
                <a:xfrm>
                  <a:off x="0" y="2174600"/>
                  <a:ext cx="79310" cy="79311"/>
                </a:xfrm>
                <a:prstGeom prst="ellipse">
                  <a:avLst/>
                </a:prstGeom>
                <a:solidFill>
                  <a:srgbClr val="4D80F4">
                    <a:alpha val="32761"/>
                  </a:srgbClr>
                </a:solidFill>
                <a:ln w="25400" cap="flat">
                  <a:solidFill>
                    <a:srgbClr val="4D7FF4">
                      <a:alpha val="32761"/>
                    </a:srgbClr>
                  </a:solidFill>
                  <a:prstDash val="sysDot"/>
                  <a:miter lim="400000"/>
                </a:ln>
                <a:effectLst/>
              </p:spPr>
              <p:txBody>
                <a:bodyPr wrap="square" lIns="0" tIns="0" rIns="0" bIns="0" numCol="1" anchor="t">
                  <a:noAutofit/>
                </a:bodyPr>
                <a:lstStyle/>
                <a:p>
                  <a:pPr/>
                </a:p>
              </p:txBody>
            </p:sp>
            <p:sp>
              <p:nvSpPr>
                <p:cNvPr id="2416" name="Line"/>
                <p:cNvSpPr/>
                <p:nvPr/>
              </p:nvSpPr>
              <p:spPr>
                <a:xfrm flipV="1">
                  <a:off x="44900" y="1596965"/>
                  <a:ext cx="1" cy="187441"/>
                </a:xfrm>
                <a:prstGeom prst="line">
                  <a:avLst/>
                </a:prstGeom>
                <a:noFill/>
                <a:ln w="25400" cap="flat">
                  <a:solidFill>
                    <a:schemeClr val="accent4">
                      <a:lumOff val="-3294"/>
                    </a:schemeClr>
                  </a:solidFill>
                  <a:prstDash val="sysDot"/>
                  <a:miter lim="400000"/>
                </a:ln>
                <a:effectLst>
                  <a:outerShdw sx="100000" sy="100000" kx="0" ky="0" algn="b" rotWithShape="0" blurRad="38100" dist="20000" dir="5400000">
                    <a:srgbClr val="000000">
                      <a:alpha val="38000"/>
                    </a:srgbClr>
                  </a:outerShdw>
                </a:effectLst>
              </p:spPr>
              <p:txBody>
                <a:bodyPr wrap="square" lIns="0" tIns="0" rIns="0" bIns="0" numCol="1" anchor="t">
                  <a:noAutofit/>
                </a:bodyPr>
                <a:lstStyle/>
                <a:p>
                  <a:pPr/>
                </a:p>
              </p:txBody>
            </p:sp>
          </p:grpSp>
          <p:grpSp>
            <p:nvGrpSpPr>
              <p:cNvPr id="2445" name="Group"/>
              <p:cNvGrpSpPr/>
              <p:nvPr/>
            </p:nvGrpSpPr>
            <p:grpSpPr>
              <a:xfrm>
                <a:off x="-1" y="6135"/>
                <a:ext cx="988308" cy="2253911"/>
                <a:chOff x="0" y="0"/>
                <a:chExt cx="988306" cy="2253910"/>
              </a:xfrm>
            </p:grpSpPr>
            <p:sp>
              <p:nvSpPr>
                <p:cNvPr id="2418" name="Circle"/>
                <p:cNvSpPr/>
                <p:nvPr/>
              </p:nvSpPr>
              <p:spPr>
                <a:xfrm>
                  <a:off x="29410" y="0"/>
                  <a:ext cx="79310" cy="79310"/>
                </a:xfrm>
                <a:prstGeom prst="ellipse">
                  <a:avLst/>
                </a:prstGeom>
                <a:solidFill>
                  <a:schemeClr val="accent4">
                    <a:lumOff val="-3294"/>
                  </a:schemeClr>
                </a:solidFill>
                <a:ln w="25400" cap="flat">
                  <a:solidFill>
                    <a:schemeClr val="accent4">
                      <a:lumOff val="-3294"/>
                    </a:schemeClr>
                  </a:solidFill>
                  <a:prstDash val="solid"/>
                  <a:round/>
                </a:ln>
                <a:effectLst/>
              </p:spPr>
              <p:txBody>
                <a:bodyPr wrap="square" lIns="0" tIns="0" rIns="0" bIns="0" numCol="1" anchor="t">
                  <a:noAutofit/>
                </a:bodyPr>
                <a:lstStyle/>
                <a:p>
                  <a:pPr/>
                </a:p>
              </p:txBody>
            </p:sp>
            <p:sp>
              <p:nvSpPr>
                <p:cNvPr id="2419" name="Circle"/>
                <p:cNvSpPr/>
                <p:nvPr/>
              </p:nvSpPr>
              <p:spPr>
                <a:xfrm>
                  <a:off x="29410" y="105780"/>
                  <a:ext cx="79310" cy="79310"/>
                </a:xfrm>
                <a:prstGeom prst="ellipse">
                  <a:avLst/>
                </a:prstGeom>
                <a:solidFill>
                  <a:schemeClr val="accent4">
                    <a:lumOff val="-3294"/>
                    <a:alpha val="72085"/>
                  </a:schemeClr>
                </a:solidFill>
                <a:ln w="25400" cap="flat">
                  <a:solidFill>
                    <a:schemeClr val="accent4">
                      <a:lumOff val="-3294"/>
                      <a:alpha val="72085"/>
                    </a:schemeClr>
                  </a:solidFill>
                  <a:prstDash val="solid"/>
                  <a:round/>
                </a:ln>
                <a:effectLst/>
              </p:spPr>
              <p:txBody>
                <a:bodyPr wrap="square" lIns="0" tIns="0" rIns="0" bIns="0" numCol="1" anchor="t">
                  <a:noAutofit/>
                </a:bodyPr>
                <a:lstStyle/>
                <a:p>
                  <a:pPr/>
                </a:p>
              </p:txBody>
            </p:sp>
            <p:sp>
              <p:nvSpPr>
                <p:cNvPr id="2420" name="Circle"/>
                <p:cNvSpPr/>
                <p:nvPr/>
              </p:nvSpPr>
              <p:spPr>
                <a:xfrm>
                  <a:off x="25772" y="528902"/>
                  <a:ext cx="79310" cy="79310"/>
                </a:xfrm>
                <a:prstGeom prst="ellipse">
                  <a:avLst/>
                </a:prstGeom>
                <a:solidFill>
                  <a:srgbClr val="D44EF4">
                    <a:alpha val="32761"/>
                  </a:srgbClr>
                </a:solidFill>
                <a:ln w="25400" cap="flat">
                  <a:solidFill>
                    <a:srgbClr val="D44EF4">
                      <a:alpha val="32761"/>
                    </a:srgbClr>
                  </a:solidFill>
                  <a:prstDash val="solid"/>
                  <a:round/>
                </a:ln>
                <a:effectLst/>
              </p:spPr>
              <p:txBody>
                <a:bodyPr wrap="square" lIns="0" tIns="0" rIns="0" bIns="0" numCol="1" anchor="t">
                  <a:noAutofit/>
                </a:bodyPr>
                <a:lstStyle/>
                <a:p>
                  <a:pPr/>
                </a:p>
              </p:txBody>
            </p:sp>
            <p:sp>
              <p:nvSpPr>
                <p:cNvPr id="2421" name="Circle"/>
                <p:cNvSpPr/>
                <p:nvPr/>
              </p:nvSpPr>
              <p:spPr>
                <a:xfrm>
                  <a:off x="26197" y="625083"/>
                  <a:ext cx="79310" cy="79310"/>
                </a:xfrm>
                <a:prstGeom prst="ellipse">
                  <a:avLst/>
                </a:prstGeom>
                <a:solidFill>
                  <a:srgbClr val="4D80F4"/>
                </a:solidFill>
                <a:ln w="25400" cap="flat">
                  <a:solidFill>
                    <a:srgbClr val="4D7FF4"/>
                  </a:solidFill>
                  <a:prstDash val="solid"/>
                  <a:round/>
                </a:ln>
                <a:effectLst/>
              </p:spPr>
              <p:txBody>
                <a:bodyPr wrap="square" lIns="0" tIns="0" rIns="0" bIns="0" numCol="1" anchor="t">
                  <a:noAutofit/>
                </a:bodyPr>
                <a:lstStyle/>
                <a:p>
                  <a:pPr/>
                </a:p>
              </p:txBody>
            </p:sp>
            <p:sp>
              <p:nvSpPr>
                <p:cNvPr id="2422" name="Circle"/>
                <p:cNvSpPr/>
                <p:nvPr/>
              </p:nvSpPr>
              <p:spPr>
                <a:xfrm>
                  <a:off x="26197" y="730863"/>
                  <a:ext cx="79310" cy="79310"/>
                </a:xfrm>
                <a:prstGeom prst="ellipse">
                  <a:avLst/>
                </a:prstGeom>
                <a:solidFill>
                  <a:srgbClr val="4D80F4">
                    <a:alpha val="72085"/>
                  </a:srgbClr>
                </a:solidFill>
                <a:ln w="25400" cap="flat">
                  <a:solidFill>
                    <a:srgbClr val="4D7FF4">
                      <a:alpha val="72085"/>
                    </a:srgbClr>
                  </a:solidFill>
                  <a:prstDash val="solid"/>
                  <a:round/>
                </a:ln>
                <a:effectLst/>
              </p:spPr>
              <p:txBody>
                <a:bodyPr wrap="square" lIns="0" tIns="0" rIns="0" bIns="0" numCol="1" anchor="t">
                  <a:noAutofit/>
                </a:bodyPr>
                <a:lstStyle/>
                <a:p>
                  <a:pPr/>
                </a:p>
              </p:txBody>
            </p:sp>
            <p:sp>
              <p:nvSpPr>
                <p:cNvPr id="2423" name="Circle"/>
                <p:cNvSpPr/>
                <p:nvPr/>
              </p:nvSpPr>
              <p:spPr>
                <a:xfrm>
                  <a:off x="24165" y="836644"/>
                  <a:ext cx="79310" cy="79310"/>
                </a:xfrm>
                <a:prstGeom prst="ellipse">
                  <a:avLst/>
                </a:prstGeom>
                <a:solidFill>
                  <a:srgbClr val="4D80F4">
                    <a:alpha val="32761"/>
                  </a:srgbClr>
                </a:solidFill>
                <a:ln w="25400" cap="flat">
                  <a:solidFill>
                    <a:srgbClr val="4D7FF4">
                      <a:alpha val="32761"/>
                    </a:srgbClr>
                  </a:solidFill>
                  <a:prstDash val="solid"/>
                  <a:round/>
                </a:ln>
                <a:effectLst/>
              </p:spPr>
              <p:txBody>
                <a:bodyPr wrap="square" lIns="0" tIns="0" rIns="0" bIns="0" numCol="1" anchor="t">
                  <a:noAutofit/>
                </a:bodyPr>
                <a:lstStyle/>
                <a:p>
                  <a:pPr/>
                </a:p>
              </p:txBody>
            </p:sp>
            <p:sp>
              <p:nvSpPr>
                <p:cNvPr id="2424" name="Line"/>
                <p:cNvSpPr/>
                <p:nvPr/>
              </p:nvSpPr>
              <p:spPr>
                <a:xfrm flipV="1">
                  <a:off x="67033" y="1026270"/>
                  <a:ext cx="1" cy="187440"/>
                </a:xfrm>
                <a:prstGeom prst="line">
                  <a:avLst/>
                </a:prstGeom>
                <a:noFill/>
                <a:ln w="25400" cap="rnd">
                  <a:solidFill>
                    <a:schemeClr val="accent4">
                      <a:lumOff val="-3294"/>
                    </a:schemeClr>
                  </a:solidFill>
                  <a:custDash>
                    <a:ds d="100000" sp="200000"/>
                  </a:custDash>
                  <a:round/>
                </a:ln>
                <a:effectLst>
                  <a:outerShdw sx="100000" sy="100000" kx="0" ky="0" algn="b" rotWithShape="0" blurRad="38100" dist="20000" dir="5400000">
                    <a:srgbClr val="000000">
                      <a:alpha val="38000"/>
                    </a:srgbClr>
                  </a:outerShdw>
                </a:effectLst>
              </p:spPr>
              <p:txBody>
                <a:bodyPr wrap="square" lIns="0" tIns="0" rIns="0" bIns="0" numCol="1" anchor="t">
                  <a:noAutofit/>
                </a:bodyPr>
                <a:lstStyle/>
                <a:p>
                  <a:pPr/>
                </a:p>
              </p:txBody>
            </p:sp>
            <p:sp>
              <p:nvSpPr>
                <p:cNvPr id="2425" name="Line"/>
                <p:cNvSpPr/>
                <p:nvPr/>
              </p:nvSpPr>
              <p:spPr>
                <a:xfrm>
                  <a:off x="86120" y="48490"/>
                  <a:ext cx="888328" cy="608479"/>
                </a:xfrm>
                <a:prstGeom prst="line">
                  <a:avLst/>
                </a:prstGeom>
                <a:noFill/>
                <a:ln w="9525" cap="flat">
                  <a:solidFill>
                    <a:schemeClr val="accent4">
                      <a:lumOff val="-3294"/>
                    </a:schemeClr>
                  </a:solidFill>
                  <a:prstDash val="solid"/>
                  <a:round/>
                </a:ln>
                <a:effectLst/>
              </p:spPr>
              <p:txBody>
                <a:bodyPr wrap="square" lIns="0" tIns="0" rIns="0" bIns="0" numCol="1" anchor="t">
                  <a:noAutofit/>
                </a:bodyPr>
                <a:lstStyle/>
                <a:p>
                  <a:pPr/>
                </a:p>
              </p:txBody>
            </p:sp>
            <p:sp>
              <p:nvSpPr>
                <p:cNvPr id="2426" name="Line"/>
                <p:cNvSpPr/>
                <p:nvPr/>
              </p:nvSpPr>
              <p:spPr>
                <a:xfrm flipV="1">
                  <a:off x="106099" y="655593"/>
                  <a:ext cx="867381" cy="708869"/>
                </a:xfrm>
                <a:prstGeom prst="line">
                  <a:avLst/>
                </a:prstGeom>
                <a:noFill/>
                <a:ln w="9525" cap="flat">
                  <a:solidFill>
                    <a:schemeClr val="accent4">
                      <a:lumOff val="-3294"/>
                    </a:schemeClr>
                  </a:solidFill>
                  <a:prstDash val="solid"/>
                  <a:round/>
                </a:ln>
                <a:effectLst/>
              </p:spPr>
              <p:txBody>
                <a:bodyPr wrap="square" lIns="0" tIns="0" rIns="0" bIns="0" numCol="1" anchor="t">
                  <a:noAutofit/>
                </a:bodyPr>
                <a:lstStyle/>
                <a:p>
                  <a:pPr/>
                </a:p>
              </p:txBody>
            </p:sp>
            <p:sp>
              <p:nvSpPr>
                <p:cNvPr id="2427" name="Line"/>
                <p:cNvSpPr/>
                <p:nvPr/>
              </p:nvSpPr>
              <p:spPr>
                <a:xfrm>
                  <a:off x="88630" y="52919"/>
                  <a:ext cx="891262" cy="877068"/>
                </a:xfrm>
                <a:prstGeom prst="line">
                  <a:avLst/>
                </a:prstGeom>
                <a:noFill/>
                <a:ln w="9525" cap="flat">
                  <a:solidFill>
                    <a:schemeClr val="accent4">
                      <a:lumOff val="-3294"/>
                    </a:schemeClr>
                  </a:solidFill>
                  <a:prstDash val="solid"/>
                  <a:round/>
                </a:ln>
                <a:effectLst/>
              </p:spPr>
              <p:txBody>
                <a:bodyPr wrap="square" lIns="0" tIns="0" rIns="0" bIns="0" numCol="1" anchor="t">
                  <a:noAutofit/>
                </a:bodyPr>
                <a:lstStyle/>
                <a:p>
                  <a:pPr/>
                </a:p>
              </p:txBody>
            </p:sp>
            <p:sp>
              <p:nvSpPr>
                <p:cNvPr id="2428" name="Line"/>
                <p:cNvSpPr/>
                <p:nvPr/>
              </p:nvSpPr>
              <p:spPr>
                <a:xfrm flipV="1">
                  <a:off x="103686" y="932371"/>
                  <a:ext cx="884621" cy="425392"/>
                </a:xfrm>
                <a:prstGeom prst="line">
                  <a:avLst/>
                </a:prstGeom>
                <a:noFill/>
                <a:ln w="9525" cap="flat">
                  <a:solidFill>
                    <a:schemeClr val="accent4">
                      <a:lumOff val="-3294"/>
                    </a:schemeClr>
                  </a:solidFill>
                  <a:prstDash val="solid"/>
                  <a:round/>
                </a:ln>
                <a:effectLst/>
              </p:spPr>
              <p:txBody>
                <a:bodyPr wrap="square" lIns="0" tIns="0" rIns="0" bIns="0" numCol="1" anchor="t">
                  <a:noAutofit/>
                </a:bodyPr>
                <a:lstStyle/>
                <a:p>
                  <a:pPr/>
                </a:p>
              </p:txBody>
            </p:sp>
            <p:sp>
              <p:nvSpPr>
                <p:cNvPr id="2429" name="Line"/>
                <p:cNvSpPr/>
                <p:nvPr/>
              </p:nvSpPr>
              <p:spPr>
                <a:xfrm>
                  <a:off x="106894" y="73538"/>
                  <a:ext cx="870411" cy="1096505"/>
                </a:xfrm>
                <a:prstGeom prst="line">
                  <a:avLst/>
                </a:prstGeom>
                <a:noFill/>
                <a:ln w="9525" cap="flat">
                  <a:solidFill>
                    <a:schemeClr val="accent4">
                      <a:lumOff val="-3294"/>
                    </a:schemeClr>
                  </a:solidFill>
                  <a:prstDash val="solid"/>
                  <a:round/>
                </a:ln>
                <a:effectLst/>
              </p:spPr>
              <p:txBody>
                <a:bodyPr wrap="square" lIns="0" tIns="0" rIns="0" bIns="0" numCol="1" anchor="t">
                  <a:noAutofit/>
                </a:bodyPr>
                <a:lstStyle/>
                <a:p>
                  <a:pPr/>
                </a:p>
              </p:txBody>
            </p:sp>
            <p:sp>
              <p:nvSpPr>
                <p:cNvPr id="2430" name="Line"/>
                <p:cNvSpPr/>
                <p:nvPr/>
              </p:nvSpPr>
              <p:spPr>
                <a:xfrm flipV="1">
                  <a:off x="107142" y="1163991"/>
                  <a:ext cx="860720" cy="190895"/>
                </a:xfrm>
                <a:prstGeom prst="line">
                  <a:avLst/>
                </a:prstGeom>
                <a:noFill/>
                <a:ln w="9525" cap="flat">
                  <a:solidFill>
                    <a:schemeClr val="accent4">
                      <a:lumOff val="-3294"/>
                    </a:schemeClr>
                  </a:solidFill>
                  <a:prstDash val="solid"/>
                  <a:round/>
                </a:ln>
                <a:effectLst/>
              </p:spPr>
              <p:txBody>
                <a:bodyPr wrap="square" lIns="0" tIns="0" rIns="0" bIns="0" numCol="1" anchor="t">
                  <a:noAutofit/>
                </a:bodyPr>
                <a:lstStyle/>
                <a:p>
                  <a:pPr/>
                </a:p>
              </p:txBody>
            </p:sp>
            <p:sp>
              <p:nvSpPr>
                <p:cNvPr id="2431" name="Line"/>
                <p:cNvSpPr/>
                <p:nvPr/>
              </p:nvSpPr>
              <p:spPr>
                <a:xfrm>
                  <a:off x="119547" y="656029"/>
                  <a:ext cx="852900" cy="1"/>
                </a:xfrm>
                <a:prstGeom prst="line">
                  <a:avLst/>
                </a:prstGeom>
                <a:noFill/>
                <a:ln w="9525" cap="flat">
                  <a:solidFill>
                    <a:srgbClr val="4D80F4"/>
                  </a:solidFill>
                  <a:prstDash val="solid"/>
                  <a:round/>
                </a:ln>
                <a:effectLst/>
              </p:spPr>
              <p:txBody>
                <a:bodyPr wrap="square" lIns="0" tIns="0" rIns="0" bIns="0" numCol="1" anchor="t">
                  <a:noAutofit/>
                </a:bodyPr>
                <a:lstStyle/>
                <a:p>
                  <a:pPr/>
                </a:p>
              </p:txBody>
            </p:sp>
            <p:sp>
              <p:nvSpPr>
                <p:cNvPr id="2432" name="Line"/>
                <p:cNvSpPr/>
                <p:nvPr/>
              </p:nvSpPr>
              <p:spPr>
                <a:xfrm>
                  <a:off x="114814" y="656029"/>
                  <a:ext cx="862366" cy="274242"/>
                </a:xfrm>
                <a:prstGeom prst="line">
                  <a:avLst/>
                </a:prstGeom>
                <a:noFill/>
                <a:ln w="9525" cap="flat">
                  <a:solidFill>
                    <a:srgbClr val="4D80F4"/>
                  </a:solidFill>
                  <a:prstDash val="solid"/>
                  <a:round/>
                </a:ln>
                <a:effectLst/>
              </p:spPr>
              <p:txBody>
                <a:bodyPr wrap="square" lIns="0" tIns="0" rIns="0" bIns="0" numCol="1" anchor="t">
                  <a:noAutofit/>
                </a:bodyPr>
                <a:lstStyle/>
                <a:p>
                  <a:pPr/>
                </a:p>
              </p:txBody>
            </p:sp>
            <p:sp>
              <p:nvSpPr>
                <p:cNvPr id="2433" name="Line"/>
                <p:cNvSpPr/>
                <p:nvPr/>
              </p:nvSpPr>
              <p:spPr>
                <a:xfrm>
                  <a:off x="116339" y="658596"/>
                  <a:ext cx="845280" cy="500881"/>
                </a:xfrm>
                <a:prstGeom prst="line">
                  <a:avLst/>
                </a:prstGeom>
                <a:noFill/>
                <a:ln w="9525" cap="flat">
                  <a:solidFill>
                    <a:srgbClr val="4D80F4"/>
                  </a:solidFill>
                  <a:prstDash val="solid"/>
                  <a:round/>
                </a:ln>
                <a:effectLst/>
              </p:spPr>
              <p:txBody>
                <a:bodyPr wrap="square" lIns="0" tIns="0" rIns="0" bIns="0" numCol="1" anchor="t">
                  <a:noAutofit/>
                </a:bodyPr>
                <a:lstStyle/>
                <a:p>
                  <a:pPr/>
                </a:p>
              </p:txBody>
            </p:sp>
            <p:sp>
              <p:nvSpPr>
                <p:cNvPr id="2434" name="Line"/>
                <p:cNvSpPr/>
                <p:nvPr/>
              </p:nvSpPr>
              <p:spPr>
                <a:xfrm flipV="1">
                  <a:off x="101585" y="653203"/>
                  <a:ext cx="869957" cy="1338020"/>
                </a:xfrm>
                <a:prstGeom prst="line">
                  <a:avLst/>
                </a:prstGeom>
                <a:noFill/>
                <a:ln w="9525" cap="flat">
                  <a:solidFill>
                    <a:srgbClr val="4D80F4"/>
                  </a:solidFill>
                  <a:prstDash val="solid"/>
                  <a:round/>
                </a:ln>
                <a:effectLst/>
              </p:spPr>
              <p:txBody>
                <a:bodyPr wrap="square" lIns="0" tIns="0" rIns="0" bIns="0" numCol="1" anchor="t">
                  <a:noAutofit/>
                </a:bodyPr>
                <a:lstStyle/>
                <a:p>
                  <a:pPr/>
                </a:p>
              </p:txBody>
            </p:sp>
            <p:sp>
              <p:nvSpPr>
                <p:cNvPr id="2435" name="Line"/>
                <p:cNvSpPr/>
                <p:nvPr/>
              </p:nvSpPr>
              <p:spPr>
                <a:xfrm flipV="1">
                  <a:off x="98293" y="925212"/>
                  <a:ext cx="884370" cy="1071104"/>
                </a:xfrm>
                <a:prstGeom prst="line">
                  <a:avLst/>
                </a:prstGeom>
                <a:noFill/>
                <a:ln w="9525" cap="flat">
                  <a:solidFill>
                    <a:srgbClr val="4D80F4"/>
                  </a:solidFill>
                  <a:prstDash val="solid"/>
                  <a:round/>
                </a:ln>
                <a:effectLst/>
              </p:spPr>
              <p:txBody>
                <a:bodyPr wrap="square" lIns="0" tIns="0" rIns="0" bIns="0" numCol="1" anchor="t">
                  <a:noAutofit/>
                </a:bodyPr>
                <a:lstStyle/>
                <a:p>
                  <a:pPr/>
                </a:p>
              </p:txBody>
            </p:sp>
            <p:sp>
              <p:nvSpPr>
                <p:cNvPr id="2436" name="Line"/>
                <p:cNvSpPr/>
                <p:nvPr/>
              </p:nvSpPr>
              <p:spPr>
                <a:xfrm flipV="1">
                  <a:off x="103812" y="1175896"/>
                  <a:ext cx="864639" cy="817224"/>
                </a:xfrm>
                <a:prstGeom prst="line">
                  <a:avLst/>
                </a:prstGeom>
                <a:noFill/>
                <a:ln w="9525" cap="flat">
                  <a:solidFill>
                    <a:srgbClr val="4D80F4"/>
                  </a:solidFill>
                  <a:prstDash val="solid"/>
                  <a:round/>
                </a:ln>
                <a:effectLst/>
              </p:spPr>
              <p:txBody>
                <a:bodyPr wrap="square" lIns="0" tIns="0" rIns="0" bIns="0" numCol="1" anchor="t">
                  <a:noAutofit/>
                </a:bodyPr>
                <a:lstStyle/>
                <a:p>
                  <a:pPr/>
                </a:p>
              </p:txBody>
            </p:sp>
            <p:sp>
              <p:nvSpPr>
                <p:cNvPr id="2437" name="Line"/>
                <p:cNvSpPr/>
                <p:nvPr/>
              </p:nvSpPr>
              <p:spPr>
                <a:xfrm flipV="1">
                  <a:off x="69065" y="259009"/>
                  <a:ext cx="1" cy="187441"/>
                </a:xfrm>
                <a:prstGeom prst="line">
                  <a:avLst/>
                </a:prstGeom>
                <a:noFill/>
                <a:ln w="25400" cap="rnd">
                  <a:solidFill>
                    <a:schemeClr val="accent4">
                      <a:lumOff val="-3294"/>
                    </a:schemeClr>
                  </a:solidFill>
                  <a:custDash>
                    <a:ds d="100000" sp="200000"/>
                  </a:custDash>
                  <a:round/>
                </a:ln>
                <a:effectLst>
                  <a:outerShdw sx="100000" sy="100000" kx="0" ky="0" algn="b" rotWithShape="0" blurRad="38100" dist="20000" dir="5400000">
                    <a:srgbClr val="000000">
                      <a:alpha val="38000"/>
                    </a:srgbClr>
                  </a:outerShdw>
                </a:effectLst>
              </p:spPr>
              <p:txBody>
                <a:bodyPr wrap="square" lIns="0" tIns="0" rIns="0" bIns="0" numCol="1" anchor="t">
                  <a:noAutofit/>
                </a:bodyPr>
                <a:lstStyle/>
                <a:p>
                  <a:pPr/>
                </a:p>
              </p:txBody>
            </p:sp>
            <p:sp>
              <p:nvSpPr>
                <p:cNvPr id="2438" name="Circle"/>
                <p:cNvSpPr/>
                <p:nvPr/>
              </p:nvSpPr>
              <p:spPr>
                <a:xfrm>
                  <a:off x="5245" y="1337956"/>
                  <a:ext cx="79310" cy="79310"/>
                </a:xfrm>
                <a:prstGeom prst="ellipse">
                  <a:avLst/>
                </a:prstGeom>
                <a:solidFill>
                  <a:schemeClr val="accent4">
                    <a:lumOff val="-3294"/>
                  </a:schemeClr>
                </a:solidFill>
                <a:ln w="25400" cap="flat">
                  <a:solidFill>
                    <a:schemeClr val="accent4">
                      <a:lumOff val="-3294"/>
                    </a:schemeClr>
                  </a:solidFill>
                  <a:prstDash val="sysDot"/>
                  <a:miter lim="400000"/>
                </a:ln>
                <a:effectLst/>
              </p:spPr>
              <p:txBody>
                <a:bodyPr wrap="square" lIns="0" tIns="0" rIns="0" bIns="0" numCol="1" anchor="t">
                  <a:noAutofit/>
                </a:bodyPr>
                <a:lstStyle/>
                <a:p>
                  <a:pPr/>
                </a:p>
              </p:txBody>
            </p:sp>
            <p:sp>
              <p:nvSpPr>
                <p:cNvPr id="2439" name="Circle"/>
                <p:cNvSpPr/>
                <p:nvPr/>
              </p:nvSpPr>
              <p:spPr>
                <a:xfrm>
                  <a:off x="5245" y="1443736"/>
                  <a:ext cx="79310" cy="79310"/>
                </a:xfrm>
                <a:prstGeom prst="ellipse">
                  <a:avLst/>
                </a:prstGeom>
                <a:solidFill>
                  <a:schemeClr val="accent4">
                    <a:lumOff val="-3294"/>
                    <a:alpha val="72085"/>
                  </a:schemeClr>
                </a:solidFill>
                <a:ln w="25400" cap="flat">
                  <a:solidFill>
                    <a:schemeClr val="accent4">
                      <a:lumOff val="-3294"/>
                      <a:alpha val="72085"/>
                    </a:schemeClr>
                  </a:solidFill>
                  <a:prstDash val="sysDot"/>
                  <a:miter lim="400000"/>
                </a:ln>
                <a:effectLst/>
              </p:spPr>
              <p:txBody>
                <a:bodyPr wrap="square" lIns="0" tIns="0" rIns="0" bIns="0" numCol="1" anchor="t">
                  <a:noAutofit/>
                </a:bodyPr>
                <a:lstStyle/>
                <a:p>
                  <a:pPr/>
                </a:p>
              </p:txBody>
            </p:sp>
            <p:sp>
              <p:nvSpPr>
                <p:cNvPr id="2440" name="Circle"/>
                <p:cNvSpPr/>
                <p:nvPr/>
              </p:nvSpPr>
              <p:spPr>
                <a:xfrm>
                  <a:off x="1606" y="1866858"/>
                  <a:ext cx="79310" cy="79311"/>
                </a:xfrm>
                <a:prstGeom prst="ellipse">
                  <a:avLst/>
                </a:prstGeom>
                <a:solidFill>
                  <a:srgbClr val="D44EF4">
                    <a:alpha val="32761"/>
                  </a:srgbClr>
                </a:solidFill>
                <a:ln w="25400" cap="flat">
                  <a:solidFill>
                    <a:srgbClr val="D44EF4">
                      <a:alpha val="32761"/>
                    </a:srgbClr>
                  </a:solidFill>
                  <a:prstDash val="sysDot"/>
                  <a:miter lim="400000"/>
                </a:ln>
                <a:effectLst/>
              </p:spPr>
              <p:txBody>
                <a:bodyPr wrap="square" lIns="0" tIns="0" rIns="0" bIns="0" numCol="1" anchor="t">
                  <a:noAutofit/>
                </a:bodyPr>
                <a:lstStyle/>
                <a:p>
                  <a:pPr/>
                </a:p>
              </p:txBody>
            </p:sp>
            <p:sp>
              <p:nvSpPr>
                <p:cNvPr id="2441" name="Circle"/>
                <p:cNvSpPr/>
                <p:nvPr/>
              </p:nvSpPr>
              <p:spPr>
                <a:xfrm>
                  <a:off x="2032" y="1963039"/>
                  <a:ext cx="79310" cy="79310"/>
                </a:xfrm>
                <a:prstGeom prst="ellipse">
                  <a:avLst/>
                </a:prstGeom>
                <a:solidFill>
                  <a:srgbClr val="4D80F4"/>
                </a:solidFill>
                <a:ln w="25400" cap="flat">
                  <a:solidFill>
                    <a:srgbClr val="4D7FF4"/>
                  </a:solidFill>
                  <a:prstDash val="sysDot"/>
                  <a:miter lim="400000"/>
                </a:ln>
                <a:effectLst/>
              </p:spPr>
              <p:txBody>
                <a:bodyPr wrap="square" lIns="0" tIns="0" rIns="0" bIns="0" numCol="1" anchor="t">
                  <a:noAutofit/>
                </a:bodyPr>
                <a:lstStyle/>
                <a:p>
                  <a:pPr/>
                </a:p>
              </p:txBody>
            </p:sp>
            <p:sp>
              <p:nvSpPr>
                <p:cNvPr id="2442" name="Circle"/>
                <p:cNvSpPr/>
                <p:nvPr/>
              </p:nvSpPr>
              <p:spPr>
                <a:xfrm>
                  <a:off x="2032" y="2068820"/>
                  <a:ext cx="79310" cy="79310"/>
                </a:xfrm>
                <a:prstGeom prst="ellipse">
                  <a:avLst/>
                </a:prstGeom>
                <a:solidFill>
                  <a:srgbClr val="4D80F4">
                    <a:alpha val="72085"/>
                  </a:srgbClr>
                </a:solidFill>
                <a:ln w="25400" cap="flat">
                  <a:solidFill>
                    <a:srgbClr val="4D7FF4">
                      <a:alpha val="72085"/>
                    </a:srgbClr>
                  </a:solidFill>
                  <a:prstDash val="sysDot"/>
                  <a:miter lim="400000"/>
                </a:ln>
                <a:effectLst/>
              </p:spPr>
              <p:txBody>
                <a:bodyPr wrap="square" lIns="0" tIns="0" rIns="0" bIns="0" numCol="1" anchor="t">
                  <a:noAutofit/>
                </a:bodyPr>
                <a:lstStyle/>
                <a:p>
                  <a:pPr/>
                </a:p>
              </p:txBody>
            </p:sp>
            <p:sp>
              <p:nvSpPr>
                <p:cNvPr id="2443" name="Circle"/>
                <p:cNvSpPr/>
                <p:nvPr/>
              </p:nvSpPr>
              <p:spPr>
                <a:xfrm>
                  <a:off x="0" y="2174600"/>
                  <a:ext cx="79310" cy="79311"/>
                </a:xfrm>
                <a:prstGeom prst="ellipse">
                  <a:avLst/>
                </a:prstGeom>
                <a:solidFill>
                  <a:srgbClr val="4D80F4">
                    <a:alpha val="32761"/>
                  </a:srgbClr>
                </a:solidFill>
                <a:ln w="25400" cap="flat">
                  <a:solidFill>
                    <a:srgbClr val="4D7FF4">
                      <a:alpha val="32761"/>
                    </a:srgbClr>
                  </a:solidFill>
                  <a:prstDash val="sysDot"/>
                  <a:miter lim="400000"/>
                </a:ln>
                <a:effectLst/>
              </p:spPr>
              <p:txBody>
                <a:bodyPr wrap="square" lIns="0" tIns="0" rIns="0" bIns="0" numCol="1" anchor="t">
                  <a:noAutofit/>
                </a:bodyPr>
                <a:lstStyle/>
                <a:p>
                  <a:pPr/>
                </a:p>
              </p:txBody>
            </p:sp>
            <p:sp>
              <p:nvSpPr>
                <p:cNvPr id="2444" name="Line"/>
                <p:cNvSpPr/>
                <p:nvPr/>
              </p:nvSpPr>
              <p:spPr>
                <a:xfrm flipV="1">
                  <a:off x="44900" y="1596965"/>
                  <a:ext cx="1" cy="187441"/>
                </a:xfrm>
                <a:prstGeom prst="line">
                  <a:avLst/>
                </a:prstGeom>
                <a:noFill/>
                <a:ln w="25400" cap="flat">
                  <a:solidFill>
                    <a:schemeClr val="accent4">
                      <a:lumOff val="-3294"/>
                    </a:schemeClr>
                  </a:solidFill>
                  <a:prstDash val="sysDot"/>
                  <a:miter lim="400000"/>
                </a:ln>
                <a:effectLst>
                  <a:outerShdw sx="100000" sy="100000" kx="0" ky="0" algn="b" rotWithShape="0" blurRad="38100" dist="20000" dir="5400000">
                    <a:srgbClr val="000000">
                      <a:alpha val="38000"/>
                    </a:srgbClr>
                  </a:outerShdw>
                </a:effectLst>
              </p:spPr>
              <p:txBody>
                <a:bodyPr wrap="square" lIns="0" tIns="0" rIns="0" bIns="0" numCol="1" anchor="t">
                  <a:noAutofit/>
                </a:bodyPr>
                <a:lstStyle/>
                <a:p>
                  <a:pPr/>
                </a:p>
              </p:txBody>
            </p:sp>
          </p:grpSp>
        </p:grpSp>
        <p:sp>
          <p:nvSpPr>
            <p:cNvPr id="2447" name="Rectangle"/>
            <p:cNvSpPr/>
            <p:nvPr/>
          </p:nvSpPr>
          <p:spPr>
            <a:xfrm>
              <a:off x="0" y="90217"/>
              <a:ext cx="1581626" cy="2411529"/>
            </a:xfrm>
            <a:prstGeom prst="rect">
              <a:avLst/>
            </a:prstGeom>
            <a:noFill/>
            <a:ln w="12700" cap="flat">
              <a:solidFill>
                <a:srgbClr val="6573DA"/>
              </a:solidFill>
              <a:prstDash val="sysDot"/>
              <a:miter lim="400000"/>
            </a:ln>
            <a:effectLst/>
          </p:spPr>
          <p:txBody>
            <a:bodyPr wrap="square" lIns="0" tIns="0" rIns="0" bIns="0" numCol="1" anchor="t">
              <a:noAutofit/>
            </a:bodyPr>
            <a:lstStyle/>
            <a:p>
              <a:pPr/>
            </a:p>
          </p:txBody>
        </p:sp>
        <p:sp>
          <p:nvSpPr>
            <p:cNvPr id="2448" name="Rectangle"/>
            <p:cNvSpPr/>
            <p:nvPr/>
          </p:nvSpPr>
          <p:spPr>
            <a:xfrm>
              <a:off x="1298347" y="0"/>
              <a:ext cx="1581626" cy="2411528"/>
            </a:xfrm>
            <a:prstGeom prst="rect">
              <a:avLst/>
            </a:prstGeom>
            <a:noFill/>
            <a:ln w="12700" cap="flat">
              <a:solidFill>
                <a:srgbClr val="E45C44"/>
              </a:solidFill>
              <a:prstDash val="sysDot"/>
              <a:miter lim="400000"/>
            </a:ln>
            <a:effectLst/>
          </p:spPr>
          <p:txBody>
            <a:bodyPr wrap="square" lIns="0" tIns="0" rIns="0" bIns="0" numCol="1" anchor="t">
              <a:noAutofit/>
            </a:bodyPr>
            <a:lstStyle/>
            <a:p>
              <a:pPr/>
            </a:p>
          </p:txBody>
        </p:sp>
      </p:grpSp>
      <p:sp>
        <p:nvSpPr>
          <p:cNvPr id="2450" name="Encoder"/>
          <p:cNvSpPr txBox="1"/>
          <p:nvPr/>
        </p:nvSpPr>
        <p:spPr>
          <a:xfrm>
            <a:off x="3674475" y="6386774"/>
            <a:ext cx="674936" cy="197385"/>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a:solidFill>
                  <a:srgbClr val="6572DA"/>
                </a:solidFill>
              </a:defRPr>
            </a:lvl1pPr>
          </a:lstStyle>
          <a:p>
            <a:pPr/>
            <a:r>
              <a:t>Encoder</a:t>
            </a:r>
          </a:p>
        </p:txBody>
      </p:sp>
      <p:sp>
        <p:nvSpPr>
          <p:cNvPr id="2451" name="Decoder"/>
          <p:cNvSpPr txBox="1"/>
          <p:nvPr/>
        </p:nvSpPr>
        <p:spPr>
          <a:xfrm>
            <a:off x="5054541" y="3649748"/>
            <a:ext cx="684747" cy="197385"/>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a:solidFill>
                  <a:srgbClr val="E35C44"/>
                </a:solidFill>
              </a:defRPr>
            </a:lvl1pPr>
          </a:lstStyle>
          <a:p>
            <a:pPr/>
            <a:r>
              <a:t>Decoder</a:t>
            </a:r>
          </a:p>
        </p:txBody>
      </p:sp>
    </p:spTree>
  </p:cSld>
  <p:clrMapOvr>
    <a:masterClrMapping/>
  </p:clrMapOvr>
  <p:transition xmlns:p14="http://schemas.microsoft.com/office/powerpoint/2010/main" spd="med" advClick="1"/>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55" name="Auto-Encoders"/>
          <p:cNvSpPr txBox="1"/>
          <p:nvPr>
            <p:ph type="title" idx="4294967295"/>
          </p:nvPr>
        </p:nvSpPr>
        <p:spPr>
          <a:xfrm>
            <a:off x="452437" y="754062"/>
            <a:ext cx="8239126" cy="538107"/>
          </a:xfrm>
          <a:prstGeom prst="rect">
            <a:avLst/>
          </a:prstGeom>
        </p:spPr>
        <p:txBody>
          <a:bodyPr lIns="19050" tIns="19050" rIns="19050" bIns="19050" anchor="t">
            <a:normAutofit fontScale="100000" lnSpcReduction="0"/>
          </a:bodyPr>
          <a:lstStyle>
            <a:lvl1pPr defTabSz="1219169">
              <a:lnSpc>
                <a:spcPct val="80000"/>
              </a:lnSpc>
              <a:defRPr b="1" spc="-53" sz="2700">
                <a:solidFill>
                  <a:srgbClr val="000000"/>
                </a:solidFill>
                <a:latin typeface="Helvetica Neue"/>
                <a:ea typeface="Helvetica Neue"/>
                <a:cs typeface="Helvetica Neue"/>
                <a:sym typeface="Helvetica Neue"/>
              </a:defRPr>
            </a:lvl1pPr>
          </a:lstStyle>
          <a:p>
            <a:pPr/>
            <a:r>
              <a:t>Auto-Encoders</a:t>
            </a:r>
          </a:p>
        </p:txBody>
      </p:sp>
      <p:grpSp>
        <p:nvGrpSpPr>
          <p:cNvPr id="2521" name="Group"/>
          <p:cNvGrpSpPr/>
          <p:nvPr/>
        </p:nvGrpSpPr>
        <p:grpSpPr>
          <a:xfrm>
            <a:off x="585133" y="1782403"/>
            <a:ext cx="3661818" cy="4151583"/>
            <a:chOff x="0" y="0"/>
            <a:chExt cx="3661817" cy="4151581"/>
          </a:xfrm>
        </p:grpSpPr>
        <p:grpSp>
          <p:nvGrpSpPr>
            <p:cNvPr id="2515" name="Group"/>
            <p:cNvGrpSpPr/>
            <p:nvPr/>
          </p:nvGrpSpPr>
          <p:grpSpPr>
            <a:xfrm>
              <a:off x="504295" y="845132"/>
              <a:ext cx="2687984" cy="2873596"/>
              <a:chOff x="0" y="0"/>
              <a:chExt cx="2687983" cy="2873594"/>
            </a:xfrm>
          </p:grpSpPr>
          <p:sp>
            <p:nvSpPr>
              <p:cNvPr id="2456" name="Circle"/>
              <p:cNvSpPr/>
              <p:nvPr/>
            </p:nvSpPr>
            <p:spPr>
              <a:xfrm>
                <a:off x="1247284" y="745800"/>
                <a:ext cx="188929" cy="188929"/>
              </a:xfrm>
              <a:prstGeom prst="ellipse">
                <a:avLst/>
              </a:prstGeom>
              <a:solidFill>
                <a:srgbClr val="BAB9A0"/>
              </a:solidFill>
              <a:ln w="25400" cap="flat">
                <a:solidFill>
                  <a:schemeClr val="accent1"/>
                </a:solidFill>
                <a:prstDash val="solid"/>
                <a:round/>
              </a:ln>
              <a:effectLst/>
            </p:spPr>
            <p:txBody>
              <a:bodyPr wrap="square" lIns="0" tIns="0" rIns="0" bIns="0" numCol="1" anchor="t">
                <a:noAutofit/>
              </a:bodyPr>
              <a:lstStyle/>
              <a:p>
                <a:pPr/>
              </a:p>
            </p:txBody>
          </p:sp>
          <p:sp>
            <p:nvSpPr>
              <p:cNvPr id="2457" name="Circle"/>
              <p:cNvSpPr/>
              <p:nvPr/>
            </p:nvSpPr>
            <p:spPr>
              <a:xfrm>
                <a:off x="1247284" y="1094510"/>
                <a:ext cx="188929" cy="188929"/>
              </a:xfrm>
              <a:prstGeom prst="ellipse">
                <a:avLst/>
              </a:prstGeom>
              <a:solidFill>
                <a:srgbClr val="BAB9A0"/>
              </a:solidFill>
              <a:ln w="25400" cap="flat">
                <a:solidFill>
                  <a:schemeClr val="accent1"/>
                </a:solidFill>
                <a:prstDash val="solid"/>
                <a:round/>
              </a:ln>
              <a:effectLst/>
            </p:spPr>
            <p:txBody>
              <a:bodyPr wrap="square" lIns="0" tIns="0" rIns="0" bIns="0" numCol="1" anchor="t">
                <a:noAutofit/>
              </a:bodyPr>
              <a:lstStyle/>
              <a:p>
                <a:pPr/>
              </a:p>
            </p:txBody>
          </p:sp>
          <p:sp>
            <p:nvSpPr>
              <p:cNvPr id="2458" name="Circle"/>
              <p:cNvSpPr/>
              <p:nvPr/>
            </p:nvSpPr>
            <p:spPr>
              <a:xfrm>
                <a:off x="1247284" y="1406081"/>
                <a:ext cx="188929" cy="188930"/>
              </a:xfrm>
              <a:prstGeom prst="ellipse">
                <a:avLst/>
              </a:prstGeom>
              <a:solidFill>
                <a:srgbClr val="BAB9A0"/>
              </a:solidFill>
              <a:ln w="25400" cap="flat">
                <a:solidFill>
                  <a:schemeClr val="accent1"/>
                </a:solidFill>
                <a:prstDash val="solid"/>
                <a:round/>
              </a:ln>
              <a:effectLst/>
            </p:spPr>
            <p:txBody>
              <a:bodyPr wrap="square" lIns="0" tIns="0" rIns="0" bIns="0" numCol="1" anchor="t">
                <a:noAutofit/>
              </a:bodyPr>
              <a:lstStyle/>
              <a:p>
                <a:pPr/>
              </a:p>
            </p:txBody>
          </p:sp>
          <p:grpSp>
            <p:nvGrpSpPr>
              <p:cNvPr id="2486" name="Group"/>
              <p:cNvGrpSpPr/>
              <p:nvPr/>
            </p:nvGrpSpPr>
            <p:grpSpPr>
              <a:xfrm flipH="1">
                <a:off x="1431373" y="-1"/>
                <a:ext cx="1256611" cy="2865796"/>
                <a:chOff x="0" y="0"/>
                <a:chExt cx="1256609" cy="2865793"/>
              </a:xfrm>
            </p:grpSpPr>
            <p:sp>
              <p:nvSpPr>
                <p:cNvPr id="2459" name="Circle"/>
                <p:cNvSpPr/>
                <p:nvPr/>
              </p:nvSpPr>
              <p:spPr>
                <a:xfrm>
                  <a:off x="37395" y="0"/>
                  <a:ext cx="100840" cy="100840"/>
                </a:xfrm>
                <a:prstGeom prst="ellipse">
                  <a:avLst/>
                </a:prstGeom>
                <a:solidFill>
                  <a:schemeClr val="accent4">
                    <a:lumOff val="-3294"/>
                  </a:schemeClr>
                </a:solidFill>
                <a:ln w="25400" cap="flat">
                  <a:solidFill>
                    <a:schemeClr val="accent4">
                      <a:lumOff val="-3294"/>
                    </a:schemeClr>
                  </a:solidFill>
                  <a:prstDash val="solid"/>
                  <a:round/>
                </a:ln>
                <a:effectLst/>
              </p:spPr>
              <p:txBody>
                <a:bodyPr wrap="square" lIns="0" tIns="0" rIns="0" bIns="0" numCol="1" anchor="t">
                  <a:noAutofit/>
                </a:bodyPr>
                <a:lstStyle/>
                <a:p>
                  <a:pPr/>
                </a:p>
              </p:txBody>
            </p:sp>
            <p:sp>
              <p:nvSpPr>
                <p:cNvPr id="2460" name="Circle"/>
                <p:cNvSpPr/>
                <p:nvPr/>
              </p:nvSpPr>
              <p:spPr>
                <a:xfrm>
                  <a:off x="37395" y="134497"/>
                  <a:ext cx="100840" cy="100841"/>
                </a:xfrm>
                <a:prstGeom prst="ellipse">
                  <a:avLst/>
                </a:prstGeom>
                <a:solidFill>
                  <a:schemeClr val="accent4">
                    <a:lumOff val="-3294"/>
                    <a:alpha val="72085"/>
                  </a:schemeClr>
                </a:solidFill>
                <a:ln w="25400" cap="flat">
                  <a:solidFill>
                    <a:schemeClr val="accent4">
                      <a:lumOff val="-3294"/>
                      <a:alpha val="72085"/>
                    </a:schemeClr>
                  </a:solidFill>
                  <a:prstDash val="solid"/>
                  <a:round/>
                </a:ln>
                <a:effectLst/>
              </p:spPr>
              <p:txBody>
                <a:bodyPr wrap="square" lIns="0" tIns="0" rIns="0" bIns="0" numCol="1" anchor="t">
                  <a:noAutofit/>
                </a:bodyPr>
                <a:lstStyle/>
                <a:p>
                  <a:pPr/>
                </a:p>
              </p:txBody>
            </p:sp>
            <p:sp>
              <p:nvSpPr>
                <p:cNvPr id="2461" name="Circle"/>
                <p:cNvSpPr/>
                <p:nvPr/>
              </p:nvSpPr>
              <p:spPr>
                <a:xfrm>
                  <a:off x="32768" y="672487"/>
                  <a:ext cx="100841" cy="100840"/>
                </a:xfrm>
                <a:prstGeom prst="ellipse">
                  <a:avLst/>
                </a:prstGeom>
                <a:solidFill>
                  <a:srgbClr val="D44EF4">
                    <a:alpha val="32761"/>
                  </a:srgbClr>
                </a:solidFill>
                <a:ln w="25400" cap="flat">
                  <a:solidFill>
                    <a:srgbClr val="D44EF4">
                      <a:alpha val="32761"/>
                    </a:srgbClr>
                  </a:solidFill>
                  <a:prstDash val="solid"/>
                  <a:round/>
                </a:ln>
                <a:effectLst/>
              </p:spPr>
              <p:txBody>
                <a:bodyPr wrap="square" lIns="0" tIns="0" rIns="0" bIns="0" numCol="1" anchor="t">
                  <a:noAutofit/>
                </a:bodyPr>
                <a:lstStyle/>
                <a:p>
                  <a:pPr/>
                </a:p>
              </p:txBody>
            </p:sp>
            <p:sp>
              <p:nvSpPr>
                <p:cNvPr id="2462" name="Circle"/>
                <p:cNvSpPr/>
                <p:nvPr/>
              </p:nvSpPr>
              <p:spPr>
                <a:xfrm>
                  <a:off x="33309" y="794778"/>
                  <a:ext cx="100841" cy="100841"/>
                </a:xfrm>
                <a:prstGeom prst="ellipse">
                  <a:avLst/>
                </a:prstGeom>
                <a:solidFill>
                  <a:srgbClr val="4D80F4"/>
                </a:solidFill>
                <a:ln w="25400" cap="flat">
                  <a:solidFill>
                    <a:srgbClr val="4D7FF4"/>
                  </a:solidFill>
                  <a:prstDash val="solid"/>
                  <a:round/>
                </a:ln>
                <a:effectLst/>
              </p:spPr>
              <p:txBody>
                <a:bodyPr wrap="square" lIns="0" tIns="0" rIns="0" bIns="0" numCol="1" anchor="t">
                  <a:noAutofit/>
                </a:bodyPr>
                <a:lstStyle/>
                <a:p>
                  <a:pPr/>
                </a:p>
              </p:txBody>
            </p:sp>
            <p:sp>
              <p:nvSpPr>
                <p:cNvPr id="2463" name="Circle"/>
                <p:cNvSpPr/>
                <p:nvPr/>
              </p:nvSpPr>
              <p:spPr>
                <a:xfrm>
                  <a:off x="33309" y="929276"/>
                  <a:ext cx="100841" cy="100840"/>
                </a:xfrm>
                <a:prstGeom prst="ellipse">
                  <a:avLst/>
                </a:prstGeom>
                <a:solidFill>
                  <a:srgbClr val="4D80F4">
                    <a:alpha val="72085"/>
                  </a:srgbClr>
                </a:solidFill>
                <a:ln w="25400" cap="flat">
                  <a:solidFill>
                    <a:srgbClr val="4D7FF4">
                      <a:alpha val="72085"/>
                    </a:srgbClr>
                  </a:solidFill>
                  <a:prstDash val="solid"/>
                  <a:round/>
                </a:ln>
                <a:effectLst/>
              </p:spPr>
              <p:txBody>
                <a:bodyPr wrap="square" lIns="0" tIns="0" rIns="0" bIns="0" numCol="1" anchor="t">
                  <a:noAutofit/>
                </a:bodyPr>
                <a:lstStyle/>
                <a:p>
                  <a:pPr/>
                </a:p>
              </p:txBody>
            </p:sp>
            <p:sp>
              <p:nvSpPr>
                <p:cNvPr id="2464" name="Circle"/>
                <p:cNvSpPr/>
                <p:nvPr/>
              </p:nvSpPr>
              <p:spPr>
                <a:xfrm>
                  <a:off x="30725" y="1063773"/>
                  <a:ext cx="100841" cy="100841"/>
                </a:xfrm>
                <a:prstGeom prst="ellipse">
                  <a:avLst/>
                </a:prstGeom>
                <a:solidFill>
                  <a:srgbClr val="4D80F4">
                    <a:alpha val="32761"/>
                  </a:srgbClr>
                </a:solidFill>
                <a:ln w="25400" cap="flat">
                  <a:solidFill>
                    <a:srgbClr val="4D7FF4">
                      <a:alpha val="32761"/>
                    </a:srgbClr>
                  </a:solidFill>
                  <a:prstDash val="solid"/>
                  <a:round/>
                </a:ln>
                <a:effectLst/>
              </p:spPr>
              <p:txBody>
                <a:bodyPr wrap="square" lIns="0" tIns="0" rIns="0" bIns="0" numCol="1" anchor="t">
                  <a:noAutofit/>
                </a:bodyPr>
                <a:lstStyle/>
                <a:p>
                  <a:pPr/>
                </a:p>
              </p:txBody>
            </p:sp>
            <p:sp>
              <p:nvSpPr>
                <p:cNvPr id="2465" name="Line"/>
                <p:cNvSpPr/>
                <p:nvPr/>
              </p:nvSpPr>
              <p:spPr>
                <a:xfrm flipV="1">
                  <a:off x="85231" y="1304878"/>
                  <a:ext cx="1" cy="238326"/>
                </a:xfrm>
                <a:prstGeom prst="line">
                  <a:avLst/>
                </a:prstGeom>
                <a:noFill/>
                <a:ln w="25400" cap="rnd">
                  <a:solidFill>
                    <a:schemeClr val="accent4">
                      <a:lumOff val="-3294"/>
                    </a:schemeClr>
                  </a:solidFill>
                  <a:custDash>
                    <a:ds d="100000" sp="200000"/>
                  </a:custDash>
                  <a:round/>
                </a:ln>
                <a:effectLst>
                  <a:outerShdw sx="100000" sy="100000" kx="0" ky="0" algn="b" rotWithShape="0" blurRad="38100" dist="20000" dir="5400000">
                    <a:srgbClr val="000000">
                      <a:alpha val="38000"/>
                    </a:srgbClr>
                  </a:outerShdw>
                </a:effectLst>
              </p:spPr>
              <p:txBody>
                <a:bodyPr wrap="square" lIns="0" tIns="0" rIns="0" bIns="0" numCol="1" anchor="t">
                  <a:noAutofit/>
                </a:bodyPr>
                <a:lstStyle/>
                <a:p>
                  <a:pPr/>
                </a:p>
              </p:txBody>
            </p:sp>
            <p:sp>
              <p:nvSpPr>
                <p:cNvPr id="2466" name="Line"/>
                <p:cNvSpPr/>
                <p:nvPr/>
              </p:nvSpPr>
              <p:spPr>
                <a:xfrm>
                  <a:off x="109500" y="61655"/>
                  <a:ext cx="1129487" cy="773665"/>
                </a:xfrm>
                <a:prstGeom prst="line">
                  <a:avLst/>
                </a:prstGeom>
                <a:noFill/>
                <a:ln w="9525" cap="flat">
                  <a:solidFill>
                    <a:schemeClr val="accent4">
                      <a:lumOff val="-3294"/>
                    </a:schemeClr>
                  </a:solidFill>
                  <a:prstDash val="solid"/>
                  <a:round/>
                </a:ln>
                <a:effectLst/>
              </p:spPr>
              <p:txBody>
                <a:bodyPr wrap="square" lIns="0" tIns="0" rIns="0" bIns="0" numCol="1" anchor="t">
                  <a:noAutofit/>
                </a:bodyPr>
                <a:lstStyle/>
                <a:p>
                  <a:pPr/>
                </a:p>
              </p:txBody>
            </p:sp>
            <p:sp>
              <p:nvSpPr>
                <p:cNvPr id="2467" name="Line"/>
                <p:cNvSpPr/>
                <p:nvPr/>
              </p:nvSpPr>
              <p:spPr>
                <a:xfrm flipV="1">
                  <a:off x="134903" y="833571"/>
                  <a:ext cx="1102854" cy="901310"/>
                </a:xfrm>
                <a:prstGeom prst="line">
                  <a:avLst/>
                </a:prstGeom>
                <a:noFill/>
                <a:ln w="9525" cap="flat">
                  <a:solidFill>
                    <a:schemeClr val="accent4">
                      <a:lumOff val="-3294"/>
                    </a:schemeClr>
                  </a:solidFill>
                  <a:prstDash val="solid"/>
                  <a:round/>
                </a:ln>
                <a:effectLst/>
              </p:spPr>
              <p:txBody>
                <a:bodyPr wrap="square" lIns="0" tIns="0" rIns="0" bIns="0" numCol="1" anchor="t">
                  <a:noAutofit/>
                </a:bodyPr>
                <a:lstStyle/>
                <a:p>
                  <a:pPr/>
                </a:p>
              </p:txBody>
            </p:sp>
            <p:sp>
              <p:nvSpPr>
                <p:cNvPr id="2468" name="Line"/>
                <p:cNvSpPr/>
                <p:nvPr/>
              </p:nvSpPr>
              <p:spPr>
                <a:xfrm>
                  <a:off x="112691" y="67285"/>
                  <a:ext cx="1133219" cy="1115171"/>
                </a:xfrm>
                <a:prstGeom prst="line">
                  <a:avLst/>
                </a:prstGeom>
                <a:noFill/>
                <a:ln w="9525" cap="flat">
                  <a:solidFill>
                    <a:schemeClr val="accent4">
                      <a:lumOff val="-3294"/>
                    </a:schemeClr>
                  </a:solidFill>
                  <a:prstDash val="solid"/>
                  <a:round/>
                </a:ln>
                <a:effectLst/>
              </p:spPr>
              <p:txBody>
                <a:bodyPr wrap="square" lIns="0" tIns="0" rIns="0" bIns="0" numCol="1" anchor="t">
                  <a:noAutofit/>
                </a:bodyPr>
                <a:lstStyle/>
                <a:p>
                  <a:pPr/>
                </a:p>
              </p:txBody>
            </p:sp>
            <p:sp>
              <p:nvSpPr>
                <p:cNvPr id="2469" name="Line"/>
                <p:cNvSpPr/>
                <p:nvPr/>
              </p:nvSpPr>
              <p:spPr>
                <a:xfrm flipV="1">
                  <a:off x="131835" y="1185488"/>
                  <a:ext cx="1124775" cy="540876"/>
                </a:xfrm>
                <a:prstGeom prst="line">
                  <a:avLst/>
                </a:prstGeom>
                <a:noFill/>
                <a:ln w="9525" cap="flat">
                  <a:solidFill>
                    <a:schemeClr val="accent4">
                      <a:lumOff val="-3294"/>
                    </a:schemeClr>
                  </a:solidFill>
                  <a:prstDash val="solid"/>
                  <a:round/>
                </a:ln>
                <a:effectLst/>
              </p:spPr>
              <p:txBody>
                <a:bodyPr wrap="square" lIns="0" tIns="0" rIns="0" bIns="0" numCol="1" anchor="t">
                  <a:noAutofit/>
                </a:bodyPr>
                <a:lstStyle/>
                <a:p>
                  <a:pPr/>
                </a:p>
              </p:txBody>
            </p:sp>
            <p:sp>
              <p:nvSpPr>
                <p:cNvPr id="2470" name="Line"/>
                <p:cNvSpPr/>
                <p:nvPr/>
              </p:nvSpPr>
              <p:spPr>
                <a:xfrm>
                  <a:off x="135913" y="93502"/>
                  <a:ext cx="1106707" cy="1394180"/>
                </a:xfrm>
                <a:prstGeom prst="line">
                  <a:avLst/>
                </a:prstGeom>
                <a:noFill/>
                <a:ln w="9525" cap="flat">
                  <a:solidFill>
                    <a:schemeClr val="accent4">
                      <a:lumOff val="-3294"/>
                    </a:schemeClr>
                  </a:solidFill>
                  <a:prstDash val="solid"/>
                  <a:round/>
                </a:ln>
                <a:effectLst/>
              </p:spPr>
              <p:txBody>
                <a:bodyPr wrap="square" lIns="0" tIns="0" rIns="0" bIns="0" numCol="1" anchor="t">
                  <a:noAutofit/>
                </a:bodyPr>
                <a:lstStyle/>
                <a:p>
                  <a:pPr/>
                </a:p>
              </p:txBody>
            </p:sp>
            <p:sp>
              <p:nvSpPr>
                <p:cNvPr id="2471" name="Line"/>
                <p:cNvSpPr/>
                <p:nvPr/>
              </p:nvSpPr>
              <p:spPr>
                <a:xfrm flipV="1">
                  <a:off x="136229" y="1479987"/>
                  <a:ext cx="1094385" cy="242719"/>
                </a:xfrm>
                <a:prstGeom prst="line">
                  <a:avLst/>
                </a:prstGeom>
                <a:noFill/>
                <a:ln w="9525" cap="flat">
                  <a:solidFill>
                    <a:schemeClr val="accent4">
                      <a:lumOff val="-3294"/>
                    </a:schemeClr>
                  </a:solidFill>
                  <a:prstDash val="solid"/>
                  <a:round/>
                </a:ln>
                <a:effectLst/>
              </p:spPr>
              <p:txBody>
                <a:bodyPr wrap="square" lIns="0" tIns="0" rIns="0" bIns="0" numCol="1" anchor="t">
                  <a:noAutofit/>
                </a:bodyPr>
                <a:lstStyle/>
                <a:p>
                  <a:pPr/>
                </a:p>
              </p:txBody>
            </p:sp>
            <p:sp>
              <p:nvSpPr>
                <p:cNvPr id="2472" name="Line"/>
                <p:cNvSpPr/>
                <p:nvPr/>
              </p:nvSpPr>
              <p:spPr>
                <a:xfrm>
                  <a:off x="152001" y="834126"/>
                  <a:ext cx="1084443" cy="1"/>
                </a:xfrm>
                <a:prstGeom prst="line">
                  <a:avLst/>
                </a:prstGeom>
                <a:noFill/>
                <a:ln w="9525" cap="flat">
                  <a:solidFill>
                    <a:srgbClr val="4D80F4"/>
                  </a:solidFill>
                  <a:prstDash val="solid"/>
                  <a:round/>
                </a:ln>
                <a:effectLst/>
              </p:spPr>
              <p:txBody>
                <a:bodyPr wrap="square" lIns="0" tIns="0" rIns="0" bIns="0" numCol="1" anchor="t">
                  <a:noAutofit/>
                </a:bodyPr>
                <a:lstStyle/>
                <a:p>
                  <a:pPr/>
                </a:p>
              </p:txBody>
            </p:sp>
            <p:sp>
              <p:nvSpPr>
                <p:cNvPr id="2473" name="Line"/>
                <p:cNvSpPr/>
                <p:nvPr/>
              </p:nvSpPr>
              <p:spPr>
                <a:xfrm>
                  <a:off x="145984" y="834125"/>
                  <a:ext cx="1096477" cy="348693"/>
                </a:xfrm>
                <a:prstGeom prst="line">
                  <a:avLst/>
                </a:prstGeom>
                <a:noFill/>
                <a:ln w="9525" cap="flat">
                  <a:solidFill>
                    <a:srgbClr val="4D80F4"/>
                  </a:solidFill>
                  <a:prstDash val="solid"/>
                  <a:round/>
                </a:ln>
                <a:effectLst/>
              </p:spPr>
              <p:txBody>
                <a:bodyPr wrap="square" lIns="0" tIns="0" rIns="0" bIns="0" numCol="1" anchor="t">
                  <a:noAutofit/>
                </a:bodyPr>
                <a:lstStyle/>
                <a:p>
                  <a:pPr/>
                </a:p>
              </p:txBody>
            </p:sp>
            <p:sp>
              <p:nvSpPr>
                <p:cNvPr id="2474" name="Line"/>
                <p:cNvSpPr/>
                <p:nvPr/>
              </p:nvSpPr>
              <p:spPr>
                <a:xfrm>
                  <a:off x="147923" y="837390"/>
                  <a:ext cx="1074752" cy="636858"/>
                </a:xfrm>
                <a:prstGeom prst="line">
                  <a:avLst/>
                </a:prstGeom>
                <a:noFill/>
                <a:ln w="9525" cap="flat">
                  <a:solidFill>
                    <a:srgbClr val="4D80F4"/>
                  </a:solidFill>
                  <a:prstDash val="solid"/>
                  <a:round/>
                </a:ln>
                <a:effectLst/>
              </p:spPr>
              <p:txBody>
                <a:bodyPr wrap="square" lIns="0" tIns="0" rIns="0" bIns="0" numCol="1" anchor="t">
                  <a:noAutofit/>
                </a:bodyPr>
                <a:lstStyle/>
                <a:p>
                  <a:pPr/>
                </a:p>
              </p:txBody>
            </p:sp>
            <p:sp>
              <p:nvSpPr>
                <p:cNvPr id="2475" name="Line"/>
                <p:cNvSpPr/>
                <p:nvPr/>
              </p:nvSpPr>
              <p:spPr>
                <a:xfrm flipV="1">
                  <a:off x="129163" y="830533"/>
                  <a:ext cx="1106130" cy="1701261"/>
                </a:xfrm>
                <a:prstGeom prst="line">
                  <a:avLst/>
                </a:prstGeom>
                <a:noFill/>
                <a:ln w="9525" cap="flat">
                  <a:solidFill>
                    <a:srgbClr val="4D80F4"/>
                  </a:solidFill>
                  <a:prstDash val="solid"/>
                  <a:round/>
                </a:ln>
                <a:effectLst/>
              </p:spPr>
              <p:txBody>
                <a:bodyPr wrap="square" lIns="0" tIns="0" rIns="0" bIns="0" numCol="1" anchor="t">
                  <a:noAutofit/>
                </a:bodyPr>
                <a:lstStyle/>
                <a:p>
                  <a:pPr/>
                </a:p>
              </p:txBody>
            </p:sp>
            <p:sp>
              <p:nvSpPr>
                <p:cNvPr id="2476" name="Line"/>
                <p:cNvSpPr/>
                <p:nvPr/>
              </p:nvSpPr>
              <p:spPr>
                <a:xfrm flipV="1">
                  <a:off x="124977" y="1176386"/>
                  <a:ext cx="1124456" cy="1361883"/>
                </a:xfrm>
                <a:prstGeom prst="line">
                  <a:avLst/>
                </a:prstGeom>
                <a:noFill/>
                <a:ln w="9525" cap="flat">
                  <a:solidFill>
                    <a:srgbClr val="4D80F4"/>
                  </a:solidFill>
                  <a:prstDash val="solid"/>
                  <a:round/>
                </a:ln>
                <a:effectLst/>
              </p:spPr>
              <p:txBody>
                <a:bodyPr wrap="square" lIns="0" tIns="0" rIns="0" bIns="0" numCol="1" anchor="t">
                  <a:noAutofit/>
                </a:bodyPr>
                <a:lstStyle/>
                <a:p>
                  <a:pPr/>
                </a:p>
              </p:txBody>
            </p:sp>
            <p:sp>
              <p:nvSpPr>
                <p:cNvPr id="2477" name="Line"/>
                <p:cNvSpPr/>
                <p:nvPr/>
              </p:nvSpPr>
              <p:spPr>
                <a:xfrm flipV="1">
                  <a:off x="131994" y="1495125"/>
                  <a:ext cx="1099368" cy="1039081"/>
                </a:xfrm>
                <a:prstGeom prst="line">
                  <a:avLst/>
                </a:prstGeom>
                <a:noFill/>
                <a:ln w="9525" cap="flat">
                  <a:solidFill>
                    <a:srgbClr val="4D80F4"/>
                  </a:solidFill>
                  <a:prstDash val="solid"/>
                  <a:round/>
                </a:ln>
                <a:effectLst/>
              </p:spPr>
              <p:txBody>
                <a:bodyPr wrap="square" lIns="0" tIns="0" rIns="0" bIns="0" numCol="1" anchor="t">
                  <a:noAutofit/>
                </a:bodyPr>
                <a:lstStyle/>
                <a:p>
                  <a:pPr/>
                </a:p>
              </p:txBody>
            </p:sp>
            <p:sp>
              <p:nvSpPr>
                <p:cNvPr id="2478" name="Line"/>
                <p:cNvSpPr/>
                <p:nvPr/>
              </p:nvSpPr>
              <p:spPr>
                <a:xfrm flipV="1">
                  <a:off x="87815" y="329324"/>
                  <a:ext cx="1" cy="238326"/>
                </a:xfrm>
                <a:prstGeom prst="line">
                  <a:avLst/>
                </a:prstGeom>
                <a:noFill/>
                <a:ln w="25400" cap="rnd">
                  <a:solidFill>
                    <a:schemeClr val="accent4">
                      <a:lumOff val="-3294"/>
                    </a:schemeClr>
                  </a:solidFill>
                  <a:custDash>
                    <a:ds d="100000" sp="200000"/>
                  </a:custDash>
                  <a:round/>
                </a:ln>
                <a:effectLst>
                  <a:outerShdw sx="100000" sy="100000" kx="0" ky="0" algn="b" rotWithShape="0" blurRad="38100" dist="20000" dir="5400000">
                    <a:srgbClr val="000000">
                      <a:alpha val="38000"/>
                    </a:srgbClr>
                  </a:outerShdw>
                </a:effectLst>
              </p:spPr>
              <p:txBody>
                <a:bodyPr wrap="square" lIns="0" tIns="0" rIns="0" bIns="0" numCol="1" anchor="t">
                  <a:noAutofit/>
                </a:bodyPr>
                <a:lstStyle/>
                <a:p>
                  <a:pPr/>
                </a:p>
              </p:txBody>
            </p:sp>
            <p:sp>
              <p:nvSpPr>
                <p:cNvPr id="2479" name="Circle"/>
                <p:cNvSpPr/>
                <p:nvPr/>
              </p:nvSpPr>
              <p:spPr>
                <a:xfrm>
                  <a:off x="6669" y="1701179"/>
                  <a:ext cx="100841" cy="100841"/>
                </a:xfrm>
                <a:prstGeom prst="ellipse">
                  <a:avLst/>
                </a:prstGeom>
                <a:solidFill>
                  <a:schemeClr val="accent4">
                    <a:lumOff val="-3294"/>
                  </a:schemeClr>
                </a:solidFill>
                <a:ln w="25400" cap="flat">
                  <a:solidFill>
                    <a:schemeClr val="accent4">
                      <a:lumOff val="-3294"/>
                    </a:schemeClr>
                  </a:solidFill>
                  <a:prstDash val="sysDot"/>
                  <a:miter lim="400000"/>
                </a:ln>
                <a:effectLst/>
              </p:spPr>
              <p:txBody>
                <a:bodyPr wrap="square" lIns="0" tIns="0" rIns="0" bIns="0" numCol="1" anchor="t">
                  <a:noAutofit/>
                </a:bodyPr>
                <a:lstStyle/>
                <a:p>
                  <a:pPr/>
                </a:p>
              </p:txBody>
            </p:sp>
            <p:sp>
              <p:nvSpPr>
                <p:cNvPr id="2480" name="Circle"/>
                <p:cNvSpPr/>
                <p:nvPr/>
              </p:nvSpPr>
              <p:spPr>
                <a:xfrm>
                  <a:off x="6669" y="1835677"/>
                  <a:ext cx="100841" cy="100840"/>
                </a:xfrm>
                <a:prstGeom prst="ellipse">
                  <a:avLst/>
                </a:prstGeom>
                <a:solidFill>
                  <a:schemeClr val="accent4">
                    <a:lumOff val="-3294"/>
                    <a:alpha val="72085"/>
                  </a:schemeClr>
                </a:solidFill>
                <a:ln w="25400" cap="flat">
                  <a:solidFill>
                    <a:schemeClr val="accent4">
                      <a:lumOff val="-3294"/>
                      <a:alpha val="72085"/>
                    </a:schemeClr>
                  </a:solidFill>
                  <a:prstDash val="sysDot"/>
                  <a:miter lim="400000"/>
                </a:ln>
                <a:effectLst/>
              </p:spPr>
              <p:txBody>
                <a:bodyPr wrap="square" lIns="0" tIns="0" rIns="0" bIns="0" numCol="1" anchor="t">
                  <a:noAutofit/>
                </a:bodyPr>
                <a:lstStyle/>
                <a:p>
                  <a:pPr/>
                </a:p>
              </p:txBody>
            </p:sp>
            <p:sp>
              <p:nvSpPr>
                <p:cNvPr id="2481" name="Circle"/>
                <p:cNvSpPr/>
                <p:nvPr/>
              </p:nvSpPr>
              <p:spPr>
                <a:xfrm>
                  <a:off x="2042" y="2373667"/>
                  <a:ext cx="100841" cy="100841"/>
                </a:xfrm>
                <a:prstGeom prst="ellipse">
                  <a:avLst/>
                </a:prstGeom>
                <a:solidFill>
                  <a:srgbClr val="D44EF4">
                    <a:alpha val="32761"/>
                  </a:srgbClr>
                </a:solidFill>
                <a:ln w="25400" cap="flat">
                  <a:solidFill>
                    <a:srgbClr val="D44EF4">
                      <a:alpha val="32761"/>
                    </a:srgbClr>
                  </a:solidFill>
                  <a:prstDash val="sysDot"/>
                  <a:miter lim="400000"/>
                </a:ln>
                <a:effectLst/>
              </p:spPr>
              <p:txBody>
                <a:bodyPr wrap="square" lIns="0" tIns="0" rIns="0" bIns="0" numCol="1" anchor="t">
                  <a:noAutofit/>
                </a:bodyPr>
                <a:lstStyle/>
                <a:p>
                  <a:pPr/>
                </a:p>
              </p:txBody>
            </p:sp>
            <p:sp>
              <p:nvSpPr>
                <p:cNvPr id="2482" name="Circle"/>
                <p:cNvSpPr/>
                <p:nvPr/>
              </p:nvSpPr>
              <p:spPr>
                <a:xfrm>
                  <a:off x="2584" y="2495959"/>
                  <a:ext cx="100840" cy="100840"/>
                </a:xfrm>
                <a:prstGeom prst="ellipse">
                  <a:avLst/>
                </a:prstGeom>
                <a:solidFill>
                  <a:srgbClr val="4D80F4"/>
                </a:solidFill>
                <a:ln w="25400" cap="flat">
                  <a:solidFill>
                    <a:srgbClr val="4D7FF4"/>
                  </a:solidFill>
                  <a:prstDash val="sysDot"/>
                  <a:miter lim="400000"/>
                </a:ln>
                <a:effectLst/>
              </p:spPr>
              <p:txBody>
                <a:bodyPr wrap="square" lIns="0" tIns="0" rIns="0" bIns="0" numCol="1" anchor="t">
                  <a:noAutofit/>
                </a:bodyPr>
                <a:lstStyle/>
                <a:p>
                  <a:pPr/>
                </a:p>
              </p:txBody>
            </p:sp>
            <p:sp>
              <p:nvSpPr>
                <p:cNvPr id="2483" name="Circle"/>
                <p:cNvSpPr/>
                <p:nvPr/>
              </p:nvSpPr>
              <p:spPr>
                <a:xfrm>
                  <a:off x="2584" y="2630456"/>
                  <a:ext cx="100840" cy="100841"/>
                </a:xfrm>
                <a:prstGeom prst="ellipse">
                  <a:avLst/>
                </a:prstGeom>
                <a:solidFill>
                  <a:srgbClr val="4D80F4">
                    <a:alpha val="72085"/>
                  </a:srgbClr>
                </a:solidFill>
                <a:ln w="25400" cap="flat">
                  <a:solidFill>
                    <a:srgbClr val="4D7FF4">
                      <a:alpha val="72085"/>
                    </a:srgbClr>
                  </a:solidFill>
                  <a:prstDash val="sysDot"/>
                  <a:miter lim="400000"/>
                </a:ln>
                <a:effectLst/>
              </p:spPr>
              <p:txBody>
                <a:bodyPr wrap="square" lIns="0" tIns="0" rIns="0" bIns="0" numCol="1" anchor="t">
                  <a:noAutofit/>
                </a:bodyPr>
                <a:lstStyle/>
                <a:p>
                  <a:pPr/>
                </a:p>
              </p:txBody>
            </p:sp>
            <p:sp>
              <p:nvSpPr>
                <p:cNvPr id="2484" name="Circle"/>
                <p:cNvSpPr/>
                <p:nvPr/>
              </p:nvSpPr>
              <p:spPr>
                <a:xfrm>
                  <a:off x="0" y="2764954"/>
                  <a:ext cx="100840" cy="100840"/>
                </a:xfrm>
                <a:prstGeom prst="ellipse">
                  <a:avLst/>
                </a:prstGeom>
                <a:solidFill>
                  <a:srgbClr val="4D80F4">
                    <a:alpha val="32761"/>
                  </a:srgbClr>
                </a:solidFill>
                <a:ln w="25400" cap="flat">
                  <a:solidFill>
                    <a:srgbClr val="4D7FF4">
                      <a:alpha val="32761"/>
                    </a:srgbClr>
                  </a:solidFill>
                  <a:prstDash val="sysDot"/>
                  <a:miter lim="400000"/>
                </a:ln>
                <a:effectLst/>
              </p:spPr>
              <p:txBody>
                <a:bodyPr wrap="square" lIns="0" tIns="0" rIns="0" bIns="0" numCol="1" anchor="t">
                  <a:noAutofit/>
                </a:bodyPr>
                <a:lstStyle/>
                <a:p>
                  <a:pPr/>
                </a:p>
              </p:txBody>
            </p:sp>
            <p:sp>
              <p:nvSpPr>
                <p:cNvPr id="2485" name="Line"/>
                <p:cNvSpPr/>
                <p:nvPr/>
              </p:nvSpPr>
              <p:spPr>
                <a:xfrm flipV="1">
                  <a:off x="57089" y="2030504"/>
                  <a:ext cx="1" cy="238326"/>
                </a:xfrm>
                <a:prstGeom prst="line">
                  <a:avLst/>
                </a:prstGeom>
                <a:noFill/>
                <a:ln w="25400" cap="flat">
                  <a:solidFill>
                    <a:schemeClr val="accent4">
                      <a:lumOff val="-3294"/>
                    </a:schemeClr>
                  </a:solidFill>
                  <a:prstDash val="sysDot"/>
                  <a:miter lim="400000"/>
                </a:ln>
                <a:effectLst>
                  <a:outerShdw sx="100000" sy="100000" kx="0" ky="0" algn="b" rotWithShape="0" blurRad="38100" dist="20000" dir="5400000">
                    <a:srgbClr val="000000">
                      <a:alpha val="38000"/>
                    </a:srgbClr>
                  </a:outerShdw>
                </a:effectLst>
              </p:spPr>
              <p:txBody>
                <a:bodyPr wrap="square" lIns="0" tIns="0" rIns="0" bIns="0" numCol="1" anchor="t">
                  <a:noAutofit/>
                </a:bodyPr>
                <a:lstStyle/>
                <a:p>
                  <a:pPr/>
                </a:p>
              </p:txBody>
            </p:sp>
          </p:grpSp>
          <p:grpSp>
            <p:nvGrpSpPr>
              <p:cNvPr id="2514" name="Group"/>
              <p:cNvGrpSpPr/>
              <p:nvPr/>
            </p:nvGrpSpPr>
            <p:grpSpPr>
              <a:xfrm>
                <a:off x="-1" y="7800"/>
                <a:ext cx="1256611" cy="2865795"/>
                <a:chOff x="0" y="0"/>
                <a:chExt cx="1256609" cy="2865793"/>
              </a:xfrm>
            </p:grpSpPr>
            <p:sp>
              <p:nvSpPr>
                <p:cNvPr id="2487" name="Circle"/>
                <p:cNvSpPr/>
                <p:nvPr/>
              </p:nvSpPr>
              <p:spPr>
                <a:xfrm>
                  <a:off x="37395" y="0"/>
                  <a:ext cx="100840" cy="100840"/>
                </a:xfrm>
                <a:prstGeom prst="ellipse">
                  <a:avLst/>
                </a:prstGeom>
                <a:solidFill>
                  <a:schemeClr val="accent4">
                    <a:lumOff val="-3294"/>
                  </a:schemeClr>
                </a:solidFill>
                <a:ln w="25400" cap="flat">
                  <a:solidFill>
                    <a:schemeClr val="accent4">
                      <a:lumOff val="-3294"/>
                    </a:schemeClr>
                  </a:solidFill>
                  <a:prstDash val="solid"/>
                  <a:round/>
                </a:ln>
                <a:effectLst/>
              </p:spPr>
              <p:txBody>
                <a:bodyPr wrap="square" lIns="0" tIns="0" rIns="0" bIns="0" numCol="1" anchor="t">
                  <a:noAutofit/>
                </a:bodyPr>
                <a:lstStyle/>
                <a:p>
                  <a:pPr/>
                </a:p>
              </p:txBody>
            </p:sp>
            <p:sp>
              <p:nvSpPr>
                <p:cNvPr id="2488" name="Circle"/>
                <p:cNvSpPr/>
                <p:nvPr/>
              </p:nvSpPr>
              <p:spPr>
                <a:xfrm>
                  <a:off x="37395" y="134497"/>
                  <a:ext cx="100840" cy="100841"/>
                </a:xfrm>
                <a:prstGeom prst="ellipse">
                  <a:avLst/>
                </a:prstGeom>
                <a:solidFill>
                  <a:schemeClr val="accent4">
                    <a:lumOff val="-3294"/>
                    <a:alpha val="72085"/>
                  </a:schemeClr>
                </a:solidFill>
                <a:ln w="25400" cap="flat">
                  <a:solidFill>
                    <a:schemeClr val="accent4">
                      <a:lumOff val="-3294"/>
                      <a:alpha val="72085"/>
                    </a:schemeClr>
                  </a:solidFill>
                  <a:prstDash val="solid"/>
                  <a:round/>
                </a:ln>
                <a:effectLst/>
              </p:spPr>
              <p:txBody>
                <a:bodyPr wrap="square" lIns="0" tIns="0" rIns="0" bIns="0" numCol="1" anchor="t">
                  <a:noAutofit/>
                </a:bodyPr>
                <a:lstStyle/>
                <a:p>
                  <a:pPr/>
                </a:p>
              </p:txBody>
            </p:sp>
            <p:sp>
              <p:nvSpPr>
                <p:cNvPr id="2489" name="Circle"/>
                <p:cNvSpPr/>
                <p:nvPr/>
              </p:nvSpPr>
              <p:spPr>
                <a:xfrm>
                  <a:off x="32768" y="672487"/>
                  <a:ext cx="100841" cy="100840"/>
                </a:xfrm>
                <a:prstGeom prst="ellipse">
                  <a:avLst/>
                </a:prstGeom>
                <a:solidFill>
                  <a:srgbClr val="D44EF4">
                    <a:alpha val="32761"/>
                  </a:srgbClr>
                </a:solidFill>
                <a:ln w="25400" cap="flat">
                  <a:solidFill>
                    <a:srgbClr val="D44EF4">
                      <a:alpha val="32761"/>
                    </a:srgbClr>
                  </a:solidFill>
                  <a:prstDash val="solid"/>
                  <a:round/>
                </a:ln>
                <a:effectLst/>
              </p:spPr>
              <p:txBody>
                <a:bodyPr wrap="square" lIns="0" tIns="0" rIns="0" bIns="0" numCol="1" anchor="t">
                  <a:noAutofit/>
                </a:bodyPr>
                <a:lstStyle/>
                <a:p>
                  <a:pPr/>
                </a:p>
              </p:txBody>
            </p:sp>
            <p:sp>
              <p:nvSpPr>
                <p:cNvPr id="2490" name="Circle"/>
                <p:cNvSpPr/>
                <p:nvPr/>
              </p:nvSpPr>
              <p:spPr>
                <a:xfrm>
                  <a:off x="33309" y="794778"/>
                  <a:ext cx="100841" cy="100841"/>
                </a:xfrm>
                <a:prstGeom prst="ellipse">
                  <a:avLst/>
                </a:prstGeom>
                <a:solidFill>
                  <a:srgbClr val="4D80F4"/>
                </a:solidFill>
                <a:ln w="25400" cap="flat">
                  <a:solidFill>
                    <a:srgbClr val="4D7FF4"/>
                  </a:solidFill>
                  <a:prstDash val="solid"/>
                  <a:round/>
                </a:ln>
                <a:effectLst/>
              </p:spPr>
              <p:txBody>
                <a:bodyPr wrap="square" lIns="0" tIns="0" rIns="0" bIns="0" numCol="1" anchor="t">
                  <a:noAutofit/>
                </a:bodyPr>
                <a:lstStyle/>
                <a:p>
                  <a:pPr/>
                </a:p>
              </p:txBody>
            </p:sp>
            <p:sp>
              <p:nvSpPr>
                <p:cNvPr id="2491" name="Circle"/>
                <p:cNvSpPr/>
                <p:nvPr/>
              </p:nvSpPr>
              <p:spPr>
                <a:xfrm>
                  <a:off x="33309" y="929276"/>
                  <a:ext cx="100841" cy="100840"/>
                </a:xfrm>
                <a:prstGeom prst="ellipse">
                  <a:avLst/>
                </a:prstGeom>
                <a:solidFill>
                  <a:srgbClr val="4D80F4">
                    <a:alpha val="72085"/>
                  </a:srgbClr>
                </a:solidFill>
                <a:ln w="25400" cap="flat">
                  <a:solidFill>
                    <a:srgbClr val="4D7FF4">
                      <a:alpha val="72085"/>
                    </a:srgbClr>
                  </a:solidFill>
                  <a:prstDash val="solid"/>
                  <a:round/>
                </a:ln>
                <a:effectLst/>
              </p:spPr>
              <p:txBody>
                <a:bodyPr wrap="square" lIns="0" tIns="0" rIns="0" bIns="0" numCol="1" anchor="t">
                  <a:noAutofit/>
                </a:bodyPr>
                <a:lstStyle/>
                <a:p>
                  <a:pPr/>
                </a:p>
              </p:txBody>
            </p:sp>
            <p:sp>
              <p:nvSpPr>
                <p:cNvPr id="2492" name="Circle"/>
                <p:cNvSpPr/>
                <p:nvPr/>
              </p:nvSpPr>
              <p:spPr>
                <a:xfrm>
                  <a:off x="30725" y="1063773"/>
                  <a:ext cx="100841" cy="100841"/>
                </a:xfrm>
                <a:prstGeom prst="ellipse">
                  <a:avLst/>
                </a:prstGeom>
                <a:solidFill>
                  <a:srgbClr val="4D80F4">
                    <a:alpha val="32761"/>
                  </a:srgbClr>
                </a:solidFill>
                <a:ln w="25400" cap="flat">
                  <a:solidFill>
                    <a:srgbClr val="4D7FF4">
                      <a:alpha val="32761"/>
                    </a:srgbClr>
                  </a:solidFill>
                  <a:prstDash val="solid"/>
                  <a:round/>
                </a:ln>
                <a:effectLst/>
              </p:spPr>
              <p:txBody>
                <a:bodyPr wrap="square" lIns="0" tIns="0" rIns="0" bIns="0" numCol="1" anchor="t">
                  <a:noAutofit/>
                </a:bodyPr>
                <a:lstStyle/>
                <a:p>
                  <a:pPr/>
                </a:p>
              </p:txBody>
            </p:sp>
            <p:sp>
              <p:nvSpPr>
                <p:cNvPr id="2493" name="Line"/>
                <p:cNvSpPr/>
                <p:nvPr/>
              </p:nvSpPr>
              <p:spPr>
                <a:xfrm flipV="1">
                  <a:off x="85231" y="1304878"/>
                  <a:ext cx="1" cy="238326"/>
                </a:xfrm>
                <a:prstGeom prst="line">
                  <a:avLst/>
                </a:prstGeom>
                <a:noFill/>
                <a:ln w="25400" cap="rnd">
                  <a:solidFill>
                    <a:schemeClr val="accent4">
                      <a:lumOff val="-3294"/>
                    </a:schemeClr>
                  </a:solidFill>
                  <a:custDash>
                    <a:ds d="100000" sp="200000"/>
                  </a:custDash>
                  <a:round/>
                </a:ln>
                <a:effectLst>
                  <a:outerShdw sx="100000" sy="100000" kx="0" ky="0" algn="b" rotWithShape="0" blurRad="38100" dist="20000" dir="5400000">
                    <a:srgbClr val="000000">
                      <a:alpha val="38000"/>
                    </a:srgbClr>
                  </a:outerShdw>
                </a:effectLst>
              </p:spPr>
              <p:txBody>
                <a:bodyPr wrap="square" lIns="0" tIns="0" rIns="0" bIns="0" numCol="1" anchor="t">
                  <a:noAutofit/>
                </a:bodyPr>
                <a:lstStyle/>
                <a:p>
                  <a:pPr/>
                </a:p>
              </p:txBody>
            </p:sp>
            <p:sp>
              <p:nvSpPr>
                <p:cNvPr id="2494" name="Line"/>
                <p:cNvSpPr/>
                <p:nvPr/>
              </p:nvSpPr>
              <p:spPr>
                <a:xfrm>
                  <a:off x="109500" y="61655"/>
                  <a:ext cx="1129487" cy="773665"/>
                </a:xfrm>
                <a:prstGeom prst="line">
                  <a:avLst/>
                </a:prstGeom>
                <a:noFill/>
                <a:ln w="9525" cap="flat">
                  <a:solidFill>
                    <a:schemeClr val="accent4">
                      <a:lumOff val="-3294"/>
                    </a:schemeClr>
                  </a:solidFill>
                  <a:prstDash val="solid"/>
                  <a:round/>
                </a:ln>
                <a:effectLst/>
              </p:spPr>
              <p:txBody>
                <a:bodyPr wrap="square" lIns="0" tIns="0" rIns="0" bIns="0" numCol="1" anchor="t">
                  <a:noAutofit/>
                </a:bodyPr>
                <a:lstStyle/>
                <a:p>
                  <a:pPr/>
                </a:p>
              </p:txBody>
            </p:sp>
            <p:sp>
              <p:nvSpPr>
                <p:cNvPr id="2495" name="Line"/>
                <p:cNvSpPr/>
                <p:nvPr/>
              </p:nvSpPr>
              <p:spPr>
                <a:xfrm flipV="1">
                  <a:off x="134903" y="833571"/>
                  <a:ext cx="1102854" cy="901310"/>
                </a:xfrm>
                <a:prstGeom prst="line">
                  <a:avLst/>
                </a:prstGeom>
                <a:noFill/>
                <a:ln w="9525" cap="flat">
                  <a:solidFill>
                    <a:schemeClr val="accent4">
                      <a:lumOff val="-3294"/>
                    </a:schemeClr>
                  </a:solidFill>
                  <a:prstDash val="solid"/>
                  <a:round/>
                </a:ln>
                <a:effectLst/>
              </p:spPr>
              <p:txBody>
                <a:bodyPr wrap="square" lIns="0" tIns="0" rIns="0" bIns="0" numCol="1" anchor="t">
                  <a:noAutofit/>
                </a:bodyPr>
                <a:lstStyle/>
                <a:p>
                  <a:pPr/>
                </a:p>
              </p:txBody>
            </p:sp>
            <p:sp>
              <p:nvSpPr>
                <p:cNvPr id="2496" name="Line"/>
                <p:cNvSpPr/>
                <p:nvPr/>
              </p:nvSpPr>
              <p:spPr>
                <a:xfrm>
                  <a:off x="112691" y="67285"/>
                  <a:ext cx="1133219" cy="1115171"/>
                </a:xfrm>
                <a:prstGeom prst="line">
                  <a:avLst/>
                </a:prstGeom>
                <a:noFill/>
                <a:ln w="9525" cap="flat">
                  <a:solidFill>
                    <a:schemeClr val="accent4">
                      <a:lumOff val="-3294"/>
                    </a:schemeClr>
                  </a:solidFill>
                  <a:prstDash val="solid"/>
                  <a:round/>
                </a:ln>
                <a:effectLst/>
              </p:spPr>
              <p:txBody>
                <a:bodyPr wrap="square" lIns="0" tIns="0" rIns="0" bIns="0" numCol="1" anchor="t">
                  <a:noAutofit/>
                </a:bodyPr>
                <a:lstStyle/>
                <a:p>
                  <a:pPr/>
                </a:p>
              </p:txBody>
            </p:sp>
            <p:sp>
              <p:nvSpPr>
                <p:cNvPr id="2497" name="Line"/>
                <p:cNvSpPr/>
                <p:nvPr/>
              </p:nvSpPr>
              <p:spPr>
                <a:xfrm flipV="1">
                  <a:off x="131835" y="1185488"/>
                  <a:ext cx="1124775" cy="540876"/>
                </a:xfrm>
                <a:prstGeom prst="line">
                  <a:avLst/>
                </a:prstGeom>
                <a:noFill/>
                <a:ln w="9525" cap="flat">
                  <a:solidFill>
                    <a:schemeClr val="accent4">
                      <a:lumOff val="-3294"/>
                    </a:schemeClr>
                  </a:solidFill>
                  <a:prstDash val="solid"/>
                  <a:round/>
                </a:ln>
                <a:effectLst/>
              </p:spPr>
              <p:txBody>
                <a:bodyPr wrap="square" lIns="0" tIns="0" rIns="0" bIns="0" numCol="1" anchor="t">
                  <a:noAutofit/>
                </a:bodyPr>
                <a:lstStyle/>
                <a:p>
                  <a:pPr/>
                </a:p>
              </p:txBody>
            </p:sp>
            <p:sp>
              <p:nvSpPr>
                <p:cNvPr id="2498" name="Line"/>
                <p:cNvSpPr/>
                <p:nvPr/>
              </p:nvSpPr>
              <p:spPr>
                <a:xfrm>
                  <a:off x="135913" y="93502"/>
                  <a:ext cx="1106707" cy="1394180"/>
                </a:xfrm>
                <a:prstGeom prst="line">
                  <a:avLst/>
                </a:prstGeom>
                <a:noFill/>
                <a:ln w="9525" cap="flat">
                  <a:solidFill>
                    <a:schemeClr val="accent4">
                      <a:lumOff val="-3294"/>
                    </a:schemeClr>
                  </a:solidFill>
                  <a:prstDash val="solid"/>
                  <a:round/>
                </a:ln>
                <a:effectLst/>
              </p:spPr>
              <p:txBody>
                <a:bodyPr wrap="square" lIns="0" tIns="0" rIns="0" bIns="0" numCol="1" anchor="t">
                  <a:noAutofit/>
                </a:bodyPr>
                <a:lstStyle/>
                <a:p>
                  <a:pPr/>
                </a:p>
              </p:txBody>
            </p:sp>
            <p:sp>
              <p:nvSpPr>
                <p:cNvPr id="2499" name="Line"/>
                <p:cNvSpPr/>
                <p:nvPr/>
              </p:nvSpPr>
              <p:spPr>
                <a:xfrm flipV="1">
                  <a:off x="136229" y="1479987"/>
                  <a:ext cx="1094385" cy="242719"/>
                </a:xfrm>
                <a:prstGeom prst="line">
                  <a:avLst/>
                </a:prstGeom>
                <a:noFill/>
                <a:ln w="9525" cap="flat">
                  <a:solidFill>
                    <a:schemeClr val="accent4">
                      <a:lumOff val="-3294"/>
                    </a:schemeClr>
                  </a:solidFill>
                  <a:prstDash val="solid"/>
                  <a:round/>
                </a:ln>
                <a:effectLst/>
              </p:spPr>
              <p:txBody>
                <a:bodyPr wrap="square" lIns="0" tIns="0" rIns="0" bIns="0" numCol="1" anchor="t">
                  <a:noAutofit/>
                </a:bodyPr>
                <a:lstStyle/>
                <a:p>
                  <a:pPr/>
                </a:p>
              </p:txBody>
            </p:sp>
            <p:sp>
              <p:nvSpPr>
                <p:cNvPr id="2500" name="Line"/>
                <p:cNvSpPr/>
                <p:nvPr/>
              </p:nvSpPr>
              <p:spPr>
                <a:xfrm>
                  <a:off x="152001" y="834126"/>
                  <a:ext cx="1084443" cy="1"/>
                </a:xfrm>
                <a:prstGeom prst="line">
                  <a:avLst/>
                </a:prstGeom>
                <a:noFill/>
                <a:ln w="9525" cap="flat">
                  <a:solidFill>
                    <a:srgbClr val="4D80F4"/>
                  </a:solidFill>
                  <a:prstDash val="solid"/>
                  <a:round/>
                </a:ln>
                <a:effectLst/>
              </p:spPr>
              <p:txBody>
                <a:bodyPr wrap="square" lIns="0" tIns="0" rIns="0" bIns="0" numCol="1" anchor="t">
                  <a:noAutofit/>
                </a:bodyPr>
                <a:lstStyle/>
                <a:p>
                  <a:pPr/>
                </a:p>
              </p:txBody>
            </p:sp>
            <p:sp>
              <p:nvSpPr>
                <p:cNvPr id="2501" name="Line"/>
                <p:cNvSpPr/>
                <p:nvPr/>
              </p:nvSpPr>
              <p:spPr>
                <a:xfrm>
                  <a:off x="145984" y="834125"/>
                  <a:ext cx="1096477" cy="348693"/>
                </a:xfrm>
                <a:prstGeom prst="line">
                  <a:avLst/>
                </a:prstGeom>
                <a:noFill/>
                <a:ln w="9525" cap="flat">
                  <a:solidFill>
                    <a:srgbClr val="4D80F4"/>
                  </a:solidFill>
                  <a:prstDash val="solid"/>
                  <a:round/>
                </a:ln>
                <a:effectLst/>
              </p:spPr>
              <p:txBody>
                <a:bodyPr wrap="square" lIns="0" tIns="0" rIns="0" bIns="0" numCol="1" anchor="t">
                  <a:noAutofit/>
                </a:bodyPr>
                <a:lstStyle/>
                <a:p>
                  <a:pPr/>
                </a:p>
              </p:txBody>
            </p:sp>
            <p:sp>
              <p:nvSpPr>
                <p:cNvPr id="2502" name="Line"/>
                <p:cNvSpPr/>
                <p:nvPr/>
              </p:nvSpPr>
              <p:spPr>
                <a:xfrm>
                  <a:off x="147923" y="837390"/>
                  <a:ext cx="1074752" cy="636858"/>
                </a:xfrm>
                <a:prstGeom prst="line">
                  <a:avLst/>
                </a:prstGeom>
                <a:noFill/>
                <a:ln w="9525" cap="flat">
                  <a:solidFill>
                    <a:srgbClr val="4D80F4"/>
                  </a:solidFill>
                  <a:prstDash val="solid"/>
                  <a:round/>
                </a:ln>
                <a:effectLst/>
              </p:spPr>
              <p:txBody>
                <a:bodyPr wrap="square" lIns="0" tIns="0" rIns="0" bIns="0" numCol="1" anchor="t">
                  <a:noAutofit/>
                </a:bodyPr>
                <a:lstStyle/>
                <a:p>
                  <a:pPr/>
                </a:p>
              </p:txBody>
            </p:sp>
            <p:sp>
              <p:nvSpPr>
                <p:cNvPr id="2503" name="Line"/>
                <p:cNvSpPr/>
                <p:nvPr/>
              </p:nvSpPr>
              <p:spPr>
                <a:xfrm flipV="1">
                  <a:off x="129163" y="830533"/>
                  <a:ext cx="1106130" cy="1701261"/>
                </a:xfrm>
                <a:prstGeom prst="line">
                  <a:avLst/>
                </a:prstGeom>
                <a:noFill/>
                <a:ln w="9525" cap="flat">
                  <a:solidFill>
                    <a:srgbClr val="4D80F4"/>
                  </a:solidFill>
                  <a:prstDash val="solid"/>
                  <a:round/>
                </a:ln>
                <a:effectLst/>
              </p:spPr>
              <p:txBody>
                <a:bodyPr wrap="square" lIns="0" tIns="0" rIns="0" bIns="0" numCol="1" anchor="t">
                  <a:noAutofit/>
                </a:bodyPr>
                <a:lstStyle/>
                <a:p>
                  <a:pPr/>
                </a:p>
              </p:txBody>
            </p:sp>
            <p:sp>
              <p:nvSpPr>
                <p:cNvPr id="2504" name="Line"/>
                <p:cNvSpPr/>
                <p:nvPr/>
              </p:nvSpPr>
              <p:spPr>
                <a:xfrm flipV="1">
                  <a:off x="124977" y="1176386"/>
                  <a:ext cx="1124456" cy="1361883"/>
                </a:xfrm>
                <a:prstGeom prst="line">
                  <a:avLst/>
                </a:prstGeom>
                <a:noFill/>
                <a:ln w="9525" cap="flat">
                  <a:solidFill>
                    <a:srgbClr val="4D80F4"/>
                  </a:solidFill>
                  <a:prstDash val="solid"/>
                  <a:round/>
                </a:ln>
                <a:effectLst/>
              </p:spPr>
              <p:txBody>
                <a:bodyPr wrap="square" lIns="0" tIns="0" rIns="0" bIns="0" numCol="1" anchor="t">
                  <a:noAutofit/>
                </a:bodyPr>
                <a:lstStyle/>
                <a:p>
                  <a:pPr/>
                </a:p>
              </p:txBody>
            </p:sp>
            <p:sp>
              <p:nvSpPr>
                <p:cNvPr id="2505" name="Line"/>
                <p:cNvSpPr/>
                <p:nvPr/>
              </p:nvSpPr>
              <p:spPr>
                <a:xfrm flipV="1">
                  <a:off x="131994" y="1495125"/>
                  <a:ext cx="1099368" cy="1039081"/>
                </a:xfrm>
                <a:prstGeom prst="line">
                  <a:avLst/>
                </a:prstGeom>
                <a:noFill/>
                <a:ln w="9525" cap="flat">
                  <a:solidFill>
                    <a:srgbClr val="4D80F4"/>
                  </a:solidFill>
                  <a:prstDash val="solid"/>
                  <a:round/>
                </a:ln>
                <a:effectLst/>
              </p:spPr>
              <p:txBody>
                <a:bodyPr wrap="square" lIns="0" tIns="0" rIns="0" bIns="0" numCol="1" anchor="t">
                  <a:noAutofit/>
                </a:bodyPr>
                <a:lstStyle/>
                <a:p>
                  <a:pPr/>
                </a:p>
              </p:txBody>
            </p:sp>
            <p:sp>
              <p:nvSpPr>
                <p:cNvPr id="2506" name="Line"/>
                <p:cNvSpPr/>
                <p:nvPr/>
              </p:nvSpPr>
              <p:spPr>
                <a:xfrm flipV="1">
                  <a:off x="87815" y="329324"/>
                  <a:ext cx="1" cy="238326"/>
                </a:xfrm>
                <a:prstGeom prst="line">
                  <a:avLst/>
                </a:prstGeom>
                <a:noFill/>
                <a:ln w="25400" cap="rnd">
                  <a:solidFill>
                    <a:schemeClr val="accent4">
                      <a:lumOff val="-3294"/>
                    </a:schemeClr>
                  </a:solidFill>
                  <a:custDash>
                    <a:ds d="100000" sp="200000"/>
                  </a:custDash>
                  <a:round/>
                </a:ln>
                <a:effectLst>
                  <a:outerShdw sx="100000" sy="100000" kx="0" ky="0" algn="b" rotWithShape="0" blurRad="38100" dist="20000" dir="5400000">
                    <a:srgbClr val="000000">
                      <a:alpha val="38000"/>
                    </a:srgbClr>
                  </a:outerShdw>
                </a:effectLst>
              </p:spPr>
              <p:txBody>
                <a:bodyPr wrap="square" lIns="0" tIns="0" rIns="0" bIns="0" numCol="1" anchor="t">
                  <a:noAutofit/>
                </a:bodyPr>
                <a:lstStyle/>
                <a:p>
                  <a:pPr/>
                </a:p>
              </p:txBody>
            </p:sp>
            <p:sp>
              <p:nvSpPr>
                <p:cNvPr id="2507" name="Circle"/>
                <p:cNvSpPr/>
                <p:nvPr/>
              </p:nvSpPr>
              <p:spPr>
                <a:xfrm>
                  <a:off x="6669" y="1701179"/>
                  <a:ext cx="100841" cy="100841"/>
                </a:xfrm>
                <a:prstGeom prst="ellipse">
                  <a:avLst/>
                </a:prstGeom>
                <a:solidFill>
                  <a:schemeClr val="accent4">
                    <a:lumOff val="-3294"/>
                  </a:schemeClr>
                </a:solidFill>
                <a:ln w="25400" cap="flat">
                  <a:solidFill>
                    <a:schemeClr val="accent4">
                      <a:lumOff val="-3294"/>
                    </a:schemeClr>
                  </a:solidFill>
                  <a:prstDash val="sysDot"/>
                  <a:miter lim="400000"/>
                </a:ln>
                <a:effectLst/>
              </p:spPr>
              <p:txBody>
                <a:bodyPr wrap="square" lIns="0" tIns="0" rIns="0" bIns="0" numCol="1" anchor="t">
                  <a:noAutofit/>
                </a:bodyPr>
                <a:lstStyle/>
                <a:p>
                  <a:pPr/>
                </a:p>
              </p:txBody>
            </p:sp>
            <p:sp>
              <p:nvSpPr>
                <p:cNvPr id="2508" name="Circle"/>
                <p:cNvSpPr/>
                <p:nvPr/>
              </p:nvSpPr>
              <p:spPr>
                <a:xfrm>
                  <a:off x="6669" y="1835677"/>
                  <a:ext cx="100841" cy="100840"/>
                </a:xfrm>
                <a:prstGeom prst="ellipse">
                  <a:avLst/>
                </a:prstGeom>
                <a:solidFill>
                  <a:schemeClr val="accent4">
                    <a:lumOff val="-3294"/>
                    <a:alpha val="72085"/>
                  </a:schemeClr>
                </a:solidFill>
                <a:ln w="25400" cap="flat">
                  <a:solidFill>
                    <a:schemeClr val="accent4">
                      <a:lumOff val="-3294"/>
                      <a:alpha val="72085"/>
                    </a:schemeClr>
                  </a:solidFill>
                  <a:prstDash val="sysDot"/>
                  <a:miter lim="400000"/>
                </a:ln>
                <a:effectLst/>
              </p:spPr>
              <p:txBody>
                <a:bodyPr wrap="square" lIns="0" tIns="0" rIns="0" bIns="0" numCol="1" anchor="t">
                  <a:noAutofit/>
                </a:bodyPr>
                <a:lstStyle/>
                <a:p>
                  <a:pPr/>
                </a:p>
              </p:txBody>
            </p:sp>
            <p:sp>
              <p:nvSpPr>
                <p:cNvPr id="2509" name="Circle"/>
                <p:cNvSpPr/>
                <p:nvPr/>
              </p:nvSpPr>
              <p:spPr>
                <a:xfrm>
                  <a:off x="2042" y="2373667"/>
                  <a:ext cx="100841" cy="100841"/>
                </a:xfrm>
                <a:prstGeom prst="ellipse">
                  <a:avLst/>
                </a:prstGeom>
                <a:solidFill>
                  <a:srgbClr val="D44EF4">
                    <a:alpha val="32761"/>
                  </a:srgbClr>
                </a:solidFill>
                <a:ln w="25400" cap="flat">
                  <a:solidFill>
                    <a:srgbClr val="D44EF4">
                      <a:alpha val="32761"/>
                    </a:srgbClr>
                  </a:solidFill>
                  <a:prstDash val="sysDot"/>
                  <a:miter lim="400000"/>
                </a:ln>
                <a:effectLst/>
              </p:spPr>
              <p:txBody>
                <a:bodyPr wrap="square" lIns="0" tIns="0" rIns="0" bIns="0" numCol="1" anchor="t">
                  <a:noAutofit/>
                </a:bodyPr>
                <a:lstStyle/>
                <a:p>
                  <a:pPr/>
                </a:p>
              </p:txBody>
            </p:sp>
            <p:sp>
              <p:nvSpPr>
                <p:cNvPr id="2510" name="Circle"/>
                <p:cNvSpPr/>
                <p:nvPr/>
              </p:nvSpPr>
              <p:spPr>
                <a:xfrm>
                  <a:off x="2584" y="2495959"/>
                  <a:ext cx="100840" cy="100840"/>
                </a:xfrm>
                <a:prstGeom prst="ellipse">
                  <a:avLst/>
                </a:prstGeom>
                <a:solidFill>
                  <a:srgbClr val="4D80F4"/>
                </a:solidFill>
                <a:ln w="25400" cap="flat">
                  <a:solidFill>
                    <a:srgbClr val="4D7FF4"/>
                  </a:solidFill>
                  <a:prstDash val="sysDot"/>
                  <a:miter lim="400000"/>
                </a:ln>
                <a:effectLst/>
              </p:spPr>
              <p:txBody>
                <a:bodyPr wrap="square" lIns="0" tIns="0" rIns="0" bIns="0" numCol="1" anchor="t">
                  <a:noAutofit/>
                </a:bodyPr>
                <a:lstStyle/>
                <a:p>
                  <a:pPr/>
                </a:p>
              </p:txBody>
            </p:sp>
            <p:sp>
              <p:nvSpPr>
                <p:cNvPr id="2511" name="Circle"/>
                <p:cNvSpPr/>
                <p:nvPr/>
              </p:nvSpPr>
              <p:spPr>
                <a:xfrm>
                  <a:off x="2584" y="2630456"/>
                  <a:ext cx="100840" cy="100841"/>
                </a:xfrm>
                <a:prstGeom prst="ellipse">
                  <a:avLst/>
                </a:prstGeom>
                <a:solidFill>
                  <a:srgbClr val="4D80F4">
                    <a:alpha val="72085"/>
                  </a:srgbClr>
                </a:solidFill>
                <a:ln w="25400" cap="flat">
                  <a:solidFill>
                    <a:srgbClr val="4D7FF4">
                      <a:alpha val="72085"/>
                    </a:srgbClr>
                  </a:solidFill>
                  <a:prstDash val="sysDot"/>
                  <a:miter lim="400000"/>
                </a:ln>
                <a:effectLst/>
              </p:spPr>
              <p:txBody>
                <a:bodyPr wrap="square" lIns="0" tIns="0" rIns="0" bIns="0" numCol="1" anchor="t">
                  <a:noAutofit/>
                </a:bodyPr>
                <a:lstStyle/>
                <a:p>
                  <a:pPr/>
                </a:p>
              </p:txBody>
            </p:sp>
            <p:sp>
              <p:nvSpPr>
                <p:cNvPr id="2512" name="Circle"/>
                <p:cNvSpPr/>
                <p:nvPr/>
              </p:nvSpPr>
              <p:spPr>
                <a:xfrm>
                  <a:off x="0" y="2764954"/>
                  <a:ext cx="100840" cy="100840"/>
                </a:xfrm>
                <a:prstGeom prst="ellipse">
                  <a:avLst/>
                </a:prstGeom>
                <a:solidFill>
                  <a:srgbClr val="4D80F4">
                    <a:alpha val="32761"/>
                  </a:srgbClr>
                </a:solidFill>
                <a:ln w="25400" cap="flat">
                  <a:solidFill>
                    <a:srgbClr val="4D7FF4">
                      <a:alpha val="32761"/>
                    </a:srgbClr>
                  </a:solidFill>
                  <a:prstDash val="sysDot"/>
                  <a:miter lim="400000"/>
                </a:ln>
                <a:effectLst/>
              </p:spPr>
              <p:txBody>
                <a:bodyPr wrap="square" lIns="0" tIns="0" rIns="0" bIns="0" numCol="1" anchor="t">
                  <a:noAutofit/>
                </a:bodyPr>
                <a:lstStyle/>
                <a:p>
                  <a:pPr/>
                </a:p>
              </p:txBody>
            </p:sp>
            <p:sp>
              <p:nvSpPr>
                <p:cNvPr id="2513" name="Line"/>
                <p:cNvSpPr/>
                <p:nvPr/>
              </p:nvSpPr>
              <p:spPr>
                <a:xfrm flipV="1">
                  <a:off x="57089" y="2030504"/>
                  <a:ext cx="1" cy="238326"/>
                </a:xfrm>
                <a:prstGeom prst="line">
                  <a:avLst/>
                </a:prstGeom>
                <a:noFill/>
                <a:ln w="25400" cap="flat">
                  <a:solidFill>
                    <a:schemeClr val="accent4">
                      <a:lumOff val="-3294"/>
                    </a:schemeClr>
                  </a:solidFill>
                  <a:prstDash val="sysDot"/>
                  <a:miter lim="400000"/>
                </a:ln>
                <a:effectLst>
                  <a:outerShdw sx="100000" sy="100000" kx="0" ky="0" algn="b" rotWithShape="0" blurRad="38100" dist="20000" dir="5400000">
                    <a:srgbClr val="000000">
                      <a:alpha val="38000"/>
                    </a:srgbClr>
                  </a:outerShdw>
                </a:effectLst>
              </p:spPr>
              <p:txBody>
                <a:bodyPr wrap="square" lIns="0" tIns="0" rIns="0" bIns="0" numCol="1" anchor="t">
                  <a:noAutofit/>
                </a:bodyPr>
                <a:lstStyle/>
                <a:p>
                  <a:pPr/>
                </a:p>
              </p:txBody>
            </p:sp>
          </p:grpSp>
        </p:grpSp>
        <p:sp>
          <p:nvSpPr>
            <p:cNvPr id="2516" name="Rectangle"/>
            <p:cNvSpPr/>
            <p:nvPr/>
          </p:nvSpPr>
          <p:spPr>
            <a:xfrm>
              <a:off x="0" y="808677"/>
              <a:ext cx="2011000" cy="3066203"/>
            </a:xfrm>
            <a:prstGeom prst="rect">
              <a:avLst/>
            </a:prstGeom>
            <a:noFill/>
            <a:ln w="12700" cap="flat">
              <a:solidFill>
                <a:srgbClr val="6573DA"/>
              </a:solidFill>
              <a:prstDash val="sysDot"/>
              <a:miter lim="400000"/>
            </a:ln>
            <a:effectLst/>
          </p:spPr>
          <p:txBody>
            <a:bodyPr wrap="square" lIns="0" tIns="0" rIns="0" bIns="0" numCol="1" anchor="t">
              <a:noAutofit/>
            </a:bodyPr>
            <a:lstStyle/>
            <a:p>
              <a:pPr/>
            </a:p>
          </p:txBody>
        </p:sp>
        <p:sp>
          <p:nvSpPr>
            <p:cNvPr id="2517" name="Rectangle"/>
            <p:cNvSpPr/>
            <p:nvPr/>
          </p:nvSpPr>
          <p:spPr>
            <a:xfrm>
              <a:off x="1650818" y="693968"/>
              <a:ext cx="2011000" cy="3066202"/>
            </a:xfrm>
            <a:prstGeom prst="rect">
              <a:avLst/>
            </a:prstGeom>
            <a:noFill/>
            <a:ln w="12700" cap="flat">
              <a:solidFill>
                <a:srgbClr val="E45C44"/>
              </a:solidFill>
              <a:prstDash val="sysDot"/>
              <a:miter lim="400000"/>
            </a:ln>
            <a:effectLst/>
          </p:spPr>
          <p:txBody>
            <a:bodyPr wrap="square" lIns="0" tIns="0" rIns="0" bIns="0" numCol="1" anchor="t">
              <a:noAutofit/>
            </a:bodyPr>
            <a:lstStyle/>
            <a:p>
              <a:pPr/>
            </a:p>
          </p:txBody>
        </p:sp>
        <p:sp>
          <p:nvSpPr>
            <p:cNvPr id="2518" name="Encoder"/>
            <p:cNvSpPr txBox="1"/>
            <p:nvPr/>
          </p:nvSpPr>
          <p:spPr>
            <a:xfrm>
              <a:off x="509724" y="3900613"/>
              <a:ext cx="858166" cy="25096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defRPr>
                  <a:solidFill>
                    <a:srgbClr val="6572DA"/>
                  </a:solidFill>
                </a:defRPr>
              </a:lvl1pPr>
            </a:lstStyle>
            <a:p>
              <a:pPr/>
              <a:r>
                <a:t>Encoder</a:t>
              </a:r>
            </a:p>
          </p:txBody>
        </p:sp>
        <p:sp>
          <p:nvSpPr>
            <p:cNvPr id="2519" name="Decoder"/>
            <p:cNvSpPr txBox="1"/>
            <p:nvPr/>
          </p:nvSpPr>
          <p:spPr>
            <a:xfrm>
              <a:off x="2264446" y="420549"/>
              <a:ext cx="870640" cy="25096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defRPr>
                  <a:solidFill>
                    <a:srgbClr val="E35C44"/>
                  </a:solidFill>
                </a:defRPr>
              </a:lvl1pPr>
            </a:lstStyle>
            <a:p>
              <a:pPr/>
              <a:r>
                <a:t>Decoder</a:t>
              </a:r>
            </a:p>
          </p:txBody>
        </p:sp>
        <p:sp>
          <p:nvSpPr>
            <p:cNvPr id="2520" name="Simplified Representation"/>
            <p:cNvSpPr txBox="1"/>
            <p:nvPr/>
          </p:nvSpPr>
          <p:spPr>
            <a:xfrm>
              <a:off x="828919" y="0"/>
              <a:ext cx="2038735" cy="19738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p>
              <a:pPr/>
              <a:r>
                <a:t>Simplified Representation</a:t>
              </a:r>
            </a:p>
          </p:txBody>
        </p:sp>
      </p:grpSp>
      <p:grpSp>
        <p:nvGrpSpPr>
          <p:cNvPr id="2534" name="Group"/>
          <p:cNvGrpSpPr/>
          <p:nvPr/>
        </p:nvGrpSpPr>
        <p:grpSpPr>
          <a:xfrm>
            <a:off x="5557706" y="1782403"/>
            <a:ext cx="2640057" cy="4523480"/>
            <a:chOff x="0" y="0"/>
            <a:chExt cx="2640055" cy="4523478"/>
          </a:xfrm>
        </p:grpSpPr>
        <p:sp>
          <p:nvSpPr>
            <p:cNvPr id="2522" name="Rectangle"/>
            <p:cNvSpPr/>
            <p:nvPr/>
          </p:nvSpPr>
          <p:spPr>
            <a:xfrm>
              <a:off x="69372" y="860438"/>
              <a:ext cx="423913" cy="2851255"/>
            </a:xfrm>
            <a:prstGeom prst="rect">
              <a:avLst/>
            </a:prstGeom>
            <a:noFill/>
            <a:ln w="25400" cap="flat">
              <a:solidFill>
                <a:srgbClr val="6572DA"/>
              </a:solidFill>
              <a:prstDash val="solid"/>
              <a:round/>
            </a:ln>
            <a:effectLst/>
          </p:spPr>
          <p:txBody>
            <a:bodyPr wrap="square" lIns="0" tIns="0" rIns="0" bIns="0" numCol="1" anchor="t">
              <a:noAutofit/>
            </a:bodyPr>
            <a:lstStyle/>
            <a:p>
              <a:pPr/>
            </a:p>
          </p:txBody>
        </p:sp>
        <p:sp>
          <p:nvSpPr>
            <p:cNvPr id="2523" name="Rectangle"/>
            <p:cNvSpPr/>
            <p:nvPr/>
          </p:nvSpPr>
          <p:spPr>
            <a:xfrm>
              <a:off x="2161424" y="860438"/>
              <a:ext cx="423913" cy="2851255"/>
            </a:xfrm>
            <a:prstGeom prst="rect">
              <a:avLst/>
            </a:prstGeom>
            <a:noFill/>
            <a:ln w="25400" cap="flat">
              <a:solidFill>
                <a:srgbClr val="E35C44">
                  <a:alpha val="51856"/>
                </a:srgbClr>
              </a:solidFill>
              <a:prstDash val="solid"/>
              <a:round/>
            </a:ln>
            <a:effectLst/>
          </p:spPr>
          <p:txBody>
            <a:bodyPr wrap="square" lIns="0" tIns="0" rIns="0" bIns="0" numCol="1" anchor="t">
              <a:noAutofit/>
            </a:bodyPr>
            <a:lstStyle/>
            <a:p>
              <a:pPr/>
            </a:p>
          </p:txBody>
        </p:sp>
        <p:sp>
          <p:nvSpPr>
            <p:cNvPr id="2524" name="Rectangle"/>
            <p:cNvSpPr/>
            <p:nvPr/>
          </p:nvSpPr>
          <p:spPr>
            <a:xfrm>
              <a:off x="1115398" y="1453071"/>
              <a:ext cx="423913" cy="1665989"/>
            </a:xfrm>
            <a:prstGeom prst="rect">
              <a:avLst/>
            </a:prstGeom>
            <a:noFill/>
            <a:ln w="25400" cap="flat">
              <a:solidFill>
                <a:srgbClr val="BAB9A0"/>
              </a:solidFill>
              <a:prstDash val="solid"/>
              <a:round/>
            </a:ln>
            <a:effectLst/>
          </p:spPr>
          <p:txBody>
            <a:bodyPr wrap="square" lIns="0" tIns="0" rIns="0" bIns="0" numCol="1" anchor="t">
              <a:noAutofit/>
            </a:bodyPr>
            <a:lstStyle/>
            <a:p>
              <a:pPr/>
            </a:p>
          </p:txBody>
        </p:sp>
        <p:sp>
          <p:nvSpPr>
            <p:cNvPr id="2525" name="Line"/>
            <p:cNvSpPr/>
            <p:nvPr/>
          </p:nvSpPr>
          <p:spPr>
            <a:xfrm flipH="1" flipV="1">
              <a:off x="481968" y="852209"/>
              <a:ext cx="635881" cy="603962"/>
            </a:xfrm>
            <a:prstGeom prst="line">
              <a:avLst/>
            </a:prstGeom>
            <a:noFill/>
            <a:ln w="12700" cap="flat">
              <a:solidFill>
                <a:srgbClr val="6572DA"/>
              </a:solidFill>
              <a:prstDash val="sysDot"/>
              <a:miter lim="400000"/>
            </a:ln>
            <a:effectLst/>
          </p:spPr>
          <p:txBody>
            <a:bodyPr wrap="square" lIns="0" tIns="0" rIns="0" bIns="0" numCol="1" anchor="t">
              <a:noAutofit/>
            </a:bodyPr>
            <a:lstStyle/>
            <a:p>
              <a:pPr/>
            </a:p>
          </p:txBody>
        </p:sp>
        <p:sp>
          <p:nvSpPr>
            <p:cNvPr id="2526" name="Line"/>
            <p:cNvSpPr/>
            <p:nvPr/>
          </p:nvSpPr>
          <p:spPr>
            <a:xfrm flipH="1">
              <a:off x="490825" y="3116342"/>
              <a:ext cx="627024" cy="571858"/>
            </a:xfrm>
            <a:prstGeom prst="line">
              <a:avLst/>
            </a:prstGeom>
            <a:noFill/>
            <a:ln w="12700" cap="flat">
              <a:solidFill>
                <a:srgbClr val="6572DA"/>
              </a:solidFill>
              <a:prstDash val="sysDot"/>
              <a:miter lim="400000"/>
            </a:ln>
            <a:effectLst/>
          </p:spPr>
          <p:txBody>
            <a:bodyPr wrap="square" lIns="0" tIns="0" rIns="0" bIns="0" numCol="1" anchor="t">
              <a:noAutofit/>
            </a:bodyPr>
            <a:lstStyle/>
            <a:p>
              <a:pPr/>
            </a:p>
          </p:txBody>
        </p:sp>
        <p:sp>
          <p:nvSpPr>
            <p:cNvPr id="2527" name="Line"/>
            <p:cNvSpPr/>
            <p:nvPr/>
          </p:nvSpPr>
          <p:spPr>
            <a:xfrm flipH="1" flipV="1">
              <a:off x="1526713" y="3100290"/>
              <a:ext cx="635880" cy="603962"/>
            </a:xfrm>
            <a:prstGeom prst="line">
              <a:avLst/>
            </a:prstGeom>
            <a:noFill/>
            <a:ln w="12700" cap="flat">
              <a:solidFill>
                <a:srgbClr val="E35C44">
                  <a:alpha val="51856"/>
                </a:srgbClr>
              </a:solidFill>
              <a:prstDash val="sysDot"/>
              <a:miter lim="400000"/>
            </a:ln>
            <a:effectLst/>
          </p:spPr>
          <p:txBody>
            <a:bodyPr wrap="square" lIns="0" tIns="0" rIns="0" bIns="0" numCol="1" anchor="t">
              <a:noAutofit/>
            </a:bodyPr>
            <a:lstStyle/>
            <a:p>
              <a:pPr/>
            </a:p>
          </p:txBody>
        </p:sp>
        <p:sp>
          <p:nvSpPr>
            <p:cNvPr id="2528" name="Line"/>
            <p:cNvSpPr/>
            <p:nvPr/>
          </p:nvSpPr>
          <p:spPr>
            <a:xfrm flipH="1">
              <a:off x="1535569" y="878802"/>
              <a:ext cx="627024" cy="571857"/>
            </a:xfrm>
            <a:prstGeom prst="line">
              <a:avLst/>
            </a:prstGeom>
            <a:noFill/>
            <a:ln w="12700" cap="flat">
              <a:solidFill>
                <a:srgbClr val="E35C44">
                  <a:alpha val="51856"/>
                </a:srgbClr>
              </a:solidFill>
              <a:prstDash val="sysDot"/>
              <a:miter lim="400000"/>
            </a:ln>
            <a:effectLst/>
          </p:spPr>
          <p:txBody>
            <a:bodyPr wrap="square" lIns="0" tIns="0" rIns="0" bIns="0" numCol="1" anchor="t">
              <a:noAutofit/>
            </a:bodyPr>
            <a:lstStyle/>
            <a:p>
              <a:pPr/>
            </a:p>
          </p:txBody>
        </p:sp>
        <p:sp>
          <p:nvSpPr>
            <p:cNvPr id="2529" name="Decoder"/>
            <p:cNvSpPr txBox="1"/>
            <p:nvPr/>
          </p:nvSpPr>
          <p:spPr>
            <a:xfrm>
              <a:off x="1409333" y="4272510"/>
              <a:ext cx="870639" cy="25096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ctr">
                <a:defRPr>
                  <a:solidFill>
                    <a:srgbClr val="E35C44"/>
                  </a:solidFill>
                </a:defRPr>
              </a:lvl1pPr>
            </a:lstStyle>
            <a:p>
              <a:pPr/>
              <a:r>
                <a:t>Decoder</a:t>
              </a:r>
            </a:p>
          </p:txBody>
        </p:sp>
        <p:sp>
          <p:nvSpPr>
            <p:cNvPr id="2530" name="Encoder"/>
            <p:cNvSpPr txBox="1"/>
            <p:nvPr/>
          </p:nvSpPr>
          <p:spPr>
            <a:xfrm>
              <a:off x="367062" y="4272510"/>
              <a:ext cx="858166" cy="25096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ctr">
                <a:defRPr>
                  <a:solidFill>
                    <a:srgbClr val="6572DA"/>
                  </a:solidFill>
                </a:defRPr>
              </a:lvl1pPr>
            </a:lstStyle>
            <a:p>
              <a:pPr/>
              <a:r>
                <a:t>Encoder</a:t>
              </a:r>
            </a:p>
          </p:txBody>
        </p:sp>
        <p:sp>
          <p:nvSpPr>
            <p:cNvPr id="2548" name="Connection Line"/>
            <p:cNvSpPr/>
            <p:nvPr/>
          </p:nvSpPr>
          <p:spPr>
            <a:xfrm>
              <a:off x="0" y="3886445"/>
              <a:ext cx="1591548" cy="219616"/>
            </a:xfrm>
            <a:custGeom>
              <a:avLst/>
              <a:gdLst/>
              <a:ahLst/>
              <a:cxnLst>
                <a:cxn ang="0">
                  <a:pos x="wd2" y="hd2"/>
                </a:cxn>
                <a:cxn ang="5400000">
                  <a:pos x="wd2" y="hd2"/>
                </a:cxn>
                <a:cxn ang="10800000">
                  <a:pos x="wd2" y="hd2"/>
                </a:cxn>
                <a:cxn ang="16200000">
                  <a:pos x="wd2" y="hd2"/>
                </a:cxn>
              </a:cxnLst>
              <a:rect l="0" t="0" r="r" b="b"/>
              <a:pathLst>
                <a:path w="21600" h="16201" fill="norm" stroke="1" extrusionOk="0">
                  <a:moveTo>
                    <a:pt x="0" y="0"/>
                  </a:moveTo>
                  <a:cubicBezTo>
                    <a:pt x="7827" y="21430"/>
                    <a:pt x="15027" y="21600"/>
                    <a:pt x="21600" y="510"/>
                  </a:cubicBezTo>
                </a:path>
              </a:pathLst>
            </a:custGeom>
            <a:noFill/>
            <a:ln w="25400" cap="flat">
              <a:solidFill>
                <a:srgbClr val="6572DA"/>
              </a:solidFill>
              <a:prstDash val="sysDot"/>
              <a:miter lim="400000"/>
            </a:ln>
            <a:effectLst/>
          </p:spPr>
          <p:txBody>
            <a:bodyPr/>
            <a:lstStyle/>
            <a:p>
              <a:pPr/>
            </a:p>
          </p:txBody>
        </p:sp>
        <p:sp>
          <p:nvSpPr>
            <p:cNvPr id="2549" name="Connection Line"/>
            <p:cNvSpPr/>
            <p:nvPr/>
          </p:nvSpPr>
          <p:spPr>
            <a:xfrm>
              <a:off x="1048507" y="3915611"/>
              <a:ext cx="1591549" cy="219617"/>
            </a:xfrm>
            <a:custGeom>
              <a:avLst/>
              <a:gdLst/>
              <a:ahLst/>
              <a:cxnLst>
                <a:cxn ang="0">
                  <a:pos x="wd2" y="hd2"/>
                </a:cxn>
                <a:cxn ang="5400000">
                  <a:pos x="wd2" y="hd2"/>
                </a:cxn>
                <a:cxn ang="10800000">
                  <a:pos x="wd2" y="hd2"/>
                </a:cxn>
                <a:cxn ang="16200000">
                  <a:pos x="wd2" y="hd2"/>
                </a:cxn>
              </a:cxnLst>
              <a:rect l="0" t="0" r="r" b="b"/>
              <a:pathLst>
                <a:path w="21600" h="16201" fill="norm" stroke="1" extrusionOk="0">
                  <a:moveTo>
                    <a:pt x="0" y="0"/>
                  </a:moveTo>
                  <a:cubicBezTo>
                    <a:pt x="7827" y="21430"/>
                    <a:pt x="15027" y="21600"/>
                    <a:pt x="21600" y="510"/>
                  </a:cubicBezTo>
                </a:path>
              </a:pathLst>
            </a:custGeom>
            <a:noFill/>
            <a:ln w="25400" cap="flat">
              <a:solidFill>
                <a:srgbClr val="F1AB9F"/>
              </a:solidFill>
              <a:custDash>
                <a:ds d="200000" sp="200000"/>
              </a:custDash>
              <a:miter lim="400000"/>
            </a:ln>
            <a:effectLst/>
          </p:spPr>
          <p:txBody>
            <a:bodyPr/>
            <a:lstStyle/>
            <a:p>
              <a:pPr/>
            </a:p>
          </p:txBody>
        </p:sp>
        <p:sp>
          <p:nvSpPr>
            <p:cNvPr id="2533" name="Abstract Representation"/>
            <p:cNvSpPr txBox="1"/>
            <p:nvPr/>
          </p:nvSpPr>
          <p:spPr>
            <a:xfrm>
              <a:off x="307987" y="0"/>
              <a:ext cx="1920144" cy="19738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p>
              <a:pPr/>
              <a:r>
                <a:t>Abstract Representation</a:t>
              </a:r>
            </a:p>
          </p:txBody>
        </p:sp>
      </p:grpSp>
      <p:grpSp>
        <p:nvGrpSpPr>
          <p:cNvPr id="2547" name="Group"/>
          <p:cNvGrpSpPr/>
          <p:nvPr/>
        </p:nvGrpSpPr>
        <p:grpSpPr>
          <a:xfrm>
            <a:off x="7534476" y="293959"/>
            <a:ext cx="1279795" cy="1037424"/>
            <a:chOff x="-17960" y="-17960"/>
            <a:chExt cx="1279793" cy="1037422"/>
          </a:xfrm>
        </p:grpSpPr>
        <p:pic>
          <p:nvPicPr>
            <p:cNvPr id="2535" name="Rounded Rectangle Rounded rectangle" descr="Rounded Rectangle Rounded rectangle"/>
            <p:cNvPicPr>
              <a:picLocks noChangeAspect="0"/>
            </p:cNvPicPr>
            <p:nvPr/>
          </p:nvPicPr>
          <p:blipFill>
            <a:blip r:embed="rId2">
              <a:extLst/>
            </a:blip>
            <a:stretch>
              <a:fillRect/>
            </a:stretch>
          </p:blipFill>
          <p:spPr>
            <a:xfrm>
              <a:off x="-17961" y="-17961"/>
              <a:ext cx="1279795" cy="1037423"/>
            </a:xfrm>
            <a:prstGeom prst="rect">
              <a:avLst/>
            </a:prstGeom>
            <a:effectLst/>
          </p:spPr>
        </p:pic>
        <p:grpSp>
          <p:nvGrpSpPr>
            <p:cNvPr id="2539" name="VAE"/>
            <p:cNvGrpSpPr/>
            <p:nvPr/>
          </p:nvGrpSpPr>
          <p:grpSpPr>
            <a:xfrm>
              <a:off x="68324" y="512069"/>
              <a:ext cx="1085991" cy="372260"/>
              <a:chOff x="0" y="0"/>
              <a:chExt cx="1085989" cy="372258"/>
            </a:xfrm>
          </p:grpSpPr>
          <p:sp>
            <p:nvSpPr>
              <p:cNvPr id="2538" name="VAE"/>
              <p:cNvSpPr/>
              <p:nvPr/>
            </p:nvSpPr>
            <p:spPr>
              <a:xfrm>
                <a:off x="17960" y="17960"/>
                <a:ext cx="1050070" cy="33633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829" y="0"/>
                    </a:moveTo>
                    <a:lnTo>
                      <a:pt x="1771" y="0"/>
                    </a:lnTo>
                    <a:cubicBezTo>
                      <a:pt x="1252" y="0"/>
                      <a:pt x="940" y="0"/>
                      <a:pt x="732" y="271"/>
                    </a:cubicBezTo>
                    <a:cubicBezTo>
                      <a:pt x="432" y="612"/>
                      <a:pt x="196" y="1349"/>
                      <a:pt x="87" y="2285"/>
                    </a:cubicBezTo>
                    <a:cubicBezTo>
                      <a:pt x="0" y="2934"/>
                      <a:pt x="0" y="3908"/>
                      <a:pt x="0" y="5531"/>
                    </a:cubicBezTo>
                    <a:lnTo>
                      <a:pt x="0" y="16069"/>
                    </a:lnTo>
                    <a:cubicBezTo>
                      <a:pt x="0" y="17692"/>
                      <a:pt x="0" y="18666"/>
                      <a:pt x="87" y="19315"/>
                    </a:cubicBezTo>
                    <a:cubicBezTo>
                      <a:pt x="196" y="20251"/>
                      <a:pt x="432" y="20988"/>
                      <a:pt x="732" y="21329"/>
                    </a:cubicBezTo>
                    <a:cubicBezTo>
                      <a:pt x="940" y="21600"/>
                      <a:pt x="1252" y="21600"/>
                      <a:pt x="1771" y="21600"/>
                    </a:cubicBezTo>
                    <a:lnTo>
                      <a:pt x="19829" y="21600"/>
                    </a:lnTo>
                    <a:cubicBezTo>
                      <a:pt x="20348" y="21600"/>
                      <a:pt x="20660" y="21600"/>
                      <a:pt x="20868" y="21329"/>
                    </a:cubicBezTo>
                    <a:cubicBezTo>
                      <a:pt x="21168" y="20988"/>
                      <a:pt x="21404" y="20251"/>
                      <a:pt x="21513" y="19315"/>
                    </a:cubicBezTo>
                    <a:cubicBezTo>
                      <a:pt x="21600" y="18666"/>
                      <a:pt x="21600" y="17692"/>
                      <a:pt x="21600" y="16069"/>
                    </a:cubicBezTo>
                    <a:lnTo>
                      <a:pt x="21600" y="5531"/>
                    </a:lnTo>
                    <a:cubicBezTo>
                      <a:pt x="21600" y="3908"/>
                      <a:pt x="21600" y="2934"/>
                      <a:pt x="21513" y="2285"/>
                    </a:cubicBezTo>
                    <a:cubicBezTo>
                      <a:pt x="21404" y="1349"/>
                      <a:pt x="21168" y="612"/>
                      <a:pt x="20868" y="271"/>
                    </a:cubicBezTo>
                    <a:cubicBezTo>
                      <a:pt x="20660" y="0"/>
                      <a:pt x="20348" y="0"/>
                      <a:pt x="19829" y="0"/>
                    </a:cubicBezTo>
                    <a:close/>
                  </a:path>
                </a:pathLst>
              </a:custGeom>
              <a:solidFill>
                <a:srgbClr val="D5D5D5"/>
              </a:solidFill>
              <a:ln>
                <a:noFill/>
              </a:ln>
              <a:effectLst/>
              <a:extLst>
                <a:ext uri="{C572A759-6A51-4108-AA02-DFA0A04FC94B}">
                  <ma14:wrappingTextBoxFlag xmlns:ma14="http://schemas.microsoft.com/office/mac/drawingml/2011/main" val="1"/>
                </a:ext>
              </a:extLst>
            </p:spPr>
            <p:txBody>
              <a:bodyPr wrap="square" lIns="19050" tIns="19050" rIns="19050" bIns="19050" numCol="1" anchor="ctr">
                <a:noAutofit/>
              </a:bodyPr>
              <a:lstStyle>
                <a:lvl1pPr algn="ctr" defTabSz="412750">
                  <a:defRPr sz="800">
                    <a:solidFill>
                      <a:srgbClr val="000000"/>
                    </a:solidFill>
                    <a:latin typeface="Helvetica Neue Medium"/>
                    <a:ea typeface="Helvetica Neue Medium"/>
                    <a:cs typeface="Helvetica Neue Medium"/>
                    <a:sym typeface="Helvetica Neue Medium"/>
                  </a:defRPr>
                </a:lvl1pPr>
              </a:lstStyle>
              <a:p>
                <a:pPr/>
                <a:r>
                  <a:t>VAE</a:t>
                </a:r>
              </a:p>
            </p:txBody>
          </p:sp>
          <p:pic>
            <p:nvPicPr>
              <p:cNvPr id="2537" name="VAE VAE" descr="VAE VAE"/>
              <p:cNvPicPr>
                <a:picLocks noChangeAspect="0"/>
              </p:cNvPicPr>
              <p:nvPr/>
            </p:nvPicPr>
            <p:blipFill>
              <a:blip r:embed="rId3">
                <a:extLst/>
              </a:blip>
              <a:stretch>
                <a:fillRect/>
              </a:stretch>
            </p:blipFill>
            <p:spPr>
              <a:xfrm>
                <a:off x="-1" y="0"/>
                <a:ext cx="1085991" cy="372259"/>
              </a:xfrm>
              <a:prstGeom prst="rect">
                <a:avLst/>
              </a:prstGeom>
              <a:effectLst/>
            </p:spPr>
          </p:pic>
        </p:grpSp>
        <p:grpSp>
          <p:nvGrpSpPr>
            <p:cNvPr id="2546" name="Group"/>
            <p:cNvGrpSpPr/>
            <p:nvPr/>
          </p:nvGrpSpPr>
          <p:grpSpPr>
            <a:xfrm>
              <a:off x="201565" y="134646"/>
              <a:ext cx="840742" cy="380024"/>
              <a:chOff x="-17960" y="-17960"/>
              <a:chExt cx="840741" cy="380023"/>
            </a:xfrm>
          </p:grpSpPr>
          <p:grpSp>
            <p:nvGrpSpPr>
              <p:cNvPr id="2542" name="Tasks and Models"/>
              <p:cNvGrpSpPr/>
              <p:nvPr/>
            </p:nvGrpSpPr>
            <p:grpSpPr>
              <a:xfrm>
                <a:off x="-17961" y="-17961"/>
                <a:ext cx="840742" cy="200964"/>
                <a:chOff x="0" y="0"/>
                <a:chExt cx="840741" cy="200962"/>
              </a:xfrm>
            </p:grpSpPr>
            <p:sp>
              <p:nvSpPr>
                <p:cNvPr id="2541" name="Tasks and Models"/>
                <p:cNvSpPr/>
                <p:nvPr/>
              </p:nvSpPr>
              <p:spPr>
                <a:xfrm>
                  <a:off x="17960" y="17960"/>
                  <a:ext cx="804821" cy="16504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829" y="0"/>
                      </a:moveTo>
                      <a:lnTo>
                        <a:pt x="1771" y="0"/>
                      </a:lnTo>
                      <a:cubicBezTo>
                        <a:pt x="1252" y="0"/>
                        <a:pt x="940" y="0"/>
                        <a:pt x="732" y="423"/>
                      </a:cubicBezTo>
                      <a:cubicBezTo>
                        <a:pt x="432" y="955"/>
                        <a:pt x="196" y="2107"/>
                        <a:pt x="87" y="3569"/>
                      </a:cubicBezTo>
                      <a:cubicBezTo>
                        <a:pt x="0" y="4583"/>
                        <a:pt x="0" y="6103"/>
                        <a:pt x="0" y="8638"/>
                      </a:cubicBezTo>
                      <a:lnTo>
                        <a:pt x="0" y="12962"/>
                      </a:lnTo>
                      <a:cubicBezTo>
                        <a:pt x="0" y="15497"/>
                        <a:pt x="0" y="17017"/>
                        <a:pt x="87" y="18031"/>
                      </a:cubicBezTo>
                      <a:cubicBezTo>
                        <a:pt x="196" y="19493"/>
                        <a:pt x="432" y="20645"/>
                        <a:pt x="732" y="21177"/>
                      </a:cubicBezTo>
                      <a:cubicBezTo>
                        <a:pt x="940" y="21600"/>
                        <a:pt x="1252" y="21600"/>
                        <a:pt x="1771" y="21600"/>
                      </a:cubicBezTo>
                      <a:lnTo>
                        <a:pt x="19829" y="21600"/>
                      </a:lnTo>
                      <a:cubicBezTo>
                        <a:pt x="20348" y="21600"/>
                        <a:pt x="20660" y="21600"/>
                        <a:pt x="20868" y="21177"/>
                      </a:cubicBezTo>
                      <a:cubicBezTo>
                        <a:pt x="21168" y="20645"/>
                        <a:pt x="21404" y="19493"/>
                        <a:pt x="21513" y="18031"/>
                      </a:cubicBezTo>
                      <a:cubicBezTo>
                        <a:pt x="21600" y="17017"/>
                        <a:pt x="21600" y="15497"/>
                        <a:pt x="21600" y="12962"/>
                      </a:cubicBezTo>
                      <a:lnTo>
                        <a:pt x="21600" y="8638"/>
                      </a:lnTo>
                      <a:cubicBezTo>
                        <a:pt x="21600" y="6103"/>
                        <a:pt x="21600" y="4583"/>
                        <a:pt x="21513" y="3569"/>
                      </a:cubicBezTo>
                      <a:cubicBezTo>
                        <a:pt x="21404" y="2107"/>
                        <a:pt x="21168" y="955"/>
                        <a:pt x="20868" y="423"/>
                      </a:cubicBezTo>
                      <a:cubicBezTo>
                        <a:pt x="20660" y="0"/>
                        <a:pt x="20348" y="0"/>
                        <a:pt x="19829" y="0"/>
                      </a:cubicBezTo>
                      <a:close/>
                    </a:path>
                  </a:pathLst>
                </a:custGeom>
                <a:solidFill>
                  <a:schemeClr val="accent1">
                    <a:lumOff val="2401"/>
                  </a:schemeClr>
                </a:solidFill>
                <a:ln>
                  <a:noFill/>
                </a:ln>
                <a:effectLst/>
                <a:extLst>
                  <a:ext uri="{C572A759-6A51-4108-AA02-DFA0A04FC94B}">
                    <ma14:wrappingTextBoxFlag xmlns:ma14="http://schemas.microsoft.com/office/mac/drawingml/2011/main" val="1"/>
                  </a:ext>
                </a:extLst>
              </p:spPr>
              <p:txBody>
                <a:bodyPr wrap="square" lIns="19050" tIns="19050" rIns="19050" bIns="19050" numCol="1" anchor="ctr">
                  <a:noAutofit/>
                </a:bodyPr>
                <a:lstStyle>
                  <a:lvl1pPr algn="ctr" defTabSz="412750">
                    <a:defRPr sz="600">
                      <a:solidFill>
                        <a:srgbClr val="000000"/>
                      </a:solidFill>
                      <a:latin typeface="Helvetica Neue Medium"/>
                      <a:ea typeface="Helvetica Neue Medium"/>
                      <a:cs typeface="Helvetica Neue Medium"/>
                      <a:sym typeface="Helvetica Neue Medium"/>
                    </a:defRPr>
                  </a:lvl1pPr>
                </a:lstStyle>
                <a:p>
                  <a:pPr/>
                  <a:r>
                    <a:t>Tasks and Models</a:t>
                  </a:r>
                </a:p>
              </p:txBody>
            </p:sp>
            <p:pic>
              <p:nvPicPr>
                <p:cNvPr id="2540" name="Tasks and Models Tasks and Models" descr="Tasks and Models Tasks and Models"/>
                <p:cNvPicPr>
                  <a:picLocks noChangeAspect="0"/>
                </p:cNvPicPr>
                <p:nvPr/>
              </p:nvPicPr>
              <p:blipFill>
                <a:blip r:embed="rId4">
                  <a:extLst/>
                </a:blip>
                <a:stretch>
                  <a:fillRect/>
                </a:stretch>
              </p:blipFill>
              <p:spPr>
                <a:xfrm>
                  <a:off x="-1" y="-1"/>
                  <a:ext cx="840743" cy="200964"/>
                </a:xfrm>
                <a:prstGeom prst="rect">
                  <a:avLst/>
                </a:prstGeom>
                <a:effectLst/>
              </p:spPr>
            </p:pic>
          </p:grpSp>
          <p:grpSp>
            <p:nvGrpSpPr>
              <p:cNvPr id="2545" name="Intro to NN"/>
              <p:cNvGrpSpPr/>
              <p:nvPr/>
            </p:nvGrpSpPr>
            <p:grpSpPr>
              <a:xfrm>
                <a:off x="-17961" y="152576"/>
                <a:ext cx="840742" cy="209487"/>
                <a:chOff x="0" y="0"/>
                <a:chExt cx="840741" cy="209486"/>
              </a:xfrm>
            </p:grpSpPr>
            <p:sp>
              <p:nvSpPr>
                <p:cNvPr id="2544" name="Intro to NN"/>
                <p:cNvSpPr/>
                <p:nvPr/>
              </p:nvSpPr>
              <p:spPr>
                <a:xfrm>
                  <a:off x="17960" y="17960"/>
                  <a:ext cx="804821" cy="17356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829" y="0"/>
                      </a:moveTo>
                      <a:lnTo>
                        <a:pt x="1771" y="0"/>
                      </a:lnTo>
                      <a:cubicBezTo>
                        <a:pt x="1252" y="0"/>
                        <a:pt x="940" y="0"/>
                        <a:pt x="732" y="403"/>
                      </a:cubicBezTo>
                      <a:cubicBezTo>
                        <a:pt x="432" y="908"/>
                        <a:pt x="196" y="2003"/>
                        <a:pt x="87" y="3393"/>
                      </a:cubicBezTo>
                      <a:cubicBezTo>
                        <a:pt x="0" y="4357"/>
                        <a:pt x="0" y="5804"/>
                        <a:pt x="0" y="8214"/>
                      </a:cubicBezTo>
                      <a:lnTo>
                        <a:pt x="0" y="13386"/>
                      </a:lnTo>
                      <a:cubicBezTo>
                        <a:pt x="0" y="15796"/>
                        <a:pt x="0" y="17243"/>
                        <a:pt x="87" y="18207"/>
                      </a:cubicBezTo>
                      <a:cubicBezTo>
                        <a:pt x="196" y="19597"/>
                        <a:pt x="432" y="20692"/>
                        <a:pt x="732" y="21197"/>
                      </a:cubicBezTo>
                      <a:cubicBezTo>
                        <a:pt x="940" y="21600"/>
                        <a:pt x="1252" y="21600"/>
                        <a:pt x="1771" y="21600"/>
                      </a:cubicBezTo>
                      <a:lnTo>
                        <a:pt x="19829" y="21600"/>
                      </a:lnTo>
                      <a:cubicBezTo>
                        <a:pt x="20348" y="21600"/>
                        <a:pt x="20660" y="21600"/>
                        <a:pt x="20868" y="21197"/>
                      </a:cubicBezTo>
                      <a:cubicBezTo>
                        <a:pt x="21168" y="20692"/>
                        <a:pt x="21404" y="19597"/>
                        <a:pt x="21513" y="18207"/>
                      </a:cubicBezTo>
                      <a:cubicBezTo>
                        <a:pt x="21600" y="17243"/>
                        <a:pt x="21600" y="15796"/>
                        <a:pt x="21600" y="13386"/>
                      </a:cubicBezTo>
                      <a:lnTo>
                        <a:pt x="21600" y="8214"/>
                      </a:lnTo>
                      <a:cubicBezTo>
                        <a:pt x="21600" y="5804"/>
                        <a:pt x="21600" y="4357"/>
                        <a:pt x="21513" y="3393"/>
                      </a:cubicBezTo>
                      <a:cubicBezTo>
                        <a:pt x="21404" y="2003"/>
                        <a:pt x="21168" y="908"/>
                        <a:pt x="20868" y="403"/>
                      </a:cubicBezTo>
                      <a:cubicBezTo>
                        <a:pt x="20660" y="0"/>
                        <a:pt x="20348" y="0"/>
                        <a:pt x="19829" y="0"/>
                      </a:cubicBezTo>
                      <a:close/>
                    </a:path>
                  </a:pathLst>
                </a:custGeom>
                <a:solidFill>
                  <a:schemeClr val="accent1">
                    <a:lumOff val="2401"/>
                  </a:schemeClr>
                </a:solidFill>
                <a:ln>
                  <a:noFill/>
                </a:ln>
                <a:effectLst/>
                <a:extLst>
                  <a:ext uri="{C572A759-6A51-4108-AA02-DFA0A04FC94B}">
                    <ma14:wrappingTextBoxFlag xmlns:ma14="http://schemas.microsoft.com/office/mac/drawingml/2011/main" val="1"/>
                  </a:ext>
                </a:extLst>
              </p:spPr>
              <p:txBody>
                <a:bodyPr wrap="square" lIns="19050" tIns="19050" rIns="19050" bIns="19050" numCol="1" anchor="ctr">
                  <a:noAutofit/>
                </a:bodyPr>
                <a:lstStyle>
                  <a:lvl1pPr algn="ctr" defTabSz="412750">
                    <a:defRPr sz="600">
                      <a:solidFill>
                        <a:srgbClr val="000000"/>
                      </a:solidFill>
                      <a:latin typeface="Helvetica Neue Medium"/>
                      <a:ea typeface="Helvetica Neue Medium"/>
                      <a:cs typeface="Helvetica Neue Medium"/>
                      <a:sym typeface="Helvetica Neue Medium"/>
                    </a:defRPr>
                  </a:lvl1pPr>
                </a:lstStyle>
                <a:p>
                  <a:pPr/>
                  <a:r>
                    <a:t>Intro to NN</a:t>
                  </a:r>
                </a:p>
              </p:txBody>
            </p:sp>
            <p:pic>
              <p:nvPicPr>
                <p:cNvPr id="2543" name="Intro to NN Intro to NN" descr="Intro to NN Intro to NN"/>
                <p:cNvPicPr>
                  <a:picLocks noChangeAspect="0"/>
                </p:cNvPicPr>
                <p:nvPr/>
              </p:nvPicPr>
              <p:blipFill>
                <a:blip r:embed="rId5">
                  <a:extLst/>
                </a:blip>
                <a:stretch>
                  <a:fillRect/>
                </a:stretch>
              </p:blipFill>
              <p:spPr>
                <a:xfrm>
                  <a:off x="-1" y="0"/>
                  <a:ext cx="840743" cy="209487"/>
                </a:xfrm>
                <a:prstGeom prst="rect">
                  <a:avLst/>
                </a:prstGeom>
                <a:effectLst/>
              </p:spPr>
            </p:pic>
          </p:grpSp>
        </p:grpSp>
      </p:gr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1" name="Tasks in Generative AI Music"/>
          <p:cNvSpPr txBox="1"/>
          <p:nvPr>
            <p:ph type="title" idx="4294967295"/>
          </p:nvPr>
        </p:nvSpPr>
        <p:spPr>
          <a:xfrm>
            <a:off x="452437" y="754062"/>
            <a:ext cx="8239126" cy="538107"/>
          </a:xfrm>
          <a:prstGeom prst="rect">
            <a:avLst/>
          </a:prstGeom>
        </p:spPr>
        <p:txBody>
          <a:bodyPr lIns="19050" tIns="19050" rIns="19050" bIns="19050" anchor="t">
            <a:normAutofit fontScale="100000" lnSpcReduction="0"/>
          </a:bodyPr>
          <a:lstStyle>
            <a:lvl1pPr defTabSz="1219169">
              <a:lnSpc>
                <a:spcPct val="80000"/>
              </a:lnSpc>
              <a:defRPr b="1" spc="-53" sz="2700">
                <a:solidFill>
                  <a:srgbClr val="000000"/>
                </a:solidFill>
                <a:latin typeface="Helvetica Neue"/>
                <a:ea typeface="Helvetica Neue"/>
                <a:cs typeface="Helvetica Neue"/>
                <a:sym typeface="Helvetica Neue"/>
              </a:defRPr>
            </a:lvl1pPr>
          </a:lstStyle>
          <a:p>
            <a:pPr/>
            <a:r>
              <a:t>Tasks in Generative AI Music</a:t>
            </a:r>
          </a:p>
        </p:txBody>
      </p:sp>
      <p:sp>
        <p:nvSpPr>
          <p:cNvPr id="362" name="Google Shape;327;g969d9af56f_0_190"/>
          <p:cNvSpPr/>
          <p:nvPr/>
        </p:nvSpPr>
        <p:spPr>
          <a:xfrm>
            <a:off x="870903" y="2440605"/>
            <a:ext cx="7427401" cy="2171701"/>
          </a:xfrm>
          <a:prstGeom prst="rect">
            <a:avLst/>
          </a:prstGeom>
          <a:solidFill>
            <a:srgbClr val="E8E3CE"/>
          </a:solidFill>
          <a:ln>
            <a:solidFill>
              <a:srgbClr val="4A5356"/>
            </a:solidFill>
          </a:ln>
        </p:spPr>
        <p:txBody>
          <a:bodyPr lIns="0" tIns="0" rIns="0" bIns="0"/>
          <a:lstStyle/>
          <a:p>
            <a:pPr algn="ctr">
              <a:defRPr b="1">
                <a:solidFill>
                  <a:srgbClr val="000000"/>
                </a:solidFill>
              </a:defRPr>
            </a:pPr>
          </a:p>
        </p:txBody>
      </p:sp>
      <p:grpSp>
        <p:nvGrpSpPr>
          <p:cNvPr id="365" name="Google Shape;328;g969d9af56f_0_190"/>
          <p:cNvGrpSpPr/>
          <p:nvPr/>
        </p:nvGrpSpPr>
        <p:grpSpPr>
          <a:xfrm>
            <a:off x="1157677" y="2945378"/>
            <a:ext cx="1168201" cy="491700"/>
            <a:chOff x="0" y="0"/>
            <a:chExt cx="1168200" cy="491699"/>
          </a:xfrm>
        </p:grpSpPr>
        <p:sp>
          <p:nvSpPr>
            <p:cNvPr id="363" name="Rectangle"/>
            <p:cNvSpPr/>
            <p:nvPr/>
          </p:nvSpPr>
          <p:spPr>
            <a:xfrm>
              <a:off x="-1" y="-1"/>
              <a:ext cx="1168202" cy="491701"/>
            </a:xfrm>
            <a:prstGeom prst="rect">
              <a:avLst/>
            </a:prstGeom>
            <a:solidFill>
              <a:srgbClr val="FCE5CD"/>
            </a:solidFill>
            <a:ln w="9525" cap="flat">
              <a:solidFill>
                <a:srgbClr val="4A5356"/>
              </a:solidFill>
              <a:prstDash val="solid"/>
              <a:round/>
            </a:ln>
            <a:effectLst/>
          </p:spPr>
          <p:txBody>
            <a:bodyPr wrap="square" lIns="0" tIns="0" rIns="0" bIns="0" numCol="1" anchor="ctr">
              <a:noAutofit/>
            </a:bodyPr>
            <a:lstStyle/>
            <a:p>
              <a:pPr algn="ctr">
                <a:defRPr sz="1000">
                  <a:solidFill>
                    <a:srgbClr val="000000"/>
                  </a:solidFill>
                </a:defRPr>
              </a:pPr>
            </a:p>
          </p:txBody>
        </p:sp>
        <p:sp>
          <p:nvSpPr>
            <p:cNvPr id="364" name="Short-term Generation"/>
            <p:cNvSpPr txBox="1"/>
            <p:nvPr/>
          </p:nvSpPr>
          <p:spPr>
            <a:xfrm>
              <a:off x="4762" y="16801"/>
              <a:ext cx="1158676" cy="45809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4" tIns="91424" rIns="91424" bIns="91424" numCol="1" anchor="ctr">
              <a:spAutoFit/>
            </a:bodyPr>
            <a:lstStyle>
              <a:lvl1pPr algn="ctr">
                <a:defRPr sz="1000">
                  <a:solidFill>
                    <a:srgbClr val="000000"/>
                  </a:solidFill>
                </a:defRPr>
              </a:lvl1pPr>
            </a:lstStyle>
            <a:p>
              <a:pPr/>
              <a:r>
                <a:t>Short-term Generation</a:t>
              </a:r>
            </a:p>
          </p:txBody>
        </p:sp>
      </p:grpSp>
      <p:grpSp>
        <p:nvGrpSpPr>
          <p:cNvPr id="368" name="Google Shape;329;g969d9af56f_0_190"/>
          <p:cNvGrpSpPr/>
          <p:nvPr/>
        </p:nvGrpSpPr>
        <p:grpSpPr>
          <a:xfrm>
            <a:off x="2575702" y="2945378"/>
            <a:ext cx="1168201" cy="491700"/>
            <a:chOff x="0" y="0"/>
            <a:chExt cx="1168200" cy="491699"/>
          </a:xfrm>
        </p:grpSpPr>
        <p:sp>
          <p:nvSpPr>
            <p:cNvPr id="366" name="Rectangle"/>
            <p:cNvSpPr/>
            <p:nvPr/>
          </p:nvSpPr>
          <p:spPr>
            <a:xfrm>
              <a:off x="-1" y="-1"/>
              <a:ext cx="1168202" cy="491701"/>
            </a:xfrm>
            <a:prstGeom prst="rect">
              <a:avLst/>
            </a:prstGeom>
            <a:solidFill>
              <a:srgbClr val="FCE5CD"/>
            </a:solidFill>
            <a:ln w="9525" cap="flat">
              <a:solidFill>
                <a:srgbClr val="4A5356"/>
              </a:solidFill>
              <a:prstDash val="solid"/>
              <a:round/>
            </a:ln>
            <a:effectLst/>
          </p:spPr>
          <p:txBody>
            <a:bodyPr wrap="square" lIns="0" tIns="0" rIns="0" bIns="0" numCol="1" anchor="ctr">
              <a:noAutofit/>
            </a:bodyPr>
            <a:lstStyle/>
            <a:p>
              <a:pPr algn="ctr">
                <a:defRPr sz="1000">
                  <a:solidFill>
                    <a:srgbClr val="000000"/>
                  </a:solidFill>
                </a:defRPr>
              </a:pPr>
            </a:p>
          </p:txBody>
        </p:sp>
        <p:sp>
          <p:nvSpPr>
            <p:cNvPr id="367" name="Long-term Generation"/>
            <p:cNvSpPr txBox="1"/>
            <p:nvPr/>
          </p:nvSpPr>
          <p:spPr>
            <a:xfrm>
              <a:off x="4762" y="16801"/>
              <a:ext cx="1158676" cy="45809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4" tIns="91424" rIns="91424" bIns="91424" numCol="1" anchor="ctr">
              <a:spAutoFit/>
            </a:bodyPr>
            <a:lstStyle>
              <a:lvl1pPr algn="ctr">
                <a:defRPr sz="1000">
                  <a:solidFill>
                    <a:srgbClr val="000000"/>
                  </a:solidFill>
                </a:defRPr>
              </a:lvl1pPr>
            </a:lstStyle>
            <a:p>
              <a:pPr/>
              <a:r>
                <a:t>Long-term Generation</a:t>
              </a:r>
            </a:p>
          </p:txBody>
        </p:sp>
      </p:grpSp>
      <p:grpSp>
        <p:nvGrpSpPr>
          <p:cNvPr id="371" name="Google Shape;330;g969d9af56f_0_190"/>
          <p:cNvGrpSpPr/>
          <p:nvPr/>
        </p:nvGrpSpPr>
        <p:grpSpPr>
          <a:xfrm>
            <a:off x="1157677" y="3653590"/>
            <a:ext cx="1168201" cy="491700"/>
            <a:chOff x="0" y="0"/>
            <a:chExt cx="1168200" cy="491699"/>
          </a:xfrm>
        </p:grpSpPr>
        <p:sp>
          <p:nvSpPr>
            <p:cNvPr id="369" name="Rectangle"/>
            <p:cNvSpPr/>
            <p:nvPr/>
          </p:nvSpPr>
          <p:spPr>
            <a:xfrm>
              <a:off x="-1" y="-1"/>
              <a:ext cx="1168202" cy="491701"/>
            </a:xfrm>
            <a:prstGeom prst="rect">
              <a:avLst/>
            </a:prstGeom>
            <a:solidFill>
              <a:srgbClr val="FCE5CD"/>
            </a:solidFill>
            <a:ln w="9525" cap="flat">
              <a:solidFill>
                <a:srgbClr val="4A5356"/>
              </a:solidFill>
              <a:prstDash val="solid"/>
              <a:round/>
            </a:ln>
            <a:effectLst/>
          </p:spPr>
          <p:txBody>
            <a:bodyPr wrap="square" lIns="0" tIns="0" rIns="0" bIns="0" numCol="1" anchor="ctr">
              <a:noAutofit/>
            </a:bodyPr>
            <a:lstStyle/>
            <a:p>
              <a:pPr algn="ctr">
                <a:defRPr sz="1000">
                  <a:solidFill>
                    <a:srgbClr val="000000"/>
                  </a:solidFill>
                </a:defRPr>
              </a:pPr>
            </a:p>
          </p:txBody>
        </p:sp>
        <p:sp>
          <p:nvSpPr>
            <p:cNvPr id="370" name="Conditional Generation"/>
            <p:cNvSpPr txBox="1"/>
            <p:nvPr/>
          </p:nvSpPr>
          <p:spPr>
            <a:xfrm>
              <a:off x="4762" y="16801"/>
              <a:ext cx="1158676" cy="45809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4" tIns="91424" rIns="91424" bIns="91424" numCol="1" anchor="ctr">
              <a:spAutoFit/>
            </a:bodyPr>
            <a:lstStyle>
              <a:lvl1pPr algn="ctr">
                <a:defRPr sz="1000">
                  <a:solidFill>
                    <a:srgbClr val="000000"/>
                  </a:solidFill>
                </a:defRPr>
              </a:lvl1pPr>
            </a:lstStyle>
            <a:p>
              <a:pPr/>
              <a:r>
                <a:t>Conditional Generation</a:t>
              </a:r>
            </a:p>
          </p:txBody>
        </p:sp>
      </p:grpSp>
      <p:grpSp>
        <p:nvGrpSpPr>
          <p:cNvPr id="374" name="Google Shape;331;g969d9af56f_0_190"/>
          <p:cNvGrpSpPr/>
          <p:nvPr/>
        </p:nvGrpSpPr>
        <p:grpSpPr>
          <a:xfrm>
            <a:off x="2575702" y="3653590"/>
            <a:ext cx="1168201" cy="491700"/>
            <a:chOff x="0" y="0"/>
            <a:chExt cx="1168200" cy="491699"/>
          </a:xfrm>
        </p:grpSpPr>
        <p:sp>
          <p:nvSpPr>
            <p:cNvPr id="372" name="Rectangle"/>
            <p:cNvSpPr/>
            <p:nvPr/>
          </p:nvSpPr>
          <p:spPr>
            <a:xfrm>
              <a:off x="-1" y="-1"/>
              <a:ext cx="1168202" cy="491701"/>
            </a:xfrm>
            <a:prstGeom prst="rect">
              <a:avLst/>
            </a:prstGeom>
            <a:solidFill>
              <a:srgbClr val="FCE5CD"/>
            </a:solidFill>
            <a:ln w="9525" cap="flat">
              <a:solidFill>
                <a:srgbClr val="4A5356"/>
              </a:solidFill>
              <a:prstDash val="solid"/>
              <a:round/>
            </a:ln>
            <a:effectLst/>
          </p:spPr>
          <p:txBody>
            <a:bodyPr wrap="square" lIns="0" tIns="0" rIns="0" bIns="0" numCol="1" anchor="ctr">
              <a:noAutofit/>
            </a:bodyPr>
            <a:lstStyle/>
            <a:p>
              <a:pPr algn="ctr">
                <a:defRPr sz="1000">
                  <a:solidFill>
                    <a:srgbClr val="000000"/>
                  </a:solidFill>
                </a:defRPr>
              </a:pPr>
            </a:p>
          </p:txBody>
        </p:sp>
        <p:sp>
          <p:nvSpPr>
            <p:cNvPr id="373" name="Continuation"/>
            <p:cNvSpPr txBox="1"/>
            <p:nvPr/>
          </p:nvSpPr>
          <p:spPr>
            <a:xfrm>
              <a:off x="4762" y="86651"/>
              <a:ext cx="1158676" cy="31839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4" tIns="91424" rIns="91424" bIns="91424" numCol="1" anchor="ctr">
              <a:spAutoFit/>
            </a:bodyPr>
            <a:lstStyle>
              <a:lvl1pPr algn="ctr">
                <a:defRPr sz="1000">
                  <a:solidFill>
                    <a:srgbClr val="000000"/>
                  </a:solidFill>
                </a:defRPr>
              </a:lvl1pPr>
            </a:lstStyle>
            <a:p>
              <a:pPr/>
              <a:r>
                <a:t>Continuation</a:t>
              </a:r>
            </a:p>
          </p:txBody>
        </p:sp>
      </p:grpSp>
      <p:grpSp>
        <p:nvGrpSpPr>
          <p:cNvPr id="377" name="Google Shape;332;g969d9af56f_0_190"/>
          <p:cNvGrpSpPr/>
          <p:nvPr/>
        </p:nvGrpSpPr>
        <p:grpSpPr>
          <a:xfrm>
            <a:off x="3993727" y="2945387"/>
            <a:ext cx="1168201" cy="491700"/>
            <a:chOff x="0" y="0"/>
            <a:chExt cx="1168200" cy="491699"/>
          </a:xfrm>
        </p:grpSpPr>
        <p:sp>
          <p:nvSpPr>
            <p:cNvPr id="375" name="Rectangle"/>
            <p:cNvSpPr/>
            <p:nvPr/>
          </p:nvSpPr>
          <p:spPr>
            <a:xfrm>
              <a:off x="-1" y="-1"/>
              <a:ext cx="1168202" cy="491701"/>
            </a:xfrm>
            <a:prstGeom prst="rect">
              <a:avLst/>
            </a:prstGeom>
            <a:solidFill>
              <a:srgbClr val="FCE5CD"/>
            </a:solidFill>
            <a:ln w="9525" cap="flat">
              <a:solidFill>
                <a:srgbClr val="4A5356"/>
              </a:solidFill>
              <a:prstDash val="solid"/>
              <a:round/>
            </a:ln>
            <a:effectLst/>
          </p:spPr>
          <p:txBody>
            <a:bodyPr wrap="square" lIns="0" tIns="0" rIns="0" bIns="0" numCol="1" anchor="ctr">
              <a:noAutofit/>
            </a:bodyPr>
            <a:lstStyle/>
            <a:p>
              <a:pPr algn="ctr">
                <a:defRPr sz="1000">
                  <a:solidFill>
                    <a:srgbClr val="000000"/>
                  </a:solidFill>
                </a:defRPr>
              </a:pPr>
            </a:p>
          </p:txBody>
        </p:sp>
        <p:sp>
          <p:nvSpPr>
            <p:cNvPr id="376" name="Humanization"/>
            <p:cNvSpPr txBox="1"/>
            <p:nvPr/>
          </p:nvSpPr>
          <p:spPr>
            <a:xfrm>
              <a:off x="4762" y="86651"/>
              <a:ext cx="1158676" cy="31839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4" tIns="91424" rIns="91424" bIns="91424" numCol="1" anchor="ctr">
              <a:spAutoFit/>
            </a:bodyPr>
            <a:lstStyle>
              <a:lvl1pPr algn="ctr">
                <a:defRPr sz="1000">
                  <a:solidFill>
                    <a:srgbClr val="000000"/>
                  </a:solidFill>
                </a:defRPr>
              </a:lvl1pPr>
            </a:lstStyle>
            <a:p>
              <a:pPr/>
              <a:r>
                <a:t>Humanization</a:t>
              </a:r>
            </a:p>
          </p:txBody>
        </p:sp>
      </p:grpSp>
      <p:grpSp>
        <p:nvGrpSpPr>
          <p:cNvPr id="380" name="Google Shape;333;g969d9af56f_0_190"/>
          <p:cNvGrpSpPr/>
          <p:nvPr/>
        </p:nvGrpSpPr>
        <p:grpSpPr>
          <a:xfrm>
            <a:off x="3993727" y="3653575"/>
            <a:ext cx="1168201" cy="491700"/>
            <a:chOff x="0" y="0"/>
            <a:chExt cx="1168200" cy="491699"/>
          </a:xfrm>
        </p:grpSpPr>
        <p:sp>
          <p:nvSpPr>
            <p:cNvPr id="378" name="Rectangle"/>
            <p:cNvSpPr/>
            <p:nvPr/>
          </p:nvSpPr>
          <p:spPr>
            <a:xfrm>
              <a:off x="-1" y="-1"/>
              <a:ext cx="1168202" cy="491701"/>
            </a:xfrm>
            <a:prstGeom prst="rect">
              <a:avLst/>
            </a:prstGeom>
            <a:solidFill>
              <a:srgbClr val="FCE5CD"/>
            </a:solidFill>
            <a:ln w="9525" cap="flat">
              <a:solidFill>
                <a:srgbClr val="4A5356"/>
              </a:solidFill>
              <a:prstDash val="solid"/>
              <a:round/>
            </a:ln>
            <a:effectLst/>
          </p:spPr>
          <p:txBody>
            <a:bodyPr wrap="square" lIns="0" tIns="0" rIns="0" bIns="0" numCol="1" anchor="ctr">
              <a:noAutofit/>
            </a:bodyPr>
            <a:lstStyle/>
            <a:p>
              <a:pPr algn="ctr">
                <a:defRPr sz="1000">
                  <a:solidFill>
                    <a:srgbClr val="000000"/>
                  </a:solidFill>
                </a:defRPr>
              </a:pPr>
            </a:p>
          </p:txBody>
        </p:sp>
        <p:sp>
          <p:nvSpPr>
            <p:cNvPr id="379" name="Multi-Instrument Orchestration"/>
            <p:cNvSpPr txBox="1"/>
            <p:nvPr/>
          </p:nvSpPr>
          <p:spPr>
            <a:xfrm>
              <a:off x="4762" y="16801"/>
              <a:ext cx="1158676" cy="45809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4" tIns="91424" rIns="91424" bIns="91424" numCol="1" anchor="ctr">
              <a:spAutoFit/>
            </a:bodyPr>
            <a:lstStyle>
              <a:lvl1pPr algn="ctr">
                <a:defRPr sz="1000">
                  <a:solidFill>
                    <a:srgbClr val="000000"/>
                  </a:solidFill>
                </a:defRPr>
              </a:lvl1pPr>
            </a:lstStyle>
            <a:p>
              <a:pPr/>
              <a:r>
                <a:t>Multi-Instrument Orchestration</a:t>
              </a:r>
            </a:p>
          </p:txBody>
        </p:sp>
      </p:grpSp>
      <p:grpSp>
        <p:nvGrpSpPr>
          <p:cNvPr id="383" name="Google Shape;334;g969d9af56f_0_190"/>
          <p:cNvGrpSpPr/>
          <p:nvPr/>
        </p:nvGrpSpPr>
        <p:grpSpPr>
          <a:xfrm>
            <a:off x="5411751" y="2945347"/>
            <a:ext cx="1168201" cy="491700"/>
            <a:chOff x="0" y="0"/>
            <a:chExt cx="1168200" cy="491699"/>
          </a:xfrm>
        </p:grpSpPr>
        <p:sp>
          <p:nvSpPr>
            <p:cNvPr id="381" name="Rectangle"/>
            <p:cNvSpPr/>
            <p:nvPr/>
          </p:nvSpPr>
          <p:spPr>
            <a:xfrm>
              <a:off x="-1" y="-1"/>
              <a:ext cx="1168202" cy="491701"/>
            </a:xfrm>
            <a:prstGeom prst="rect">
              <a:avLst/>
            </a:prstGeom>
            <a:solidFill>
              <a:srgbClr val="FCE5CD"/>
            </a:solidFill>
            <a:ln w="9525" cap="flat">
              <a:solidFill>
                <a:srgbClr val="4A5356"/>
              </a:solidFill>
              <a:prstDash val="solid"/>
              <a:round/>
            </a:ln>
            <a:effectLst/>
          </p:spPr>
          <p:txBody>
            <a:bodyPr wrap="square" lIns="0" tIns="0" rIns="0" bIns="0" numCol="1" anchor="ctr">
              <a:noAutofit/>
            </a:bodyPr>
            <a:lstStyle/>
            <a:p>
              <a:pPr algn="ctr">
                <a:defRPr sz="1000">
                  <a:solidFill>
                    <a:srgbClr val="000000"/>
                  </a:solidFill>
                </a:defRPr>
              </a:pPr>
            </a:p>
          </p:txBody>
        </p:sp>
        <p:sp>
          <p:nvSpPr>
            <p:cNvPr id="382" name="Style Transformation"/>
            <p:cNvSpPr txBox="1"/>
            <p:nvPr/>
          </p:nvSpPr>
          <p:spPr>
            <a:xfrm>
              <a:off x="4762" y="16801"/>
              <a:ext cx="1158676" cy="45809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4" tIns="91424" rIns="91424" bIns="91424" numCol="1" anchor="ctr">
              <a:spAutoFit/>
            </a:bodyPr>
            <a:lstStyle>
              <a:lvl1pPr algn="ctr">
                <a:defRPr sz="1000">
                  <a:solidFill>
                    <a:srgbClr val="000000"/>
                  </a:solidFill>
                </a:defRPr>
              </a:lvl1pPr>
            </a:lstStyle>
            <a:p>
              <a:pPr/>
              <a:r>
                <a:t>Style Transformation</a:t>
              </a:r>
            </a:p>
          </p:txBody>
        </p:sp>
      </p:grpSp>
      <p:grpSp>
        <p:nvGrpSpPr>
          <p:cNvPr id="386" name="Google Shape;335;g969d9af56f_0_190"/>
          <p:cNvGrpSpPr/>
          <p:nvPr/>
        </p:nvGrpSpPr>
        <p:grpSpPr>
          <a:xfrm>
            <a:off x="5411751" y="3653547"/>
            <a:ext cx="1168201" cy="491700"/>
            <a:chOff x="0" y="0"/>
            <a:chExt cx="1168200" cy="491699"/>
          </a:xfrm>
        </p:grpSpPr>
        <p:sp>
          <p:nvSpPr>
            <p:cNvPr id="384" name="Rectangle"/>
            <p:cNvSpPr/>
            <p:nvPr/>
          </p:nvSpPr>
          <p:spPr>
            <a:xfrm>
              <a:off x="-1" y="-1"/>
              <a:ext cx="1168202" cy="491701"/>
            </a:xfrm>
            <a:prstGeom prst="rect">
              <a:avLst/>
            </a:prstGeom>
            <a:solidFill>
              <a:srgbClr val="FCE5CD"/>
            </a:solidFill>
            <a:ln w="9525" cap="flat">
              <a:solidFill>
                <a:srgbClr val="4A5356"/>
              </a:solidFill>
              <a:prstDash val="solid"/>
              <a:round/>
            </a:ln>
            <a:effectLst/>
          </p:spPr>
          <p:txBody>
            <a:bodyPr wrap="square" lIns="0" tIns="0" rIns="0" bIns="0" numCol="1" anchor="ctr">
              <a:noAutofit/>
            </a:bodyPr>
            <a:lstStyle/>
            <a:p>
              <a:pPr algn="ctr">
                <a:defRPr sz="1000">
                  <a:solidFill>
                    <a:srgbClr val="000000"/>
                  </a:solidFill>
                </a:defRPr>
              </a:pPr>
            </a:p>
          </p:txBody>
        </p:sp>
        <p:sp>
          <p:nvSpPr>
            <p:cNvPr id="385" name="Sequence Interpolation"/>
            <p:cNvSpPr txBox="1"/>
            <p:nvPr/>
          </p:nvSpPr>
          <p:spPr>
            <a:xfrm>
              <a:off x="4762" y="16801"/>
              <a:ext cx="1158676" cy="45809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4" tIns="91424" rIns="91424" bIns="91424" numCol="1" anchor="ctr">
              <a:spAutoFit/>
            </a:bodyPr>
            <a:lstStyle>
              <a:lvl1pPr algn="ctr">
                <a:defRPr sz="1000">
                  <a:solidFill>
                    <a:srgbClr val="000000"/>
                  </a:solidFill>
                </a:defRPr>
              </a:lvl1pPr>
            </a:lstStyle>
            <a:p>
              <a:pPr/>
              <a:r>
                <a:t>Sequence Interpolation</a:t>
              </a:r>
            </a:p>
          </p:txBody>
        </p:sp>
      </p:grpSp>
      <p:grpSp>
        <p:nvGrpSpPr>
          <p:cNvPr id="389" name="Google Shape;336;g969d9af56f_0_190"/>
          <p:cNvGrpSpPr/>
          <p:nvPr/>
        </p:nvGrpSpPr>
        <p:grpSpPr>
          <a:xfrm>
            <a:off x="6829776" y="3187703"/>
            <a:ext cx="1168201" cy="597796"/>
            <a:chOff x="0" y="0"/>
            <a:chExt cx="1168200" cy="597795"/>
          </a:xfrm>
        </p:grpSpPr>
        <p:sp>
          <p:nvSpPr>
            <p:cNvPr id="387" name="Rectangle"/>
            <p:cNvSpPr/>
            <p:nvPr/>
          </p:nvSpPr>
          <p:spPr>
            <a:xfrm>
              <a:off x="0" y="59947"/>
              <a:ext cx="1168201" cy="477901"/>
            </a:xfrm>
            <a:prstGeom prst="rect">
              <a:avLst/>
            </a:prstGeom>
            <a:solidFill>
              <a:srgbClr val="FCE5CD"/>
            </a:solidFill>
            <a:ln w="9525" cap="flat">
              <a:solidFill>
                <a:srgbClr val="4A5356"/>
              </a:solidFill>
              <a:prstDash val="solid"/>
              <a:round/>
            </a:ln>
            <a:effectLst/>
          </p:spPr>
          <p:txBody>
            <a:bodyPr wrap="square" lIns="0" tIns="0" rIns="0" bIns="0" numCol="1" anchor="ctr">
              <a:noAutofit/>
            </a:bodyPr>
            <a:lstStyle/>
            <a:p>
              <a:pPr algn="ctr">
                <a:defRPr sz="1000">
                  <a:solidFill>
                    <a:srgbClr val="000000"/>
                  </a:solidFill>
                </a:defRPr>
              </a:pPr>
            </a:p>
          </p:txBody>
        </p:sp>
        <p:sp>
          <p:nvSpPr>
            <p:cNvPr id="388" name="Sequence Complexity Variation"/>
            <p:cNvSpPr txBox="1"/>
            <p:nvPr/>
          </p:nvSpPr>
          <p:spPr>
            <a:xfrm>
              <a:off x="4762" y="0"/>
              <a:ext cx="1158676" cy="59779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4" tIns="91424" rIns="91424" bIns="91424" numCol="1" anchor="ctr">
              <a:spAutoFit/>
            </a:bodyPr>
            <a:lstStyle>
              <a:lvl1pPr algn="ctr">
                <a:defRPr sz="1000">
                  <a:solidFill>
                    <a:srgbClr val="000000"/>
                  </a:solidFill>
                </a:defRPr>
              </a:lvl1pPr>
            </a:lstStyle>
            <a:p>
              <a:pPr/>
              <a:r>
                <a:t>Sequence Complexity Variation</a:t>
              </a:r>
            </a:p>
          </p:txBody>
        </p:sp>
      </p:grpSp>
      <p:grpSp>
        <p:nvGrpSpPr>
          <p:cNvPr id="402" name="Group"/>
          <p:cNvGrpSpPr/>
          <p:nvPr/>
        </p:nvGrpSpPr>
        <p:grpSpPr>
          <a:xfrm>
            <a:off x="7534476" y="293959"/>
            <a:ext cx="1279795" cy="1033211"/>
            <a:chOff x="-17960" y="-17960"/>
            <a:chExt cx="1279793" cy="1033209"/>
          </a:xfrm>
        </p:grpSpPr>
        <p:pic>
          <p:nvPicPr>
            <p:cNvPr id="390" name="Rounded Rectangle Rounded rectangle" descr="Rounded Rectangle Rounded rectangle"/>
            <p:cNvPicPr>
              <a:picLocks noChangeAspect="0"/>
            </p:cNvPicPr>
            <p:nvPr/>
          </p:nvPicPr>
          <p:blipFill>
            <a:blip r:embed="rId3">
              <a:extLst/>
            </a:blip>
            <a:stretch>
              <a:fillRect/>
            </a:stretch>
          </p:blipFill>
          <p:spPr>
            <a:xfrm>
              <a:off x="-17961" y="-17961"/>
              <a:ext cx="1279795" cy="1033210"/>
            </a:xfrm>
            <a:prstGeom prst="rect">
              <a:avLst/>
            </a:prstGeom>
            <a:effectLst/>
          </p:spPr>
        </p:pic>
        <p:grpSp>
          <p:nvGrpSpPr>
            <p:cNvPr id="394" name="Tasks and Models"/>
            <p:cNvGrpSpPr/>
            <p:nvPr/>
          </p:nvGrpSpPr>
          <p:grpSpPr>
            <a:xfrm>
              <a:off x="68324" y="143149"/>
              <a:ext cx="1085991" cy="372260"/>
              <a:chOff x="0" y="0"/>
              <a:chExt cx="1085989" cy="372258"/>
            </a:xfrm>
          </p:grpSpPr>
          <p:sp>
            <p:nvSpPr>
              <p:cNvPr id="393" name="Tasks and Models"/>
              <p:cNvSpPr/>
              <p:nvPr/>
            </p:nvSpPr>
            <p:spPr>
              <a:xfrm>
                <a:off x="17960" y="17960"/>
                <a:ext cx="1050070" cy="33633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829" y="0"/>
                    </a:moveTo>
                    <a:lnTo>
                      <a:pt x="1771" y="0"/>
                    </a:lnTo>
                    <a:cubicBezTo>
                      <a:pt x="1252" y="0"/>
                      <a:pt x="940" y="0"/>
                      <a:pt x="732" y="271"/>
                    </a:cubicBezTo>
                    <a:cubicBezTo>
                      <a:pt x="432" y="612"/>
                      <a:pt x="196" y="1349"/>
                      <a:pt x="87" y="2285"/>
                    </a:cubicBezTo>
                    <a:cubicBezTo>
                      <a:pt x="0" y="2934"/>
                      <a:pt x="0" y="3908"/>
                      <a:pt x="0" y="5531"/>
                    </a:cubicBezTo>
                    <a:lnTo>
                      <a:pt x="0" y="16069"/>
                    </a:lnTo>
                    <a:cubicBezTo>
                      <a:pt x="0" y="17692"/>
                      <a:pt x="0" y="18666"/>
                      <a:pt x="87" y="19315"/>
                    </a:cubicBezTo>
                    <a:cubicBezTo>
                      <a:pt x="196" y="20251"/>
                      <a:pt x="432" y="20988"/>
                      <a:pt x="732" y="21329"/>
                    </a:cubicBezTo>
                    <a:cubicBezTo>
                      <a:pt x="940" y="21600"/>
                      <a:pt x="1252" y="21600"/>
                      <a:pt x="1771" y="21600"/>
                    </a:cubicBezTo>
                    <a:lnTo>
                      <a:pt x="19829" y="21600"/>
                    </a:lnTo>
                    <a:cubicBezTo>
                      <a:pt x="20348" y="21600"/>
                      <a:pt x="20660" y="21600"/>
                      <a:pt x="20868" y="21329"/>
                    </a:cubicBezTo>
                    <a:cubicBezTo>
                      <a:pt x="21168" y="20988"/>
                      <a:pt x="21404" y="20251"/>
                      <a:pt x="21513" y="19315"/>
                    </a:cubicBezTo>
                    <a:cubicBezTo>
                      <a:pt x="21600" y="18666"/>
                      <a:pt x="21600" y="17692"/>
                      <a:pt x="21600" y="16069"/>
                    </a:cubicBezTo>
                    <a:lnTo>
                      <a:pt x="21600" y="5531"/>
                    </a:lnTo>
                    <a:cubicBezTo>
                      <a:pt x="21600" y="3908"/>
                      <a:pt x="21600" y="2934"/>
                      <a:pt x="21513" y="2285"/>
                    </a:cubicBezTo>
                    <a:cubicBezTo>
                      <a:pt x="21404" y="1349"/>
                      <a:pt x="21168" y="612"/>
                      <a:pt x="20868" y="271"/>
                    </a:cubicBezTo>
                    <a:cubicBezTo>
                      <a:pt x="20660" y="0"/>
                      <a:pt x="20348" y="0"/>
                      <a:pt x="19829" y="0"/>
                    </a:cubicBezTo>
                    <a:close/>
                  </a:path>
                </a:pathLst>
              </a:custGeom>
              <a:solidFill>
                <a:srgbClr val="D5D5D5"/>
              </a:solidFill>
              <a:ln>
                <a:noFill/>
              </a:ln>
              <a:effectLst/>
              <a:extLst>
                <a:ext uri="{C572A759-6A51-4108-AA02-DFA0A04FC94B}">
                  <ma14:wrappingTextBoxFlag xmlns:ma14="http://schemas.microsoft.com/office/mac/drawingml/2011/main" val="1"/>
                </a:ext>
              </a:extLst>
            </p:spPr>
            <p:txBody>
              <a:bodyPr wrap="square" lIns="19050" tIns="19050" rIns="19050" bIns="19050" numCol="1" anchor="ctr">
                <a:noAutofit/>
              </a:bodyPr>
              <a:lstStyle>
                <a:lvl1pPr algn="ctr" defTabSz="412750">
                  <a:defRPr sz="800">
                    <a:solidFill>
                      <a:srgbClr val="000000"/>
                    </a:solidFill>
                    <a:latin typeface="Helvetica Neue Medium"/>
                    <a:ea typeface="Helvetica Neue Medium"/>
                    <a:cs typeface="Helvetica Neue Medium"/>
                    <a:sym typeface="Helvetica Neue Medium"/>
                  </a:defRPr>
                </a:lvl1pPr>
              </a:lstStyle>
              <a:p>
                <a:pPr/>
                <a:r>
                  <a:t>Tasks and Models</a:t>
                </a:r>
              </a:p>
            </p:txBody>
          </p:sp>
          <p:pic>
            <p:nvPicPr>
              <p:cNvPr id="392" name="Tasks and Models Tasks and Models" descr="Tasks and Models Tasks and Models"/>
              <p:cNvPicPr>
                <a:picLocks noChangeAspect="0"/>
              </p:cNvPicPr>
              <p:nvPr/>
            </p:nvPicPr>
            <p:blipFill>
              <a:blip r:embed="rId4">
                <a:extLst/>
              </a:blip>
              <a:stretch>
                <a:fillRect/>
              </a:stretch>
            </p:blipFill>
            <p:spPr>
              <a:xfrm>
                <a:off x="-1" y="0"/>
                <a:ext cx="1085991" cy="372259"/>
              </a:xfrm>
              <a:prstGeom prst="rect">
                <a:avLst/>
              </a:prstGeom>
              <a:effectLst/>
            </p:spPr>
          </p:pic>
        </p:grpSp>
        <p:grpSp>
          <p:nvGrpSpPr>
            <p:cNvPr id="401" name="Group"/>
            <p:cNvGrpSpPr/>
            <p:nvPr/>
          </p:nvGrpSpPr>
          <p:grpSpPr>
            <a:xfrm>
              <a:off x="201565" y="528346"/>
              <a:ext cx="840742" cy="387768"/>
              <a:chOff x="-17960" y="-17960"/>
              <a:chExt cx="840741" cy="387767"/>
            </a:xfrm>
          </p:grpSpPr>
          <p:grpSp>
            <p:nvGrpSpPr>
              <p:cNvPr id="397" name="Intro to NN"/>
              <p:cNvGrpSpPr/>
              <p:nvPr/>
            </p:nvGrpSpPr>
            <p:grpSpPr>
              <a:xfrm>
                <a:off x="-17961" y="-17961"/>
                <a:ext cx="840742" cy="200964"/>
                <a:chOff x="0" y="0"/>
                <a:chExt cx="840741" cy="200962"/>
              </a:xfrm>
            </p:grpSpPr>
            <p:sp>
              <p:nvSpPr>
                <p:cNvPr id="396" name="Intro to NN"/>
                <p:cNvSpPr/>
                <p:nvPr/>
              </p:nvSpPr>
              <p:spPr>
                <a:xfrm>
                  <a:off x="17960" y="17960"/>
                  <a:ext cx="804821" cy="16504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829" y="0"/>
                      </a:moveTo>
                      <a:lnTo>
                        <a:pt x="1771" y="0"/>
                      </a:lnTo>
                      <a:cubicBezTo>
                        <a:pt x="1252" y="0"/>
                        <a:pt x="940" y="0"/>
                        <a:pt x="732" y="423"/>
                      </a:cubicBezTo>
                      <a:cubicBezTo>
                        <a:pt x="432" y="955"/>
                        <a:pt x="196" y="2107"/>
                        <a:pt x="87" y="3569"/>
                      </a:cubicBezTo>
                      <a:cubicBezTo>
                        <a:pt x="0" y="4583"/>
                        <a:pt x="0" y="6103"/>
                        <a:pt x="0" y="8638"/>
                      </a:cubicBezTo>
                      <a:lnTo>
                        <a:pt x="0" y="12962"/>
                      </a:lnTo>
                      <a:cubicBezTo>
                        <a:pt x="0" y="15497"/>
                        <a:pt x="0" y="17017"/>
                        <a:pt x="87" y="18031"/>
                      </a:cubicBezTo>
                      <a:cubicBezTo>
                        <a:pt x="196" y="19493"/>
                        <a:pt x="432" y="20645"/>
                        <a:pt x="732" y="21177"/>
                      </a:cubicBezTo>
                      <a:cubicBezTo>
                        <a:pt x="940" y="21600"/>
                        <a:pt x="1252" y="21600"/>
                        <a:pt x="1771" y="21600"/>
                      </a:cubicBezTo>
                      <a:lnTo>
                        <a:pt x="19829" y="21600"/>
                      </a:lnTo>
                      <a:cubicBezTo>
                        <a:pt x="20348" y="21600"/>
                        <a:pt x="20660" y="21600"/>
                        <a:pt x="20868" y="21177"/>
                      </a:cubicBezTo>
                      <a:cubicBezTo>
                        <a:pt x="21168" y="20645"/>
                        <a:pt x="21404" y="19493"/>
                        <a:pt x="21513" y="18031"/>
                      </a:cubicBezTo>
                      <a:cubicBezTo>
                        <a:pt x="21600" y="17017"/>
                        <a:pt x="21600" y="15497"/>
                        <a:pt x="21600" y="12962"/>
                      </a:cubicBezTo>
                      <a:lnTo>
                        <a:pt x="21600" y="8638"/>
                      </a:lnTo>
                      <a:cubicBezTo>
                        <a:pt x="21600" y="6103"/>
                        <a:pt x="21600" y="4583"/>
                        <a:pt x="21513" y="3569"/>
                      </a:cubicBezTo>
                      <a:cubicBezTo>
                        <a:pt x="21404" y="2107"/>
                        <a:pt x="21168" y="955"/>
                        <a:pt x="20868" y="423"/>
                      </a:cubicBezTo>
                      <a:cubicBezTo>
                        <a:pt x="20660" y="0"/>
                        <a:pt x="20348" y="0"/>
                        <a:pt x="19829" y="0"/>
                      </a:cubicBezTo>
                      <a:close/>
                    </a:path>
                  </a:pathLst>
                </a:custGeom>
                <a:solidFill>
                  <a:schemeClr val="accent1">
                    <a:lumOff val="2401"/>
                  </a:schemeClr>
                </a:solidFill>
                <a:ln>
                  <a:noFill/>
                </a:ln>
                <a:effectLst/>
                <a:extLst>
                  <a:ext uri="{C572A759-6A51-4108-AA02-DFA0A04FC94B}">
                    <ma14:wrappingTextBoxFlag xmlns:ma14="http://schemas.microsoft.com/office/mac/drawingml/2011/main" val="1"/>
                  </a:ext>
                </a:extLst>
              </p:spPr>
              <p:txBody>
                <a:bodyPr wrap="square" lIns="19050" tIns="19050" rIns="19050" bIns="19050" numCol="1" anchor="ctr">
                  <a:noAutofit/>
                </a:bodyPr>
                <a:lstStyle>
                  <a:lvl1pPr algn="ctr" defTabSz="412750">
                    <a:defRPr sz="600">
                      <a:solidFill>
                        <a:srgbClr val="000000"/>
                      </a:solidFill>
                      <a:latin typeface="Helvetica Neue Medium"/>
                      <a:ea typeface="Helvetica Neue Medium"/>
                      <a:cs typeface="Helvetica Neue Medium"/>
                      <a:sym typeface="Helvetica Neue Medium"/>
                    </a:defRPr>
                  </a:lvl1pPr>
                </a:lstStyle>
                <a:p>
                  <a:pPr/>
                  <a:r>
                    <a:t>Intro to NN</a:t>
                  </a:r>
                </a:p>
              </p:txBody>
            </p:sp>
            <p:pic>
              <p:nvPicPr>
                <p:cNvPr id="395" name="Intro to NN Intro to NN" descr="Intro to NN Intro to NN"/>
                <p:cNvPicPr>
                  <a:picLocks noChangeAspect="0"/>
                </p:cNvPicPr>
                <p:nvPr/>
              </p:nvPicPr>
              <p:blipFill>
                <a:blip r:embed="rId5">
                  <a:extLst/>
                </a:blip>
                <a:stretch>
                  <a:fillRect/>
                </a:stretch>
              </p:blipFill>
              <p:spPr>
                <a:xfrm>
                  <a:off x="-1" y="-1"/>
                  <a:ext cx="840743" cy="200964"/>
                </a:xfrm>
                <a:prstGeom prst="rect">
                  <a:avLst/>
                </a:prstGeom>
                <a:effectLst/>
              </p:spPr>
            </p:pic>
          </p:grpSp>
          <p:grpSp>
            <p:nvGrpSpPr>
              <p:cNvPr id="400" name="VAE"/>
              <p:cNvGrpSpPr/>
              <p:nvPr/>
            </p:nvGrpSpPr>
            <p:grpSpPr>
              <a:xfrm>
                <a:off x="-17961" y="160320"/>
                <a:ext cx="840742" cy="209487"/>
                <a:chOff x="0" y="0"/>
                <a:chExt cx="840741" cy="209486"/>
              </a:xfrm>
            </p:grpSpPr>
            <p:sp>
              <p:nvSpPr>
                <p:cNvPr id="399" name="VAE"/>
                <p:cNvSpPr/>
                <p:nvPr/>
              </p:nvSpPr>
              <p:spPr>
                <a:xfrm>
                  <a:off x="17960" y="17960"/>
                  <a:ext cx="804821" cy="17356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829" y="0"/>
                      </a:moveTo>
                      <a:lnTo>
                        <a:pt x="1771" y="0"/>
                      </a:lnTo>
                      <a:cubicBezTo>
                        <a:pt x="1252" y="0"/>
                        <a:pt x="940" y="0"/>
                        <a:pt x="732" y="403"/>
                      </a:cubicBezTo>
                      <a:cubicBezTo>
                        <a:pt x="432" y="908"/>
                        <a:pt x="196" y="2003"/>
                        <a:pt x="87" y="3393"/>
                      </a:cubicBezTo>
                      <a:cubicBezTo>
                        <a:pt x="0" y="4357"/>
                        <a:pt x="0" y="5804"/>
                        <a:pt x="0" y="8214"/>
                      </a:cubicBezTo>
                      <a:lnTo>
                        <a:pt x="0" y="13386"/>
                      </a:lnTo>
                      <a:cubicBezTo>
                        <a:pt x="0" y="15796"/>
                        <a:pt x="0" y="17243"/>
                        <a:pt x="87" y="18207"/>
                      </a:cubicBezTo>
                      <a:cubicBezTo>
                        <a:pt x="196" y="19597"/>
                        <a:pt x="432" y="20692"/>
                        <a:pt x="732" y="21197"/>
                      </a:cubicBezTo>
                      <a:cubicBezTo>
                        <a:pt x="940" y="21600"/>
                        <a:pt x="1252" y="21600"/>
                        <a:pt x="1771" y="21600"/>
                      </a:cubicBezTo>
                      <a:lnTo>
                        <a:pt x="19829" y="21600"/>
                      </a:lnTo>
                      <a:cubicBezTo>
                        <a:pt x="20348" y="21600"/>
                        <a:pt x="20660" y="21600"/>
                        <a:pt x="20868" y="21197"/>
                      </a:cubicBezTo>
                      <a:cubicBezTo>
                        <a:pt x="21168" y="20692"/>
                        <a:pt x="21404" y="19597"/>
                        <a:pt x="21513" y="18207"/>
                      </a:cubicBezTo>
                      <a:cubicBezTo>
                        <a:pt x="21600" y="17243"/>
                        <a:pt x="21600" y="15796"/>
                        <a:pt x="21600" y="13386"/>
                      </a:cubicBezTo>
                      <a:lnTo>
                        <a:pt x="21600" y="8214"/>
                      </a:lnTo>
                      <a:cubicBezTo>
                        <a:pt x="21600" y="5804"/>
                        <a:pt x="21600" y="4357"/>
                        <a:pt x="21513" y="3393"/>
                      </a:cubicBezTo>
                      <a:cubicBezTo>
                        <a:pt x="21404" y="2003"/>
                        <a:pt x="21168" y="908"/>
                        <a:pt x="20868" y="403"/>
                      </a:cubicBezTo>
                      <a:cubicBezTo>
                        <a:pt x="20660" y="0"/>
                        <a:pt x="20348" y="0"/>
                        <a:pt x="19829" y="0"/>
                      </a:cubicBezTo>
                      <a:close/>
                    </a:path>
                  </a:pathLst>
                </a:custGeom>
                <a:solidFill>
                  <a:schemeClr val="accent1">
                    <a:lumOff val="2401"/>
                  </a:schemeClr>
                </a:solidFill>
                <a:ln>
                  <a:noFill/>
                </a:ln>
                <a:effectLst/>
                <a:extLst>
                  <a:ext uri="{C572A759-6A51-4108-AA02-DFA0A04FC94B}">
                    <ma14:wrappingTextBoxFlag xmlns:ma14="http://schemas.microsoft.com/office/mac/drawingml/2011/main" val="1"/>
                  </a:ext>
                </a:extLst>
              </p:spPr>
              <p:txBody>
                <a:bodyPr wrap="square" lIns="19050" tIns="19050" rIns="19050" bIns="19050" numCol="1" anchor="ctr">
                  <a:noAutofit/>
                </a:bodyPr>
                <a:lstStyle>
                  <a:lvl1pPr algn="ctr" defTabSz="412750">
                    <a:defRPr sz="600">
                      <a:solidFill>
                        <a:srgbClr val="000000"/>
                      </a:solidFill>
                      <a:latin typeface="Helvetica Neue Medium"/>
                      <a:ea typeface="Helvetica Neue Medium"/>
                      <a:cs typeface="Helvetica Neue Medium"/>
                      <a:sym typeface="Helvetica Neue Medium"/>
                    </a:defRPr>
                  </a:lvl1pPr>
                </a:lstStyle>
                <a:p>
                  <a:pPr/>
                  <a:r>
                    <a:t>VAE</a:t>
                  </a:r>
                </a:p>
              </p:txBody>
            </p:sp>
            <p:pic>
              <p:nvPicPr>
                <p:cNvPr id="398" name="VAE VAE" descr="VAE VAE"/>
                <p:cNvPicPr>
                  <a:picLocks noChangeAspect="0"/>
                </p:cNvPicPr>
                <p:nvPr/>
              </p:nvPicPr>
              <p:blipFill>
                <a:blip r:embed="rId6">
                  <a:extLst/>
                </a:blip>
                <a:stretch>
                  <a:fillRect/>
                </a:stretch>
              </p:blipFill>
              <p:spPr>
                <a:xfrm>
                  <a:off x="-1" y="0"/>
                  <a:ext cx="840743" cy="209487"/>
                </a:xfrm>
                <a:prstGeom prst="rect">
                  <a:avLst/>
                </a:prstGeom>
                <a:effectLst/>
              </p:spPr>
            </p:pic>
          </p:grpSp>
        </p:grpSp>
      </p:grpSp>
    </p:spTree>
  </p:cSld>
  <p:clrMapOvr>
    <a:masterClrMapping/>
  </p:clrMapOvr>
  <p:transition xmlns:p14="http://schemas.microsoft.com/office/powerpoint/2010/main" spd="med" advClick="1"/>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51" name="Auto-Encoders"/>
          <p:cNvSpPr txBox="1"/>
          <p:nvPr>
            <p:ph type="title" idx="4294967295"/>
          </p:nvPr>
        </p:nvSpPr>
        <p:spPr>
          <a:xfrm>
            <a:off x="452437" y="754062"/>
            <a:ext cx="8239126" cy="538107"/>
          </a:xfrm>
          <a:prstGeom prst="rect">
            <a:avLst/>
          </a:prstGeom>
        </p:spPr>
        <p:txBody>
          <a:bodyPr lIns="19050" tIns="19050" rIns="19050" bIns="19050" anchor="t">
            <a:normAutofit fontScale="100000" lnSpcReduction="0"/>
          </a:bodyPr>
          <a:lstStyle>
            <a:lvl1pPr defTabSz="1219169">
              <a:lnSpc>
                <a:spcPct val="80000"/>
              </a:lnSpc>
              <a:defRPr b="1" spc="-53" sz="2700">
                <a:solidFill>
                  <a:srgbClr val="000000"/>
                </a:solidFill>
                <a:latin typeface="Helvetica Neue"/>
                <a:ea typeface="Helvetica Neue"/>
                <a:cs typeface="Helvetica Neue"/>
                <a:sym typeface="Helvetica Neue"/>
              </a:defRPr>
            </a:lvl1pPr>
          </a:lstStyle>
          <a:p>
            <a:pPr/>
            <a:r>
              <a:t>Auto-Encoders</a:t>
            </a:r>
          </a:p>
        </p:txBody>
      </p:sp>
      <p:grpSp>
        <p:nvGrpSpPr>
          <p:cNvPr id="2567" name="Group"/>
          <p:cNvGrpSpPr/>
          <p:nvPr/>
        </p:nvGrpSpPr>
        <p:grpSpPr>
          <a:xfrm>
            <a:off x="688264" y="2170342"/>
            <a:ext cx="2640057" cy="3671270"/>
            <a:chOff x="0" y="0"/>
            <a:chExt cx="2640055" cy="3671268"/>
          </a:xfrm>
        </p:grpSpPr>
        <p:grpSp>
          <p:nvGrpSpPr>
            <p:cNvPr id="2563" name="Group"/>
            <p:cNvGrpSpPr/>
            <p:nvPr/>
          </p:nvGrpSpPr>
          <p:grpSpPr>
            <a:xfrm>
              <a:off x="0" y="0"/>
              <a:ext cx="2640056" cy="3671269"/>
              <a:chOff x="0" y="0"/>
              <a:chExt cx="2640055" cy="3671269"/>
            </a:xfrm>
          </p:grpSpPr>
          <p:sp>
            <p:nvSpPr>
              <p:cNvPr id="2552" name="Rectangle"/>
              <p:cNvSpPr/>
              <p:nvPr/>
            </p:nvSpPr>
            <p:spPr>
              <a:xfrm>
                <a:off x="69372" y="8229"/>
                <a:ext cx="423913" cy="2851254"/>
              </a:xfrm>
              <a:prstGeom prst="rect">
                <a:avLst/>
              </a:prstGeom>
              <a:noFill/>
              <a:ln w="25400" cap="flat">
                <a:solidFill>
                  <a:srgbClr val="6572DA"/>
                </a:solidFill>
                <a:prstDash val="solid"/>
                <a:round/>
              </a:ln>
              <a:effectLst/>
            </p:spPr>
            <p:txBody>
              <a:bodyPr wrap="square" lIns="0" tIns="0" rIns="0" bIns="0" numCol="1" anchor="t">
                <a:noAutofit/>
              </a:bodyPr>
              <a:lstStyle/>
              <a:p>
                <a:pPr/>
              </a:p>
            </p:txBody>
          </p:sp>
          <p:sp>
            <p:nvSpPr>
              <p:cNvPr id="2553" name="Rectangle"/>
              <p:cNvSpPr/>
              <p:nvPr/>
            </p:nvSpPr>
            <p:spPr>
              <a:xfrm>
                <a:off x="2161424" y="8229"/>
                <a:ext cx="423913" cy="2851254"/>
              </a:xfrm>
              <a:prstGeom prst="rect">
                <a:avLst/>
              </a:prstGeom>
              <a:noFill/>
              <a:ln w="25400" cap="flat">
                <a:solidFill>
                  <a:srgbClr val="E35C44">
                    <a:alpha val="51856"/>
                  </a:srgbClr>
                </a:solidFill>
                <a:prstDash val="solid"/>
                <a:round/>
              </a:ln>
              <a:effectLst/>
            </p:spPr>
            <p:txBody>
              <a:bodyPr wrap="square" lIns="0" tIns="0" rIns="0" bIns="0" numCol="1" anchor="t">
                <a:noAutofit/>
              </a:bodyPr>
              <a:lstStyle/>
              <a:p>
                <a:pPr/>
              </a:p>
            </p:txBody>
          </p:sp>
          <p:sp>
            <p:nvSpPr>
              <p:cNvPr id="2554" name="Rectangle"/>
              <p:cNvSpPr/>
              <p:nvPr/>
            </p:nvSpPr>
            <p:spPr>
              <a:xfrm>
                <a:off x="1115398" y="600861"/>
                <a:ext cx="423913" cy="1665990"/>
              </a:xfrm>
              <a:prstGeom prst="rect">
                <a:avLst/>
              </a:prstGeom>
              <a:noFill/>
              <a:ln w="25400" cap="flat">
                <a:solidFill>
                  <a:srgbClr val="BAB9A0"/>
                </a:solidFill>
                <a:prstDash val="solid"/>
                <a:round/>
              </a:ln>
              <a:effectLst/>
            </p:spPr>
            <p:txBody>
              <a:bodyPr wrap="square" lIns="0" tIns="0" rIns="0" bIns="0" numCol="1" anchor="t">
                <a:noAutofit/>
              </a:bodyPr>
              <a:lstStyle/>
              <a:p>
                <a:pPr/>
              </a:p>
            </p:txBody>
          </p:sp>
          <p:sp>
            <p:nvSpPr>
              <p:cNvPr id="2555" name="Line"/>
              <p:cNvSpPr/>
              <p:nvPr/>
            </p:nvSpPr>
            <p:spPr>
              <a:xfrm flipH="1" flipV="1">
                <a:off x="481968" y="0"/>
                <a:ext cx="635881" cy="603961"/>
              </a:xfrm>
              <a:prstGeom prst="line">
                <a:avLst/>
              </a:prstGeom>
              <a:noFill/>
              <a:ln w="12700" cap="flat">
                <a:solidFill>
                  <a:srgbClr val="6572DA"/>
                </a:solidFill>
                <a:prstDash val="sysDot"/>
                <a:miter lim="400000"/>
              </a:ln>
              <a:effectLst/>
            </p:spPr>
            <p:txBody>
              <a:bodyPr wrap="square" lIns="0" tIns="0" rIns="0" bIns="0" numCol="1" anchor="t">
                <a:noAutofit/>
              </a:bodyPr>
              <a:lstStyle/>
              <a:p>
                <a:pPr/>
              </a:p>
            </p:txBody>
          </p:sp>
          <p:sp>
            <p:nvSpPr>
              <p:cNvPr id="2556" name="Line"/>
              <p:cNvSpPr/>
              <p:nvPr/>
            </p:nvSpPr>
            <p:spPr>
              <a:xfrm flipH="1">
                <a:off x="490825" y="2264132"/>
                <a:ext cx="627024" cy="571858"/>
              </a:xfrm>
              <a:prstGeom prst="line">
                <a:avLst/>
              </a:prstGeom>
              <a:noFill/>
              <a:ln w="12700" cap="flat">
                <a:solidFill>
                  <a:srgbClr val="6572DA"/>
                </a:solidFill>
                <a:prstDash val="sysDot"/>
                <a:miter lim="400000"/>
              </a:ln>
              <a:effectLst/>
            </p:spPr>
            <p:txBody>
              <a:bodyPr wrap="square" lIns="0" tIns="0" rIns="0" bIns="0" numCol="1" anchor="t">
                <a:noAutofit/>
              </a:bodyPr>
              <a:lstStyle/>
              <a:p>
                <a:pPr/>
              </a:p>
            </p:txBody>
          </p:sp>
          <p:sp>
            <p:nvSpPr>
              <p:cNvPr id="2557" name="Line"/>
              <p:cNvSpPr/>
              <p:nvPr/>
            </p:nvSpPr>
            <p:spPr>
              <a:xfrm flipH="1" flipV="1">
                <a:off x="1526713" y="2248081"/>
                <a:ext cx="635880" cy="603961"/>
              </a:xfrm>
              <a:prstGeom prst="line">
                <a:avLst/>
              </a:prstGeom>
              <a:noFill/>
              <a:ln w="12700" cap="flat">
                <a:solidFill>
                  <a:srgbClr val="E35C44">
                    <a:alpha val="51856"/>
                  </a:srgbClr>
                </a:solidFill>
                <a:prstDash val="sysDot"/>
                <a:miter lim="400000"/>
              </a:ln>
              <a:effectLst/>
            </p:spPr>
            <p:txBody>
              <a:bodyPr wrap="square" lIns="0" tIns="0" rIns="0" bIns="0" numCol="1" anchor="t">
                <a:noAutofit/>
              </a:bodyPr>
              <a:lstStyle/>
              <a:p>
                <a:pPr/>
              </a:p>
            </p:txBody>
          </p:sp>
          <p:sp>
            <p:nvSpPr>
              <p:cNvPr id="2558" name="Line"/>
              <p:cNvSpPr/>
              <p:nvPr/>
            </p:nvSpPr>
            <p:spPr>
              <a:xfrm flipH="1">
                <a:off x="1535569" y="26592"/>
                <a:ext cx="627024" cy="571858"/>
              </a:xfrm>
              <a:prstGeom prst="line">
                <a:avLst/>
              </a:prstGeom>
              <a:noFill/>
              <a:ln w="12700" cap="flat">
                <a:solidFill>
                  <a:srgbClr val="E35C44">
                    <a:alpha val="51856"/>
                  </a:srgbClr>
                </a:solidFill>
                <a:prstDash val="sysDot"/>
                <a:miter lim="400000"/>
              </a:ln>
              <a:effectLst/>
            </p:spPr>
            <p:txBody>
              <a:bodyPr wrap="square" lIns="0" tIns="0" rIns="0" bIns="0" numCol="1" anchor="t">
                <a:noAutofit/>
              </a:bodyPr>
              <a:lstStyle/>
              <a:p>
                <a:pPr/>
              </a:p>
            </p:txBody>
          </p:sp>
          <p:sp>
            <p:nvSpPr>
              <p:cNvPr id="2559" name="Decoder"/>
              <p:cNvSpPr txBox="1"/>
              <p:nvPr/>
            </p:nvSpPr>
            <p:spPr>
              <a:xfrm>
                <a:off x="1409333" y="3420300"/>
                <a:ext cx="870639" cy="25097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ctr">
                  <a:defRPr>
                    <a:solidFill>
                      <a:srgbClr val="E35C44"/>
                    </a:solidFill>
                  </a:defRPr>
                </a:lvl1pPr>
              </a:lstStyle>
              <a:p>
                <a:pPr/>
                <a:r>
                  <a:t>Decoder</a:t>
                </a:r>
              </a:p>
            </p:txBody>
          </p:sp>
          <p:sp>
            <p:nvSpPr>
              <p:cNvPr id="2560" name="Encoder"/>
              <p:cNvSpPr txBox="1"/>
              <p:nvPr/>
            </p:nvSpPr>
            <p:spPr>
              <a:xfrm>
                <a:off x="367062" y="3420300"/>
                <a:ext cx="858166" cy="25097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ctr">
                  <a:defRPr>
                    <a:solidFill>
                      <a:srgbClr val="6572DA"/>
                    </a:solidFill>
                  </a:defRPr>
                </a:lvl1pPr>
              </a:lstStyle>
              <a:p>
                <a:pPr/>
                <a:r>
                  <a:t>Encoder</a:t>
                </a:r>
              </a:p>
            </p:txBody>
          </p:sp>
          <p:sp>
            <p:nvSpPr>
              <p:cNvPr id="2582" name="Connection Line"/>
              <p:cNvSpPr/>
              <p:nvPr/>
            </p:nvSpPr>
            <p:spPr>
              <a:xfrm>
                <a:off x="0" y="3034235"/>
                <a:ext cx="1591548" cy="219617"/>
              </a:xfrm>
              <a:custGeom>
                <a:avLst/>
                <a:gdLst/>
                <a:ahLst/>
                <a:cxnLst>
                  <a:cxn ang="0">
                    <a:pos x="wd2" y="hd2"/>
                  </a:cxn>
                  <a:cxn ang="5400000">
                    <a:pos x="wd2" y="hd2"/>
                  </a:cxn>
                  <a:cxn ang="10800000">
                    <a:pos x="wd2" y="hd2"/>
                  </a:cxn>
                  <a:cxn ang="16200000">
                    <a:pos x="wd2" y="hd2"/>
                  </a:cxn>
                </a:cxnLst>
                <a:rect l="0" t="0" r="r" b="b"/>
                <a:pathLst>
                  <a:path w="21600" h="16201" fill="norm" stroke="1" extrusionOk="0">
                    <a:moveTo>
                      <a:pt x="0" y="0"/>
                    </a:moveTo>
                    <a:cubicBezTo>
                      <a:pt x="7827" y="21430"/>
                      <a:pt x="15027" y="21600"/>
                      <a:pt x="21600" y="510"/>
                    </a:cubicBezTo>
                  </a:path>
                </a:pathLst>
              </a:custGeom>
              <a:noFill/>
              <a:ln w="25400" cap="flat">
                <a:solidFill>
                  <a:srgbClr val="6572DA"/>
                </a:solidFill>
                <a:prstDash val="sysDot"/>
                <a:miter lim="400000"/>
              </a:ln>
              <a:effectLst/>
            </p:spPr>
            <p:txBody>
              <a:bodyPr/>
              <a:lstStyle/>
              <a:p>
                <a:pPr/>
              </a:p>
            </p:txBody>
          </p:sp>
          <p:sp>
            <p:nvSpPr>
              <p:cNvPr id="2583" name="Connection Line"/>
              <p:cNvSpPr/>
              <p:nvPr/>
            </p:nvSpPr>
            <p:spPr>
              <a:xfrm>
                <a:off x="1048507" y="3063401"/>
                <a:ext cx="1591549" cy="219617"/>
              </a:xfrm>
              <a:custGeom>
                <a:avLst/>
                <a:gdLst/>
                <a:ahLst/>
                <a:cxnLst>
                  <a:cxn ang="0">
                    <a:pos x="wd2" y="hd2"/>
                  </a:cxn>
                  <a:cxn ang="5400000">
                    <a:pos x="wd2" y="hd2"/>
                  </a:cxn>
                  <a:cxn ang="10800000">
                    <a:pos x="wd2" y="hd2"/>
                  </a:cxn>
                  <a:cxn ang="16200000">
                    <a:pos x="wd2" y="hd2"/>
                  </a:cxn>
                </a:cxnLst>
                <a:rect l="0" t="0" r="r" b="b"/>
                <a:pathLst>
                  <a:path w="21600" h="16201" fill="norm" stroke="1" extrusionOk="0">
                    <a:moveTo>
                      <a:pt x="0" y="0"/>
                    </a:moveTo>
                    <a:cubicBezTo>
                      <a:pt x="7827" y="21430"/>
                      <a:pt x="15027" y="21600"/>
                      <a:pt x="21600" y="510"/>
                    </a:cubicBezTo>
                  </a:path>
                </a:pathLst>
              </a:custGeom>
              <a:noFill/>
              <a:ln w="25400" cap="flat">
                <a:solidFill>
                  <a:srgbClr val="F1AB9F"/>
                </a:solidFill>
                <a:custDash>
                  <a:ds d="200000" sp="200000"/>
                </a:custDash>
                <a:miter lim="400000"/>
              </a:ln>
              <a:effectLst/>
            </p:spPr>
            <p:txBody>
              <a:bodyPr/>
              <a:lstStyle/>
              <a:p>
                <a:pPr/>
              </a:p>
            </p:txBody>
          </p:sp>
        </p:grpSp>
        <p:sp>
          <p:nvSpPr>
            <p:cNvPr id="2564" name="Equation"/>
            <p:cNvSpPr txBox="1"/>
            <p:nvPr/>
          </p:nvSpPr>
          <p:spPr>
            <a:xfrm rot="16200000">
              <a:off x="-7559" y="1363277"/>
              <a:ext cx="591794" cy="152731"/>
            </a:xfrm>
            <a:prstGeom prst="rect">
              <a:avLst/>
            </a:prstGeom>
            <a:noFill/>
            <a:ln w="12700" cap="flat">
              <a:noFill/>
              <a:miter lim="400000"/>
            </a:ln>
            <a:effectLst/>
          </p:spPr>
          <p:txBody>
            <a:bodyPr wrap="none" lIns="0" tIns="0" rIns="0" bIns="0">
              <a:spAutoFit/>
            </a:bodyPr>
            <a:lstStyle/>
            <a:p>
              <a:pPr latinLnBrk="1">
                <a:defRPr sz="1800">
                  <a:solidFill>
                    <a:srgbClr val="000000"/>
                  </a:solidFill>
                </a:defRPr>
              </a:pPr>
              <a14:m>
                <m:oMathPara>
                  <m:oMathParaPr>
                    <m:jc m:val="centerGroup"/>
                  </m:oMathParaPr>
                  <m:oMath>
                    <m:r>
                      <a:rPr xmlns:a="http://schemas.openxmlformats.org/drawingml/2006/main" sz="1400" i="1">
                        <a:solidFill>
                          <a:srgbClr val="6472D9"/>
                        </a:solidFill>
                        <a:latin typeface="Cambria Math" panose="02040503050406030204" pitchFamily="18" charset="0"/>
                      </a:rPr>
                      <m:t>I</m:t>
                    </m:r>
                    <m:r>
                      <a:rPr xmlns:a="http://schemas.openxmlformats.org/drawingml/2006/main" sz="1400" i="1">
                        <a:solidFill>
                          <a:srgbClr val="6472D9"/>
                        </a:solidFill>
                        <a:latin typeface="Cambria Math" panose="02040503050406030204" pitchFamily="18" charset="0"/>
                      </a:rPr>
                      <m:t>n</m:t>
                    </m:r>
                    <m:r>
                      <a:rPr xmlns:a="http://schemas.openxmlformats.org/drawingml/2006/main" sz="1400" i="1">
                        <a:solidFill>
                          <a:srgbClr val="6472D9"/>
                        </a:solidFill>
                        <a:latin typeface="Cambria Math" panose="02040503050406030204" pitchFamily="18" charset="0"/>
                      </a:rPr>
                      <m:t>p</m:t>
                    </m:r>
                    <m:r>
                      <a:rPr xmlns:a="http://schemas.openxmlformats.org/drawingml/2006/main" sz="1400" i="1">
                        <a:solidFill>
                          <a:srgbClr val="6472D9"/>
                        </a:solidFill>
                        <a:latin typeface="Cambria Math" panose="02040503050406030204" pitchFamily="18" charset="0"/>
                      </a:rPr>
                      <m:t>u</m:t>
                    </m:r>
                    <m:r>
                      <a:rPr xmlns:a="http://schemas.openxmlformats.org/drawingml/2006/main" sz="1400" i="1">
                        <a:solidFill>
                          <a:srgbClr val="6472D9"/>
                        </a:solidFill>
                        <a:latin typeface="Cambria Math" panose="02040503050406030204" pitchFamily="18" charset="0"/>
                      </a:rPr>
                      <m:t>t</m:t>
                    </m:r>
                    <m:r>
                      <a:rPr xmlns:a="http://schemas.openxmlformats.org/drawingml/2006/main" sz="1400" i="1">
                        <a:solidFill>
                          <a:srgbClr val="6472D9"/>
                        </a:solidFill>
                        <a:latin typeface="Cambria Math" panose="02040503050406030204" pitchFamily="18" charset="0"/>
                      </a:rPr>
                      <m:t>X</m:t>
                    </m:r>
                  </m:oMath>
                </m:oMathPara>
              </a14:m>
              <a:endParaRPr sz="1400">
                <a:solidFill>
                  <a:srgbClr val="6572DA"/>
                </a:solidFill>
              </a:endParaRPr>
            </a:p>
          </p:txBody>
        </p:sp>
        <p:sp>
          <p:nvSpPr>
            <p:cNvPr id="2565" name="Equation"/>
            <p:cNvSpPr txBox="1"/>
            <p:nvPr/>
          </p:nvSpPr>
          <p:spPr>
            <a:xfrm rot="16200000">
              <a:off x="1998117" y="1346564"/>
              <a:ext cx="720219" cy="186157"/>
            </a:xfrm>
            <a:prstGeom prst="rect">
              <a:avLst/>
            </a:prstGeom>
            <a:noFill/>
            <a:ln w="12700" cap="flat">
              <a:noFill/>
              <a:miter lim="400000"/>
            </a:ln>
            <a:effectLst/>
          </p:spPr>
          <p:txBody>
            <a:bodyPr wrap="none" lIns="0" tIns="0" rIns="0" bIns="0">
              <a:spAutoFit/>
            </a:bodyPr>
            <a:lstStyle/>
            <a:p>
              <a:pPr latinLnBrk="1">
                <a:defRPr sz="1800">
                  <a:solidFill>
                    <a:srgbClr val="000000"/>
                  </a:solidFill>
                </a:defRPr>
              </a:pPr>
              <a14:m>
                <m:oMathPara>
                  <m:oMathParaPr>
                    <m:jc m:val="centerGroup"/>
                  </m:oMathParaPr>
                  <m:oMath>
                    <m:r>
                      <a:rPr xmlns:a="http://schemas.openxmlformats.org/drawingml/2006/main" sz="1400" i="1">
                        <a:solidFill>
                          <a:srgbClr val="F1AA9F"/>
                        </a:solidFill>
                        <a:latin typeface="Cambria Math" panose="02040503050406030204" pitchFamily="18" charset="0"/>
                      </a:rPr>
                      <m:t>O</m:t>
                    </m:r>
                    <m:r>
                      <a:rPr xmlns:a="http://schemas.openxmlformats.org/drawingml/2006/main" sz="1400" i="1">
                        <a:solidFill>
                          <a:srgbClr val="F1AA9F"/>
                        </a:solidFill>
                        <a:latin typeface="Cambria Math" panose="02040503050406030204" pitchFamily="18" charset="0"/>
                      </a:rPr>
                      <m:t>u</m:t>
                    </m:r>
                    <m:r>
                      <a:rPr xmlns:a="http://schemas.openxmlformats.org/drawingml/2006/main" sz="1400" i="1">
                        <a:solidFill>
                          <a:srgbClr val="F1AA9F"/>
                        </a:solidFill>
                        <a:latin typeface="Cambria Math" panose="02040503050406030204" pitchFamily="18" charset="0"/>
                      </a:rPr>
                      <m:t>t</m:t>
                    </m:r>
                    <m:r>
                      <a:rPr xmlns:a="http://schemas.openxmlformats.org/drawingml/2006/main" sz="1400" i="1">
                        <a:solidFill>
                          <a:srgbClr val="F1AA9F"/>
                        </a:solidFill>
                        <a:latin typeface="Cambria Math" panose="02040503050406030204" pitchFamily="18" charset="0"/>
                      </a:rPr>
                      <m:t>p</m:t>
                    </m:r>
                    <m:r>
                      <a:rPr xmlns:a="http://schemas.openxmlformats.org/drawingml/2006/main" sz="1400" i="1">
                        <a:solidFill>
                          <a:srgbClr val="F1AA9F"/>
                        </a:solidFill>
                        <a:latin typeface="Cambria Math" panose="02040503050406030204" pitchFamily="18" charset="0"/>
                      </a:rPr>
                      <m:t>u</m:t>
                    </m:r>
                    <m:r>
                      <a:rPr xmlns:a="http://schemas.openxmlformats.org/drawingml/2006/main" sz="1400" i="1">
                        <a:solidFill>
                          <a:srgbClr val="F1AA9F"/>
                        </a:solidFill>
                        <a:latin typeface="Cambria Math" panose="02040503050406030204" pitchFamily="18" charset="0"/>
                      </a:rPr>
                      <m:t>t</m:t>
                    </m:r>
                    <m:limUpp>
                      <m:e>
                        <m:r>
                          <a:rPr xmlns:a="http://schemas.openxmlformats.org/drawingml/2006/main" sz="1400" i="1">
                            <a:solidFill>
                              <a:srgbClr val="F1AA9F"/>
                            </a:solidFill>
                            <a:latin typeface="Cambria Math" panose="02040503050406030204" pitchFamily="18" charset="0"/>
                          </a:rPr>
                          <m:t>X</m:t>
                        </m:r>
                      </m:e>
                      <m:lim>
                        <m:r>
                          <a:rPr xmlns:a="http://schemas.openxmlformats.org/drawingml/2006/main" sz="1400" i="1">
                            <a:solidFill>
                              <a:srgbClr val="F1AA9F"/>
                            </a:solidFill>
                            <a:latin typeface="Cambria Math" panose="02040503050406030204" pitchFamily="18" charset="0"/>
                          </a:rPr>
                          <m:t>˜</m:t>
                        </m:r>
                      </m:lim>
                    </m:limUpp>
                  </m:oMath>
                </m:oMathPara>
              </a14:m>
              <a:endParaRPr sz="1400">
                <a:solidFill>
                  <a:srgbClr val="F1AB9F"/>
                </a:solidFill>
              </a:endParaRPr>
            </a:p>
          </p:txBody>
        </p:sp>
        <p:sp>
          <p:nvSpPr>
            <p:cNvPr id="2566" name="Equation"/>
            <p:cNvSpPr txBox="1"/>
            <p:nvPr/>
          </p:nvSpPr>
          <p:spPr>
            <a:xfrm rot="16200000">
              <a:off x="703089" y="1379901"/>
              <a:ext cx="1233878" cy="119483"/>
            </a:xfrm>
            <a:prstGeom prst="rect">
              <a:avLst/>
            </a:prstGeom>
            <a:noFill/>
            <a:ln w="12700" cap="flat">
              <a:noFill/>
              <a:miter lim="400000"/>
            </a:ln>
            <a:effectLst/>
          </p:spPr>
          <p:txBody>
            <a:bodyPr wrap="none" lIns="0" tIns="0" rIns="0" bIns="0">
              <a:spAutoFit/>
            </a:bodyPr>
            <a:lstStyle/>
            <a:p>
              <a:pPr latinLnBrk="1">
                <a:defRPr sz="1800">
                  <a:solidFill>
                    <a:srgbClr val="000000"/>
                  </a:solidFill>
                </a:defRPr>
              </a:pPr>
              <a14:m>
                <m:oMathPara>
                  <m:oMathParaPr>
                    <m:jc m:val="centerGroup"/>
                  </m:oMathParaPr>
                  <m:oMath>
                    <m:r>
                      <a:rPr xmlns:a="http://schemas.openxmlformats.org/drawingml/2006/main" sz="1400" i="1">
                        <a:solidFill>
                          <a:srgbClr val="BAB99F"/>
                        </a:solidFill>
                        <a:latin typeface="Cambria Math" panose="02040503050406030204" pitchFamily="18" charset="0"/>
                      </a:rPr>
                      <m:t>L</m:t>
                    </m:r>
                    <m:r>
                      <a:rPr xmlns:a="http://schemas.openxmlformats.org/drawingml/2006/main" sz="1400" i="1">
                        <a:solidFill>
                          <a:srgbClr val="BAB99F"/>
                        </a:solidFill>
                        <a:latin typeface="Cambria Math" panose="02040503050406030204" pitchFamily="18" charset="0"/>
                      </a:rPr>
                      <m:t>a</m:t>
                    </m:r>
                    <m:r>
                      <a:rPr xmlns:a="http://schemas.openxmlformats.org/drawingml/2006/main" sz="1400" i="1">
                        <a:solidFill>
                          <a:srgbClr val="BAB99F"/>
                        </a:solidFill>
                        <a:latin typeface="Cambria Math" panose="02040503050406030204" pitchFamily="18" charset="0"/>
                      </a:rPr>
                      <m:t>t</m:t>
                    </m:r>
                    <m:r>
                      <a:rPr xmlns:a="http://schemas.openxmlformats.org/drawingml/2006/main" sz="1400" i="1">
                        <a:solidFill>
                          <a:srgbClr val="BAB99F"/>
                        </a:solidFill>
                        <a:latin typeface="Cambria Math" panose="02040503050406030204" pitchFamily="18" charset="0"/>
                      </a:rPr>
                      <m:t>e</m:t>
                    </m:r>
                    <m:r>
                      <a:rPr xmlns:a="http://schemas.openxmlformats.org/drawingml/2006/main" sz="1400" i="1">
                        <a:solidFill>
                          <a:srgbClr val="BAB99F"/>
                        </a:solidFill>
                        <a:latin typeface="Cambria Math" panose="02040503050406030204" pitchFamily="18" charset="0"/>
                      </a:rPr>
                      <m:t>n</m:t>
                    </m:r>
                    <m:r>
                      <a:rPr xmlns:a="http://schemas.openxmlformats.org/drawingml/2006/main" sz="1400" i="1">
                        <a:solidFill>
                          <a:srgbClr val="BAB99F"/>
                        </a:solidFill>
                        <a:latin typeface="Cambria Math" panose="02040503050406030204" pitchFamily="18" charset="0"/>
                      </a:rPr>
                      <m:t>t</m:t>
                    </m:r>
                    <m:r>
                      <a:rPr xmlns:a="http://schemas.openxmlformats.org/drawingml/2006/main" sz="1400" i="1">
                        <a:solidFill>
                          <a:srgbClr val="BAB99F"/>
                        </a:solidFill>
                        <a:latin typeface="Cambria Math" panose="02040503050406030204" pitchFamily="18" charset="0"/>
                      </a:rPr>
                      <m:t>V</m:t>
                    </m:r>
                    <m:r>
                      <a:rPr xmlns:a="http://schemas.openxmlformats.org/drawingml/2006/main" sz="1400" i="1">
                        <a:solidFill>
                          <a:srgbClr val="BAB99F"/>
                        </a:solidFill>
                        <a:latin typeface="Cambria Math" panose="02040503050406030204" pitchFamily="18" charset="0"/>
                      </a:rPr>
                      <m:t>e</m:t>
                    </m:r>
                    <m:r>
                      <a:rPr xmlns:a="http://schemas.openxmlformats.org/drawingml/2006/main" sz="1400" i="1">
                        <a:solidFill>
                          <a:srgbClr val="BAB99F"/>
                        </a:solidFill>
                        <a:latin typeface="Cambria Math" panose="02040503050406030204" pitchFamily="18" charset="0"/>
                      </a:rPr>
                      <m:t>c</m:t>
                    </m:r>
                    <m:r>
                      <a:rPr xmlns:a="http://schemas.openxmlformats.org/drawingml/2006/main" sz="1400" i="1">
                        <a:solidFill>
                          <a:srgbClr val="BAB99F"/>
                        </a:solidFill>
                        <a:latin typeface="Cambria Math" panose="02040503050406030204" pitchFamily="18" charset="0"/>
                      </a:rPr>
                      <m:t>t</m:t>
                    </m:r>
                    <m:r>
                      <a:rPr xmlns:a="http://schemas.openxmlformats.org/drawingml/2006/main" sz="1400" i="1">
                        <a:solidFill>
                          <a:srgbClr val="BAB99F"/>
                        </a:solidFill>
                        <a:latin typeface="Cambria Math" panose="02040503050406030204" pitchFamily="18" charset="0"/>
                      </a:rPr>
                      <m:t>o</m:t>
                    </m:r>
                    <m:r>
                      <a:rPr xmlns:a="http://schemas.openxmlformats.org/drawingml/2006/main" sz="1400" i="1">
                        <a:solidFill>
                          <a:srgbClr val="BAB99F"/>
                        </a:solidFill>
                        <a:latin typeface="Cambria Math" panose="02040503050406030204" pitchFamily="18" charset="0"/>
                      </a:rPr>
                      <m:t>r</m:t>
                    </m:r>
                    <m:r>
                      <a:rPr xmlns:a="http://schemas.openxmlformats.org/drawingml/2006/main" sz="1400" i="1">
                        <a:solidFill>
                          <a:srgbClr val="BAB99F"/>
                        </a:solidFill>
                        <a:latin typeface="Cambria Math" panose="02040503050406030204" pitchFamily="18" charset="0"/>
                      </a:rPr>
                      <m:t>Z</m:t>
                    </m:r>
                  </m:oMath>
                </m:oMathPara>
              </a14:m>
              <a:endParaRPr sz="1400">
                <a:solidFill>
                  <a:srgbClr val="BAB9A0"/>
                </a:solidFill>
              </a:endParaRPr>
            </a:p>
          </p:txBody>
        </p:sp>
      </p:grpSp>
      <p:sp>
        <p:nvSpPr>
          <p:cNvPr id="2568" name="The aim here is to train this model such that   gets as close to   as possible…"/>
          <p:cNvSpPr txBox="1"/>
          <p:nvPr/>
        </p:nvSpPr>
        <p:spPr>
          <a:xfrm>
            <a:off x="3636257" y="3072952"/>
            <a:ext cx="5321239" cy="123035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sz="1200">
                <a:solidFill>
                  <a:schemeClr val="accent4">
                    <a:lumOff val="-3294"/>
                  </a:schemeClr>
                </a:solidFill>
              </a:defRPr>
            </a:pPr>
            <a:r>
              <a:t>The aim here is to train this model such that </a:t>
            </a:r>
            <a14:m>
              <m:oMath>
                <m:limUpp>
                  <m:e>
                    <m:r>
                      <a:rPr xmlns:a="http://schemas.openxmlformats.org/drawingml/2006/main" sz="1250" i="1">
                        <a:solidFill>
                          <a:srgbClr val="F1AA9F"/>
                        </a:solidFill>
                        <a:latin typeface="Cambria Math" panose="02040503050406030204" pitchFamily="18" charset="0"/>
                      </a:rPr>
                      <m:t>X</m:t>
                    </m:r>
                  </m:e>
                  <m:lim>
                    <m:r>
                      <a:rPr xmlns:a="http://schemas.openxmlformats.org/drawingml/2006/main" sz="1250" i="1">
                        <a:solidFill>
                          <a:srgbClr val="F1AA9F"/>
                        </a:solidFill>
                        <a:latin typeface="Cambria Math" panose="02040503050406030204" pitchFamily="18" charset="0"/>
                      </a:rPr>
                      <m:t>˜</m:t>
                    </m:r>
                  </m:lim>
                </m:limUpp>
              </m:oMath>
            </a14:m>
            <a:r>
              <a:t> gets as close to </a:t>
            </a:r>
            <a14:m>
              <m:oMath>
                <m:r>
                  <a:rPr xmlns:a="http://schemas.openxmlformats.org/drawingml/2006/main" sz="1250" i="1">
                    <a:solidFill>
                      <a:srgbClr val="6472D9"/>
                    </a:solidFill>
                    <a:latin typeface="Cambria Math" panose="02040503050406030204" pitchFamily="18" charset="0"/>
                  </a:rPr>
                  <m:t>X</m:t>
                </m:r>
              </m:oMath>
            </a14:m>
            <a:r>
              <a:t> as possible</a:t>
            </a:r>
          </a:p>
          <a:p>
            <a:pPr>
              <a:defRPr sz="1200">
                <a:solidFill>
                  <a:schemeClr val="accent4">
                    <a:lumOff val="-3294"/>
                  </a:schemeClr>
                </a:solidFill>
              </a:defRPr>
            </a:pPr>
          </a:p>
          <a:p>
            <a:pPr>
              <a:defRPr sz="1200">
                <a:solidFill>
                  <a:schemeClr val="accent4">
                    <a:lumOff val="-3294"/>
                  </a:schemeClr>
                </a:solidFill>
              </a:defRPr>
            </a:pPr>
            <a:r>
              <a:t>In other words, we try to replicate the inputs on the outputs</a:t>
            </a:r>
          </a:p>
          <a:p>
            <a:pPr>
              <a:defRPr sz="1200">
                <a:solidFill>
                  <a:schemeClr val="accent4">
                    <a:lumOff val="-3294"/>
                  </a:schemeClr>
                </a:solidFill>
              </a:defRPr>
            </a:pPr>
          </a:p>
          <a:p>
            <a:pPr>
              <a:defRPr sz="1200">
                <a:solidFill>
                  <a:schemeClr val="accent4">
                    <a:lumOff val="-3294"/>
                  </a:schemeClr>
                </a:solidFill>
              </a:defRPr>
            </a:pPr>
            <a:r>
              <a:t>After training,  </a:t>
            </a:r>
            <a:r>
              <a:rPr>
                <a:solidFill>
                  <a:srgbClr val="BAB9A0"/>
                </a:solidFill>
              </a:rPr>
              <a:t>Latent Vector Z</a:t>
            </a:r>
            <a:r>
              <a:t> can be used as a lower dimensional representation of input </a:t>
            </a:r>
            <a14:m>
              <m:oMath>
                <m:r>
                  <a:rPr xmlns:a="http://schemas.openxmlformats.org/drawingml/2006/main" sz="1250" i="1">
                    <a:solidFill>
                      <a:srgbClr val="6472D9"/>
                    </a:solidFill>
                    <a:latin typeface="Cambria Math" panose="02040503050406030204" pitchFamily="18" charset="0"/>
                  </a:rPr>
                  <m:t>X</m:t>
                </m:r>
              </m:oMath>
            </a14:m>
            <a:endParaRPr>
              <a:solidFill>
                <a:srgbClr val="6572DA"/>
              </a:solidFill>
            </a:endParaRPr>
          </a:p>
        </p:txBody>
      </p:sp>
      <p:grpSp>
        <p:nvGrpSpPr>
          <p:cNvPr id="2581" name="Group"/>
          <p:cNvGrpSpPr/>
          <p:nvPr/>
        </p:nvGrpSpPr>
        <p:grpSpPr>
          <a:xfrm>
            <a:off x="7534476" y="293959"/>
            <a:ext cx="1279795" cy="1037424"/>
            <a:chOff x="-17960" y="-17960"/>
            <a:chExt cx="1279793" cy="1037422"/>
          </a:xfrm>
        </p:grpSpPr>
        <p:pic>
          <p:nvPicPr>
            <p:cNvPr id="2569" name="Rounded Rectangle Rounded rectangle" descr="Rounded Rectangle Rounded rectangle"/>
            <p:cNvPicPr>
              <a:picLocks noChangeAspect="0"/>
            </p:cNvPicPr>
            <p:nvPr/>
          </p:nvPicPr>
          <p:blipFill>
            <a:blip r:embed="rId2">
              <a:extLst/>
            </a:blip>
            <a:stretch>
              <a:fillRect/>
            </a:stretch>
          </p:blipFill>
          <p:spPr>
            <a:xfrm>
              <a:off x="-17961" y="-17961"/>
              <a:ext cx="1279795" cy="1037423"/>
            </a:xfrm>
            <a:prstGeom prst="rect">
              <a:avLst/>
            </a:prstGeom>
            <a:effectLst/>
          </p:spPr>
        </p:pic>
        <p:grpSp>
          <p:nvGrpSpPr>
            <p:cNvPr id="2573" name="VAE"/>
            <p:cNvGrpSpPr/>
            <p:nvPr/>
          </p:nvGrpSpPr>
          <p:grpSpPr>
            <a:xfrm>
              <a:off x="68324" y="512069"/>
              <a:ext cx="1085991" cy="372260"/>
              <a:chOff x="0" y="0"/>
              <a:chExt cx="1085989" cy="372258"/>
            </a:xfrm>
          </p:grpSpPr>
          <p:sp>
            <p:nvSpPr>
              <p:cNvPr id="2572" name="VAE"/>
              <p:cNvSpPr/>
              <p:nvPr/>
            </p:nvSpPr>
            <p:spPr>
              <a:xfrm>
                <a:off x="17960" y="17960"/>
                <a:ext cx="1050070" cy="33633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829" y="0"/>
                    </a:moveTo>
                    <a:lnTo>
                      <a:pt x="1771" y="0"/>
                    </a:lnTo>
                    <a:cubicBezTo>
                      <a:pt x="1252" y="0"/>
                      <a:pt x="940" y="0"/>
                      <a:pt x="732" y="271"/>
                    </a:cubicBezTo>
                    <a:cubicBezTo>
                      <a:pt x="432" y="612"/>
                      <a:pt x="196" y="1349"/>
                      <a:pt x="87" y="2285"/>
                    </a:cubicBezTo>
                    <a:cubicBezTo>
                      <a:pt x="0" y="2934"/>
                      <a:pt x="0" y="3908"/>
                      <a:pt x="0" y="5531"/>
                    </a:cubicBezTo>
                    <a:lnTo>
                      <a:pt x="0" y="16069"/>
                    </a:lnTo>
                    <a:cubicBezTo>
                      <a:pt x="0" y="17692"/>
                      <a:pt x="0" y="18666"/>
                      <a:pt x="87" y="19315"/>
                    </a:cubicBezTo>
                    <a:cubicBezTo>
                      <a:pt x="196" y="20251"/>
                      <a:pt x="432" y="20988"/>
                      <a:pt x="732" y="21329"/>
                    </a:cubicBezTo>
                    <a:cubicBezTo>
                      <a:pt x="940" y="21600"/>
                      <a:pt x="1252" y="21600"/>
                      <a:pt x="1771" y="21600"/>
                    </a:cubicBezTo>
                    <a:lnTo>
                      <a:pt x="19829" y="21600"/>
                    </a:lnTo>
                    <a:cubicBezTo>
                      <a:pt x="20348" y="21600"/>
                      <a:pt x="20660" y="21600"/>
                      <a:pt x="20868" y="21329"/>
                    </a:cubicBezTo>
                    <a:cubicBezTo>
                      <a:pt x="21168" y="20988"/>
                      <a:pt x="21404" y="20251"/>
                      <a:pt x="21513" y="19315"/>
                    </a:cubicBezTo>
                    <a:cubicBezTo>
                      <a:pt x="21600" y="18666"/>
                      <a:pt x="21600" y="17692"/>
                      <a:pt x="21600" y="16069"/>
                    </a:cubicBezTo>
                    <a:lnTo>
                      <a:pt x="21600" y="5531"/>
                    </a:lnTo>
                    <a:cubicBezTo>
                      <a:pt x="21600" y="3908"/>
                      <a:pt x="21600" y="2934"/>
                      <a:pt x="21513" y="2285"/>
                    </a:cubicBezTo>
                    <a:cubicBezTo>
                      <a:pt x="21404" y="1349"/>
                      <a:pt x="21168" y="612"/>
                      <a:pt x="20868" y="271"/>
                    </a:cubicBezTo>
                    <a:cubicBezTo>
                      <a:pt x="20660" y="0"/>
                      <a:pt x="20348" y="0"/>
                      <a:pt x="19829" y="0"/>
                    </a:cubicBezTo>
                    <a:close/>
                  </a:path>
                </a:pathLst>
              </a:custGeom>
              <a:solidFill>
                <a:srgbClr val="D5D5D5"/>
              </a:solidFill>
              <a:ln>
                <a:noFill/>
              </a:ln>
              <a:effectLst/>
              <a:extLst>
                <a:ext uri="{C572A759-6A51-4108-AA02-DFA0A04FC94B}">
                  <ma14:wrappingTextBoxFlag xmlns:ma14="http://schemas.microsoft.com/office/mac/drawingml/2011/main" val="1"/>
                </a:ext>
              </a:extLst>
            </p:spPr>
            <p:txBody>
              <a:bodyPr wrap="square" lIns="19050" tIns="19050" rIns="19050" bIns="19050" numCol="1" anchor="ctr">
                <a:noAutofit/>
              </a:bodyPr>
              <a:lstStyle>
                <a:lvl1pPr algn="ctr" defTabSz="412750">
                  <a:defRPr sz="800">
                    <a:solidFill>
                      <a:srgbClr val="000000"/>
                    </a:solidFill>
                    <a:latin typeface="Helvetica Neue Medium"/>
                    <a:ea typeface="Helvetica Neue Medium"/>
                    <a:cs typeface="Helvetica Neue Medium"/>
                    <a:sym typeface="Helvetica Neue Medium"/>
                  </a:defRPr>
                </a:lvl1pPr>
              </a:lstStyle>
              <a:p>
                <a:pPr/>
                <a:r>
                  <a:t>VAE</a:t>
                </a:r>
              </a:p>
            </p:txBody>
          </p:sp>
          <p:pic>
            <p:nvPicPr>
              <p:cNvPr id="2571" name="VAE VAE" descr="VAE VAE"/>
              <p:cNvPicPr>
                <a:picLocks noChangeAspect="0"/>
              </p:cNvPicPr>
              <p:nvPr/>
            </p:nvPicPr>
            <p:blipFill>
              <a:blip r:embed="rId3">
                <a:extLst/>
              </a:blip>
              <a:stretch>
                <a:fillRect/>
              </a:stretch>
            </p:blipFill>
            <p:spPr>
              <a:xfrm>
                <a:off x="-1" y="0"/>
                <a:ext cx="1085991" cy="372259"/>
              </a:xfrm>
              <a:prstGeom prst="rect">
                <a:avLst/>
              </a:prstGeom>
              <a:effectLst/>
            </p:spPr>
          </p:pic>
        </p:grpSp>
        <p:grpSp>
          <p:nvGrpSpPr>
            <p:cNvPr id="2580" name="Group"/>
            <p:cNvGrpSpPr/>
            <p:nvPr/>
          </p:nvGrpSpPr>
          <p:grpSpPr>
            <a:xfrm>
              <a:off x="201565" y="134646"/>
              <a:ext cx="840742" cy="380024"/>
              <a:chOff x="-17960" y="-17960"/>
              <a:chExt cx="840741" cy="380023"/>
            </a:xfrm>
          </p:grpSpPr>
          <p:grpSp>
            <p:nvGrpSpPr>
              <p:cNvPr id="2576" name="Tasks and Models"/>
              <p:cNvGrpSpPr/>
              <p:nvPr/>
            </p:nvGrpSpPr>
            <p:grpSpPr>
              <a:xfrm>
                <a:off x="-17961" y="-17961"/>
                <a:ext cx="840742" cy="200964"/>
                <a:chOff x="0" y="0"/>
                <a:chExt cx="840741" cy="200962"/>
              </a:xfrm>
            </p:grpSpPr>
            <p:sp>
              <p:nvSpPr>
                <p:cNvPr id="2575" name="Tasks and Models"/>
                <p:cNvSpPr/>
                <p:nvPr/>
              </p:nvSpPr>
              <p:spPr>
                <a:xfrm>
                  <a:off x="17960" y="17960"/>
                  <a:ext cx="804821" cy="16504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829" y="0"/>
                      </a:moveTo>
                      <a:lnTo>
                        <a:pt x="1771" y="0"/>
                      </a:lnTo>
                      <a:cubicBezTo>
                        <a:pt x="1252" y="0"/>
                        <a:pt x="940" y="0"/>
                        <a:pt x="732" y="423"/>
                      </a:cubicBezTo>
                      <a:cubicBezTo>
                        <a:pt x="432" y="955"/>
                        <a:pt x="196" y="2107"/>
                        <a:pt x="87" y="3569"/>
                      </a:cubicBezTo>
                      <a:cubicBezTo>
                        <a:pt x="0" y="4583"/>
                        <a:pt x="0" y="6103"/>
                        <a:pt x="0" y="8638"/>
                      </a:cubicBezTo>
                      <a:lnTo>
                        <a:pt x="0" y="12962"/>
                      </a:lnTo>
                      <a:cubicBezTo>
                        <a:pt x="0" y="15497"/>
                        <a:pt x="0" y="17017"/>
                        <a:pt x="87" y="18031"/>
                      </a:cubicBezTo>
                      <a:cubicBezTo>
                        <a:pt x="196" y="19493"/>
                        <a:pt x="432" y="20645"/>
                        <a:pt x="732" y="21177"/>
                      </a:cubicBezTo>
                      <a:cubicBezTo>
                        <a:pt x="940" y="21600"/>
                        <a:pt x="1252" y="21600"/>
                        <a:pt x="1771" y="21600"/>
                      </a:cubicBezTo>
                      <a:lnTo>
                        <a:pt x="19829" y="21600"/>
                      </a:lnTo>
                      <a:cubicBezTo>
                        <a:pt x="20348" y="21600"/>
                        <a:pt x="20660" y="21600"/>
                        <a:pt x="20868" y="21177"/>
                      </a:cubicBezTo>
                      <a:cubicBezTo>
                        <a:pt x="21168" y="20645"/>
                        <a:pt x="21404" y="19493"/>
                        <a:pt x="21513" y="18031"/>
                      </a:cubicBezTo>
                      <a:cubicBezTo>
                        <a:pt x="21600" y="17017"/>
                        <a:pt x="21600" y="15497"/>
                        <a:pt x="21600" y="12962"/>
                      </a:cubicBezTo>
                      <a:lnTo>
                        <a:pt x="21600" y="8638"/>
                      </a:lnTo>
                      <a:cubicBezTo>
                        <a:pt x="21600" y="6103"/>
                        <a:pt x="21600" y="4583"/>
                        <a:pt x="21513" y="3569"/>
                      </a:cubicBezTo>
                      <a:cubicBezTo>
                        <a:pt x="21404" y="2107"/>
                        <a:pt x="21168" y="955"/>
                        <a:pt x="20868" y="423"/>
                      </a:cubicBezTo>
                      <a:cubicBezTo>
                        <a:pt x="20660" y="0"/>
                        <a:pt x="20348" y="0"/>
                        <a:pt x="19829" y="0"/>
                      </a:cubicBezTo>
                      <a:close/>
                    </a:path>
                  </a:pathLst>
                </a:custGeom>
                <a:solidFill>
                  <a:schemeClr val="accent1">
                    <a:lumOff val="2401"/>
                  </a:schemeClr>
                </a:solidFill>
                <a:ln>
                  <a:noFill/>
                </a:ln>
                <a:effectLst/>
                <a:extLst>
                  <a:ext uri="{C572A759-6A51-4108-AA02-DFA0A04FC94B}">
                    <ma14:wrappingTextBoxFlag xmlns:ma14="http://schemas.microsoft.com/office/mac/drawingml/2011/main" val="1"/>
                  </a:ext>
                </a:extLst>
              </p:spPr>
              <p:txBody>
                <a:bodyPr wrap="square" lIns="19050" tIns="19050" rIns="19050" bIns="19050" numCol="1" anchor="ctr">
                  <a:noAutofit/>
                </a:bodyPr>
                <a:lstStyle>
                  <a:lvl1pPr algn="ctr" defTabSz="412750">
                    <a:defRPr sz="600">
                      <a:solidFill>
                        <a:srgbClr val="000000"/>
                      </a:solidFill>
                      <a:latin typeface="Helvetica Neue Medium"/>
                      <a:ea typeface="Helvetica Neue Medium"/>
                      <a:cs typeface="Helvetica Neue Medium"/>
                      <a:sym typeface="Helvetica Neue Medium"/>
                    </a:defRPr>
                  </a:lvl1pPr>
                </a:lstStyle>
                <a:p>
                  <a:pPr/>
                  <a:r>
                    <a:t>Tasks and Models</a:t>
                  </a:r>
                </a:p>
              </p:txBody>
            </p:sp>
            <p:pic>
              <p:nvPicPr>
                <p:cNvPr id="2574" name="Tasks and Models Tasks and Models" descr="Tasks and Models Tasks and Models"/>
                <p:cNvPicPr>
                  <a:picLocks noChangeAspect="0"/>
                </p:cNvPicPr>
                <p:nvPr/>
              </p:nvPicPr>
              <p:blipFill>
                <a:blip r:embed="rId4">
                  <a:extLst/>
                </a:blip>
                <a:stretch>
                  <a:fillRect/>
                </a:stretch>
              </p:blipFill>
              <p:spPr>
                <a:xfrm>
                  <a:off x="-1" y="-1"/>
                  <a:ext cx="840743" cy="200964"/>
                </a:xfrm>
                <a:prstGeom prst="rect">
                  <a:avLst/>
                </a:prstGeom>
                <a:effectLst/>
              </p:spPr>
            </p:pic>
          </p:grpSp>
          <p:grpSp>
            <p:nvGrpSpPr>
              <p:cNvPr id="2579" name="Intro to NN"/>
              <p:cNvGrpSpPr/>
              <p:nvPr/>
            </p:nvGrpSpPr>
            <p:grpSpPr>
              <a:xfrm>
                <a:off x="-17961" y="152576"/>
                <a:ext cx="840742" cy="209487"/>
                <a:chOff x="0" y="0"/>
                <a:chExt cx="840741" cy="209486"/>
              </a:xfrm>
            </p:grpSpPr>
            <p:sp>
              <p:nvSpPr>
                <p:cNvPr id="2578" name="Intro to NN"/>
                <p:cNvSpPr/>
                <p:nvPr/>
              </p:nvSpPr>
              <p:spPr>
                <a:xfrm>
                  <a:off x="17960" y="17960"/>
                  <a:ext cx="804821" cy="17356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829" y="0"/>
                      </a:moveTo>
                      <a:lnTo>
                        <a:pt x="1771" y="0"/>
                      </a:lnTo>
                      <a:cubicBezTo>
                        <a:pt x="1252" y="0"/>
                        <a:pt x="940" y="0"/>
                        <a:pt x="732" y="403"/>
                      </a:cubicBezTo>
                      <a:cubicBezTo>
                        <a:pt x="432" y="908"/>
                        <a:pt x="196" y="2003"/>
                        <a:pt x="87" y="3393"/>
                      </a:cubicBezTo>
                      <a:cubicBezTo>
                        <a:pt x="0" y="4357"/>
                        <a:pt x="0" y="5804"/>
                        <a:pt x="0" y="8214"/>
                      </a:cubicBezTo>
                      <a:lnTo>
                        <a:pt x="0" y="13386"/>
                      </a:lnTo>
                      <a:cubicBezTo>
                        <a:pt x="0" y="15796"/>
                        <a:pt x="0" y="17243"/>
                        <a:pt x="87" y="18207"/>
                      </a:cubicBezTo>
                      <a:cubicBezTo>
                        <a:pt x="196" y="19597"/>
                        <a:pt x="432" y="20692"/>
                        <a:pt x="732" y="21197"/>
                      </a:cubicBezTo>
                      <a:cubicBezTo>
                        <a:pt x="940" y="21600"/>
                        <a:pt x="1252" y="21600"/>
                        <a:pt x="1771" y="21600"/>
                      </a:cubicBezTo>
                      <a:lnTo>
                        <a:pt x="19829" y="21600"/>
                      </a:lnTo>
                      <a:cubicBezTo>
                        <a:pt x="20348" y="21600"/>
                        <a:pt x="20660" y="21600"/>
                        <a:pt x="20868" y="21197"/>
                      </a:cubicBezTo>
                      <a:cubicBezTo>
                        <a:pt x="21168" y="20692"/>
                        <a:pt x="21404" y="19597"/>
                        <a:pt x="21513" y="18207"/>
                      </a:cubicBezTo>
                      <a:cubicBezTo>
                        <a:pt x="21600" y="17243"/>
                        <a:pt x="21600" y="15796"/>
                        <a:pt x="21600" y="13386"/>
                      </a:cubicBezTo>
                      <a:lnTo>
                        <a:pt x="21600" y="8214"/>
                      </a:lnTo>
                      <a:cubicBezTo>
                        <a:pt x="21600" y="5804"/>
                        <a:pt x="21600" y="4357"/>
                        <a:pt x="21513" y="3393"/>
                      </a:cubicBezTo>
                      <a:cubicBezTo>
                        <a:pt x="21404" y="2003"/>
                        <a:pt x="21168" y="908"/>
                        <a:pt x="20868" y="403"/>
                      </a:cubicBezTo>
                      <a:cubicBezTo>
                        <a:pt x="20660" y="0"/>
                        <a:pt x="20348" y="0"/>
                        <a:pt x="19829" y="0"/>
                      </a:cubicBezTo>
                      <a:close/>
                    </a:path>
                  </a:pathLst>
                </a:custGeom>
                <a:solidFill>
                  <a:schemeClr val="accent1">
                    <a:lumOff val="2401"/>
                  </a:schemeClr>
                </a:solidFill>
                <a:ln>
                  <a:noFill/>
                </a:ln>
                <a:effectLst/>
                <a:extLst>
                  <a:ext uri="{C572A759-6A51-4108-AA02-DFA0A04FC94B}">
                    <ma14:wrappingTextBoxFlag xmlns:ma14="http://schemas.microsoft.com/office/mac/drawingml/2011/main" val="1"/>
                  </a:ext>
                </a:extLst>
              </p:spPr>
              <p:txBody>
                <a:bodyPr wrap="square" lIns="19050" tIns="19050" rIns="19050" bIns="19050" numCol="1" anchor="ctr">
                  <a:noAutofit/>
                </a:bodyPr>
                <a:lstStyle>
                  <a:lvl1pPr algn="ctr" defTabSz="412750">
                    <a:defRPr sz="600">
                      <a:solidFill>
                        <a:srgbClr val="000000"/>
                      </a:solidFill>
                      <a:latin typeface="Helvetica Neue Medium"/>
                      <a:ea typeface="Helvetica Neue Medium"/>
                      <a:cs typeface="Helvetica Neue Medium"/>
                      <a:sym typeface="Helvetica Neue Medium"/>
                    </a:defRPr>
                  </a:lvl1pPr>
                </a:lstStyle>
                <a:p>
                  <a:pPr/>
                  <a:r>
                    <a:t>Intro to NN</a:t>
                  </a:r>
                </a:p>
              </p:txBody>
            </p:sp>
            <p:pic>
              <p:nvPicPr>
                <p:cNvPr id="2577" name="Intro to NN Intro to NN" descr="Intro to NN Intro to NN"/>
                <p:cNvPicPr>
                  <a:picLocks noChangeAspect="0"/>
                </p:cNvPicPr>
                <p:nvPr/>
              </p:nvPicPr>
              <p:blipFill>
                <a:blip r:embed="rId5">
                  <a:extLst/>
                </a:blip>
                <a:stretch>
                  <a:fillRect/>
                </a:stretch>
              </p:blipFill>
              <p:spPr>
                <a:xfrm>
                  <a:off x="-1" y="0"/>
                  <a:ext cx="840743" cy="209487"/>
                </a:xfrm>
                <a:prstGeom prst="rect">
                  <a:avLst/>
                </a:prstGeom>
                <a:effectLst/>
              </p:spPr>
            </p:pic>
          </p:grpSp>
        </p:grpSp>
      </p:grpSp>
    </p:spTree>
  </p:cSld>
  <p:clrMapOvr>
    <a:masterClrMapping/>
  </p:clrMapOvr>
  <p:transition xmlns:p14="http://schemas.microsoft.com/office/powerpoint/2010/main" spd="med" advClick="1"/>
</p:sld>
</file>

<file path=ppt/slides/slide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85" name="Variational Auto-Encoders"/>
          <p:cNvSpPr txBox="1"/>
          <p:nvPr>
            <p:ph type="title" idx="4294967295"/>
          </p:nvPr>
        </p:nvSpPr>
        <p:spPr>
          <a:xfrm>
            <a:off x="452437" y="754062"/>
            <a:ext cx="8239126" cy="538107"/>
          </a:xfrm>
          <a:prstGeom prst="rect">
            <a:avLst/>
          </a:prstGeom>
        </p:spPr>
        <p:txBody>
          <a:bodyPr lIns="19050" tIns="19050" rIns="19050" bIns="19050" anchor="t">
            <a:normAutofit fontScale="100000" lnSpcReduction="0"/>
          </a:bodyPr>
          <a:lstStyle>
            <a:lvl1pPr defTabSz="1219169">
              <a:lnSpc>
                <a:spcPct val="80000"/>
              </a:lnSpc>
              <a:defRPr b="1" spc="-53" sz="2700">
                <a:solidFill>
                  <a:srgbClr val="000000"/>
                </a:solidFill>
                <a:latin typeface="Helvetica Neue"/>
                <a:ea typeface="Helvetica Neue"/>
                <a:cs typeface="Helvetica Neue"/>
                <a:sym typeface="Helvetica Neue"/>
              </a:defRPr>
            </a:lvl1pPr>
          </a:lstStyle>
          <a:p>
            <a:pPr/>
            <a:r>
              <a:t>Variational Auto-Encoders</a:t>
            </a:r>
          </a:p>
        </p:txBody>
      </p:sp>
      <p:sp>
        <p:nvSpPr>
          <p:cNvPr id="2586" name="Rectangle"/>
          <p:cNvSpPr/>
          <p:nvPr/>
        </p:nvSpPr>
        <p:spPr>
          <a:xfrm>
            <a:off x="757636" y="2178571"/>
            <a:ext cx="423914" cy="2851254"/>
          </a:xfrm>
          <a:prstGeom prst="rect">
            <a:avLst/>
          </a:prstGeom>
          <a:ln w="25400">
            <a:solidFill>
              <a:srgbClr val="6572DA"/>
            </a:solidFill>
          </a:ln>
        </p:spPr>
        <p:txBody>
          <a:bodyPr lIns="0" tIns="0" rIns="0" bIns="0"/>
          <a:lstStyle/>
          <a:p>
            <a:pPr/>
          </a:p>
        </p:txBody>
      </p:sp>
      <p:sp>
        <p:nvSpPr>
          <p:cNvPr id="2587" name="Rectangle"/>
          <p:cNvSpPr/>
          <p:nvPr/>
        </p:nvSpPr>
        <p:spPr>
          <a:xfrm>
            <a:off x="3680820" y="2178571"/>
            <a:ext cx="423913" cy="2851254"/>
          </a:xfrm>
          <a:prstGeom prst="rect">
            <a:avLst/>
          </a:prstGeom>
          <a:ln w="25400">
            <a:solidFill>
              <a:srgbClr val="E35C44">
                <a:alpha val="51856"/>
              </a:srgbClr>
            </a:solidFill>
          </a:ln>
        </p:spPr>
        <p:txBody>
          <a:bodyPr lIns="0" tIns="0" rIns="0" bIns="0"/>
          <a:lstStyle/>
          <a:p>
            <a:pPr/>
          </a:p>
        </p:txBody>
      </p:sp>
      <p:sp>
        <p:nvSpPr>
          <p:cNvPr id="2588" name="Rectangle"/>
          <p:cNvSpPr/>
          <p:nvPr/>
        </p:nvSpPr>
        <p:spPr>
          <a:xfrm>
            <a:off x="2634794" y="2771204"/>
            <a:ext cx="423913" cy="1665989"/>
          </a:xfrm>
          <a:prstGeom prst="rect">
            <a:avLst/>
          </a:prstGeom>
          <a:ln w="25400">
            <a:solidFill>
              <a:srgbClr val="BAB9A0"/>
            </a:solidFill>
          </a:ln>
        </p:spPr>
        <p:txBody>
          <a:bodyPr lIns="0" tIns="0" rIns="0" bIns="0"/>
          <a:lstStyle/>
          <a:p>
            <a:pPr/>
          </a:p>
        </p:txBody>
      </p:sp>
      <p:sp>
        <p:nvSpPr>
          <p:cNvPr id="2589" name="Line"/>
          <p:cNvSpPr/>
          <p:nvPr/>
        </p:nvSpPr>
        <p:spPr>
          <a:xfrm flipH="1" flipV="1">
            <a:off x="1170233" y="2170342"/>
            <a:ext cx="635881" cy="603962"/>
          </a:xfrm>
          <a:prstGeom prst="line">
            <a:avLst/>
          </a:prstGeom>
          <a:ln w="12700">
            <a:solidFill>
              <a:srgbClr val="6572DA"/>
            </a:solidFill>
            <a:prstDash val="sysDot"/>
            <a:miter lim="400000"/>
          </a:ln>
        </p:spPr>
        <p:txBody>
          <a:bodyPr lIns="0" tIns="0" rIns="0" bIns="0"/>
          <a:lstStyle/>
          <a:p>
            <a:pPr/>
          </a:p>
        </p:txBody>
      </p:sp>
      <p:sp>
        <p:nvSpPr>
          <p:cNvPr id="2590" name="Line"/>
          <p:cNvSpPr/>
          <p:nvPr/>
        </p:nvSpPr>
        <p:spPr>
          <a:xfrm flipH="1">
            <a:off x="1179090" y="4434475"/>
            <a:ext cx="627024" cy="571858"/>
          </a:xfrm>
          <a:prstGeom prst="line">
            <a:avLst/>
          </a:prstGeom>
          <a:ln w="12700">
            <a:solidFill>
              <a:srgbClr val="6572DA"/>
            </a:solidFill>
            <a:prstDash val="sysDot"/>
            <a:miter lim="400000"/>
          </a:ln>
        </p:spPr>
        <p:txBody>
          <a:bodyPr lIns="0" tIns="0" rIns="0" bIns="0"/>
          <a:lstStyle/>
          <a:p>
            <a:pPr/>
          </a:p>
        </p:txBody>
      </p:sp>
      <p:sp>
        <p:nvSpPr>
          <p:cNvPr id="2591" name="Line"/>
          <p:cNvSpPr/>
          <p:nvPr/>
        </p:nvSpPr>
        <p:spPr>
          <a:xfrm flipH="1" flipV="1">
            <a:off x="3046109" y="4418423"/>
            <a:ext cx="635880" cy="603962"/>
          </a:xfrm>
          <a:prstGeom prst="line">
            <a:avLst/>
          </a:prstGeom>
          <a:ln w="12700">
            <a:solidFill>
              <a:srgbClr val="E35C44">
                <a:alpha val="51856"/>
              </a:srgbClr>
            </a:solidFill>
            <a:prstDash val="sysDot"/>
            <a:miter lim="400000"/>
          </a:ln>
        </p:spPr>
        <p:txBody>
          <a:bodyPr lIns="0" tIns="0" rIns="0" bIns="0"/>
          <a:lstStyle/>
          <a:p>
            <a:pPr/>
          </a:p>
        </p:txBody>
      </p:sp>
      <p:sp>
        <p:nvSpPr>
          <p:cNvPr id="2592" name="Line"/>
          <p:cNvSpPr/>
          <p:nvPr/>
        </p:nvSpPr>
        <p:spPr>
          <a:xfrm flipH="1">
            <a:off x="3054965" y="2196934"/>
            <a:ext cx="627024" cy="571858"/>
          </a:xfrm>
          <a:prstGeom prst="line">
            <a:avLst/>
          </a:prstGeom>
          <a:ln w="12700">
            <a:solidFill>
              <a:srgbClr val="E35C44">
                <a:alpha val="51856"/>
              </a:srgbClr>
            </a:solidFill>
            <a:prstDash val="sysDot"/>
            <a:miter lim="400000"/>
          </a:ln>
        </p:spPr>
        <p:txBody>
          <a:bodyPr lIns="0" tIns="0" rIns="0" bIns="0"/>
          <a:lstStyle/>
          <a:p>
            <a:pPr/>
          </a:p>
        </p:txBody>
      </p:sp>
      <p:sp>
        <p:nvSpPr>
          <p:cNvPr id="2593" name="Decoder"/>
          <p:cNvSpPr txBox="1"/>
          <p:nvPr/>
        </p:nvSpPr>
        <p:spPr>
          <a:xfrm>
            <a:off x="2928729" y="5560163"/>
            <a:ext cx="870640" cy="250969"/>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ctr">
              <a:defRPr>
                <a:solidFill>
                  <a:srgbClr val="E35C44"/>
                </a:solidFill>
              </a:defRPr>
            </a:lvl1pPr>
          </a:lstStyle>
          <a:p>
            <a:pPr/>
            <a:r>
              <a:t>Decoder</a:t>
            </a:r>
          </a:p>
        </p:txBody>
      </p:sp>
      <p:sp>
        <p:nvSpPr>
          <p:cNvPr id="2594" name="Encoder"/>
          <p:cNvSpPr txBox="1"/>
          <p:nvPr/>
        </p:nvSpPr>
        <p:spPr>
          <a:xfrm>
            <a:off x="1055327" y="5590643"/>
            <a:ext cx="858166" cy="250969"/>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ctr">
              <a:defRPr>
                <a:solidFill>
                  <a:srgbClr val="6572DA"/>
                </a:solidFill>
              </a:defRPr>
            </a:lvl1pPr>
          </a:lstStyle>
          <a:p>
            <a:pPr/>
            <a:r>
              <a:t>Encoder</a:t>
            </a:r>
          </a:p>
        </p:txBody>
      </p:sp>
      <p:sp>
        <p:nvSpPr>
          <p:cNvPr id="2619" name="Connection Line"/>
          <p:cNvSpPr/>
          <p:nvPr/>
        </p:nvSpPr>
        <p:spPr>
          <a:xfrm>
            <a:off x="688264" y="5204578"/>
            <a:ext cx="1591549" cy="219616"/>
          </a:xfrm>
          <a:custGeom>
            <a:avLst/>
            <a:gdLst/>
            <a:ahLst/>
            <a:cxnLst>
              <a:cxn ang="0">
                <a:pos x="wd2" y="hd2"/>
              </a:cxn>
              <a:cxn ang="5400000">
                <a:pos x="wd2" y="hd2"/>
              </a:cxn>
              <a:cxn ang="10800000">
                <a:pos x="wd2" y="hd2"/>
              </a:cxn>
              <a:cxn ang="16200000">
                <a:pos x="wd2" y="hd2"/>
              </a:cxn>
            </a:cxnLst>
            <a:rect l="0" t="0" r="r" b="b"/>
            <a:pathLst>
              <a:path w="21600" h="16201" fill="norm" stroke="1" extrusionOk="0">
                <a:moveTo>
                  <a:pt x="0" y="0"/>
                </a:moveTo>
                <a:cubicBezTo>
                  <a:pt x="7827" y="21430"/>
                  <a:pt x="15027" y="21600"/>
                  <a:pt x="21600" y="510"/>
                </a:cubicBezTo>
              </a:path>
            </a:pathLst>
          </a:custGeom>
          <a:ln w="25400">
            <a:solidFill>
              <a:srgbClr val="6572DA"/>
            </a:solidFill>
            <a:prstDash val="sysDot"/>
            <a:miter lim="400000"/>
          </a:ln>
        </p:spPr>
        <p:txBody>
          <a:bodyPr/>
          <a:lstStyle/>
          <a:p>
            <a:pPr/>
          </a:p>
        </p:txBody>
      </p:sp>
      <p:sp>
        <p:nvSpPr>
          <p:cNvPr id="2620" name="Connection Line"/>
          <p:cNvSpPr/>
          <p:nvPr/>
        </p:nvSpPr>
        <p:spPr>
          <a:xfrm>
            <a:off x="2567903" y="5203264"/>
            <a:ext cx="1591549" cy="219616"/>
          </a:xfrm>
          <a:custGeom>
            <a:avLst/>
            <a:gdLst/>
            <a:ahLst/>
            <a:cxnLst>
              <a:cxn ang="0">
                <a:pos x="wd2" y="hd2"/>
              </a:cxn>
              <a:cxn ang="5400000">
                <a:pos x="wd2" y="hd2"/>
              </a:cxn>
              <a:cxn ang="10800000">
                <a:pos x="wd2" y="hd2"/>
              </a:cxn>
              <a:cxn ang="16200000">
                <a:pos x="wd2" y="hd2"/>
              </a:cxn>
            </a:cxnLst>
            <a:rect l="0" t="0" r="r" b="b"/>
            <a:pathLst>
              <a:path w="21600" h="16201" fill="norm" stroke="1" extrusionOk="0">
                <a:moveTo>
                  <a:pt x="0" y="0"/>
                </a:moveTo>
                <a:cubicBezTo>
                  <a:pt x="7827" y="21430"/>
                  <a:pt x="15027" y="21600"/>
                  <a:pt x="21600" y="510"/>
                </a:cubicBezTo>
              </a:path>
            </a:pathLst>
          </a:custGeom>
          <a:ln w="25400">
            <a:solidFill>
              <a:srgbClr val="F1AB9F"/>
            </a:solidFill>
            <a:custDash>
              <a:ds d="200000" sp="200000"/>
            </a:custDash>
            <a:miter lim="400000"/>
          </a:ln>
        </p:spPr>
        <p:txBody>
          <a:bodyPr/>
          <a:lstStyle/>
          <a:p>
            <a:pPr/>
          </a:p>
        </p:txBody>
      </p:sp>
      <p:sp>
        <p:nvSpPr>
          <p:cNvPr id="2597" name="Equation"/>
          <p:cNvSpPr txBox="1"/>
          <p:nvPr/>
        </p:nvSpPr>
        <p:spPr>
          <a:xfrm rot="16200000">
            <a:off x="680705" y="3533619"/>
            <a:ext cx="591795" cy="152731"/>
          </a:xfrm>
          <a:prstGeom prst="rect">
            <a:avLst/>
          </a:prstGeom>
          <a:ln w="12700">
            <a:miter lim="400000"/>
          </a:ln>
        </p:spPr>
        <p:txBody>
          <a:bodyPr wrap="none" lIns="0" tIns="0" rIns="0" bIns="0">
            <a:spAutoFit/>
          </a:bodyPr>
          <a:lstStyle/>
          <a:p>
            <a:pPr latinLnBrk="1">
              <a:defRPr sz="1800">
                <a:solidFill>
                  <a:srgbClr val="000000"/>
                </a:solidFill>
              </a:defRPr>
            </a:pPr>
            <a14:m>
              <m:oMathPara>
                <m:oMathParaPr>
                  <m:jc m:val="centerGroup"/>
                </m:oMathParaPr>
                <m:oMath>
                  <m:r>
                    <a:rPr xmlns:a="http://schemas.openxmlformats.org/drawingml/2006/main" sz="1400" i="1">
                      <a:solidFill>
                        <a:srgbClr val="6472D9"/>
                      </a:solidFill>
                      <a:latin typeface="Cambria Math" panose="02040503050406030204" pitchFamily="18" charset="0"/>
                    </a:rPr>
                    <m:t>I</m:t>
                  </m:r>
                  <m:r>
                    <a:rPr xmlns:a="http://schemas.openxmlformats.org/drawingml/2006/main" sz="1400" i="1">
                      <a:solidFill>
                        <a:srgbClr val="6472D9"/>
                      </a:solidFill>
                      <a:latin typeface="Cambria Math" panose="02040503050406030204" pitchFamily="18" charset="0"/>
                    </a:rPr>
                    <m:t>n</m:t>
                  </m:r>
                  <m:r>
                    <a:rPr xmlns:a="http://schemas.openxmlformats.org/drawingml/2006/main" sz="1400" i="1">
                      <a:solidFill>
                        <a:srgbClr val="6472D9"/>
                      </a:solidFill>
                      <a:latin typeface="Cambria Math" panose="02040503050406030204" pitchFamily="18" charset="0"/>
                    </a:rPr>
                    <m:t>p</m:t>
                  </m:r>
                  <m:r>
                    <a:rPr xmlns:a="http://schemas.openxmlformats.org/drawingml/2006/main" sz="1400" i="1">
                      <a:solidFill>
                        <a:srgbClr val="6472D9"/>
                      </a:solidFill>
                      <a:latin typeface="Cambria Math" panose="02040503050406030204" pitchFamily="18" charset="0"/>
                    </a:rPr>
                    <m:t>u</m:t>
                  </m:r>
                  <m:r>
                    <a:rPr xmlns:a="http://schemas.openxmlformats.org/drawingml/2006/main" sz="1400" i="1">
                      <a:solidFill>
                        <a:srgbClr val="6472D9"/>
                      </a:solidFill>
                      <a:latin typeface="Cambria Math" panose="02040503050406030204" pitchFamily="18" charset="0"/>
                    </a:rPr>
                    <m:t>t</m:t>
                  </m:r>
                  <m:r>
                    <a:rPr xmlns:a="http://schemas.openxmlformats.org/drawingml/2006/main" sz="1400" i="1">
                      <a:solidFill>
                        <a:srgbClr val="6472D9"/>
                      </a:solidFill>
                      <a:latin typeface="Cambria Math" panose="02040503050406030204" pitchFamily="18" charset="0"/>
                    </a:rPr>
                    <m:t>X</m:t>
                  </m:r>
                </m:oMath>
              </m:oMathPara>
            </a14:m>
            <a:endParaRPr sz="1400">
              <a:solidFill>
                <a:srgbClr val="6572DA"/>
              </a:solidFill>
            </a:endParaRPr>
          </a:p>
        </p:txBody>
      </p:sp>
      <p:sp>
        <p:nvSpPr>
          <p:cNvPr id="2598" name="Equation"/>
          <p:cNvSpPr txBox="1"/>
          <p:nvPr/>
        </p:nvSpPr>
        <p:spPr>
          <a:xfrm rot="16200000">
            <a:off x="3517513" y="3516906"/>
            <a:ext cx="720219" cy="186158"/>
          </a:xfrm>
          <a:prstGeom prst="rect">
            <a:avLst/>
          </a:prstGeom>
          <a:ln w="12700">
            <a:miter lim="400000"/>
          </a:ln>
        </p:spPr>
        <p:txBody>
          <a:bodyPr wrap="none" lIns="0" tIns="0" rIns="0" bIns="0">
            <a:spAutoFit/>
          </a:bodyPr>
          <a:lstStyle/>
          <a:p>
            <a:pPr latinLnBrk="1">
              <a:defRPr sz="1800">
                <a:solidFill>
                  <a:srgbClr val="000000"/>
                </a:solidFill>
              </a:defRPr>
            </a:pPr>
            <a14:m>
              <m:oMathPara>
                <m:oMathParaPr>
                  <m:jc m:val="centerGroup"/>
                </m:oMathParaPr>
                <m:oMath>
                  <m:r>
                    <a:rPr xmlns:a="http://schemas.openxmlformats.org/drawingml/2006/main" sz="1400" i="1">
                      <a:solidFill>
                        <a:srgbClr val="F1AA9F"/>
                      </a:solidFill>
                      <a:latin typeface="Cambria Math" panose="02040503050406030204" pitchFamily="18" charset="0"/>
                    </a:rPr>
                    <m:t>O</m:t>
                  </m:r>
                  <m:r>
                    <a:rPr xmlns:a="http://schemas.openxmlformats.org/drawingml/2006/main" sz="1400" i="1">
                      <a:solidFill>
                        <a:srgbClr val="F1AA9F"/>
                      </a:solidFill>
                      <a:latin typeface="Cambria Math" panose="02040503050406030204" pitchFamily="18" charset="0"/>
                    </a:rPr>
                    <m:t>u</m:t>
                  </m:r>
                  <m:r>
                    <a:rPr xmlns:a="http://schemas.openxmlformats.org/drawingml/2006/main" sz="1400" i="1">
                      <a:solidFill>
                        <a:srgbClr val="F1AA9F"/>
                      </a:solidFill>
                      <a:latin typeface="Cambria Math" panose="02040503050406030204" pitchFamily="18" charset="0"/>
                    </a:rPr>
                    <m:t>t</m:t>
                  </m:r>
                  <m:r>
                    <a:rPr xmlns:a="http://schemas.openxmlformats.org/drawingml/2006/main" sz="1400" i="1">
                      <a:solidFill>
                        <a:srgbClr val="F1AA9F"/>
                      </a:solidFill>
                      <a:latin typeface="Cambria Math" panose="02040503050406030204" pitchFamily="18" charset="0"/>
                    </a:rPr>
                    <m:t>p</m:t>
                  </m:r>
                  <m:r>
                    <a:rPr xmlns:a="http://schemas.openxmlformats.org/drawingml/2006/main" sz="1400" i="1">
                      <a:solidFill>
                        <a:srgbClr val="F1AA9F"/>
                      </a:solidFill>
                      <a:latin typeface="Cambria Math" panose="02040503050406030204" pitchFamily="18" charset="0"/>
                    </a:rPr>
                    <m:t>u</m:t>
                  </m:r>
                  <m:r>
                    <a:rPr xmlns:a="http://schemas.openxmlformats.org/drawingml/2006/main" sz="1400" i="1">
                      <a:solidFill>
                        <a:srgbClr val="F1AA9F"/>
                      </a:solidFill>
                      <a:latin typeface="Cambria Math" panose="02040503050406030204" pitchFamily="18" charset="0"/>
                    </a:rPr>
                    <m:t>t</m:t>
                  </m:r>
                  <m:limUpp>
                    <m:e>
                      <m:r>
                        <a:rPr xmlns:a="http://schemas.openxmlformats.org/drawingml/2006/main" sz="1400" i="1">
                          <a:solidFill>
                            <a:srgbClr val="F1AA9F"/>
                          </a:solidFill>
                          <a:latin typeface="Cambria Math" panose="02040503050406030204" pitchFamily="18" charset="0"/>
                        </a:rPr>
                        <m:t>X</m:t>
                      </m:r>
                    </m:e>
                    <m:lim>
                      <m:r>
                        <a:rPr xmlns:a="http://schemas.openxmlformats.org/drawingml/2006/main" sz="1400" i="1">
                          <a:solidFill>
                            <a:srgbClr val="F1AA9F"/>
                          </a:solidFill>
                          <a:latin typeface="Cambria Math" panose="02040503050406030204" pitchFamily="18" charset="0"/>
                        </a:rPr>
                        <m:t>˜</m:t>
                      </m:r>
                    </m:lim>
                  </m:limUpp>
                </m:oMath>
              </m:oMathPara>
            </a14:m>
            <a:endParaRPr sz="1400">
              <a:solidFill>
                <a:srgbClr val="F1AB9F"/>
              </a:solidFill>
            </a:endParaRPr>
          </a:p>
        </p:txBody>
      </p:sp>
      <p:sp>
        <p:nvSpPr>
          <p:cNvPr id="2599" name="Equation"/>
          <p:cNvSpPr txBox="1"/>
          <p:nvPr/>
        </p:nvSpPr>
        <p:spPr>
          <a:xfrm rot="16200000">
            <a:off x="2222485" y="3550244"/>
            <a:ext cx="1233878" cy="119482"/>
          </a:xfrm>
          <a:prstGeom prst="rect">
            <a:avLst/>
          </a:prstGeom>
          <a:ln w="12700">
            <a:miter lim="400000"/>
          </a:ln>
        </p:spPr>
        <p:txBody>
          <a:bodyPr wrap="none" lIns="0" tIns="0" rIns="0" bIns="0">
            <a:spAutoFit/>
          </a:bodyPr>
          <a:lstStyle/>
          <a:p>
            <a:pPr latinLnBrk="1">
              <a:defRPr sz="1800">
                <a:solidFill>
                  <a:srgbClr val="000000"/>
                </a:solidFill>
              </a:defRPr>
            </a:pPr>
            <a14:m>
              <m:oMathPara>
                <m:oMathParaPr>
                  <m:jc m:val="centerGroup"/>
                </m:oMathParaPr>
                <m:oMath>
                  <m:r>
                    <a:rPr xmlns:a="http://schemas.openxmlformats.org/drawingml/2006/main" sz="1400" i="1">
                      <a:solidFill>
                        <a:srgbClr val="BAB99F"/>
                      </a:solidFill>
                      <a:latin typeface="Cambria Math" panose="02040503050406030204" pitchFamily="18" charset="0"/>
                    </a:rPr>
                    <m:t>L</m:t>
                  </m:r>
                  <m:r>
                    <a:rPr xmlns:a="http://schemas.openxmlformats.org/drawingml/2006/main" sz="1400" i="1">
                      <a:solidFill>
                        <a:srgbClr val="BAB99F"/>
                      </a:solidFill>
                      <a:latin typeface="Cambria Math" panose="02040503050406030204" pitchFamily="18" charset="0"/>
                    </a:rPr>
                    <m:t>a</m:t>
                  </m:r>
                  <m:r>
                    <a:rPr xmlns:a="http://schemas.openxmlformats.org/drawingml/2006/main" sz="1400" i="1">
                      <a:solidFill>
                        <a:srgbClr val="BAB99F"/>
                      </a:solidFill>
                      <a:latin typeface="Cambria Math" panose="02040503050406030204" pitchFamily="18" charset="0"/>
                    </a:rPr>
                    <m:t>t</m:t>
                  </m:r>
                  <m:r>
                    <a:rPr xmlns:a="http://schemas.openxmlformats.org/drawingml/2006/main" sz="1400" i="1">
                      <a:solidFill>
                        <a:srgbClr val="BAB99F"/>
                      </a:solidFill>
                      <a:latin typeface="Cambria Math" panose="02040503050406030204" pitchFamily="18" charset="0"/>
                    </a:rPr>
                    <m:t>e</m:t>
                  </m:r>
                  <m:r>
                    <a:rPr xmlns:a="http://schemas.openxmlformats.org/drawingml/2006/main" sz="1400" i="1">
                      <a:solidFill>
                        <a:srgbClr val="BAB99F"/>
                      </a:solidFill>
                      <a:latin typeface="Cambria Math" panose="02040503050406030204" pitchFamily="18" charset="0"/>
                    </a:rPr>
                    <m:t>n</m:t>
                  </m:r>
                  <m:r>
                    <a:rPr xmlns:a="http://schemas.openxmlformats.org/drawingml/2006/main" sz="1400" i="1">
                      <a:solidFill>
                        <a:srgbClr val="BAB99F"/>
                      </a:solidFill>
                      <a:latin typeface="Cambria Math" panose="02040503050406030204" pitchFamily="18" charset="0"/>
                    </a:rPr>
                    <m:t>t</m:t>
                  </m:r>
                  <m:r>
                    <a:rPr xmlns:a="http://schemas.openxmlformats.org/drawingml/2006/main" sz="1400" i="1">
                      <a:solidFill>
                        <a:srgbClr val="BAB99F"/>
                      </a:solidFill>
                      <a:latin typeface="Cambria Math" panose="02040503050406030204" pitchFamily="18" charset="0"/>
                    </a:rPr>
                    <m:t>V</m:t>
                  </m:r>
                  <m:r>
                    <a:rPr xmlns:a="http://schemas.openxmlformats.org/drawingml/2006/main" sz="1400" i="1">
                      <a:solidFill>
                        <a:srgbClr val="BAB99F"/>
                      </a:solidFill>
                      <a:latin typeface="Cambria Math" panose="02040503050406030204" pitchFamily="18" charset="0"/>
                    </a:rPr>
                    <m:t>e</m:t>
                  </m:r>
                  <m:r>
                    <a:rPr xmlns:a="http://schemas.openxmlformats.org/drawingml/2006/main" sz="1400" i="1">
                      <a:solidFill>
                        <a:srgbClr val="BAB99F"/>
                      </a:solidFill>
                      <a:latin typeface="Cambria Math" panose="02040503050406030204" pitchFamily="18" charset="0"/>
                    </a:rPr>
                    <m:t>c</m:t>
                  </m:r>
                  <m:r>
                    <a:rPr xmlns:a="http://schemas.openxmlformats.org/drawingml/2006/main" sz="1400" i="1">
                      <a:solidFill>
                        <a:srgbClr val="BAB99F"/>
                      </a:solidFill>
                      <a:latin typeface="Cambria Math" panose="02040503050406030204" pitchFamily="18" charset="0"/>
                    </a:rPr>
                    <m:t>t</m:t>
                  </m:r>
                  <m:r>
                    <a:rPr xmlns:a="http://schemas.openxmlformats.org/drawingml/2006/main" sz="1400" i="1">
                      <a:solidFill>
                        <a:srgbClr val="BAB99F"/>
                      </a:solidFill>
                      <a:latin typeface="Cambria Math" panose="02040503050406030204" pitchFamily="18" charset="0"/>
                    </a:rPr>
                    <m:t>o</m:t>
                  </m:r>
                  <m:r>
                    <a:rPr xmlns:a="http://schemas.openxmlformats.org/drawingml/2006/main" sz="1400" i="1">
                      <a:solidFill>
                        <a:srgbClr val="BAB99F"/>
                      </a:solidFill>
                      <a:latin typeface="Cambria Math" panose="02040503050406030204" pitchFamily="18" charset="0"/>
                    </a:rPr>
                    <m:t>r</m:t>
                  </m:r>
                  <m:r>
                    <a:rPr xmlns:a="http://schemas.openxmlformats.org/drawingml/2006/main" sz="1400" i="1">
                      <a:solidFill>
                        <a:srgbClr val="BAB99F"/>
                      </a:solidFill>
                      <a:latin typeface="Cambria Math" panose="02040503050406030204" pitchFamily="18" charset="0"/>
                    </a:rPr>
                    <m:t>Z</m:t>
                  </m:r>
                </m:oMath>
              </m:oMathPara>
            </a14:m>
            <a:endParaRPr sz="1400">
              <a:solidFill>
                <a:srgbClr val="BAB9A0"/>
              </a:solidFill>
            </a:endParaRPr>
          </a:p>
        </p:txBody>
      </p:sp>
      <p:sp>
        <p:nvSpPr>
          <p:cNvPr id="2600" name="Variational Auto Encoders are similar to Auto-Encoders except that instead of coming up with a “Compressed Representation” of data, they try to come up with a “Probabilistic Distribution” that describes the data.…"/>
          <p:cNvSpPr txBox="1"/>
          <p:nvPr/>
        </p:nvSpPr>
        <p:spPr>
          <a:xfrm>
            <a:off x="4525331" y="1947507"/>
            <a:ext cx="4213066" cy="379034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sz="1200">
                <a:solidFill>
                  <a:schemeClr val="accent4">
                    <a:lumOff val="-3294"/>
                  </a:schemeClr>
                </a:solidFill>
              </a:defRPr>
            </a:pPr>
            <a:r>
              <a:t>Variational Auto Encoders are similar to Auto-Encoders except that instead of coming up with a “Compressed Representation” of data, they try to come up with a “Probabilistic Distribution” that describes the data. </a:t>
            </a:r>
          </a:p>
          <a:p>
            <a:pPr>
              <a:defRPr sz="1200">
                <a:solidFill>
                  <a:schemeClr val="accent4">
                    <a:lumOff val="-3294"/>
                  </a:schemeClr>
                </a:solidFill>
              </a:defRPr>
            </a:pPr>
          </a:p>
          <a:p>
            <a:pPr>
              <a:defRPr sz="1200">
                <a:solidFill>
                  <a:schemeClr val="accent4">
                    <a:lumOff val="-3294"/>
                  </a:schemeClr>
                </a:solidFill>
              </a:defRPr>
            </a:pPr>
            <a:r>
              <a:t>If we can come up with a Probabilistic Distribution of data, then we can generate outputs by “sampling” from the latent vector. This is very useful for generative tasks!</a:t>
            </a:r>
          </a:p>
          <a:p>
            <a:pPr>
              <a:defRPr sz="1200">
                <a:solidFill>
                  <a:schemeClr val="accent4">
                    <a:lumOff val="-3294"/>
                  </a:schemeClr>
                </a:solidFill>
              </a:defRPr>
            </a:pPr>
          </a:p>
          <a:p>
            <a:pPr>
              <a:defRPr sz="1200">
                <a:solidFill>
                  <a:schemeClr val="accent4">
                    <a:lumOff val="-3294"/>
                  </a:schemeClr>
                </a:solidFill>
              </a:defRPr>
            </a:pPr>
            <a:r>
              <a:t>Again, here the aim here is to train this model such that </a:t>
            </a:r>
            <a14:m>
              <m:oMath>
                <m:limUpp>
                  <m:e>
                    <m:r>
                      <a:rPr xmlns:a="http://schemas.openxmlformats.org/drawingml/2006/main" sz="1250" i="1">
                        <a:solidFill>
                          <a:srgbClr val="F1AA9F"/>
                        </a:solidFill>
                        <a:latin typeface="Cambria Math" panose="02040503050406030204" pitchFamily="18" charset="0"/>
                      </a:rPr>
                      <m:t>X</m:t>
                    </m:r>
                  </m:e>
                  <m:lim>
                    <m:r>
                      <a:rPr xmlns:a="http://schemas.openxmlformats.org/drawingml/2006/main" sz="1250" i="1">
                        <a:solidFill>
                          <a:srgbClr val="F1AA9F"/>
                        </a:solidFill>
                        <a:latin typeface="Cambria Math" panose="02040503050406030204" pitchFamily="18" charset="0"/>
                      </a:rPr>
                      <m:t>˜</m:t>
                    </m:r>
                  </m:lim>
                </m:limUpp>
              </m:oMath>
            </a14:m>
            <a:r>
              <a:t> gets as close to </a:t>
            </a:r>
            <a14:m>
              <m:oMath>
                <m:r>
                  <a:rPr xmlns:a="http://schemas.openxmlformats.org/drawingml/2006/main" sz="1250" i="1">
                    <a:solidFill>
                      <a:srgbClr val="6472D9"/>
                    </a:solidFill>
                    <a:latin typeface="Cambria Math" panose="02040503050406030204" pitchFamily="18" charset="0"/>
                  </a:rPr>
                  <m:t>X</m:t>
                </m:r>
              </m:oMath>
            </a14:m>
            <a:r>
              <a:t> as possible. However, there is an additional requirement here: </a:t>
            </a:r>
            <a:r>
              <a:rPr>
                <a:solidFill>
                  <a:srgbClr val="BAB9A0"/>
                </a:solidFill>
              </a:rPr>
              <a:t>Distribution </a:t>
            </a:r>
          </a:p>
          <a:p>
            <a:pPr>
              <a:defRPr sz="1200">
                <a:solidFill>
                  <a:schemeClr val="accent4">
                    <a:lumOff val="-3294"/>
                  </a:schemeClr>
                </a:solidFill>
              </a:defRPr>
            </a:pPr>
          </a:p>
          <a:p>
            <a:pPr>
              <a:defRPr sz="1200">
                <a:solidFill>
                  <a:schemeClr val="accent4">
                    <a:lumOff val="-3294"/>
                  </a:schemeClr>
                </a:solidFill>
              </a:defRPr>
            </a:pPr>
          </a:p>
          <a:p>
            <a:pPr>
              <a:defRPr sz="1200">
                <a:solidFill>
                  <a:schemeClr val="accent4">
                    <a:lumOff val="-3294"/>
                  </a:schemeClr>
                </a:solidFill>
              </a:defRPr>
            </a:pPr>
            <a:r>
              <a:rPr>
                <a:solidFill>
                  <a:srgbClr val="BAB9A0"/>
                </a:solidFill>
              </a:rPr>
              <a:t>Latent Vector Z</a:t>
            </a:r>
            <a:r>
              <a:t> can be sampled from </a:t>
            </a:r>
            <a:r>
              <a:rPr>
                <a:solidFill>
                  <a:srgbClr val="BAB9A0"/>
                </a:solidFill>
              </a:rPr>
              <a:t>Probability Distribution </a:t>
            </a:r>
            <a14:m>
              <m:oMath>
                <m:r>
                  <a:rPr xmlns:a="http://schemas.openxmlformats.org/drawingml/2006/main" sz="1600" i="1">
                    <a:solidFill>
                      <a:srgbClr val="BAB99F"/>
                    </a:solidFill>
                    <a:latin typeface="Cambria Math" panose="02040503050406030204" pitchFamily="18" charset="0"/>
                  </a:rPr>
                  <m:t>ϕ</m:t>
                </m:r>
              </m:oMath>
            </a14:m>
            <a:r>
              <a:rPr>
                <a:solidFill>
                  <a:srgbClr val="BAB9A0"/>
                </a:solidFill>
              </a:rPr>
              <a:t>. </a:t>
            </a:r>
            <a:r>
              <a:t>The sampled vector is then fed to the decoder to generate an output that “imitates” the input. </a:t>
            </a:r>
          </a:p>
          <a:p>
            <a:pPr>
              <a:defRPr sz="1200">
                <a:solidFill>
                  <a:schemeClr val="accent4">
                    <a:lumOff val="-3294"/>
                  </a:schemeClr>
                </a:solidFill>
              </a:defRPr>
            </a:pPr>
          </a:p>
          <a:p>
            <a:pPr>
              <a:defRPr sz="1200">
                <a:solidFill>
                  <a:schemeClr val="accent4">
                    <a:lumOff val="-3294"/>
                  </a:schemeClr>
                </a:solidFill>
              </a:defRPr>
            </a:pPr>
            <a:r>
              <a:t>But, how can we come up with </a:t>
            </a:r>
            <a:r>
              <a:rPr>
                <a:solidFill>
                  <a:srgbClr val="BAB9A0"/>
                </a:solidFill>
              </a:rPr>
              <a:t>Probability Distribution </a:t>
            </a:r>
            <a14:m>
              <m:oMath>
                <m:r>
                  <a:rPr xmlns:a="http://schemas.openxmlformats.org/drawingml/2006/main" sz="1600" i="1">
                    <a:solidFill>
                      <a:srgbClr val="BAB99F"/>
                    </a:solidFill>
                    <a:latin typeface="Cambria Math" panose="02040503050406030204" pitchFamily="18" charset="0"/>
                  </a:rPr>
                  <m:t>ϕ</m:t>
                </m:r>
              </m:oMath>
            </a14:m>
            <a:r>
              <a:t>?</a:t>
            </a:r>
            <a:endParaRPr>
              <a:solidFill>
                <a:srgbClr val="6572DA"/>
              </a:solidFill>
            </a:endParaRPr>
          </a:p>
        </p:txBody>
      </p:sp>
      <p:sp>
        <p:nvSpPr>
          <p:cNvPr id="2601" name="Rectangle"/>
          <p:cNvSpPr/>
          <p:nvPr/>
        </p:nvSpPr>
        <p:spPr>
          <a:xfrm>
            <a:off x="1775010" y="2771204"/>
            <a:ext cx="423913" cy="1665989"/>
          </a:xfrm>
          <a:prstGeom prst="rect">
            <a:avLst/>
          </a:prstGeom>
          <a:ln w="25400">
            <a:solidFill>
              <a:srgbClr val="BAB9A0"/>
            </a:solidFill>
          </a:ln>
        </p:spPr>
        <p:txBody>
          <a:bodyPr lIns="0" tIns="0" rIns="0" bIns="0"/>
          <a:lstStyle/>
          <a:p>
            <a:pPr/>
          </a:p>
        </p:txBody>
      </p:sp>
      <p:sp>
        <p:nvSpPr>
          <p:cNvPr id="2602" name="Equation"/>
          <p:cNvSpPr txBox="1"/>
          <p:nvPr/>
        </p:nvSpPr>
        <p:spPr>
          <a:xfrm rot="16200000">
            <a:off x="1169604" y="3553334"/>
            <a:ext cx="1578092" cy="113031"/>
          </a:xfrm>
          <a:prstGeom prst="rect">
            <a:avLst/>
          </a:prstGeom>
          <a:ln w="12700">
            <a:miter lim="400000"/>
          </a:ln>
        </p:spPr>
        <p:txBody>
          <a:bodyPr wrap="none" lIns="0" tIns="0" rIns="0" bIns="0">
            <a:spAutoFit/>
          </a:bodyPr>
          <a:lstStyle/>
          <a:p>
            <a:pPr latinLnBrk="1">
              <a:defRPr sz="1800">
                <a:solidFill>
                  <a:srgbClr val="000000"/>
                </a:solidFill>
              </a:defRPr>
            </a:pPr>
            <a14:m>
              <m:oMathPara>
                <m:oMathParaPr>
                  <m:jc m:val="centerGroup"/>
                </m:oMathParaPr>
                <m:oMath>
                  <m:r>
                    <a:rPr xmlns:a="http://schemas.openxmlformats.org/drawingml/2006/main" sz="1000" i="1">
                      <a:solidFill>
                        <a:srgbClr val="BAB99F"/>
                      </a:solidFill>
                      <a:latin typeface="Cambria Math" panose="02040503050406030204" pitchFamily="18" charset="0"/>
                    </a:rPr>
                    <m:t>P</m:t>
                  </m:r>
                  <m:r>
                    <a:rPr xmlns:a="http://schemas.openxmlformats.org/drawingml/2006/main" sz="1000" i="1">
                      <a:solidFill>
                        <a:srgbClr val="BAB99F"/>
                      </a:solidFill>
                      <a:latin typeface="Cambria Math" panose="02040503050406030204" pitchFamily="18" charset="0"/>
                    </a:rPr>
                    <m:t>r</m:t>
                  </m:r>
                  <m:r>
                    <a:rPr xmlns:a="http://schemas.openxmlformats.org/drawingml/2006/main" sz="1000" i="1">
                      <a:solidFill>
                        <a:srgbClr val="BAB99F"/>
                      </a:solidFill>
                      <a:latin typeface="Cambria Math" panose="02040503050406030204" pitchFamily="18" charset="0"/>
                    </a:rPr>
                    <m:t>o</m:t>
                  </m:r>
                  <m:r>
                    <a:rPr xmlns:a="http://schemas.openxmlformats.org/drawingml/2006/main" sz="1000" i="1">
                      <a:solidFill>
                        <a:srgbClr val="BAB99F"/>
                      </a:solidFill>
                      <a:latin typeface="Cambria Math" panose="02040503050406030204" pitchFamily="18" charset="0"/>
                    </a:rPr>
                    <m:t>b</m:t>
                  </m:r>
                  <m:r>
                    <a:rPr xmlns:a="http://schemas.openxmlformats.org/drawingml/2006/main" sz="1000" i="1">
                      <a:solidFill>
                        <a:srgbClr val="BAB99F"/>
                      </a:solidFill>
                      <a:latin typeface="Cambria Math" panose="02040503050406030204" pitchFamily="18" charset="0"/>
                    </a:rPr>
                    <m:t>a</m:t>
                  </m:r>
                  <m:r>
                    <a:rPr xmlns:a="http://schemas.openxmlformats.org/drawingml/2006/main" sz="1000" i="1">
                      <a:solidFill>
                        <a:srgbClr val="BAB99F"/>
                      </a:solidFill>
                      <a:latin typeface="Cambria Math" panose="02040503050406030204" pitchFamily="18" charset="0"/>
                    </a:rPr>
                    <m:t>b</m:t>
                  </m:r>
                  <m:r>
                    <a:rPr xmlns:a="http://schemas.openxmlformats.org/drawingml/2006/main" sz="1000" i="1">
                      <a:solidFill>
                        <a:srgbClr val="BAB99F"/>
                      </a:solidFill>
                      <a:latin typeface="Cambria Math" panose="02040503050406030204" pitchFamily="18" charset="0"/>
                    </a:rPr>
                    <m:t>i</m:t>
                  </m:r>
                  <m:r>
                    <a:rPr xmlns:a="http://schemas.openxmlformats.org/drawingml/2006/main" sz="1000" i="1">
                      <a:solidFill>
                        <a:srgbClr val="BAB99F"/>
                      </a:solidFill>
                      <a:latin typeface="Cambria Math" panose="02040503050406030204" pitchFamily="18" charset="0"/>
                    </a:rPr>
                    <m:t>l</m:t>
                  </m:r>
                  <m:r>
                    <a:rPr xmlns:a="http://schemas.openxmlformats.org/drawingml/2006/main" sz="1000" i="1">
                      <a:solidFill>
                        <a:srgbClr val="BAB99F"/>
                      </a:solidFill>
                      <a:latin typeface="Cambria Math" panose="02040503050406030204" pitchFamily="18" charset="0"/>
                    </a:rPr>
                    <m:t>i</m:t>
                  </m:r>
                  <m:r>
                    <a:rPr xmlns:a="http://schemas.openxmlformats.org/drawingml/2006/main" sz="1000" i="1">
                      <a:solidFill>
                        <a:srgbClr val="BAB99F"/>
                      </a:solidFill>
                      <a:latin typeface="Cambria Math" panose="02040503050406030204" pitchFamily="18" charset="0"/>
                    </a:rPr>
                    <m:t>t</m:t>
                  </m:r>
                  <m:r>
                    <a:rPr xmlns:a="http://schemas.openxmlformats.org/drawingml/2006/main" sz="1000" i="1">
                      <a:solidFill>
                        <a:srgbClr val="BAB99F"/>
                      </a:solidFill>
                      <a:latin typeface="Cambria Math" panose="02040503050406030204" pitchFamily="18" charset="0"/>
                    </a:rPr>
                    <m:t>y</m:t>
                  </m:r>
                  <m:r>
                    <a:rPr xmlns:a="http://schemas.openxmlformats.org/drawingml/2006/main" sz="1000" i="1">
                      <a:solidFill>
                        <a:srgbClr val="BAB99F"/>
                      </a:solidFill>
                      <a:latin typeface="Cambria Math" panose="02040503050406030204" pitchFamily="18" charset="0"/>
                    </a:rPr>
                    <m:t>D</m:t>
                  </m:r>
                  <m:r>
                    <a:rPr xmlns:a="http://schemas.openxmlformats.org/drawingml/2006/main" sz="1000" i="1">
                      <a:solidFill>
                        <a:srgbClr val="BAB99F"/>
                      </a:solidFill>
                      <a:latin typeface="Cambria Math" panose="02040503050406030204" pitchFamily="18" charset="0"/>
                    </a:rPr>
                    <m:t>i</m:t>
                  </m:r>
                  <m:r>
                    <a:rPr xmlns:a="http://schemas.openxmlformats.org/drawingml/2006/main" sz="1000" i="1">
                      <a:solidFill>
                        <a:srgbClr val="BAB99F"/>
                      </a:solidFill>
                      <a:latin typeface="Cambria Math" panose="02040503050406030204" pitchFamily="18" charset="0"/>
                    </a:rPr>
                    <m:t>s</m:t>
                  </m:r>
                  <m:r>
                    <a:rPr xmlns:a="http://schemas.openxmlformats.org/drawingml/2006/main" sz="1000" i="1">
                      <a:solidFill>
                        <a:srgbClr val="BAB99F"/>
                      </a:solidFill>
                      <a:latin typeface="Cambria Math" panose="02040503050406030204" pitchFamily="18" charset="0"/>
                    </a:rPr>
                    <m:t>t</m:t>
                  </m:r>
                  <m:r>
                    <a:rPr xmlns:a="http://schemas.openxmlformats.org/drawingml/2006/main" sz="1000" i="1">
                      <a:solidFill>
                        <a:srgbClr val="BAB99F"/>
                      </a:solidFill>
                      <a:latin typeface="Cambria Math" panose="02040503050406030204" pitchFamily="18" charset="0"/>
                    </a:rPr>
                    <m:t>r</m:t>
                  </m:r>
                  <m:r>
                    <a:rPr xmlns:a="http://schemas.openxmlformats.org/drawingml/2006/main" sz="1000" i="1">
                      <a:solidFill>
                        <a:srgbClr val="BAB99F"/>
                      </a:solidFill>
                      <a:latin typeface="Cambria Math" panose="02040503050406030204" pitchFamily="18" charset="0"/>
                    </a:rPr>
                    <m:t>i</m:t>
                  </m:r>
                  <m:r>
                    <a:rPr xmlns:a="http://schemas.openxmlformats.org/drawingml/2006/main" sz="1000" i="1">
                      <a:solidFill>
                        <a:srgbClr val="BAB99F"/>
                      </a:solidFill>
                      <a:latin typeface="Cambria Math" panose="02040503050406030204" pitchFamily="18" charset="0"/>
                    </a:rPr>
                    <m:t>b</m:t>
                  </m:r>
                  <m:r>
                    <a:rPr xmlns:a="http://schemas.openxmlformats.org/drawingml/2006/main" sz="1000" i="1">
                      <a:solidFill>
                        <a:srgbClr val="BAB99F"/>
                      </a:solidFill>
                      <a:latin typeface="Cambria Math" panose="02040503050406030204" pitchFamily="18" charset="0"/>
                    </a:rPr>
                    <m:t>u</m:t>
                  </m:r>
                  <m:r>
                    <a:rPr xmlns:a="http://schemas.openxmlformats.org/drawingml/2006/main" sz="1000" i="1">
                      <a:solidFill>
                        <a:srgbClr val="BAB99F"/>
                      </a:solidFill>
                      <a:latin typeface="Cambria Math" panose="02040503050406030204" pitchFamily="18" charset="0"/>
                    </a:rPr>
                    <m:t>t</m:t>
                  </m:r>
                  <m:r>
                    <a:rPr xmlns:a="http://schemas.openxmlformats.org/drawingml/2006/main" sz="1000" i="1">
                      <a:solidFill>
                        <a:srgbClr val="BAB99F"/>
                      </a:solidFill>
                      <a:latin typeface="Cambria Math" panose="02040503050406030204" pitchFamily="18" charset="0"/>
                    </a:rPr>
                    <m:t>i</m:t>
                  </m:r>
                  <m:r>
                    <a:rPr xmlns:a="http://schemas.openxmlformats.org/drawingml/2006/main" sz="1000" i="1">
                      <a:solidFill>
                        <a:srgbClr val="BAB99F"/>
                      </a:solidFill>
                      <a:latin typeface="Cambria Math" panose="02040503050406030204" pitchFamily="18" charset="0"/>
                    </a:rPr>
                    <m:t>o</m:t>
                  </m:r>
                  <m:r>
                    <a:rPr xmlns:a="http://schemas.openxmlformats.org/drawingml/2006/main" sz="1000" i="1">
                      <a:solidFill>
                        <a:srgbClr val="BAB99F"/>
                      </a:solidFill>
                      <a:latin typeface="Cambria Math" panose="02040503050406030204" pitchFamily="18" charset="0"/>
                    </a:rPr>
                    <m:t>n</m:t>
                  </m:r>
                </m:oMath>
              </m:oMathPara>
            </a14:m>
            <a:endParaRPr sz="1000">
              <a:solidFill>
                <a:srgbClr val="BAB9A0"/>
              </a:solidFill>
            </a:endParaRPr>
          </a:p>
        </p:txBody>
      </p:sp>
      <p:sp>
        <p:nvSpPr>
          <p:cNvPr id="2603" name="Equation"/>
          <p:cNvSpPr txBox="1"/>
          <p:nvPr/>
        </p:nvSpPr>
        <p:spPr>
          <a:xfrm rot="16200000">
            <a:off x="2042976" y="3553392"/>
            <a:ext cx="93943" cy="146774"/>
          </a:xfrm>
          <a:prstGeom prst="rect">
            <a:avLst/>
          </a:prstGeom>
          <a:ln w="12700">
            <a:miter lim="400000"/>
          </a:ln>
        </p:spPr>
        <p:txBody>
          <a:bodyPr wrap="none" lIns="0" tIns="0" rIns="0" bIns="0">
            <a:spAutoFit/>
          </a:bodyPr>
          <a:lstStyle/>
          <a:p>
            <a:pPr latinLnBrk="1">
              <a:defRPr sz="1800">
                <a:solidFill>
                  <a:srgbClr val="000000"/>
                </a:solidFill>
              </a:defRPr>
            </a:pPr>
            <a14:m>
              <m:oMathPara>
                <m:oMathParaPr>
                  <m:jc m:val="centerGroup"/>
                </m:oMathParaPr>
                <m:oMath>
                  <m:r>
                    <a:rPr xmlns:a="http://schemas.openxmlformats.org/drawingml/2006/main" sz="1300" i="1">
                      <a:solidFill>
                        <a:srgbClr val="BAB99F"/>
                      </a:solidFill>
                      <a:latin typeface="Cambria Math" panose="02040503050406030204" pitchFamily="18" charset="0"/>
                    </a:rPr>
                    <m:t>ϕ</m:t>
                  </m:r>
                </m:oMath>
              </m:oMathPara>
            </a14:m>
            <a:endParaRPr sz="1300">
              <a:solidFill>
                <a:srgbClr val="BAB9A0"/>
              </a:solidFill>
            </a:endParaRPr>
          </a:p>
        </p:txBody>
      </p:sp>
      <p:sp>
        <p:nvSpPr>
          <p:cNvPr id="2604" name="Line"/>
          <p:cNvSpPr/>
          <p:nvPr/>
        </p:nvSpPr>
        <p:spPr>
          <a:xfrm>
            <a:off x="2216240" y="3586479"/>
            <a:ext cx="401237" cy="1"/>
          </a:xfrm>
          <a:prstGeom prst="line">
            <a:avLst/>
          </a:prstGeom>
          <a:ln w="25400">
            <a:solidFill>
              <a:srgbClr val="BAB9A0"/>
            </a:solidFill>
            <a:tailEnd type="triangle"/>
          </a:ln>
        </p:spPr>
        <p:txBody>
          <a:bodyPr lIns="0" tIns="0" rIns="0" bIns="0"/>
          <a:lstStyle/>
          <a:p>
            <a:pPr/>
          </a:p>
        </p:txBody>
      </p:sp>
      <p:sp>
        <p:nvSpPr>
          <p:cNvPr id="2605" name="Sample"/>
          <p:cNvSpPr txBox="1"/>
          <p:nvPr/>
        </p:nvSpPr>
        <p:spPr>
          <a:xfrm>
            <a:off x="2211622" y="3365500"/>
            <a:ext cx="400250" cy="12700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900">
                <a:solidFill>
                  <a:srgbClr val="BAB9A0"/>
                </a:solidFill>
              </a:defRPr>
            </a:lvl1pPr>
          </a:lstStyle>
          <a:p>
            <a:pPr/>
            <a:r>
              <a:t>Sample</a:t>
            </a:r>
          </a:p>
        </p:txBody>
      </p:sp>
      <p:grpSp>
        <p:nvGrpSpPr>
          <p:cNvPr id="2618" name="Group"/>
          <p:cNvGrpSpPr/>
          <p:nvPr/>
        </p:nvGrpSpPr>
        <p:grpSpPr>
          <a:xfrm>
            <a:off x="7534476" y="293959"/>
            <a:ext cx="1279795" cy="1037424"/>
            <a:chOff x="-17960" y="-17960"/>
            <a:chExt cx="1279793" cy="1037422"/>
          </a:xfrm>
        </p:grpSpPr>
        <p:pic>
          <p:nvPicPr>
            <p:cNvPr id="2606" name="Rounded Rectangle Rounded rectangle" descr="Rounded Rectangle Rounded rectangle"/>
            <p:cNvPicPr>
              <a:picLocks noChangeAspect="0"/>
            </p:cNvPicPr>
            <p:nvPr/>
          </p:nvPicPr>
          <p:blipFill>
            <a:blip r:embed="rId2">
              <a:extLst/>
            </a:blip>
            <a:stretch>
              <a:fillRect/>
            </a:stretch>
          </p:blipFill>
          <p:spPr>
            <a:xfrm>
              <a:off x="-17961" y="-17961"/>
              <a:ext cx="1279795" cy="1037423"/>
            </a:xfrm>
            <a:prstGeom prst="rect">
              <a:avLst/>
            </a:prstGeom>
            <a:effectLst/>
          </p:spPr>
        </p:pic>
        <p:grpSp>
          <p:nvGrpSpPr>
            <p:cNvPr id="2610" name="VAE"/>
            <p:cNvGrpSpPr/>
            <p:nvPr/>
          </p:nvGrpSpPr>
          <p:grpSpPr>
            <a:xfrm>
              <a:off x="68324" y="512069"/>
              <a:ext cx="1085991" cy="372260"/>
              <a:chOff x="0" y="0"/>
              <a:chExt cx="1085989" cy="372258"/>
            </a:xfrm>
          </p:grpSpPr>
          <p:sp>
            <p:nvSpPr>
              <p:cNvPr id="2609" name="VAE"/>
              <p:cNvSpPr/>
              <p:nvPr/>
            </p:nvSpPr>
            <p:spPr>
              <a:xfrm>
                <a:off x="17960" y="17960"/>
                <a:ext cx="1050070" cy="33633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829" y="0"/>
                    </a:moveTo>
                    <a:lnTo>
                      <a:pt x="1771" y="0"/>
                    </a:lnTo>
                    <a:cubicBezTo>
                      <a:pt x="1252" y="0"/>
                      <a:pt x="940" y="0"/>
                      <a:pt x="732" y="271"/>
                    </a:cubicBezTo>
                    <a:cubicBezTo>
                      <a:pt x="432" y="612"/>
                      <a:pt x="196" y="1349"/>
                      <a:pt x="87" y="2285"/>
                    </a:cubicBezTo>
                    <a:cubicBezTo>
                      <a:pt x="0" y="2934"/>
                      <a:pt x="0" y="3908"/>
                      <a:pt x="0" y="5531"/>
                    </a:cubicBezTo>
                    <a:lnTo>
                      <a:pt x="0" y="16069"/>
                    </a:lnTo>
                    <a:cubicBezTo>
                      <a:pt x="0" y="17692"/>
                      <a:pt x="0" y="18666"/>
                      <a:pt x="87" y="19315"/>
                    </a:cubicBezTo>
                    <a:cubicBezTo>
                      <a:pt x="196" y="20251"/>
                      <a:pt x="432" y="20988"/>
                      <a:pt x="732" y="21329"/>
                    </a:cubicBezTo>
                    <a:cubicBezTo>
                      <a:pt x="940" y="21600"/>
                      <a:pt x="1252" y="21600"/>
                      <a:pt x="1771" y="21600"/>
                    </a:cubicBezTo>
                    <a:lnTo>
                      <a:pt x="19829" y="21600"/>
                    </a:lnTo>
                    <a:cubicBezTo>
                      <a:pt x="20348" y="21600"/>
                      <a:pt x="20660" y="21600"/>
                      <a:pt x="20868" y="21329"/>
                    </a:cubicBezTo>
                    <a:cubicBezTo>
                      <a:pt x="21168" y="20988"/>
                      <a:pt x="21404" y="20251"/>
                      <a:pt x="21513" y="19315"/>
                    </a:cubicBezTo>
                    <a:cubicBezTo>
                      <a:pt x="21600" y="18666"/>
                      <a:pt x="21600" y="17692"/>
                      <a:pt x="21600" y="16069"/>
                    </a:cubicBezTo>
                    <a:lnTo>
                      <a:pt x="21600" y="5531"/>
                    </a:lnTo>
                    <a:cubicBezTo>
                      <a:pt x="21600" y="3908"/>
                      <a:pt x="21600" y="2934"/>
                      <a:pt x="21513" y="2285"/>
                    </a:cubicBezTo>
                    <a:cubicBezTo>
                      <a:pt x="21404" y="1349"/>
                      <a:pt x="21168" y="612"/>
                      <a:pt x="20868" y="271"/>
                    </a:cubicBezTo>
                    <a:cubicBezTo>
                      <a:pt x="20660" y="0"/>
                      <a:pt x="20348" y="0"/>
                      <a:pt x="19829" y="0"/>
                    </a:cubicBezTo>
                    <a:close/>
                  </a:path>
                </a:pathLst>
              </a:custGeom>
              <a:solidFill>
                <a:srgbClr val="D5D5D5"/>
              </a:solidFill>
              <a:ln>
                <a:noFill/>
              </a:ln>
              <a:effectLst/>
              <a:extLst>
                <a:ext uri="{C572A759-6A51-4108-AA02-DFA0A04FC94B}">
                  <ma14:wrappingTextBoxFlag xmlns:ma14="http://schemas.microsoft.com/office/mac/drawingml/2011/main" val="1"/>
                </a:ext>
              </a:extLst>
            </p:spPr>
            <p:txBody>
              <a:bodyPr wrap="square" lIns="19050" tIns="19050" rIns="19050" bIns="19050" numCol="1" anchor="ctr">
                <a:noAutofit/>
              </a:bodyPr>
              <a:lstStyle>
                <a:lvl1pPr algn="ctr" defTabSz="412750">
                  <a:defRPr sz="800">
                    <a:solidFill>
                      <a:srgbClr val="000000"/>
                    </a:solidFill>
                    <a:latin typeface="Helvetica Neue Medium"/>
                    <a:ea typeface="Helvetica Neue Medium"/>
                    <a:cs typeface="Helvetica Neue Medium"/>
                    <a:sym typeface="Helvetica Neue Medium"/>
                  </a:defRPr>
                </a:lvl1pPr>
              </a:lstStyle>
              <a:p>
                <a:pPr/>
                <a:r>
                  <a:t>VAE</a:t>
                </a:r>
              </a:p>
            </p:txBody>
          </p:sp>
          <p:pic>
            <p:nvPicPr>
              <p:cNvPr id="2608" name="VAE VAE" descr="VAE VAE"/>
              <p:cNvPicPr>
                <a:picLocks noChangeAspect="0"/>
              </p:cNvPicPr>
              <p:nvPr/>
            </p:nvPicPr>
            <p:blipFill>
              <a:blip r:embed="rId3">
                <a:extLst/>
              </a:blip>
              <a:stretch>
                <a:fillRect/>
              </a:stretch>
            </p:blipFill>
            <p:spPr>
              <a:xfrm>
                <a:off x="-1" y="0"/>
                <a:ext cx="1085991" cy="372259"/>
              </a:xfrm>
              <a:prstGeom prst="rect">
                <a:avLst/>
              </a:prstGeom>
              <a:effectLst/>
            </p:spPr>
          </p:pic>
        </p:grpSp>
        <p:grpSp>
          <p:nvGrpSpPr>
            <p:cNvPr id="2617" name="Group"/>
            <p:cNvGrpSpPr/>
            <p:nvPr/>
          </p:nvGrpSpPr>
          <p:grpSpPr>
            <a:xfrm>
              <a:off x="201565" y="134646"/>
              <a:ext cx="840742" cy="380024"/>
              <a:chOff x="-17960" y="-17960"/>
              <a:chExt cx="840741" cy="380023"/>
            </a:xfrm>
          </p:grpSpPr>
          <p:grpSp>
            <p:nvGrpSpPr>
              <p:cNvPr id="2613" name="Tasks and Models"/>
              <p:cNvGrpSpPr/>
              <p:nvPr/>
            </p:nvGrpSpPr>
            <p:grpSpPr>
              <a:xfrm>
                <a:off x="-17961" y="-17961"/>
                <a:ext cx="840742" cy="200964"/>
                <a:chOff x="0" y="0"/>
                <a:chExt cx="840741" cy="200962"/>
              </a:xfrm>
            </p:grpSpPr>
            <p:sp>
              <p:nvSpPr>
                <p:cNvPr id="2612" name="Tasks and Models"/>
                <p:cNvSpPr/>
                <p:nvPr/>
              </p:nvSpPr>
              <p:spPr>
                <a:xfrm>
                  <a:off x="17960" y="17960"/>
                  <a:ext cx="804821" cy="16504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829" y="0"/>
                      </a:moveTo>
                      <a:lnTo>
                        <a:pt x="1771" y="0"/>
                      </a:lnTo>
                      <a:cubicBezTo>
                        <a:pt x="1252" y="0"/>
                        <a:pt x="940" y="0"/>
                        <a:pt x="732" y="423"/>
                      </a:cubicBezTo>
                      <a:cubicBezTo>
                        <a:pt x="432" y="955"/>
                        <a:pt x="196" y="2107"/>
                        <a:pt x="87" y="3569"/>
                      </a:cubicBezTo>
                      <a:cubicBezTo>
                        <a:pt x="0" y="4583"/>
                        <a:pt x="0" y="6103"/>
                        <a:pt x="0" y="8638"/>
                      </a:cubicBezTo>
                      <a:lnTo>
                        <a:pt x="0" y="12962"/>
                      </a:lnTo>
                      <a:cubicBezTo>
                        <a:pt x="0" y="15497"/>
                        <a:pt x="0" y="17017"/>
                        <a:pt x="87" y="18031"/>
                      </a:cubicBezTo>
                      <a:cubicBezTo>
                        <a:pt x="196" y="19493"/>
                        <a:pt x="432" y="20645"/>
                        <a:pt x="732" y="21177"/>
                      </a:cubicBezTo>
                      <a:cubicBezTo>
                        <a:pt x="940" y="21600"/>
                        <a:pt x="1252" y="21600"/>
                        <a:pt x="1771" y="21600"/>
                      </a:cubicBezTo>
                      <a:lnTo>
                        <a:pt x="19829" y="21600"/>
                      </a:lnTo>
                      <a:cubicBezTo>
                        <a:pt x="20348" y="21600"/>
                        <a:pt x="20660" y="21600"/>
                        <a:pt x="20868" y="21177"/>
                      </a:cubicBezTo>
                      <a:cubicBezTo>
                        <a:pt x="21168" y="20645"/>
                        <a:pt x="21404" y="19493"/>
                        <a:pt x="21513" y="18031"/>
                      </a:cubicBezTo>
                      <a:cubicBezTo>
                        <a:pt x="21600" y="17017"/>
                        <a:pt x="21600" y="15497"/>
                        <a:pt x="21600" y="12962"/>
                      </a:cubicBezTo>
                      <a:lnTo>
                        <a:pt x="21600" y="8638"/>
                      </a:lnTo>
                      <a:cubicBezTo>
                        <a:pt x="21600" y="6103"/>
                        <a:pt x="21600" y="4583"/>
                        <a:pt x="21513" y="3569"/>
                      </a:cubicBezTo>
                      <a:cubicBezTo>
                        <a:pt x="21404" y="2107"/>
                        <a:pt x="21168" y="955"/>
                        <a:pt x="20868" y="423"/>
                      </a:cubicBezTo>
                      <a:cubicBezTo>
                        <a:pt x="20660" y="0"/>
                        <a:pt x="20348" y="0"/>
                        <a:pt x="19829" y="0"/>
                      </a:cubicBezTo>
                      <a:close/>
                    </a:path>
                  </a:pathLst>
                </a:custGeom>
                <a:solidFill>
                  <a:schemeClr val="accent1">
                    <a:lumOff val="2401"/>
                  </a:schemeClr>
                </a:solidFill>
                <a:ln>
                  <a:noFill/>
                </a:ln>
                <a:effectLst/>
                <a:extLst>
                  <a:ext uri="{C572A759-6A51-4108-AA02-DFA0A04FC94B}">
                    <ma14:wrappingTextBoxFlag xmlns:ma14="http://schemas.microsoft.com/office/mac/drawingml/2011/main" val="1"/>
                  </a:ext>
                </a:extLst>
              </p:spPr>
              <p:txBody>
                <a:bodyPr wrap="square" lIns="19050" tIns="19050" rIns="19050" bIns="19050" numCol="1" anchor="ctr">
                  <a:noAutofit/>
                </a:bodyPr>
                <a:lstStyle>
                  <a:lvl1pPr algn="ctr" defTabSz="412750">
                    <a:defRPr sz="600">
                      <a:solidFill>
                        <a:srgbClr val="000000"/>
                      </a:solidFill>
                      <a:latin typeface="Helvetica Neue Medium"/>
                      <a:ea typeface="Helvetica Neue Medium"/>
                      <a:cs typeface="Helvetica Neue Medium"/>
                      <a:sym typeface="Helvetica Neue Medium"/>
                    </a:defRPr>
                  </a:lvl1pPr>
                </a:lstStyle>
                <a:p>
                  <a:pPr/>
                  <a:r>
                    <a:t>Tasks and Models</a:t>
                  </a:r>
                </a:p>
              </p:txBody>
            </p:sp>
            <p:pic>
              <p:nvPicPr>
                <p:cNvPr id="2611" name="Tasks and Models Tasks and Models" descr="Tasks and Models Tasks and Models"/>
                <p:cNvPicPr>
                  <a:picLocks noChangeAspect="0"/>
                </p:cNvPicPr>
                <p:nvPr/>
              </p:nvPicPr>
              <p:blipFill>
                <a:blip r:embed="rId4">
                  <a:extLst/>
                </a:blip>
                <a:stretch>
                  <a:fillRect/>
                </a:stretch>
              </p:blipFill>
              <p:spPr>
                <a:xfrm>
                  <a:off x="-1" y="-1"/>
                  <a:ext cx="840743" cy="200964"/>
                </a:xfrm>
                <a:prstGeom prst="rect">
                  <a:avLst/>
                </a:prstGeom>
                <a:effectLst/>
              </p:spPr>
            </p:pic>
          </p:grpSp>
          <p:grpSp>
            <p:nvGrpSpPr>
              <p:cNvPr id="2616" name="Intro to NN"/>
              <p:cNvGrpSpPr/>
              <p:nvPr/>
            </p:nvGrpSpPr>
            <p:grpSpPr>
              <a:xfrm>
                <a:off x="-17961" y="152576"/>
                <a:ext cx="840742" cy="209487"/>
                <a:chOff x="0" y="0"/>
                <a:chExt cx="840741" cy="209486"/>
              </a:xfrm>
            </p:grpSpPr>
            <p:sp>
              <p:nvSpPr>
                <p:cNvPr id="2615" name="Intro to NN"/>
                <p:cNvSpPr/>
                <p:nvPr/>
              </p:nvSpPr>
              <p:spPr>
                <a:xfrm>
                  <a:off x="17960" y="17960"/>
                  <a:ext cx="804821" cy="17356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829" y="0"/>
                      </a:moveTo>
                      <a:lnTo>
                        <a:pt x="1771" y="0"/>
                      </a:lnTo>
                      <a:cubicBezTo>
                        <a:pt x="1252" y="0"/>
                        <a:pt x="940" y="0"/>
                        <a:pt x="732" y="403"/>
                      </a:cubicBezTo>
                      <a:cubicBezTo>
                        <a:pt x="432" y="908"/>
                        <a:pt x="196" y="2003"/>
                        <a:pt x="87" y="3393"/>
                      </a:cubicBezTo>
                      <a:cubicBezTo>
                        <a:pt x="0" y="4357"/>
                        <a:pt x="0" y="5804"/>
                        <a:pt x="0" y="8214"/>
                      </a:cubicBezTo>
                      <a:lnTo>
                        <a:pt x="0" y="13386"/>
                      </a:lnTo>
                      <a:cubicBezTo>
                        <a:pt x="0" y="15796"/>
                        <a:pt x="0" y="17243"/>
                        <a:pt x="87" y="18207"/>
                      </a:cubicBezTo>
                      <a:cubicBezTo>
                        <a:pt x="196" y="19597"/>
                        <a:pt x="432" y="20692"/>
                        <a:pt x="732" y="21197"/>
                      </a:cubicBezTo>
                      <a:cubicBezTo>
                        <a:pt x="940" y="21600"/>
                        <a:pt x="1252" y="21600"/>
                        <a:pt x="1771" y="21600"/>
                      </a:cubicBezTo>
                      <a:lnTo>
                        <a:pt x="19829" y="21600"/>
                      </a:lnTo>
                      <a:cubicBezTo>
                        <a:pt x="20348" y="21600"/>
                        <a:pt x="20660" y="21600"/>
                        <a:pt x="20868" y="21197"/>
                      </a:cubicBezTo>
                      <a:cubicBezTo>
                        <a:pt x="21168" y="20692"/>
                        <a:pt x="21404" y="19597"/>
                        <a:pt x="21513" y="18207"/>
                      </a:cubicBezTo>
                      <a:cubicBezTo>
                        <a:pt x="21600" y="17243"/>
                        <a:pt x="21600" y="15796"/>
                        <a:pt x="21600" y="13386"/>
                      </a:cubicBezTo>
                      <a:lnTo>
                        <a:pt x="21600" y="8214"/>
                      </a:lnTo>
                      <a:cubicBezTo>
                        <a:pt x="21600" y="5804"/>
                        <a:pt x="21600" y="4357"/>
                        <a:pt x="21513" y="3393"/>
                      </a:cubicBezTo>
                      <a:cubicBezTo>
                        <a:pt x="21404" y="2003"/>
                        <a:pt x="21168" y="908"/>
                        <a:pt x="20868" y="403"/>
                      </a:cubicBezTo>
                      <a:cubicBezTo>
                        <a:pt x="20660" y="0"/>
                        <a:pt x="20348" y="0"/>
                        <a:pt x="19829" y="0"/>
                      </a:cubicBezTo>
                      <a:close/>
                    </a:path>
                  </a:pathLst>
                </a:custGeom>
                <a:solidFill>
                  <a:schemeClr val="accent1">
                    <a:lumOff val="2401"/>
                  </a:schemeClr>
                </a:solidFill>
                <a:ln>
                  <a:noFill/>
                </a:ln>
                <a:effectLst/>
                <a:extLst>
                  <a:ext uri="{C572A759-6A51-4108-AA02-DFA0A04FC94B}">
                    <ma14:wrappingTextBoxFlag xmlns:ma14="http://schemas.microsoft.com/office/mac/drawingml/2011/main" val="1"/>
                  </a:ext>
                </a:extLst>
              </p:spPr>
              <p:txBody>
                <a:bodyPr wrap="square" lIns="19050" tIns="19050" rIns="19050" bIns="19050" numCol="1" anchor="ctr">
                  <a:noAutofit/>
                </a:bodyPr>
                <a:lstStyle>
                  <a:lvl1pPr algn="ctr" defTabSz="412750">
                    <a:defRPr sz="600">
                      <a:solidFill>
                        <a:srgbClr val="000000"/>
                      </a:solidFill>
                      <a:latin typeface="Helvetica Neue Medium"/>
                      <a:ea typeface="Helvetica Neue Medium"/>
                      <a:cs typeface="Helvetica Neue Medium"/>
                      <a:sym typeface="Helvetica Neue Medium"/>
                    </a:defRPr>
                  </a:lvl1pPr>
                </a:lstStyle>
                <a:p>
                  <a:pPr/>
                  <a:r>
                    <a:t>Intro to NN</a:t>
                  </a:r>
                </a:p>
              </p:txBody>
            </p:sp>
            <p:pic>
              <p:nvPicPr>
                <p:cNvPr id="2614" name="Intro to NN Intro to NN" descr="Intro to NN Intro to NN"/>
                <p:cNvPicPr>
                  <a:picLocks noChangeAspect="0"/>
                </p:cNvPicPr>
                <p:nvPr/>
              </p:nvPicPr>
              <p:blipFill>
                <a:blip r:embed="rId5">
                  <a:extLst/>
                </a:blip>
                <a:stretch>
                  <a:fillRect/>
                </a:stretch>
              </p:blipFill>
              <p:spPr>
                <a:xfrm>
                  <a:off x="-1" y="0"/>
                  <a:ext cx="840743" cy="209487"/>
                </a:xfrm>
                <a:prstGeom prst="rect">
                  <a:avLst/>
                </a:prstGeom>
                <a:effectLst/>
              </p:spPr>
            </p:pic>
          </p:grpSp>
        </p:grpSp>
      </p:grpSp>
    </p:spTree>
  </p:cSld>
  <p:clrMapOvr>
    <a:masterClrMapping/>
  </p:clrMapOvr>
  <p:transition xmlns:p14="http://schemas.microsoft.com/office/powerpoint/2010/main" spd="med" advClick="1"/>
</p:sld>
</file>

<file path=ppt/slides/slide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22" name="Variational Auto-Encoders"/>
          <p:cNvSpPr txBox="1"/>
          <p:nvPr>
            <p:ph type="title" idx="4294967295"/>
          </p:nvPr>
        </p:nvSpPr>
        <p:spPr>
          <a:xfrm>
            <a:off x="452437" y="754062"/>
            <a:ext cx="8239126" cy="538107"/>
          </a:xfrm>
          <a:prstGeom prst="rect">
            <a:avLst/>
          </a:prstGeom>
        </p:spPr>
        <p:txBody>
          <a:bodyPr lIns="19050" tIns="19050" rIns="19050" bIns="19050" anchor="t">
            <a:normAutofit fontScale="100000" lnSpcReduction="0"/>
          </a:bodyPr>
          <a:lstStyle>
            <a:lvl1pPr defTabSz="1219169">
              <a:lnSpc>
                <a:spcPct val="80000"/>
              </a:lnSpc>
              <a:defRPr b="1" spc="-53" sz="2700">
                <a:solidFill>
                  <a:srgbClr val="000000"/>
                </a:solidFill>
                <a:latin typeface="Helvetica Neue"/>
                <a:ea typeface="Helvetica Neue"/>
                <a:cs typeface="Helvetica Neue"/>
                <a:sym typeface="Helvetica Neue"/>
              </a:defRPr>
            </a:lvl1pPr>
          </a:lstStyle>
          <a:p>
            <a:pPr/>
            <a:r>
              <a:t>Variational Auto-Encoders</a:t>
            </a:r>
          </a:p>
        </p:txBody>
      </p:sp>
      <p:sp>
        <p:nvSpPr>
          <p:cNvPr id="2623" name="Rectangle"/>
          <p:cNvSpPr/>
          <p:nvPr/>
        </p:nvSpPr>
        <p:spPr>
          <a:xfrm>
            <a:off x="757636" y="2178571"/>
            <a:ext cx="423914" cy="2851254"/>
          </a:xfrm>
          <a:prstGeom prst="rect">
            <a:avLst/>
          </a:prstGeom>
          <a:ln w="25400">
            <a:solidFill>
              <a:srgbClr val="6572DA"/>
            </a:solidFill>
          </a:ln>
        </p:spPr>
        <p:txBody>
          <a:bodyPr lIns="0" tIns="0" rIns="0" bIns="0"/>
          <a:lstStyle/>
          <a:p>
            <a:pPr/>
          </a:p>
        </p:txBody>
      </p:sp>
      <p:sp>
        <p:nvSpPr>
          <p:cNvPr id="2624" name="Rectangle"/>
          <p:cNvSpPr/>
          <p:nvPr/>
        </p:nvSpPr>
        <p:spPr>
          <a:xfrm>
            <a:off x="3680820" y="2178571"/>
            <a:ext cx="423913" cy="2851254"/>
          </a:xfrm>
          <a:prstGeom prst="rect">
            <a:avLst/>
          </a:prstGeom>
          <a:ln w="25400">
            <a:solidFill>
              <a:srgbClr val="E35C44">
                <a:alpha val="51856"/>
              </a:srgbClr>
            </a:solidFill>
          </a:ln>
        </p:spPr>
        <p:txBody>
          <a:bodyPr lIns="0" tIns="0" rIns="0" bIns="0"/>
          <a:lstStyle/>
          <a:p>
            <a:pPr/>
          </a:p>
        </p:txBody>
      </p:sp>
      <p:sp>
        <p:nvSpPr>
          <p:cNvPr id="2625" name="Rectangle"/>
          <p:cNvSpPr/>
          <p:nvPr/>
        </p:nvSpPr>
        <p:spPr>
          <a:xfrm>
            <a:off x="2634794" y="2771204"/>
            <a:ext cx="423913" cy="1665989"/>
          </a:xfrm>
          <a:prstGeom prst="rect">
            <a:avLst/>
          </a:prstGeom>
          <a:ln w="25400">
            <a:solidFill>
              <a:srgbClr val="BAB9A0"/>
            </a:solidFill>
          </a:ln>
        </p:spPr>
        <p:txBody>
          <a:bodyPr lIns="0" tIns="0" rIns="0" bIns="0"/>
          <a:lstStyle/>
          <a:p>
            <a:pPr/>
          </a:p>
        </p:txBody>
      </p:sp>
      <p:sp>
        <p:nvSpPr>
          <p:cNvPr id="2626" name="Line"/>
          <p:cNvSpPr/>
          <p:nvPr/>
        </p:nvSpPr>
        <p:spPr>
          <a:xfrm flipH="1" flipV="1">
            <a:off x="1170233" y="2170342"/>
            <a:ext cx="635881" cy="603962"/>
          </a:xfrm>
          <a:prstGeom prst="line">
            <a:avLst/>
          </a:prstGeom>
          <a:ln w="12700">
            <a:solidFill>
              <a:srgbClr val="6572DA"/>
            </a:solidFill>
            <a:prstDash val="sysDot"/>
            <a:miter lim="400000"/>
          </a:ln>
        </p:spPr>
        <p:txBody>
          <a:bodyPr lIns="0" tIns="0" rIns="0" bIns="0"/>
          <a:lstStyle/>
          <a:p>
            <a:pPr/>
          </a:p>
        </p:txBody>
      </p:sp>
      <p:sp>
        <p:nvSpPr>
          <p:cNvPr id="2627" name="Line"/>
          <p:cNvSpPr/>
          <p:nvPr/>
        </p:nvSpPr>
        <p:spPr>
          <a:xfrm flipH="1">
            <a:off x="1179090" y="4434475"/>
            <a:ext cx="627024" cy="571858"/>
          </a:xfrm>
          <a:prstGeom prst="line">
            <a:avLst/>
          </a:prstGeom>
          <a:ln w="12700">
            <a:solidFill>
              <a:srgbClr val="6572DA"/>
            </a:solidFill>
            <a:prstDash val="sysDot"/>
            <a:miter lim="400000"/>
          </a:ln>
        </p:spPr>
        <p:txBody>
          <a:bodyPr lIns="0" tIns="0" rIns="0" bIns="0"/>
          <a:lstStyle/>
          <a:p>
            <a:pPr/>
          </a:p>
        </p:txBody>
      </p:sp>
      <p:sp>
        <p:nvSpPr>
          <p:cNvPr id="2628" name="Line"/>
          <p:cNvSpPr/>
          <p:nvPr/>
        </p:nvSpPr>
        <p:spPr>
          <a:xfrm flipH="1" flipV="1">
            <a:off x="3046109" y="4418423"/>
            <a:ext cx="635880" cy="603962"/>
          </a:xfrm>
          <a:prstGeom prst="line">
            <a:avLst/>
          </a:prstGeom>
          <a:ln w="12700">
            <a:solidFill>
              <a:srgbClr val="E35C44">
                <a:alpha val="51856"/>
              </a:srgbClr>
            </a:solidFill>
            <a:prstDash val="sysDot"/>
            <a:miter lim="400000"/>
          </a:ln>
        </p:spPr>
        <p:txBody>
          <a:bodyPr lIns="0" tIns="0" rIns="0" bIns="0"/>
          <a:lstStyle/>
          <a:p>
            <a:pPr/>
          </a:p>
        </p:txBody>
      </p:sp>
      <p:sp>
        <p:nvSpPr>
          <p:cNvPr id="2629" name="Line"/>
          <p:cNvSpPr/>
          <p:nvPr/>
        </p:nvSpPr>
        <p:spPr>
          <a:xfrm flipH="1">
            <a:off x="3054965" y="2196934"/>
            <a:ext cx="627024" cy="571858"/>
          </a:xfrm>
          <a:prstGeom prst="line">
            <a:avLst/>
          </a:prstGeom>
          <a:ln w="12700">
            <a:solidFill>
              <a:srgbClr val="E35C44">
                <a:alpha val="51856"/>
              </a:srgbClr>
            </a:solidFill>
            <a:prstDash val="sysDot"/>
            <a:miter lim="400000"/>
          </a:ln>
        </p:spPr>
        <p:txBody>
          <a:bodyPr lIns="0" tIns="0" rIns="0" bIns="0"/>
          <a:lstStyle/>
          <a:p>
            <a:pPr/>
          </a:p>
        </p:txBody>
      </p:sp>
      <p:sp>
        <p:nvSpPr>
          <p:cNvPr id="2630" name="Decoder"/>
          <p:cNvSpPr txBox="1"/>
          <p:nvPr/>
        </p:nvSpPr>
        <p:spPr>
          <a:xfrm>
            <a:off x="2928729" y="5560163"/>
            <a:ext cx="870640" cy="250969"/>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ctr">
              <a:defRPr>
                <a:solidFill>
                  <a:srgbClr val="E35C44"/>
                </a:solidFill>
              </a:defRPr>
            </a:lvl1pPr>
          </a:lstStyle>
          <a:p>
            <a:pPr/>
            <a:r>
              <a:t>Decoder</a:t>
            </a:r>
          </a:p>
        </p:txBody>
      </p:sp>
      <p:sp>
        <p:nvSpPr>
          <p:cNvPr id="2631" name="Encoder"/>
          <p:cNvSpPr txBox="1"/>
          <p:nvPr/>
        </p:nvSpPr>
        <p:spPr>
          <a:xfrm>
            <a:off x="1055327" y="5590643"/>
            <a:ext cx="858166" cy="250969"/>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ctr">
              <a:defRPr>
                <a:solidFill>
                  <a:srgbClr val="6572DA"/>
                </a:solidFill>
              </a:defRPr>
            </a:lvl1pPr>
          </a:lstStyle>
          <a:p>
            <a:pPr/>
            <a:r>
              <a:t>Encoder</a:t>
            </a:r>
          </a:p>
        </p:txBody>
      </p:sp>
      <p:sp>
        <p:nvSpPr>
          <p:cNvPr id="2656" name="Connection Line"/>
          <p:cNvSpPr/>
          <p:nvPr/>
        </p:nvSpPr>
        <p:spPr>
          <a:xfrm>
            <a:off x="688264" y="5204578"/>
            <a:ext cx="1591549" cy="219616"/>
          </a:xfrm>
          <a:custGeom>
            <a:avLst/>
            <a:gdLst/>
            <a:ahLst/>
            <a:cxnLst>
              <a:cxn ang="0">
                <a:pos x="wd2" y="hd2"/>
              </a:cxn>
              <a:cxn ang="5400000">
                <a:pos x="wd2" y="hd2"/>
              </a:cxn>
              <a:cxn ang="10800000">
                <a:pos x="wd2" y="hd2"/>
              </a:cxn>
              <a:cxn ang="16200000">
                <a:pos x="wd2" y="hd2"/>
              </a:cxn>
            </a:cxnLst>
            <a:rect l="0" t="0" r="r" b="b"/>
            <a:pathLst>
              <a:path w="21600" h="16201" fill="norm" stroke="1" extrusionOk="0">
                <a:moveTo>
                  <a:pt x="0" y="0"/>
                </a:moveTo>
                <a:cubicBezTo>
                  <a:pt x="7827" y="21430"/>
                  <a:pt x="15027" y="21600"/>
                  <a:pt x="21600" y="510"/>
                </a:cubicBezTo>
              </a:path>
            </a:pathLst>
          </a:custGeom>
          <a:ln w="25400">
            <a:solidFill>
              <a:srgbClr val="6572DA"/>
            </a:solidFill>
            <a:prstDash val="sysDot"/>
            <a:miter lim="400000"/>
          </a:ln>
        </p:spPr>
        <p:txBody>
          <a:bodyPr/>
          <a:lstStyle/>
          <a:p>
            <a:pPr/>
          </a:p>
        </p:txBody>
      </p:sp>
      <p:sp>
        <p:nvSpPr>
          <p:cNvPr id="2657" name="Connection Line"/>
          <p:cNvSpPr/>
          <p:nvPr/>
        </p:nvSpPr>
        <p:spPr>
          <a:xfrm>
            <a:off x="2567903" y="5203264"/>
            <a:ext cx="1591549" cy="219616"/>
          </a:xfrm>
          <a:custGeom>
            <a:avLst/>
            <a:gdLst/>
            <a:ahLst/>
            <a:cxnLst>
              <a:cxn ang="0">
                <a:pos x="wd2" y="hd2"/>
              </a:cxn>
              <a:cxn ang="5400000">
                <a:pos x="wd2" y="hd2"/>
              </a:cxn>
              <a:cxn ang="10800000">
                <a:pos x="wd2" y="hd2"/>
              </a:cxn>
              <a:cxn ang="16200000">
                <a:pos x="wd2" y="hd2"/>
              </a:cxn>
            </a:cxnLst>
            <a:rect l="0" t="0" r="r" b="b"/>
            <a:pathLst>
              <a:path w="21600" h="16201" fill="norm" stroke="1" extrusionOk="0">
                <a:moveTo>
                  <a:pt x="0" y="0"/>
                </a:moveTo>
                <a:cubicBezTo>
                  <a:pt x="7827" y="21430"/>
                  <a:pt x="15027" y="21600"/>
                  <a:pt x="21600" y="510"/>
                </a:cubicBezTo>
              </a:path>
            </a:pathLst>
          </a:custGeom>
          <a:ln w="25400">
            <a:solidFill>
              <a:srgbClr val="F1AB9F"/>
            </a:solidFill>
            <a:custDash>
              <a:ds d="200000" sp="200000"/>
            </a:custDash>
            <a:miter lim="400000"/>
          </a:ln>
        </p:spPr>
        <p:txBody>
          <a:bodyPr/>
          <a:lstStyle/>
          <a:p>
            <a:pPr/>
          </a:p>
        </p:txBody>
      </p:sp>
      <p:sp>
        <p:nvSpPr>
          <p:cNvPr id="2634" name="Equation"/>
          <p:cNvSpPr txBox="1"/>
          <p:nvPr/>
        </p:nvSpPr>
        <p:spPr>
          <a:xfrm rot="16200000">
            <a:off x="680705" y="3533619"/>
            <a:ext cx="591795" cy="152731"/>
          </a:xfrm>
          <a:prstGeom prst="rect">
            <a:avLst/>
          </a:prstGeom>
          <a:ln w="12700">
            <a:miter lim="400000"/>
          </a:ln>
        </p:spPr>
        <p:txBody>
          <a:bodyPr wrap="none" lIns="0" tIns="0" rIns="0" bIns="0">
            <a:spAutoFit/>
          </a:bodyPr>
          <a:lstStyle/>
          <a:p>
            <a:pPr latinLnBrk="1">
              <a:defRPr sz="1800">
                <a:solidFill>
                  <a:srgbClr val="000000"/>
                </a:solidFill>
              </a:defRPr>
            </a:pPr>
            <a14:m>
              <m:oMathPara>
                <m:oMathParaPr>
                  <m:jc m:val="centerGroup"/>
                </m:oMathParaPr>
                <m:oMath>
                  <m:r>
                    <a:rPr xmlns:a="http://schemas.openxmlformats.org/drawingml/2006/main" sz="1400" i="1">
                      <a:solidFill>
                        <a:srgbClr val="6472D9"/>
                      </a:solidFill>
                      <a:latin typeface="Cambria Math" panose="02040503050406030204" pitchFamily="18" charset="0"/>
                    </a:rPr>
                    <m:t>I</m:t>
                  </m:r>
                  <m:r>
                    <a:rPr xmlns:a="http://schemas.openxmlformats.org/drawingml/2006/main" sz="1400" i="1">
                      <a:solidFill>
                        <a:srgbClr val="6472D9"/>
                      </a:solidFill>
                      <a:latin typeface="Cambria Math" panose="02040503050406030204" pitchFamily="18" charset="0"/>
                    </a:rPr>
                    <m:t>n</m:t>
                  </m:r>
                  <m:r>
                    <a:rPr xmlns:a="http://schemas.openxmlformats.org/drawingml/2006/main" sz="1400" i="1">
                      <a:solidFill>
                        <a:srgbClr val="6472D9"/>
                      </a:solidFill>
                      <a:latin typeface="Cambria Math" panose="02040503050406030204" pitchFamily="18" charset="0"/>
                    </a:rPr>
                    <m:t>p</m:t>
                  </m:r>
                  <m:r>
                    <a:rPr xmlns:a="http://schemas.openxmlformats.org/drawingml/2006/main" sz="1400" i="1">
                      <a:solidFill>
                        <a:srgbClr val="6472D9"/>
                      </a:solidFill>
                      <a:latin typeface="Cambria Math" panose="02040503050406030204" pitchFamily="18" charset="0"/>
                    </a:rPr>
                    <m:t>u</m:t>
                  </m:r>
                  <m:r>
                    <a:rPr xmlns:a="http://schemas.openxmlformats.org/drawingml/2006/main" sz="1400" i="1">
                      <a:solidFill>
                        <a:srgbClr val="6472D9"/>
                      </a:solidFill>
                      <a:latin typeface="Cambria Math" panose="02040503050406030204" pitchFamily="18" charset="0"/>
                    </a:rPr>
                    <m:t>t</m:t>
                  </m:r>
                  <m:r>
                    <a:rPr xmlns:a="http://schemas.openxmlformats.org/drawingml/2006/main" sz="1400" i="1">
                      <a:solidFill>
                        <a:srgbClr val="6472D9"/>
                      </a:solidFill>
                      <a:latin typeface="Cambria Math" panose="02040503050406030204" pitchFamily="18" charset="0"/>
                    </a:rPr>
                    <m:t>X</m:t>
                  </m:r>
                </m:oMath>
              </m:oMathPara>
            </a14:m>
            <a:endParaRPr sz="1400">
              <a:solidFill>
                <a:srgbClr val="6572DA"/>
              </a:solidFill>
            </a:endParaRPr>
          </a:p>
        </p:txBody>
      </p:sp>
      <p:sp>
        <p:nvSpPr>
          <p:cNvPr id="2635" name="Equation"/>
          <p:cNvSpPr txBox="1"/>
          <p:nvPr/>
        </p:nvSpPr>
        <p:spPr>
          <a:xfrm rot="16200000">
            <a:off x="3517513" y="3516906"/>
            <a:ext cx="720219" cy="186158"/>
          </a:xfrm>
          <a:prstGeom prst="rect">
            <a:avLst/>
          </a:prstGeom>
          <a:ln w="12700">
            <a:miter lim="400000"/>
          </a:ln>
        </p:spPr>
        <p:txBody>
          <a:bodyPr wrap="none" lIns="0" tIns="0" rIns="0" bIns="0">
            <a:spAutoFit/>
          </a:bodyPr>
          <a:lstStyle/>
          <a:p>
            <a:pPr latinLnBrk="1">
              <a:defRPr sz="1800">
                <a:solidFill>
                  <a:srgbClr val="000000"/>
                </a:solidFill>
              </a:defRPr>
            </a:pPr>
            <a14:m>
              <m:oMathPara>
                <m:oMathParaPr>
                  <m:jc m:val="centerGroup"/>
                </m:oMathParaPr>
                <m:oMath>
                  <m:r>
                    <a:rPr xmlns:a="http://schemas.openxmlformats.org/drawingml/2006/main" sz="1400" i="1">
                      <a:solidFill>
                        <a:srgbClr val="F1AA9F"/>
                      </a:solidFill>
                      <a:latin typeface="Cambria Math" panose="02040503050406030204" pitchFamily="18" charset="0"/>
                    </a:rPr>
                    <m:t>O</m:t>
                  </m:r>
                  <m:r>
                    <a:rPr xmlns:a="http://schemas.openxmlformats.org/drawingml/2006/main" sz="1400" i="1">
                      <a:solidFill>
                        <a:srgbClr val="F1AA9F"/>
                      </a:solidFill>
                      <a:latin typeface="Cambria Math" panose="02040503050406030204" pitchFamily="18" charset="0"/>
                    </a:rPr>
                    <m:t>u</m:t>
                  </m:r>
                  <m:r>
                    <a:rPr xmlns:a="http://schemas.openxmlformats.org/drawingml/2006/main" sz="1400" i="1">
                      <a:solidFill>
                        <a:srgbClr val="F1AA9F"/>
                      </a:solidFill>
                      <a:latin typeface="Cambria Math" panose="02040503050406030204" pitchFamily="18" charset="0"/>
                    </a:rPr>
                    <m:t>t</m:t>
                  </m:r>
                  <m:r>
                    <a:rPr xmlns:a="http://schemas.openxmlformats.org/drawingml/2006/main" sz="1400" i="1">
                      <a:solidFill>
                        <a:srgbClr val="F1AA9F"/>
                      </a:solidFill>
                      <a:latin typeface="Cambria Math" panose="02040503050406030204" pitchFamily="18" charset="0"/>
                    </a:rPr>
                    <m:t>p</m:t>
                  </m:r>
                  <m:r>
                    <a:rPr xmlns:a="http://schemas.openxmlformats.org/drawingml/2006/main" sz="1400" i="1">
                      <a:solidFill>
                        <a:srgbClr val="F1AA9F"/>
                      </a:solidFill>
                      <a:latin typeface="Cambria Math" panose="02040503050406030204" pitchFamily="18" charset="0"/>
                    </a:rPr>
                    <m:t>u</m:t>
                  </m:r>
                  <m:r>
                    <a:rPr xmlns:a="http://schemas.openxmlformats.org/drawingml/2006/main" sz="1400" i="1">
                      <a:solidFill>
                        <a:srgbClr val="F1AA9F"/>
                      </a:solidFill>
                      <a:latin typeface="Cambria Math" panose="02040503050406030204" pitchFamily="18" charset="0"/>
                    </a:rPr>
                    <m:t>t</m:t>
                  </m:r>
                  <m:limUpp>
                    <m:e>
                      <m:r>
                        <a:rPr xmlns:a="http://schemas.openxmlformats.org/drawingml/2006/main" sz="1400" i="1">
                          <a:solidFill>
                            <a:srgbClr val="F1AA9F"/>
                          </a:solidFill>
                          <a:latin typeface="Cambria Math" panose="02040503050406030204" pitchFamily="18" charset="0"/>
                        </a:rPr>
                        <m:t>X</m:t>
                      </m:r>
                    </m:e>
                    <m:lim>
                      <m:r>
                        <a:rPr xmlns:a="http://schemas.openxmlformats.org/drawingml/2006/main" sz="1400" i="1">
                          <a:solidFill>
                            <a:srgbClr val="F1AA9F"/>
                          </a:solidFill>
                          <a:latin typeface="Cambria Math" panose="02040503050406030204" pitchFamily="18" charset="0"/>
                        </a:rPr>
                        <m:t>˜</m:t>
                      </m:r>
                    </m:lim>
                  </m:limUpp>
                </m:oMath>
              </m:oMathPara>
            </a14:m>
            <a:endParaRPr sz="1400">
              <a:solidFill>
                <a:srgbClr val="F1AB9F"/>
              </a:solidFill>
            </a:endParaRPr>
          </a:p>
        </p:txBody>
      </p:sp>
      <p:sp>
        <p:nvSpPr>
          <p:cNvPr id="2636" name="Equation"/>
          <p:cNvSpPr txBox="1"/>
          <p:nvPr/>
        </p:nvSpPr>
        <p:spPr>
          <a:xfrm rot="16200000">
            <a:off x="2222485" y="3550244"/>
            <a:ext cx="1233878" cy="119482"/>
          </a:xfrm>
          <a:prstGeom prst="rect">
            <a:avLst/>
          </a:prstGeom>
          <a:ln w="12700">
            <a:miter lim="400000"/>
          </a:ln>
        </p:spPr>
        <p:txBody>
          <a:bodyPr wrap="none" lIns="0" tIns="0" rIns="0" bIns="0">
            <a:spAutoFit/>
          </a:bodyPr>
          <a:lstStyle/>
          <a:p>
            <a:pPr latinLnBrk="1">
              <a:defRPr sz="1800">
                <a:solidFill>
                  <a:srgbClr val="000000"/>
                </a:solidFill>
              </a:defRPr>
            </a:pPr>
            <a14:m>
              <m:oMathPara>
                <m:oMathParaPr>
                  <m:jc m:val="centerGroup"/>
                </m:oMathParaPr>
                <m:oMath>
                  <m:r>
                    <a:rPr xmlns:a="http://schemas.openxmlformats.org/drawingml/2006/main" sz="1400" i="1">
                      <a:solidFill>
                        <a:srgbClr val="BAB99F"/>
                      </a:solidFill>
                      <a:latin typeface="Cambria Math" panose="02040503050406030204" pitchFamily="18" charset="0"/>
                    </a:rPr>
                    <m:t>L</m:t>
                  </m:r>
                  <m:r>
                    <a:rPr xmlns:a="http://schemas.openxmlformats.org/drawingml/2006/main" sz="1400" i="1">
                      <a:solidFill>
                        <a:srgbClr val="BAB99F"/>
                      </a:solidFill>
                      <a:latin typeface="Cambria Math" panose="02040503050406030204" pitchFamily="18" charset="0"/>
                    </a:rPr>
                    <m:t>a</m:t>
                  </m:r>
                  <m:r>
                    <a:rPr xmlns:a="http://schemas.openxmlformats.org/drawingml/2006/main" sz="1400" i="1">
                      <a:solidFill>
                        <a:srgbClr val="BAB99F"/>
                      </a:solidFill>
                      <a:latin typeface="Cambria Math" panose="02040503050406030204" pitchFamily="18" charset="0"/>
                    </a:rPr>
                    <m:t>t</m:t>
                  </m:r>
                  <m:r>
                    <a:rPr xmlns:a="http://schemas.openxmlformats.org/drawingml/2006/main" sz="1400" i="1">
                      <a:solidFill>
                        <a:srgbClr val="BAB99F"/>
                      </a:solidFill>
                      <a:latin typeface="Cambria Math" panose="02040503050406030204" pitchFamily="18" charset="0"/>
                    </a:rPr>
                    <m:t>e</m:t>
                  </m:r>
                  <m:r>
                    <a:rPr xmlns:a="http://schemas.openxmlformats.org/drawingml/2006/main" sz="1400" i="1">
                      <a:solidFill>
                        <a:srgbClr val="BAB99F"/>
                      </a:solidFill>
                      <a:latin typeface="Cambria Math" panose="02040503050406030204" pitchFamily="18" charset="0"/>
                    </a:rPr>
                    <m:t>n</m:t>
                  </m:r>
                  <m:r>
                    <a:rPr xmlns:a="http://schemas.openxmlformats.org/drawingml/2006/main" sz="1400" i="1">
                      <a:solidFill>
                        <a:srgbClr val="BAB99F"/>
                      </a:solidFill>
                      <a:latin typeface="Cambria Math" panose="02040503050406030204" pitchFamily="18" charset="0"/>
                    </a:rPr>
                    <m:t>t</m:t>
                  </m:r>
                  <m:r>
                    <a:rPr xmlns:a="http://schemas.openxmlformats.org/drawingml/2006/main" sz="1400" i="1">
                      <a:solidFill>
                        <a:srgbClr val="BAB99F"/>
                      </a:solidFill>
                      <a:latin typeface="Cambria Math" panose="02040503050406030204" pitchFamily="18" charset="0"/>
                    </a:rPr>
                    <m:t>V</m:t>
                  </m:r>
                  <m:r>
                    <a:rPr xmlns:a="http://schemas.openxmlformats.org/drawingml/2006/main" sz="1400" i="1">
                      <a:solidFill>
                        <a:srgbClr val="BAB99F"/>
                      </a:solidFill>
                      <a:latin typeface="Cambria Math" panose="02040503050406030204" pitchFamily="18" charset="0"/>
                    </a:rPr>
                    <m:t>e</m:t>
                  </m:r>
                  <m:r>
                    <a:rPr xmlns:a="http://schemas.openxmlformats.org/drawingml/2006/main" sz="1400" i="1">
                      <a:solidFill>
                        <a:srgbClr val="BAB99F"/>
                      </a:solidFill>
                      <a:latin typeface="Cambria Math" panose="02040503050406030204" pitchFamily="18" charset="0"/>
                    </a:rPr>
                    <m:t>c</m:t>
                  </m:r>
                  <m:r>
                    <a:rPr xmlns:a="http://schemas.openxmlformats.org/drawingml/2006/main" sz="1400" i="1">
                      <a:solidFill>
                        <a:srgbClr val="BAB99F"/>
                      </a:solidFill>
                      <a:latin typeface="Cambria Math" panose="02040503050406030204" pitchFamily="18" charset="0"/>
                    </a:rPr>
                    <m:t>t</m:t>
                  </m:r>
                  <m:r>
                    <a:rPr xmlns:a="http://schemas.openxmlformats.org/drawingml/2006/main" sz="1400" i="1">
                      <a:solidFill>
                        <a:srgbClr val="BAB99F"/>
                      </a:solidFill>
                      <a:latin typeface="Cambria Math" panose="02040503050406030204" pitchFamily="18" charset="0"/>
                    </a:rPr>
                    <m:t>o</m:t>
                  </m:r>
                  <m:r>
                    <a:rPr xmlns:a="http://schemas.openxmlformats.org/drawingml/2006/main" sz="1400" i="1">
                      <a:solidFill>
                        <a:srgbClr val="BAB99F"/>
                      </a:solidFill>
                      <a:latin typeface="Cambria Math" panose="02040503050406030204" pitchFamily="18" charset="0"/>
                    </a:rPr>
                    <m:t>r</m:t>
                  </m:r>
                  <m:r>
                    <a:rPr xmlns:a="http://schemas.openxmlformats.org/drawingml/2006/main" sz="1400" i="1">
                      <a:solidFill>
                        <a:srgbClr val="BAB99F"/>
                      </a:solidFill>
                      <a:latin typeface="Cambria Math" panose="02040503050406030204" pitchFamily="18" charset="0"/>
                    </a:rPr>
                    <m:t>Z</m:t>
                  </m:r>
                </m:oMath>
              </m:oMathPara>
            </a14:m>
            <a:endParaRPr sz="1400">
              <a:solidFill>
                <a:srgbClr val="BAB9A0"/>
              </a:solidFill>
            </a:endParaRPr>
          </a:p>
        </p:txBody>
      </p:sp>
      <p:sp>
        <p:nvSpPr>
          <p:cNvPr id="2637" name="How can we come up with Probability Distribution  ?…"/>
          <p:cNvSpPr txBox="1"/>
          <p:nvPr/>
        </p:nvSpPr>
        <p:spPr>
          <a:xfrm>
            <a:off x="4499252" y="2742975"/>
            <a:ext cx="4213065" cy="176760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sz="1200">
                <a:solidFill>
                  <a:schemeClr val="accent4">
                    <a:lumOff val="-3294"/>
                  </a:schemeClr>
                </a:solidFill>
              </a:defRPr>
            </a:pPr>
          </a:p>
          <a:p>
            <a:pPr>
              <a:defRPr sz="1200">
                <a:solidFill>
                  <a:schemeClr val="accent4">
                    <a:lumOff val="-3294"/>
                  </a:schemeClr>
                </a:solidFill>
              </a:defRPr>
            </a:pPr>
            <a:r>
              <a:t>How can we come up with </a:t>
            </a:r>
            <a:r>
              <a:rPr>
                <a:solidFill>
                  <a:srgbClr val="BAB9A0"/>
                </a:solidFill>
              </a:rPr>
              <a:t>Probability Distribution </a:t>
            </a:r>
            <a14:m>
              <m:oMath>
                <m:r>
                  <a:rPr xmlns:a="http://schemas.openxmlformats.org/drawingml/2006/main" sz="1600" i="1">
                    <a:solidFill>
                      <a:srgbClr val="BAB99F"/>
                    </a:solidFill>
                    <a:latin typeface="Cambria Math" panose="02040503050406030204" pitchFamily="18" charset="0"/>
                  </a:rPr>
                  <m:t>ϕ</m:t>
                </m:r>
              </m:oMath>
            </a14:m>
            <a:r>
              <a:t>?</a:t>
            </a:r>
            <a:endParaRPr>
              <a:solidFill>
                <a:srgbClr val="6572DA"/>
              </a:solidFill>
            </a:endParaRPr>
          </a:p>
          <a:p>
            <a:pPr>
              <a:defRPr sz="1200">
                <a:solidFill>
                  <a:schemeClr val="accent4">
                    <a:lumOff val="-3294"/>
                  </a:schemeClr>
                </a:solidFill>
              </a:defRPr>
            </a:pPr>
            <a:endParaRPr>
              <a:solidFill>
                <a:srgbClr val="6572DA"/>
              </a:solidFill>
            </a:endParaRPr>
          </a:p>
          <a:p>
            <a:pPr>
              <a:defRPr sz="1200">
                <a:solidFill>
                  <a:schemeClr val="accent4">
                    <a:lumOff val="-3294"/>
                  </a:schemeClr>
                </a:solidFill>
              </a:defRPr>
            </a:pPr>
            <a:r>
              <a:t>We start from a prior assumption about the distribution. Let’s assume it follows a Gaussian distribution. </a:t>
            </a:r>
          </a:p>
          <a:p>
            <a:pPr>
              <a:defRPr sz="1200">
                <a:solidFill>
                  <a:schemeClr val="accent4">
                    <a:lumOff val="-3294"/>
                  </a:schemeClr>
                </a:solidFill>
              </a:defRPr>
            </a:pPr>
          </a:p>
          <a:p>
            <a:pPr>
              <a:defRPr sz="1200">
                <a:solidFill>
                  <a:schemeClr val="accent4">
                    <a:lumOff val="-3294"/>
                  </a:schemeClr>
                </a:solidFill>
              </a:defRPr>
            </a:pPr>
            <a:r>
              <a:t>Any Gaussian Distribution can be represented using two variables: </a:t>
            </a:r>
            <a:r>
              <a:rPr>
                <a:solidFill>
                  <a:srgbClr val="942192"/>
                </a:solidFill>
              </a:rPr>
              <a:t>mean (</a:t>
            </a:r>
            <a14:m>
              <m:oMath>
                <m:r>
                  <a:rPr xmlns:a="http://schemas.openxmlformats.org/drawingml/2006/main" sz="1450" i="1">
                    <a:solidFill>
                      <a:srgbClr val="932092"/>
                    </a:solidFill>
                    <a:latin typeface="Cambria Math" panose="02040503050406030204" pitchFamily="18" charset="0"/>
                  </a:rPr>
                  <m:t>μ</m:t>
                </m:r>
              </m:oMath>
            </a14:m>
            <a:r>
              <a:rPr>
                <a:solidFill>
                  <a:srgbClr val="942192"/>
                </a:solidFill>
              </a:rPr>
              <a:t>)</a:t>
            </a:r>
            <a:r>
              <a:t>, </a:t>
            </a:r>
            <a:r>
              <a:rPr>
                <a:solidFill>
                  <a:srgbClr val="AA7942"/>
                </a:solidFill>
              </a:rPr>
              <a:t>standard deviation (</a:t>
            </a:r>
            <a14:m>
              <m:oMath>
                <m:r>
                  <a:rPr xmlns:a="http://schemas.openxmlformats.org/drawingml/2006/main" sz="1400" i="1">
                    <a:solidFill>
                      <a:srgbClr val="AA7941"/>
                    </a:solidFill>
                    <a:latin typeface="Cambria Math" panose="02040503050406030204" pitchFamily="18" charset="0"/>
                  </a:rPr>
                  <m:t>σ</m:t>
                </m:r>
              </m:oMath>
            </a14:m>
            <a:r>
              <a:rPr>
                <a:solidFill>
                  <a:srgbClr val="AA7942"/>
                </a:solidFill>
              </a:rPr>
              <a:t>) </a:t>
            </a:r>
            <a:r>
              <a:rPr>
                <a:solidFill>
                  <a:srgbClr val="000000"/>
                </a:solidFill>
              </a:rPr>
              <a:t>—&gt; We can easily predict these in the encoder section</a:t>
            </a:r>
            <a:endParaRPr>
              <a:solidFill>
                <a:srgbClr val="AA7942"/>
              </a:solidFill>
            </a:endParaRPr>
          </a:p>
        </p:txBody>
      </p:sp>
      <p:sp>
        <p:nvSpPr>
          <p:cNvPr id="2638" name="Rectangle"/>
          <p:cNvSpPr/>
          <p:nvPr/>
        </p:nvSpPr>
        <p:spPr>
          <a:xfrm>
            <a:off x="1775010" y="2771204"/>
            <a:ext cx="423913" cy="1665989"/>
          </a:xfrm>
          <a:prstGeom prst="rect">
            <a:avLst/>
          </a:prstGeom>
          <a:ln w="25400">
            <a:solidFill>
              <a:srgbClr val="BAB9A0"/>
            </a:solidFill>
          </a:ln>
        </p:spPr>
        <p:txBody>
          <a:bodyPr lIns="0" tIns="0" rIns="0" bIns="0"/>
          <a:lstStyle/>
          <a:p>
            <a:pPr/>
          </a:p>
        </p:txBody>
      </p:sp>
      <p:sp>
        <p:nvSpPr>
          <p:cNvPr id="2639" name="Equation"/>
          <p:cNvSpPr txBox="1"/>
          <p:nvPr/>
        </p:nvSpPr>
        <p:spPr>
          <a:xfrm rot="16200000">
            <a:off x="1169604" y="3553334"/>
            <a:ext cx="1578092" cy="113031"/>
          </a:xfrm>
          <a:prstGeom prst="rect">
            <a:avLst/>
          </a:prstGeom>
          <a:ln w="12700">
            <a:miter lim="400000"/>
          </a:ln>
        </p:spPr>
        <p:txBody>
          <a:bodyPr wrap="none" lIns="0" tIns="0" rIns="0" bIns="0">
            <a:spAutoFit/>
          </a:bodyPr>
          <a:lstStyle/>
          <a:p>
            <a:pPr latinLnBrk="1">
              <a:defRPr sz="1800">
                <a:solidFill>
                  <a:srgbClr val="000000"/>
                </a:solidFill>
              </a:defRPr>
            </a:pPr>
            <a14:m>
              <m:oMathPara>
                <m:oMathParaPr>
                  <m:jc m:val="centerGroup"/>
                </m:oMathParaPr>
                <m:oMath>
                  <m:r>
                    <a:rPr xmlns:a="http://schemas.openxmlformats.org/drawingml/2006/main" sz="1000" i="1">
                      <a:solidFill>
                        <a:srgbClr val="BAB99F"/>
                      </a:solidFill>
                      <a:latin typeface="Cambria Math" panose="02040503050406030204" pitchFamily="18" charset="0"/>
                    </a:rPr>
                    <m:t>P</m:t>
                  </m:r>
                  <m:r>
                    <a:rPr xmlns:a="http://schemas.openxmlformats.org/drawingml/2006/main" sz="1000" i="1">
                      <a:solidFill>
                        <a:srgbClr val="BAB99F"/>
                      </a:solidFill>
                      <a:latin typeface="Cambria Math" panose="02040503050406030204" pitchFamily="18" charset="0"/>
                    </a:rPr>
                    <m:t>r</m:t>
                  </m:r>
                  <m:r>
                    <a:rPr xmlns:a="http://schemas.openxmlformats.org/drawingml/2006/main" sz="1000" i="1">
                      <a:solidFill>
                        <a:srgbClr val="BAB99F"/>
                      </a:solidFill>
                      <a:latin typeface="Cambria Math" panose="02040503050406030204" pitchFamily="18" charset="0"/>
                    </a:rPr>
                    <m:t>o</m:t>
                  </m:r>
                  <m:r>
                    <a:rPr xmlns:a="http://schemas.openxmlformats.org/drawingml/2006/main" sz="1000" i="1">
                      <a:solidFill>
                        <a:srgbClr val="BAB99F"/>
                      </a:solidFill>
                      <a:latin typeface="Cambria Math" panose="02040503050406030204" pitchFamily="18" charset="0"/>
                    </a:rPr>
                    <m:t>b</m:t>
                  </m:r>
                  <m:r>
                    <a:rPr xmlns:a="http://schemas.openxmlformats.org/drawingml/2006/main" sz="1000" i="1">
                      <a:solidFill>
                        <a:srgbClr val="BAB99F"/>
                      </a:solidFill>
                      <a:latin typeface="Cambria Math" panose="02040503050406030204" pitchFamily="18" charset="0"/>
                    </a:rPr>
                    <m:t>a</m:t>
                  </m:r>
                  <m:r>
                    <a:rPr xmlns:a="http://schemas.openxmlformats.org/drawingml/2006/main" sz="1000" i="1">
                      <a:solidFill>
                        <a:srgbClr val="BAB99F"/>
                      </a:solidFill>
                      <a:latin typeface="Cambria Math" panose="02040503050406030204" pitchFamily="18" charset="0"/>
                    </a:rPr>
                    <m:t>b</m:t>
                  </m:r>
                  <m:r>
                    <a:rPr xmlns:a="http://schemas.openxmlformats.org/drawingml/2006/main" sz="1000" i="1">
                      <a:solidFill>
                        <a:srgbClr val="BAB99F"/>
                      </a:solidFill>
                      <a:latin typeface="Cambria Math" panose="02040503050406030204" pitchFamily="18" charset="0"/>
                    </a:rPr>
                    <m:t>i</m:t>
                  </m:r>
                  <m:r>
                    <a:rPr xmlns:a="http://schemas.openxmlformats.org/drawingml/2006/main" sz="1000" i="1">
                      <a:solidFill>
                        <a:srgbClr val="BAB99F"/>
                      </a:solidFill>
                      <a:latin typeface="Cambria Math" panose="02040503050406030204" pitchFamily="18" charset="0"/>
                    </a:rPr>
                    <m:t>l</m:t>
                  </m:r>
                  <m:r>
                    <a:rPr xmlns:a="http://schemas.openxmlformats.org/drawingml/2006/main" sz="1000" i="1">
                      <a:solidFill>
                        <a:srgbClr val="BAB99F"/>
                      </a:solidFill>
                      <a:latin typeface="Cambria Math" panose="02040503050406030204" pitchFamily="18" charset="0"/>
                    </a:rPr>
                    <m:t>i</m:t>
                  </m:r>
                  <m:r>
                    <a:rPr xmlns:a="http://schemas.openxmlformats.org/drawingml/2006/main" sz="1000" i="1">
                      <a:solidFill>
                        <a:srgbClr val="BAB99F"/>
                      </a:solidFill>
                      <a:latin typeface="Cambria Math" panose="02040503050406030204" pitchFamily="18" charset="0"/>
                    </a:rPr>
                    <m:t>t</m:t>
                  </m:r>
                  <m:r>
                    <a:rPr xmlns:a="http://schemas.openxmlformats.org/drawingml/2006/main" sz="1000" i="1">
                      <a:solidFill>
                        <a:srgbClr val="BAB99F"/>
                      </a:solidFill>
                      <a:latin typeface="Cambria Math" panose="02040503050406030204" pitchFamily="18" charset="0"/>
                    </a:rPr>
                    <m:t>y</m:t>
                  </m:r>
                  <m:r>
                    <a:rPr xmlns:a="http://schemas.openxmlformats.org/drawingml/2006/main" sz="1000" i="1">
                      <a:solidFill>
                        <a:srgbClr val="BAB99F"/>
                      </a:solidFill>
                      <a:latin typeface="Cambria Math" panose="02040503050406030204" pitchFamily="18" charset="0"/>
                    </a:rPr>
                    <m:t>D</m:t>
                  </m:r>
                  <m:r>
                    <a:rPr xmlns:a="http://schemas.openxmlformats.org/drawingml/2006/main" sz="1000" i="1">
                      <a:solidFill>
                        <a:srgbClr val="BAB99F"/>
                      </a:solidFill>
                      <a:latin typeface="Cambria Math" panose="02040503050406030204" pitchFamily="18" charset="0"/>
                    </a:rPr>
                    <m:t>i</m:t>
                  </m:r>
                  <m:r>
                    <a:rPr xmlns:a="http://schemas.openxmlformats.org/drawingml/2006/main" sz="1000" i="1">
                      <a:solidFill>
                        <a:srgbClr val="BAB99F"/>
                      </a:solidFill>
                      <a:latin typeface="Cambria Math" panose="02040503050406030204" pitchFamily="18" charset="0"/>
                    </a:rPr>
                    <m:t>s</m:t>
                  </m:r>
                  <m:r>
                    <a:rPr xmlns:a="http://schemas.openxmlformats.org/drawingml/2006/main" sz="1000" i="1">
                      <a:solidFill>
                        <a:srgbClr val="BAB99F"/>
                      </a:solidFill>
                      <a:latin typeface="Cambria Math" panose="02040503050406030204" pitchFamily="18" charset="0"/>
                    </a:rPr>
                    <m:t>t</m:t>
                  </m:r>
                  <m:r>
                    <a:rPr xmlns:a="http://schemas.openxmlformats.org/drawingml/2006/main" sz="1000" i="1">
                      <a:solidFill>
                        <a:srgbClr val="BAB99F"/>
                      </a:solidFill>
                      <a:latin typeface="Cambria Math" panose="02040503050406030204" pitchFamily="18" charset="0"/>
                    </a:rPr>
                    <m:t>r</m:t>
                  </m:r>
                  <m:r>
                    <a:rPr xmlns:a="http://schemas.openxmlformats.org/drawingml/2006/main" sz="1000" i="1">
                      <a:solidFill>
                        <a:srgbClr val="BAB99F"/>
                      </a:solidFill>
                      <a:latin typeface="Cambria Math" panose="02040503050406030204" pitchFamily="18" charset="0"/>
                    </a:rPr>
                    <m:t>i</m:t>
                  </m:r>
                  <m:r>
                    <a:rPr xmlns:a="http://schemas.openxmlformats.org/drawingml/2006/main" sz="1000" i="1">
                      <a:solidFill>
                        <a:srgbClr val="BAB99F"/>
                      </a:solidFill>
                      <a:latin typeface="Cambria Math" panose="02040503050406030204" pitchFamily="18" charset="0"/>
                    </a:rPr>
                    <m:t>b</m:t>
                  </m:r>
                  <m:r>
                    <a:rPr xmlns:a="http://schemas.openxmlformats.org/drawingml/2006/main" sz="1000" i="1">
                      <a:solidFill>
                        <a:srgbClr val="BAB99F"/>
                      </a:solidFill>
                      <a:latin typeface="Cambria Math" panose="02040503050406030204" pitchFamily="18" charset="0"/>
                    </a:rPr>
                    <m:t>u</m:t>
                  </m:r>
                  <m:r>
                    <a:rPr xmlns:a="http://schemas.openxmlformats.org/drawingml/2006/main" sz="1000" i="1">
                      <a:solidFill>
                        <a:srgbClr val="BAB99F"/>
                      </a:solidFill>
                      <a:latin typeface="Cambria Math" panose="02040503050406030204" pitchFamily="18" charset="0"/>
                    </a:rPr>
                    <m:t>t</m:t>
                  </m:r>
                  <m:r>
                    <a:rPr xmlns:a="http://schemas.openxmlformats.org/drawingml/2006/main" sz="1000" i="1">
                      <a:solidFill>
                        <a:srgbClr val="BAB99F"/>
                      </a:solidFill>
                      <a:latin typeface="Cambria Math" panose="02040503050406030204" pitchFamily="18" charset="0"/>
                    </a:rPr>
                    <m:t>i</m:t>
                  </m:r>
                  <m:r>
                    <a:rPr xmlns:a="http://schemas.openxmlformats.org/drawingml/2006/main" sz="1000" i="1">
                      <a:solidFill>
                        <a:srgbClr val="BAB99F"/>
                      </a:solidFill>
                      <a:latin typeface="Cambria Math" panose="02040503050406030204" pitchFamily="18" charset="0"/>
                    </a:rPr>
                    <m:t>o</m:t>
                  </m:r>
                  <m:r>
                    <a:rPr xmlns:a="http://schemas.openxmlformats.org/drawingml/2006/main" sz="1000" i="1">
                      <a:solidFill>
                        <a:srgbClr val="BAB99F"/>
                      </a:solidFill>
                      <a:latin typeface="Cambria Math" panose="02040503050406030204" pitchFamily="18" charset="0"/>
                    </a:rPr>
                    <m:t>n</m:t>
                  </m:r>
                </m:oMath>
              </m:oMathPara>
            </a14:m>
            <a:endParaRPr sz="1000">
              <a:solidFill>
                <a:srgbClr val="BAB9A0"/>
              </a:solidFill>
            </a:endParaRPr>
          </a:p>
        </p:txBody>
      </p:sp>
      <p:sp>
        <p:nvSpPr>
          <p:cNvPr id="2640" name="Equation"/>
          <p:cNvSpPr txBox="1"/>
          <p:nvPr/>
        </p:nvSpPr>
        <p:spPr>
          <a:xfrm rot="16200000">
            <a:off x="2042976" y="3553392"/>
            <a:ext cx="93943" cy="146774"/>
          </a:xfrm>
          <a:prstGeom prst="rect">
            <a:avLst/>
          </a:prstGeom>
          <a:ln w="12700">
            <a:miter lim="400000"/>
          </a:ln>
        </p:spPr>
        <p:txBody>
          <a:bodyPr wrap="none" lIns="0" tIns="0" rIns="0" bIns="0">
            <a:spAutoFit/>
          </a:bodyPr>
          <a:lstStyle/>
          <a:p>
            <a:pPr latinLnBrk="1">
              <a:defRPr sz="1800">
                <a:solidFill>
                  <a:srgbClr val="000000"/>
                </a:solidFill>
              </a:defRPr>
            </a:pPr>
            <a14:m>
              <m:oMathPara>
                <m:oMathParaPr>
                  <m:jc m:val="centerGroup"/>
                </m:oMathParaPr>
                <m:oMath>
                  <m:r>
                    <a:rPr xmlns:a="http://schemas.openxmlformats.org/drawingml/2006/main" sz="1300" i="1">
                      <a:solidFill>
                        <a:srgbClr val="BAB99F"/>
                      </a:solidFill>
                      <a:latin typeface="Cambria Math" panose="02040503050406030204" pitchFamily="18" charset="0"/>
                    </a:rPr>
                    <m:t>ϕ</m:t>
                  </m:r>
                </m:oMath>
              </m:oMathPara>
            </a14:m>
            <a:endParaRPr sz="1300">
              <a:solidFill>
                <a:srgbClr val="BAB9A0"/>
              </a:solidFill>
            </a:endParaRPr>
          </a:p>
        </p:txBody>
      </p:sp>
      <p:sp>
        <p:nvSpPr>
          <p:cNvPr id="2641" name="Line"/>
          <p:cNvSpPr/>
          <p:nvPr/>
        </p:nvSpPr>
        <p:spPr>
          <a:xfrm>
            <a:off x="2216240" y="3586479"/>
            <a:ext cx="401237" cy="1"/>
          </a:xfrm>
          <a:prstGeom prst="line">
            <a:avLst/>
          </a:prstGeom>
          <a:ln w="25400">
            <a:solidFill>
              <a:srgbClr val="BAB9A0"/>
            </a:solidFill>
            <a:tailEnd type="triangle"/>
          </a:ln>
        </p:spPr>
        <p:txBody>
          <a:bodyPr lIns="0" tIns="0" rIns="0" bIns="0"/>
          <a:lstStyle/>
          <a:p>
            <a:pPr/>
          </a:p>
        </p:txBody>
      </p:sp>
      <p:sp>
        <p:nvSpPr>
          <p:cNvPr id="2642" name="Sample"/>
          <p:cNvSpPr txBox="1"/>
          <p:nvPr/>
        </p:nvSpPr>
        <p:spPr>
          <a:xfrm>
            <a:off x="2211622" y="3365500"/>
            <a:ext cx="400250" cy="12700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900">
                <a:solidFill>
                  <a:srgbClr val="BAB9A0"/>
                </a:solidFill>
              </a:defRPr>
            </a:lvl1pPr>
          </a:lstStyle>
          <a:p>
            <a:pPr/>
            <a:r>
              <a:t>Sample</a:t>
            </a:r>
          </a:p>
        </p:txBody>
      </p:sp>
      <p:grpSp>
        <p:nvGrpSpPr>
          <p:cNvPr id="2655" name="Group"/>
          <p:cNvGrpSpPr/>
          <p:nvPr/>
        </p:nvGrpSpPr>
        <p:grpSpPr>
          <a:xfrm>
            <a:off x="7534476" y="293959"/>
            <a:ext cx="1279795" cy="1037424"/>
            <a:chOff x="-17960" y="-17960"/>
            <a:chExt cx="1279793" cy="1037422"/>
          </a:xfrm>
        </p:grpSpPr>
        <p:pic>
          <p:nvPicPr>
            <p:cNvPr id="2643" name="Rounded Rectangle Rounded rectangle" descr="Rounded Rectangle Rounded rectangle"/>
            <p:cNvPicPr>
              <a:picLocks noChangeAspect="0"/>
            </p:cNvPicPr>
            <p:nvPr/>
          </p:nvPicPr>
          <p:blipFill>
            <a:blip r:embed="rId2">
              <a:extLst/>
            </a:blip>
            <a:stretch>
              <a:fillRect/>
            </a:stretch>
          </p:blipFill>
          <p:spPr>
            <a:xfrm>
              <a:off x="-17961" y="-17961"/>
              <a:ext cx="1279795" cy="1037423"/>
            </a:xfrm>
            <a:prstGeom prst="rect">
              <a:avLst/>
            </a:prstGeom>
            <a:effectLst/>
          </p:spPr>
        </p:pic>
        <p:grpSp>
          <p:nvGrpSpPr>
            <p:cNvPr id="2647" name="VAE"/>
            <p:cNvGrpSpPr/>
            <p:nvPr/>
          </p:nvGrpSpPr>
          <p:grpSpPr>
            <a:xfrm>
              <a:off x="68324" y="512069"/>
              <a:ext cx="1085991" cy="372260"/>
              <a:chOff x="0" y="0"/>
              <a:chExt cx="1085989" cy="372258"/>
            </a:xfrm>
          </p:grpSpPr>
          <p:sp>
            <p:nvSpPr>
              <p:cNvPr id="2646" name="VAE"/>
              <p:cNvSpPr/>
              <p:nvPr/>
            </p:nvSpPr>
            <p:spPr>
              <a:xfrm>
                <a:off x="17960" y="17960"/>
                <a:ext cx="1050070" cy="33633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829" y="0"/>
                    </a:moveTo>
                    <a:lnTo>
                      <a:pt x="1771" y="0"/>
                    </a:lnTo>
                    <a:cubicBezTo>
                      <a:pt x="1252" y="0"/>
                      <a:pt x="940" y="0"/>
                      <a:pt x="732" y="271"/>
                    </a:cubicBezTo>
                    <a:cubicBezTo>
                      <a:pt x="432" y="612"/>
                      <a:pt x="196" y="1349"/>
                      <a:pt x="87" y="2285"/>
                    </a:cubicBezTo>
                    <a:cubicBezTo>
                      <a:pt x="0" y="2934"/>
                      <a:pt x="0" y="3908"/>
                      <a:pt x="0" y="5531"/>
                    </a:cubicBezTo>
                    <a:lnTo>
                      <a:pt x="0" y="16069"/>
                    </a:lnTo>
                    <a:cubicBezTo>
                      <a:pt x="0" y="17692"/>
                      <a:pt x="0" y="18666"/>
                      <a:pt x="87" y="19315"/>
                    </a:cubicBezTo>
                    <a:cubicBezTo>
                      <a:pt x="196" y="20251"/>
                      <a:pt x="432" y="20988"/>
                      <a:pt x="732" y="21329"/>
                    </a:cubicBezTo>
                    <a:cubicBezTo>
                      <a:pt x="940" y="21600"/>
                      <a:pt x="1252" y="21600"/>
                      <a:pt x="1771" y="21600"/>
                    </a:cubicBezTo>
                    <a:lnTo>
                      <a:pt x="19829" y="21600"/>
                    </a:lnTo>
                    <a:cubicBezTo>
                      <a:pt x="20348" y="21600"/>
                      <a:pt x="20660" y="21600"/>
                      <a:pt x="20868" y="21329"/>
                    </a:cubicBezTo>
                    <a:cubicBezTo>
                      <a:pt x="21168" y="20988"/>
                      <a:pt x="21404" y="20251"/>
                      <a:pt x="21513" y="19315"/>
                    </a:cubicBezTo>
                    <a:cubicBezTo>
                      <a:pt x="21600" y="18666"/>
                      <a:pt x="21600" y="17692"/>
                      <a:pt x="21600" y="16069"/>
                    </a:cubicBezTo>
                    <a:lnTo>
                      <a:pt x="21600" y="5531"/>
                    </a:lnTo>
                    <a:cubicBezTo>
                      <a:pt x="21600" y="3908"/>
                      <a:pt x="21600" y="2934"/>
                      <a:pt x="21513" y="2285"/>
                    </a:cubicBezTo>
                    <a:cubicBezTo>
                      <a:pt x="21404" y="1349"/>
                      <a:pt x="21168" y="612"/>
                      <a:pt x="20868" y="271"/>
                    </a:cubicBezTo>
                    <a:cubicBezTo>
                      <a:pt x="20660" y="0"/>
                      <a:pt x="20348" y="0"/>
                      <a:pt x="19829" y="0"/>
                    </a:cubicBezTo>
                    <a:close/>
                  </a:path>
                </a:pathLst>
              </a:custGeom>
              <a:solidFill>
                <a:srgbClr val="D5D5D5"/>
              </a:solidFill>
              <a:ln>
                <a:noFill/>
              </a:ln>
              <a:effectLst/>
              <a:extLst>
                <a:ext uri="{C572A759-6A51-4108-AA02-DFA0A04FC94B}">
                  <ma14:wrappingTextBoxFlag xmlns:ma14="http://schemas.microsoft.com/office/mac/drawingml/2011/main" val="1"/>
                </a:ext>
              </a:extLst>
            </p:spPr>
            <p:txBody>
              <a:bodyPr wrap="square" lIns="19050" tIns="19050" rIns="19050" bIns="19050" numCol="1" anchor="ctr">
                <a:noAutofit/>
              </a:bodyPr>
              <a:lstStyle>
                <a:lvl1pPr algn="ctr" defTabSz="412750">
                  <a:defRPr sz="800">
                    <a:solidFill>
                      <a:srgbClr val="000000"/>
                    </a:solidFill>
                    <a:latin typeface="Helvetica Neue Medium"/>
                    <a:ea typeface="Helvetica Neue Medium"/>
                    <a:cs typeface="Helvetica Neue Medium"/>
                    <a:sym typeface="Helvetica Neue Medium"/>
                  </a:defRPr>
                </a:lvl1pPr>
              </a:lstStyle>
              <a:p>
                <a:pPr/>
                <a:r>
                  <a:t>VAE</a:t>
                </a:r>
              </a:p>
            </p:txBody>
          </p:sp>
          <p:pic>
            <p:nvPicPr>
              <p:cNvPr id="2645" name="VAE VAE" descr="VAE VAE"/>
              <p:cNvPicPr>
                <a:picLocks noChangeAspect="0"/>
              </p:cNvPicPr>
              <p:nvPr/>
            </p:nvPicPr>
            <p:blipFill>
              <a:blip r:embed="rId3">
                <a:extLst/>
              </a:blip>
              <a:stretch>
                <a:fillRect/>
              </a:stretch>
            </p:blipFill>
            <p:spPr>
              <a:xfrm>
                <a:off x="-1" y="0"/>
                <a:ext cx="1085991" cy="372259"/>
              </a:xfrm>
              <a:prstGeom prst="rect">
                <a:avLst/>
              </a:prstGeom>
              <a:effectLst/>
            </p:spPr>
          </p:pic>
        </p:grpSp>
        <p:grpSp>
          <p:nvGrpSpPr>
            <p:cNvPr id="2654" name="Group"/>
            <p:cNvGrpSpPr/>
            <p:nvPr/>
          </p:nvGrpSpPr>
          <p:grpSpPr>
            <a:xfrm>
              <a:off x="201565" y="134646"/>
              <a:ext cx="840742" cy="380024"/>
              <a:chOff x="-17960" y="-17960"/>
              <a:chExt cx="840741" cy="380023"/>
            </a:xfrm>
          </p:grpSpPr>
          <p:grpSp>
            <p:nvGrpSpPr>
              <p:cNvPr id="2650" name="Tasks and Models"/>
              <p:cNvGrpSpPr/>
              <p:nvPr/>
            </p:nvGrpSpPr>
            <p:grpSpPr>
              <a:xfrm>
                <a:off x="-17961" y="-17961"/>
                <a:ext cx="840742" cy="200964"/>
                <a:chOff x="0" y="0"/>
                <a:chExt cx="840741" cy="200962"/>
              </a:xfrm>
            </p:grpSpPr>
            <p:sp>
              <p:nvSpPr>
                <p:cNvPr id="2649" name="Tasks and Models"/>
                <p:cNvSpPr/>
                <p:nvPr/>
              </p:nvSpPr>
              <p:spPr>
                <a:xfrm>
                  <a:off x="17960" y="17960"/>
                  <a:ext cx="804821" cy="16504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829" y="0"/>
                      </a:moveTo>
                      <a:lnTo>
                        <a:pt x="1771" y="0"/>
                      </a:lnTo>
                      <a:cubicBezTo>
                        <a:pt x="1252" y="0"/>
                        <a:pt x="940" y="0"/>
                        <a:pt x="732" y="423"/>
                      </a:cubicBezTo>
                      <a:cubicBezTo>
                        <a:pt x="432" y="955"/>
                        <a:pt x="196" y="2107"/>
                        <a:pt x="87" y="3569"/>
                      </a:cubicBezTo>
                      <a:cubicBezTo>
                        <a:pt x="0" y="4583"/>
                        <a:pt x="0" y="6103"/>
                        <a:pt x="0" y="8638"/>
                      </a:cubicBezTo>
                      <a:lnTo>
                        <a:pt x="0" y="12962"/>
                      </a:lnTo>
                      <a:cubicBezTo>
                        <a:pt x="0" y="15497"/>
                        <a:pt x="0" y="17017"/>
                        <a:pt x="87" y="18031"/>
                      </a:cubicBezTo>
                      <a:cubicBezTo>
                        <a:pt x="196" y="19493"/>
                        <a:pt x="432" y="20645"/>
                        <a:pt x="732" y="21177"/>
                      </a:cubicBezTo>
                      <a:cubicBezTo>
                        <a:pt x="940" y="21600"/>
                        <a:pt x="1252" y="21600"/>
                        <a:pt x="1771" y="21600"/>
                      </a:cubicBezTo>
                      <a:lnTo>
                        <a:pt x="19829" y="21600"/>
                      </a:lnTo>
                      <a:cubicBezTo>
                        <a:pt x="20348" y="21600"/>
                        <a:pt x="20660" y="21600"/>
                        <a:pt x="20868" y="21177"/>
                      </a:cubicBezTo>
                      <a:cubicBezTo>
                        <a:pt x="21168" y="20645"/>
                        <a:pt x="21404" y="19493"/>
                        <a:pt x="21513" y="18031"/>
                      </a:cubicBezTo>
                      <a:cubicBezTo>
                        <a:pt x="21600" y="17017"/>
                        <a:pt x="21600" y="15497"/>
                        <a:pt x="21600" y="12962"/>
                      </a:cubicBezTo>
                      <a:lnTo>
                        <a:pt x="21600" y="8638"/>
                      </a:lnTo>
                      <a:cubicBezTo>
                        <a:pt x="21600" y="6103"/>
                        <a:pt x="21600" y="4583"/>
                        <a:pt x="21513" y="3569"/>
                      </a:cubicBezTo>
                      <a:cubicBezTo>
                        <a:pt x="21404" y="2107"/>
                        <a:pt x="21168" y="955"/>
                        <a:pt x="20868" y="423"/>
                      </a:cubicBezTo>
                      <a:cubicBezTo>
                        <a:pt x="20660" y="0"/>
                        <a:pt x="20348" y="0"/>
                        <a:pt x="19829" y="0"/>
                      </a:cubicBezTo>
                      <a:close/>
                    </a:path>
                  </a:pathLst>
                </a:custGeom>
                <a:solidFill>
                  <a:schemeClr val="accent1">
                    <a:lumOff val="2401"/>
                  </a:schemeClr>
                </a:solidFill>
                <a:ln>
                  <a:noFill/>
                </a:ln>
                <a:effectLst/>
                <a:extLst>
                  <a:ext uri="{C572A759-6A51-4108-AA02-DFA0A04FC94B}">
                    <ma14:wrappingTextBoxFlag xmlns:ma14="http://schemas.microsoft.com/office/mac/drawingml/2011/main" val="1"/>
                  </a:ext>
                </a:extLst>
              </p:spPr>
              <p:txBody>
                <a:bodyPr wrap="square" lIns="19050" tIns="19050" rIns="19050" bIns="19050" numCol="1" anchor="ctr">
                  <a:noAutofit/>
                </a:bodyPr>
                <a:lstStyle>
                  <a:lvl1pPr algn="ctr" defTabSz="412750">
                    <a:defRPr sz="600">
                      <a:solidFill>
                        <a:srgbClr val="000000"/>
                      </a:solidFill>
                      <a:latin typeface="Helvetica Neue Medium"/>
                      <a:ea typeface="Helvetica Neue Medium"/>
                      <a:cs typeface="Helvetica Neue Medium"/>
                      <a:sym typeface="Helvetica Neue Medium"/>
                    </a:defRPr>
                  </a:lvl1pPr>
                </a:lstStyle>
                <a:p>
                  <a:pPr/>
                  <a:r>
                    <a:t>Tasks and Models</a:t>
                  </a:r>
                </a:p>
              </p:txBody>
            </p:sp>
            <p:pic>
              <p:nvPicPr>
                <p:cNvPr id="2648" name="Tasks and Models Tasks and Models" descr="Tasks and Models Tasks and Models"/>
                <p:cNvPicPr>
                  <a:picLocks noChangeAspect="0"/>
                </p:cNvPicPr>
                <p:nvPr/>
              </p:nvPicPr>
              <p:blipFill>
                <a:blip r:embed="rId4">
                  <a:extLst/>
                </a:blip>
                <a:stretch>
                  <a:fillRect/>
                </a:stretch>
              </p:blipFill>
              <p:spPr>
                <a:xfrm>
                  <a:off x="-1" y="-1"/>
                  <a:ext cx="840743" cy="200964"/>
                </a:xfrm>
                <a:prstGeom prst="rect">
                  <a:avLst/>
                </a:prstGeom>
                <a:effectLst/>
              </p:spPr>
            </p:pic>
          </p:grpSp>
          <p:grpSp>
            <p:nvGrpSpPr>
              <p:cNvPr id="2653" name="Intro to NN"/>
              <p:cNvGrpSpPr/>
              <p:nvPr/>
            </p:nvGrpSpPr>
            <p:grpSpPr>
              <a:xfrm>
                <a:off x="-17961" y="152576"/>
                <a:ext cx="840742" cy="209487"/>
                <a:chOff x="0" y="0"/>
                <a:chExt cx="840741" cy="209486"/>
              </a:xfrm>
            </p:grpSpPr>
            <p:sp>
              <p:nvSpPr>
                <p:cNvPr id="2652" name="Intro to NN"/>
                <p:cNvSpPr/>
                <p:nvPr/>
              </p:nvSpPr>
              <p:spPr>
                <a:xfrm>
                  <a:off x="17960" y="17960"/>
                  <a:ext cx="804821" cy="17356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829" y="0"/>
                      </a:moveTo>
                      <a:lnTo>
                        <a:pt x="1771" y="0"/>
                      </a:lnTo>
                      <a:cubicBezTo>
                        <a:pt x="1252" y="0"/>
                        <a:pt x="940" y="0"/>
                        <a:pt x="732" y="403"/>
                      </a:cubicBezTo>
                      <a:cubicBezTo>
                        <a:pt x="432" y="908"/>
                        <a:pt x="196" y="2003"/>
                        <a:pt x="87" y="3393"/>
                      </a:cubicBezTo>
                      <a:cubicBezTo>
                        <a:pt x="0" y="4357"/>
                        <a:pt x="0" y="5804"/>
                        <a:pt x="0" y="8214"/>
                      </a:cubicBezTo>
                      <a:lnTo>
                        <a:pt x="0" y="13386"/>
                      </a:lnTo>
                      <a:cubicBezTo>
                        <a:pt x="0" y="15796"/>
                        <a:pt x="0" y="17243"/>
                        <a:pt x="87" y="18207"/>
                      </a:cubicBezTo>
                      <a:cubicBezTo>
                        <a:pt x="196" y="19597"/>
                        <a:pt x="432" y="20692"/>
                        <a:pt x="732" y="21197"/>
                      </a:cubicBezTo>
                      <a:cubicBezTo>
                        <a:pt x="940" y="21600"/>
                        <a:pt x="1252" y="21600"/>
                        <a:pt x="1771" y="21600"/>
                      </a:cubicBezTo>
                      <a:lnTo>
                        <a:pt x="19829" y="21600"/>
                      </a:lnTo>
                      <a:cubicBezTo>
                        <a:pt x="20348" y="21600"/>
                        <a:pt x="20660" y="21600"/>
                        <a:pt x="20868" y="21197"/>
                      </a:cubicBezTo>
                      <a:cubicBezTo>
                        <a:pt x="21168" y="20692"/>
                        <a:pt x="21404" y="19597"/>
                        <a:pt x="21513" y="18207"/>
                      </a:cubicBezTo>
                      <a:cubicBezTo>
                        <a:pt x="21600" y="17243"/>
                        <a:pt x="21600" y="15796"/>
                        <a:pt x="21600" y="13386"/>
                      </a:cubicBezTo>
                      <a:lnTo>
                        <a:pt x="21600" y="8214"/>
                      </a:lnTo>
                      <a:cubicBezTo>
                        <a:pt x="21600" y="5804"/>
                        <a:pt x="21600" y="4357"/>
                        <a:pt x="21513" y="3393"/>
                      </a:cubicBezTo>
                      <a:cubicBezTo>
                        <a:pt x="21404" y="2003"/>
                        <a:pt x="21168" y="908"/>
                        <a:pt x="20868" y="403"/>
                      </a:cubicBezTo>
                      <a:cubicBezTo>
                        <a:pt x="20660" y="0"/>
                        <a:pt x="20348" y="0"/>
                        <a:pt x="19829" y="0"/>
                      </a:cubicBezTo>
                      <a:close/>
                    </a:path>
                  </a:pathLst>
                </a:custGeom>
                <a:solidFill>
                  <a:schemeClr val="accent1">
                    <a:lumOff val="2401"/>
                  </a:schemeClr>
                </a:solidFill>
                <a:ln>
                  <a:noFill/>
                </a:ln>
                <a:effectLst/>
                <a:extLst>
                  <a:ext uri="{C572A759-6A51-4108-AA02-DFA0A04FC94B}">
                    <ma14:wrappingTextBoxFlag xmlns:ma14="http://schemas.microsoft.com/office/mac/drawingml/2011/main" val="1"/>
                  </a:ext>
                </a:extLst>
              </p:spPr>
              <p:txBody>
                <a:bodyPr wrap="square" lIns="19050" tIns="19050" rIns="19050" bIns="19050" numCol="1" anchor="ctr">
                  <a:noAutofit/>
                </a:bodyPr>
                <a:lstStyle>
                  <a:lvl1pPr algn="ctr" defTabSz="412750">
                    <a:defRPr sz="600">
                      <a:solidFill>
                        <a:srgbClr val="000000"/>
                      </a:solidFill>
                      <a:latin typeface="Helvetica Neue Medium"/>
                      <a:ea typeface="Helvetica Neue Medium"/>
                      <a:cs typeface="Helvetica Neue Medium"/>
                      <a:sym typeface="Helvetica Neue Medium"/>
                    </a:defRPr>
                  </a:lvl1pPr>
                </a:lstStyle>
                <a:p>
                  <a:pPr/>
                  <a:r>
                    <a:t>Intro to NN</a:t>
                  </a:r>
                </a:p>
              </p:txBody>
            </p:sp>
            <p:pic>
              <p:nvPicPr>
                <p:cNvPr id="2651" name="Intro to NN Intro to NN" descr="Intro to NN Intro to NN"/>
                <p:cNvPicPr>
                  <a:picLocks noChangeAspect="0"/>
                </p:cNvPicPr>
                <p:nvPr/>
              </p:nvPicPr>
              <p:blipFill>
                <a:blip r:embed="rId5">
                  <a:extLst/>
                </a:blip>
                <a:stretch>
                  <a:fillRect/>
                </a:stretch>
              </p:blipFill>
              <p:spPr>
                <a:xfrm>
                  <a:off x="-1" y="0"/>
                  <a:ext cx="840743" cy="209487"/>
                </a:xfrm>
                <a:prstGeom prst="rect">
                  <a:avLst/>
                </a:prstGeom>
                <a:effectLst/>
              </p:spPr>
            </p:pic>
          </p:grpSp>
        </p:grpSp>
      </p:grpSp>
    </p:spTree>
  </p:cSld>
  <p:clrMapOvr>
    <a:masterClrMapping/>
  </p:clrMapOvr>
  <p:transition xmlns:p14="http://schemas.microsoft.com/office/powerpoint/2010/main" spd="med" advClick="1"/>
</p:sld>
</file>

<file path=ppt/slides/slide4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59" name="Variational Auto-Encoders"/>
          <p:cNvSpPr txBox="1"/>
          <p:nvPr>
            <p:ph type="title" idx="4294967295"/>
          </p:nvPr>
        </p:nvSpPr>
        <p:spPr>
          <a:xfrm>
            <a:off x="452437" y="754062"/>
            <a:ext cx="8239126" cy="538107"/>
          </a:xfrm>
          <a:prstGeom prst="rect">
            <a:avLst/>
          </a:prstGeom>
        </p:spPr>
        <p:txBody>
          <a:bodyPr lIns="19050" tIns="19050" rIns="19050" bIns="19050" anchor="t">
            <a:normAutofit fontScale="100000" lnSpcReduction="0"/>
          </a:bodyPr>
          <a:lstStyle>
            <a:lvl1pPr defTabSz="1219169">
              <a:lnSpc>
                <a:spcPct val="80000"/>
              </a:lnSpc>
              <a:defRPr b="1" spc="-53" sz="2700">
                <a:solidFill>
                  <a:srgbClr val="000000"/>
                </a:solidFill>
                <a:latin typeface="Helvetica Neue"/>
                <a:ea typeface="Helvetica Neue"/>
                <a:cs typeface="Helvetica Neue"/>
                <a:sym typeface="Helvetica Neue"/>
              </a:defRPr>
            </a:lvl1pPr>
          </a:lstStyle>
          <a:p>
            <a:pPr/>
            <a:r>
              <a:t>Variational Auto-Encoders</a:t>
            </a:r>
          </a:p>
        </p:txBody>
      </p:sp>
      <p:sp>
        <p:nvSpPr>
          <p:cNvPr id="2660" name="How can we come up with Probability Distribution  ?…"/>
          <p:cNvSpPr txBox="1"/>
          <p:nvPr/>
        </p:nvSpPr>
        <p:spPr>
          <a:xfrm>
            <a:off x="4499252" y="2152970"/>
            <a:ext cx="4213065" cy="336780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sz="1200">
                <a:solidFill>
                  <a:schemeClr val="accent4">
                    <a:lumOff val="-3294"/>
                  </a:schemeClr>
                </a:solidFill>
              </a:defRPr>
            </a:pPr>
          </a:p>
          <a:p>
            <a:pPr>
              <a:defRPr sz="1200">
                <a:solidFill>
                  <a:schemeClr val="accent4">
                    <a:lumOff val="-3294"/>
                  </a:schemeClr>
                </a:solidFill>
              </a:defRPr>
            </a:pPr>
            <a:r>
              <a:t>How can we come up with </a:t>
            </a:r>
            <a:r>
              <a:rPr>
                <a:solidFill>
                  <a:srgbClr val="BAB9A0"/>
                </a:solidFill>
              </a:rPr>
              <a:t>Probability Distribution </a:t>
            </a:r>
            <a14:m>
              <m:oMath>
                <m:r>
                  <a:rPr xmlns:a="http://schemas.openxmlformats.org/drawingml/2006/main" sz="1600" i="1">
                    <a:solidFill>
                      <a:srgbClr val="BAB99F"/>
                    </a:solidFill>
                    <a:latin typeface="Cambria Math" panose="02040503050406030204" pitchFamily="18" charset="0"/>
                  </a:rPr>
                  <m:t>ϕ</m:t>
                </m:r>
              </m:oMath>
            </a14:m>
            <a:r>
              <a:t>?</a:t>
            </a:r>
            <a:endParaRPr>
              <a:solidFill>
                <a:srgbClr val="6572DA"/>
              </a:solidFill>
            </a:endParaRPr>
          </a:p>
          <a:p>
            <a:pPr>
              <a:defRPr sz="1200">
                <a:solidFill>
                  <a:schemeClr val="accent4">
                    <a:lumOff val="-3294"/>
                  </a:schemeClr>
                </a:solidFill>
              </a:defRPr>
            </a:pPr>
            <a:endParaRPr>
              <a:solidFill>
                <a:srgbClr val="6572DA"/>
              </a:solidFill>
            </a:endParaRPr>
          </a:p>
          <a:p>
            <a:pPr>
              <a:defRPr sz="1200">
                <a:solidFill>
                  <a:schemeClr val="accent4">
                    <a:lumOff val="-3294"/>
                  </a:schemeClr>
                </a:solidFill>
              </a:defRPr>
            </a:pPr>
            <a:r>
              <a:t>We start from a prior assumption about the distribution. Let’s assume it follows a Gaussian distribution. </a:t>
            </a:r>
          </a:p>
          <a:p>
            <a:pPr>
              <a:defRPr sz="1200">
                <a:solidFill>
                  <a:schemeClr val="accent4">
                    <a:lumOff val="-3294"/>
                  </a:schemeClr>
                </a:solidFill>
              </a:defRPr>
            </a:pPr>
          </a:p>
          <a:p>
            <a:pPr>
              <a:defRPr sz="1200">
                <a:solidFill>
                  <a:schemeClr val="accent4">
                    <a:lumOff val="-3294"/>
                  </a:schemeClr>
                </a:solidFill>
              </a:defRPr>
            </a:pPr>
            <a:r>
              <a:t>Any Gaussian Distribution can be represented using two variables: </a:t>
            </a:r>
            <a:r>
              <a:rPr>
                <a:solidFill>
                  <a:srgbClr val="942192"/>
                </a:solidFill>
              </a:rPr>
              <a:t>mean (</a:t>
            </a:r>
            <a14:m>
              <m:oMath>
                <m:r>
                  <a:rPr xmlns:a="http://schemas.openxmlformats.org/drawingml/2006/main" sz="1450" i="1">
                    <a:solidFill>
                      <a:srgbClr val="932092"/>
                    </a:solidFill>
                    <a:latin typeface="Cambria Math" panose="02040503050406030204" pitchFamily="18" charset="0"/>
                  </a:rPr>
                  <m:t>μ</m:t>
                </m:r>
              </m:oMath>
            </a14:m>
            <a:r>
              <a:rPr>
                <a:solidFill>
                  <a:srgbClr val="942192"/>
                </a:solidFill>
              </a:rPr>
              <a:t>)</a:t>
            </a:r>
            <a:r>
              <a:t>, </a:t>
            </a:r>
            <a:r>
              <a:rPr>
                <a:solidFill>
                  <a:srgbClr val="00A900"/>
                </a:solidFill>
              </a:rPr>
              <a:t>standard deviation (</a:t>
            </a:r>
            <a14:m>
              <m:oMath>
                <m:r>
                  <a:rPr xmlns:a="http://schemas.openxmlformats.org/drawingml/2006/main" sz="1400" i="1">
                    <a:solidFill>
                      <a:srgbClr val="00A800"/>
                    </a:solidFill>
                    <a:latin typeface="Cambria Math" panose="02040503050406030204" pitchFamily="18" charset="0"/>
                  </a:rPr>
                  <m:t>σ</m:t>
                </m:r>
              </m:oMath>
            </a14:m>
            <a:r>
              <a:rPr>
                <a:solidFill>
                  <a:srgbClr val="00A900"/>
                </a:solidFill>
              </a:rPr>
              <a:t>)</a:t>
            </a:r>
            <a:r>
              <a:rPr>
                <a:solidFill>
                  <a:srgbClr val="AA7942"/>
                </a:solidFill>
              </a:rPr>
              <a:t> </a:t>
            </a:r>
            <a:r>
              <a:rPr>
                <a:solidFill>
                  <a:srgbClr val="000000"/>
                </a:solidFill>
              </a:rPr>
              <a:t>—&gt; We can easily predict these in the encoder section</a:t>
            </a:r>
            <a:endParaRPr>
              <a:solidFill>
                <a:srgbClr val="000000"/>
              </a:solidFill>
            </a:endParaRPr>
          </a:p>
          <a:p>
            <a:pPr>
              <a:defRPr sz="1200">
                <a:solidFill>
                  <a:schemeClr val="accent4">
                    <a:lumOff val="-3294"/>
                  </a:schemeClr>
                </a:solidFill>
              </a:defRPr>
            </a:pPr>
            <a:endParaRPr>
              <a:solidFill>
                <a:srgbClr val="000000"/>
              </a:solidFill>
            </a:endParaRPr>
          </a:p>
          <a:p>
            <a:pPr>
              <a:defRPr sz="1200">
                <a:solidFill>
                  <a:schemeClr val="accent4">
                    <a:lumOff val="-3294"/>
                  </a:schemeClr>
                </a:solidFill>
              </a:defRPr>
            </a:pPr>
            <a:endParaRPr>
              <a:solidFill>
                <a:srgbClr val="000000"/>
              </a:solidFill>
            </a:endParaRPr>
          </a:p>
          <a:p>
            <a:pPr>
              <a:defRPr sz="1200">
                <a:solidFill>
                  <a:schemeClr val="accent4">
                    <a:lumOff val="-3294"/>
                  </a:schemeClr>
                </a:solidFill>
              </a:defRPr>
            </a:pPr>
            <a:endParaRPr>
              <a:solidFill>
                <a:srgbClr val="000000"/>
              </a:solidFill>
            </a:endParaRPr>
          </a:p>
          <a:p>
            <a:pPr>
              <a:defRPr sz="1200">
                <a:solidFill>
                  <a:schemeClr val="accent4">
                    <a:lumOff val="-3294"/>
                  </a:schemeClr>
                </a:solidFill>
              </a:defRPr>
            </a:pPr>
            <a:r>
              <a:rPr>
                <a:solidFill>
                  <a:srgbClr val="000000"/>
                </a:solidFill>
              </a:rPr>
              <a:t>Note: A sampling operation is not differentiable! So this is problematic for training the model, as back-propagation requires every component to be differentiable. How do we fix this?!</a:t>
            </a:r>
            <a:endParaRPr>
              <a:solidFill>
                <a:srgbClr val="000000"/>
              </a:solidFill>
            </a:endParaRPr>
          </a:p>
          <a:p>
            <a:pPr>
              <a:defRPr sz="1200">
                <a:solidFill>
                  <a:schemeClr val="accent4">
                    <a:lumOff val="-3294"/>
                  </a:schemeClr>
                </a:solidFill>
              </a:defRPr>
            </a:pPr>
            <a:endParaRPr>
              <a:solidFill>
                <a:srgbClr val="000000"/>
              </a:solidFill>
            </a:endParaRPr>
          </a:p>
        </p:txBody>
      </p:sp>
      <p:sp>
        <p:nvSpPr>
          <p:cNvPr id="2661" name="Rectangle"/>
          <p:cNvSpPr/>
          <p:nvPr/>
        </p:nvSpPr>
        <p:spPr>
          <a:xfrm>
            <a:off x="884636" y="2305571"/>
            <a:ext cx="423914" cy="2851254"/>
          </a:xfrm>
          <a:prstGeom prst="rect">
            <a:avLst/>
          </a:prstGeom>
          <a:ln w="25400">
            <a:solidFill>
              <a:srgbClr val="6572DA"/>
            </a:solidFill>
          </a:ln>
        </p:spPr>
        <p:txBody>
          <a:bodyPr lIns="0" tIns="0" rIns="0" bIns="0"/>
          <a:lstStyle/>
          <a:p>
            <a:pPr/>
          </a:p>
        </p:txBody>
      </p:sp>
      <p:sp>
        <p:nvSpPr>
          <p:cNvPr id="2662" name="Rectangle"/>
          <p:cNvSpPr/>
          <p:nvPr/>
        </p:nvSpPr>
        <p:spPr>
          <a:xfrm>
            <a:off x="3934820" y="2305571"/>
            <a:ext cx="423913" cy="2851254"/>
          </a:xfrm>
          <a:prstGeom prst="rect">
            <a:avLst/>
          </a:prstGeom>
          <a:ln w="25400">
            <a:solidFill>
              <a:srgbClr val="E35C44">
                <a:alpha val="51856"/>
              </a:srgbClr>
            </a:solidFill>
          </a:ln>
        </p:spPr>
        <p:txBody>
          <a:bodyPr lIns="0" tIns="0" rIns="0" bIns="0"/>
          <a:lstStyle/>
          <a:p>
            <a:pPr/>
          </a:p>
        </p:txBody>
      </p:sp>
      <p:sp>
        <p:nvSpPr>
          <p:cNvPr id="2663" name="Line"/>
          <p:cNvSpPr/>
          <p:nvPr/>
        </p:nvSpPr>
        <p:spPr>
          <a:xfrm flipH="1" flipV="1">
            <a:off x="1297233" y="2297342"/>
            <a:ext cx="635881" cy="603962"/>
          </a:xfrm>
          <a:prstGeom prst="line">
            <a:avLst/>
          </a:prstGeom>
          <a:ln w="12700">
            <a:solidFill>
              <a:srgbClr val="6572DA"/>
            </a:solidFill>
            <a:prstDash val="sysDot"/>
            <a:miter lim="400000"/>
          </a:ln>
        </p:spPr>
        <p:txBody>
          <a:bodyPr lIns="0" tIns="0" rIns="0" bIns="0"/>
          <a:lstStyle/>
          <a:p>
            <a:pPr/>
          </a:p>
        </p:txBody>
      </p:sp>
      <p:sp>
        <p:nvSpPr>
          <p:cNvPr id="2664" name="Line"/>
          <p:cNvSpPr/>
          <p:nvPr/>
        </p:nvSpPr>
        <p:spPr>
          <a:xfrm flipH="1">
            <a:off x="1306090" y="4561475"/>
            <a:ext cx="627024" cy="571858"/>
          </a:xfrm>
          <a:prstGeom prst="line">
            <a:avLst/>
          </a:prstGeom>
          <a:ln w="12700">
            <a:solidFill>
              <a:srgbClr val="6572DA"/>
            </a:solidFill>
            <a:prstDash val="sysDot"/>
            <a:miter lim="400000"/>
          </a:ln>
        </p:spPr>
        <p:txBody>
          <a:bodyPr lIns="0" tIns="0" rIns="0" bIns="0"/>
          <a:lstStyle/>
          <a:p>
            <a:pPr/>
          </a:p>
        </p:txBody>
      </p:sp>
      <p:sp>
        <p:nvSpPr>
          <p:cNvPr id="2665" name="Line"/>
          <p:cNvSpPr/>
          <p:nvPr/>
        </p:nvSpPr>
        <p:spPr>
          <a:xfrm flipH="1" flipV="1">
            <a:off x="3300109" y="4545423"/>
            <a:ext cx="635880" cy="603962"/>
          </a:xfrm>
          <a:prstGeom prst="line">
            <a:avLst/>
          </a:prstGeom>
          <a:ln w="12700">
            <a:solidFill>
              <a:srgbClr val="E35C44">
                <a:alpha val="51856"/>
              </a:srgbClr>
            </a:solidFill>
            <a:prstDash val="sysDot"/>
            <a:miter lim="400000"/>
          </a:ln>
        </p:spPr>
        <p:txBody>
          <a:bodyPr lIns="0" tIns="0" rIns="0" bIns="0"/>
          <a:lstStyle/>
          <a:p>
            <a:pPr/>
          </a:p>
        </p:txBody>
      </p:sp>
      <p:sp>
        <p:nvSpPr>
          <p:cNvPr id="2666" name="Line"/>
          <p:cNvSpPr/>
          <p:nvPr/>
        </p:nvSpPr>
        <p:spPr>
          <a:xfrm flipH="1">
            <a:off x="3308965" y="2323934"/>
            <a:ext cx="627024" cy="571858"/>
          </a:xfrm>
          <a:prstGeom prst="line">
            <a:avLst/>
          </a:prstGeom>
          <a:ln w="12700">
            <a:solidFill>
              <a:srgbClr val="E35C44">
                <a:alpha val="51856"/>
              </a:srgbClr>
            </a:solidFill>
            <a:prstDash val="sysDot"/>
            <a:miter lim="400000"/>
          </a:ln>
        </p:spPr>
        <p:txBody>
          <a:bodyPr lIns="0" tIns="0" rIns="0" bIns="0"/>
          <a:lstStyle/>
          <a:p>
            <a:pPr/>
          </a:p>
        </p:txBody>
      </p:sp>
      <p:sp>
        <p:nvSpPr>
          <p:cNvPr id="2667" name="Decoder"/>
          <p:cNvSpPr txBox="1"/>
          <p:nvPr/>
        </p:nvSpPr>
        <p:spPr>
          <a:xfrm>
            <a:off x="3182729" y="5687163"/>
            <a:ext cx="870640" cy="250969"/>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ctr">
              <a:defRPr>
                <a:solidFill>
                  <a:srgbClr val="E35C44"/>
                </a:solidFill>
              </a:defRPr>
            </a:lvl1pPr>
          </a:lstStyle>
          <a:p>
            <a:pPr/>
            <a:r>
              <a:t>Decoder</a:t>
            </a:r>
          </a:p>
        </p:txBody>
      </p:sp>
      <p:sp>
        <p:nvSpPr>
          <p:cNvPr id="2668" name="Encoder"/>
          <p:cNvSpPr txBox="1"/>
          <p:nvPr/>
        </p:nvSpPr>
        <p:spPr>
          <a:xfrm>
            <a:off x="1182327" y="5717643"/>
            <a:ext cx="858166" cy="250969"/>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ctr">
              <a:defRPr>
                <a:solidFill>
                  <a:srgbClr val="6572DA"/>
                </a:solidFill>
              </a:defRPr>
            </a:lvl1pPr>
          </a:lstStyle>
          <a:p>
            <a:pPr/>
            <a:r>
              <a:t>Encoder</a:t>
            </a:r>
          </a:p>
        </p:txBody>
      </p:sp>
      <p:sp>
        <p:nvSpPr>
          <p:cNvPr id="2698" name="Connection Line"/>
          <p:cNvSpPr/>
          <p:nvPr/>
        </p:nvSpPr>
        <p:spPr>
          <a:xfrm>
            <a:off x="815264" y="5331578"/>
            <a:ext cx="1591549" cy="219616"/>
          </a:xfrm>
          <a:custGeom>
            <a:avLst/>
            <a:gdLst/>
            <a:ahLst/>
            <a:cxnLst>
              <a:cxn ang="0">
                <a:pos x="wd2" y="hd2"/>
              </a:cxn>
              <a:cxn ang="5400000">
                <a:pos x="wd2" y="hd2"/>
              </a:cxn>
              <a:cxn ang="10800000">
                <a:pos x="wd2" y="hd2"/>
              </a:cxn>
              <a:cxn ang="16200000">
                <a:pos x="wd2" y="hd2"/>
              </a:cxn>
            </a:cxnLst>
            <a:rect l="0" t="0" r="r" b="b"/>
            <a:pathLst>
              <a:path w="21600" h="16201" fill="norm" stroke="1" extrusionOk="0">
                <a:moveTo>
                  <a:pt x="0" y="0"/>
                </a:moveTo>
                <a:cubicBezTo>
                  <a:pt x="7827" y="21430"/>
                  <a:pt x="15027" y="21600"/>
                  <a:pt x="21600" y="510"/>
                </a:cubicBezTo>
              </a:path>
            </a:pathLst>
          </a:custGeom>
          <a:ln w="25400">
            <a:solidFill>
              <a:srgbClr val="6572DA"/>
            </a:solidFill>
            <a:prstDash val="sysDot"/>
            <a:miter lim="400000"/>
          </a:ln>
        </p:spPr>
        <p:txBody>
          <a:bodyPr/>
          <a:lstStyle/>
          <a:p>
            <a:pPr/>
          </a:p>
        </p:txBody>
      </p:sp>
      <p:sp>
        <p:nvSpPr>
          <p:cNvPr id="2699" name="Connection Line"/>
          <p:cNvSpPr/>
          <p:nvPr/>
        </p:nvSpPr>
        <p:spPr>
          <a:xfrm>
            <a:off x="2821903" y="5330264"/>
            <a:ext cx="1591549" cy="219616"/>
          </a:xfrm>
          <a:custGeom>
            <a:avLst/>
            <a:gdLst/>
            <a:ahLst/>
            <a:cxnLst>
              <a:cxn ang="0">
                <a:pos x="wd2" y="hd2"/>
              </a:cxn>
              <a:cxn ang="5400000">
                <a:pos x="wd2" y="hd2"/>
              </a:cxn>
              <a:cxn ang="10800000">
                <a:pos x="wd2" y="hd2"/>
              </a:cxn>
              <a:cxn ang="16200000">
                <a:pos x="wd2" y="hd2"/>
              </a:cxn>
            </a:cxnLst>
            <a:rect l="0" t="0" r="r" b="b"/>
            <a:pathLst>
              <a:path w="21600" h="16201" fill="norm" stroke="1" extrusionOk="0">
                <a:moveTo>
                  <a:pt x="0" y="0"/>
                </a:moveTo>
                <a:cubicBezTo>
                  <a:pt x="7827" y="21430"/>
                  <a:pt x="15027" y="21600"/>
                  <a:pt x="21600" y="510"/>
                </a:cubicBezTo>
              </a:path>
            </a:pathLst>
          </a:custGeom>
          <a:ln w="25400">
            <a:solidFill>
              <a:srgbClr val="F1AB9F"/>
            </a:solidFill>
            <a:custDash>
              <a:ds d="200000" sp="200000"/>
            </a:custDash>
            <a:miter lim="400000"/>
          </a:ln>
        </p:spPr>
        <p:txBody>
          <a:bodyPr/>
          <a:lstStyle/>
          <a:p>
            <a:pPr/>
          </a:p>
        </p:txBody>
      </p:sp>
      <p:sp>
        <p:nvSpPr>
          <p:cNvPr id="2671" name="Equation"/>
          <p:cNvSpPr txBox="1"/>
          <p:nvPr/>
        </p:nvSpPr>
        <p:spPr>
          <a:xfrm rot="16200000">
            <a:off x="807705" y="3660619"/>
            <a:ext cx="591795" cy="152731"/>
          </a:xfrm>
          <a:prstGeom prst="rect">
            <a:avLst/>
          </a:prstGeom>
          <a:ln w="12700">
            <a:miter lim="400000"/>
          </a:ln>
        </p:spPr>
        <p:txBody>
          <a:bodyPr wrap="none" lIns="0" tIns="0" rIns="0" bIns="0">
            <a:spAutoFit/>
          </a:bodyPr>
          <a:lstStyle/>
          <a:p>
            <a:pPr latinLnBrk="1">
              <a:defRPr sz="1800">
                <a:solidFill>
                  <a:srgbClr val="000000"/>
                </a:solidFill>
              </a:defRPr>
            </a:pPr>
            <a14:m>
              <m:oMathPara>
                <m:oMathParaPr>
                  <m:jc m:val="centerGroup"/>
                </m:oMathParaPr>
                <m:oMath>
                  <m:r>
                    <a:rPr xmlns:a="http://schemas.openxmlformats.org/drawingml/2006/main" sz="1400" i="1">
                      <a:solidFill>
                        <a:srgbClr val="6472D9"/>
                      </a:solidFill>
                      <a:latin typeface="Cambria Math" panose="02040503050406030204" pitchFamily="18" charset="0"/>
                    </a:rPr>
                    <m:t>I</m:t>
                  </m:r>
                  <m:r>
                    <a:rPr xmlns:a="http://schemas.openxmlformats.org/drawingml/2006/main" sz="1400" i="1">
                      <a:solidFill>
                        <a:srgbClr val="6472D9"/>
                      </a:solidFill>
                      <a:latin typeface="Cambria Math" panose="02040503050406030204" pitchFamily="18" charset="0"/>
                    </a:rPr>
                    <m:t>n</m:t>
                  </m:r>
                  <m:r>
                    <a:rPr xmlns:a="http://schemas.openxmlformats.org/drawingml/2006/main" sz="1400" i="1">
                      <a:solidFill>
                        <a:srgbClr val="6472D9"/>
                      </a:solidFill>
                      <a:latin typeface="Cambria Math" panose="02040503050406030204" pitchFamily="18" charset="0"/>
                    </a:rPr>
                    <m:t>p</m:t>
                  </m:r>
                  <m:r>
                    <a:rPr xmlns:a="http://schemas.openxmlformats.org/drawingml/2006/main" sz="1400" i="1">
                      <a:solidFill>
                        <a:srgbClr val="6472D9"/>
                      </a:solidFill>
                      <a:latin typeface="Cambria Math" panose="02040503050406030204" pitchFamily="18" charset="0"/>
                    </a:rPr>
                    <m:t>u</m:t>
                  </m:r>
                  <m:r>
                    <a:rPr xmlns:a="http://schemas.openxmlformats.org/drawingml/2006/main" sz="1400" i="1">
                      <a:solidFill>
                        <a:srgbClr val="6472D9"/>
                      </a:solidFill>
                      <a:latin typeface="Cambria Math" panose="02040503050406030204" pitchFamily="18" charset="0"/>
                    </a:rPr>
                    <m:t>t</m:t>
                  </m:r>
                  <m:r>
                    <a:rPr xmlns:a="http://schemas.openxmlformats.org/drawingml/2006/main" sz="1400" i="1">
                      <a:solidFill>
                        <a:srgbClr val="6472D9"/>
                      </a:solidFill>
                      <a:latin typeface="Cambria Math" panose="02040503050406030204" pitchFamily="18" charset="0"/>
                    </a:rPr>
                    <m:t>X</m:t>
                  </m:r>
                </m:oMath>
              </m:oMathPara>
            </a14:m>
            <a:endParaRPr sz="1400">
              <a:solidFill>
                <a:srgbClr val="6572DA"/>
              </a:solidFill>
            </a:endParaRPr>
          </a:p>
        </p:txBody>
      </p:sp>
      <p:sp>
        <p:nvSpPr>
          <p:cNvPr id="2672" name="Equation"/>
          <p:cNvSpPr txBox="1"/>
          <p:nvPr/>
        </p:nvSpPr>
        <p:spPr>
          <a:xfrm rot="16200000">
            <a:off x="3771513" y="3643906"/>
            <a:ext cx="720219" cy="186158"/>
          </a:xfrm>
          <a:prstGeom prst="rect">
            <a:avLst/>
          </a:prstGeom>
          <a:ln w="12700">
            <a:miter lim="400000"/>
          </a:ln>
        </p:spPr>
        <p:txBody>
          <a:bodyPr wrap="none" lIns="0" tIns="0" rIns="0" bIns="0">
            <a:spAutoFit/>
          </a:bodyPr>
          <a:lstStyle/>
          <a:p>
            <a:pPr latinLnBrk="1">
              <a:defRPr sz="1800">
                <a:solidFill>
                  <a:srgbClr val="000000"/>
                </a:solidFill>
              </a:defRPr>
            </a:pPr>
            <a14:m>
              <m:oMathPara>
                <m:oMathParaPr>
                  <m:jc m:val="centerGroup"/>
                </m:oMathParaPr>
                <m:oMath>
                  <m:r>
                    <a:rPr xmlns:a="http://schemas.openxmlformats.org/drawingml/2006/main" sz="1400" i="1">
                      <a:solidFill>
                        <a:srgbClr val="F1AA9F"/>
                      </a:solidFill>
                      <a:latin typeface="Cambria Math" panose="02040503050406030204" pitchFamily="18" charset="0"/>
                    </a:rPr>
                    <m:t>O</m:t>
                  </m:r>
                  <m:r>
                    <a:rPr xmlns:a="http://schemas.openxmlformats.org/drawingml/2006/main" sz="1400" i="1">
                      <a:solidFill>
                        <a:srgbClr val="F1AA9F"/>
                      </a:solidFill>
                      <a:latin typeface="Cambria Math" panose="02040503050406030204" pitchFamily="18" charset="0"/>
                    </a:rPr>
                    <m:t>u</m:t>
                  </m:r>
                  <m:r>
                    <a:rPr xmlns:a="http://schemas.openxmlformats.org/drawingml/2006/main" sz="1400" i="1">
                      <a:solidFill>
                        <a:srgbClr val="F1AA9F"/>
                      </a:solidFill>
                      <a:latin typeface="Cambria Math" panose="02040503050406030204" pitchFamily="18" charset="0"/>
                    </a:rPr>
                    <m:t>t</m:t>
                  </m:r>
                  <m:r>
                    <a:rPr xmlns:a="http://schemas.openxmlformats.org/drawingml/2006/main" sz="1400" i="1">
                      <a:solidFill>
                        <a:srgbClr val="F1AA9F"/>
                      </a:solidFill>
                      <a:latin typeface="Cambria Math" panose="02040503050406030204" pitchFamily="18" charset="0"/>
                    </a:rPr>
                    <m:t>p</m:t>
                  </m:r>
                  <m:r>
                    <a:rPr xmlns:a="http://schemas.openxmlformats.org/drawingml/2006/main" sz="1400" i="1">
                      <a:solidFill>
                        <a:srgbClr val="F1AA9F"/>
                      </a:solidFill>
                      <a:latin typeface="Cambria Math" panose="02040503050406030204" pitchFamily="18" charset="0"/>
                    </a:rPr>
                    <m:t>u</m:t>
                  </m:r>
                  <m:r>
                    <a:rPr xmlns:a="http://schemas.openxmlformats.org/drawingml/2006/main" sz="1400" i="1">
                      <a:solidFill>
                        <a:srgbClr val="F1AA9F"/>
                      </a:solidFill>
                      <a:latin typeface="Cambria Math" panose="02040503050406030204" pitchFamily="18" charset="0"/>
                    </a:rPr>
                    <m:t>t</m:t>
                  </m:r>
                  <m:limUpp>
                    <m:e>
                      <m:r>
                        <a:rPr xmlns:a="http://schemas.openxmlformats.org/drawingml/2006/main" sz="1400" i="1">
                          <a:solidFill>
                            <a:srgbClr val="F1AA9F"/>
                          </a:solidFill>
                          <a:latin typeface="Cambria Math" panose="02040503050406030204" pitchFamily="18" charset="0"/>
                        </a:rPr>
                        <m:t>X</m:t>
                      </m:r>
                    </m:e>
                    <m:lim>
                      <m:r>
                        <a:rPr xmlns:a="http://schemas.openxmlformats.org/drawingml/2006/main" sz="1400" i="1">
                          <a:solidFill>
                            <a:srgbClr val="F1AA9F"/>
                          </a:solidFill>
                          <a:latin typeface="Cambria Math" panose="02040503050406030204" pitchFamily="18" charset="0"/>
                        </a:rPr>
                        <m:t>˜</m:t>
                      </m:r>
                    </m:lim>
                  </m:limUpp>
                </m:oMath>
              </m:oMathPara>
            </a14:m>
            <a:endParaRPr sz="1400">
              <a:solidFill>
                <a:srgbClr val="F1AB9F"/>
              </a:solidFill>
            </a:endParaRPr>
          </a:p>
        </p:txBody>
      </p:sp>
      <p:grpSp>
        <p:nvGrpSpPr>
          <p:cNvPr id="2675" name="Group"/>
          <p:cNvGrpSpPr/>
          <p:nvPr/>
        </p:nvGrpSpPr>
        <p:grpSpPr>
          <a:xfrm>
            <a:off x="2888794" y="2898204"/>
            <a:ext cx="423913" cy="1665989"/>
            <a:chOff x="0" y="0"/>
            <a:chExt cx="423912" cy="1665988"/>
          </a:xfrm>
        </p:grpSpPr>
        <p:sp>
          <p:nvSpPr>
            <p:cNvPr id="2673" name="Rectangle"/>
            <p:cNvSpPr/>
            <p:nvPr/>
          </p:nvSpPr>
          <p:spPr>
            <a:xfrm>
              <a:off x="0" y="0"/>
              <a:ext cx="423913" cy="1665989"/>
            </a:xfrm>
            <a:prstGeom prst="rect">
              <a:avLst/>
            </a:prstGeom>
            <a:noFill/>
            <a:ln w="25400" cap="flat">
              <a:solidFill>
                <a:srgbClr val="BAB9A0"/>
              </a:solidFill>
              <a:prstDash val="solid"/>
              <a:round/>
            </a:ln>
            <a:effectLst/>
          </p:spPr>
          <p:txBody>
            <a:bodyPr wrap="square" lIns="0" tIns="0" rIns="0" bIns="0" numCol="1" anchor="t">
              <a:noAutofit/>
            </a:bodyPr>
            <a:lstStyle/>
            <a:p>
              <a:pPr/>
            </a:p>
          </p:txBody>
        </p:sp>
        <p:sp>
          <p:nvSpPr>
            <p:cNvPr id="2674" name="Equation"/>
            <p:cNvSpPr txBox="1"/>
            <p:nvPr/>
          </p:nvSpPr>
          <p:spPr>
            <a:xfrm rot="16200000">
              <a:off x="-412309" y="779040"/>
              <a:ext cx="1233878" cy="119482"/>
            </a:xfrm>
            <a:prstGeom prst="rect">
              <a:avLst/>
            </a:prstGeom>
            <a:noFill/>
            <a:ln w="12700" cap="flat">
              <a:noFill/>
              <a:miter lim="400000"/>
            </a:ln>
            <a:effectLst/>
          </p:spPr>
          <p:txBody>
            <a:bodyPr wrap="none" lIns="0" tIns="0" rIns="0" bIns="0">
              <a:spAutoFit/>
            </a:bodyPr>
            <a:lstStyle/>
            <a:p>
              <a:pPr latinLnBrk="1">
                <a:defRPr sz="1800">
                  <a:solidFill>
                    <a:srgbClr val="000000"/>
                  </a:solidFill>
                </a:defRPr>
              </a:pPr>
              <a14:m>
                <m:oMathPara>
                  <m:oMathParaPr>
                    <m:jc m:val="centerGroup"/>
                  </m:oMathParaPr>
                  <m:oMath>
                    <m:r>
                      <a:rPr xmlns:a="http://schemas.openxmlformats.org/drawingml/2006/main" sz="1400" i="1">
                        <a:solidFill>
                          <a:srgbClr val="BAB99F"/>
                        </a:solidFill>
                        <a:latin typeface="Cambria Math" panose="02040503050406030204" pitchFamily="18" charset="0"/>
                      </a:rPr>
                      <m:t>L</m:t>
                    </m:r>
                    <m:r>
                      <a:rPr xmlns:a="http://schemas.openxmlformats.org/drawingml/2006/main" sz="1400" i="1">
                        <a:solidFill>
                          <a:srgbClr val="BAB99F"/>
                        </a:solidFill>
                        <a:latin typeface="Cambria Math" panose="02040503050406030204" pitchFamily="18" charset="0"/>
                      </a:rPr>
                      <m:t>a</m:t>
                    </m:r>
                    <m:r>
                      <a:rPr xmlns:a="http://schemas.openxmlformats.org/drawingml/2006/main" sz="1400" i="1">
                        <a:solidFill>
                          <a:srgbClr val="BAB99F"/>
                        </a:solidFill>
                        <a:latin typeface="Cambria Math" panose="02040503050406030204" pitchFamily="18" charset="0"/>
                      </a:rPr>
                      <m:t>t</m:t>
                    </m:r>
                    <m:r>
                      <a:rPr xmlns:a="http://schemas.openxmlformats.org/drawingml/2006/main" sz="1400" i="1">
                        <a:solidFill>
                          <a:srgbClr val="BAB99F"/>
                        </a:solidFill>
                        <a:latin typeface="Cambria Math" panose="02040503050406030204" pitchFamily="18" charset="0"/>
                      </a:rPr>
                      <m:t>e</m:t>
                    </m:r>
                    <m:r>
                      <a:rPr xmlns:a="http://schemas.openxmlformats.org/drawingml/2006/main" sz="1400" i="1">
                        <a:solidFill>
                          <a:srgbClr val="BAB99F"/>
                        </a:solidFill>
                        <a:latin typeface="Cambria Math" panose="02040503050406030204" pitchFamily="18" charset="0"/>
                      </a:rPr>
                      <m:t>n</m:t>
                    </m:r>
                    <m:r>
                      <a:rPr xmlns:a="http://schemas.openxmlformats.org/drawingml/2006/main" sz="1400" i="1">
                        <a:solidFill>
                          <a:srgbClr val="BAB99F"/>
                        </a:solidFill>
                        <a:latin typeface="Cambria Math" panose="02040503050406030204" pitchFamily="18" charset="0"/>
                      </a:rPr>
                      <m:t>t</m:t>
                    </m:r>
                    <m:r>
                      <a:rPr xmlns:a="http://schemas.openxmlformats.org/drawingml/2006/main" sz="1400" i="1">
                        <a:solidFill>
                          <a:srgbClr val="BAB99F"/>
                        </a:solidFill>
                        <a:latin typeface="Cambria Math" panose="02040503050406030204" pitchFamily="18" charset="0"/>
                      </a:rPr>
                      <m:t>V</m:t>
                    </m:r>
                    <m:r>
                      <a:rPr xmlns:a="http://schemas.openxmlformats.org/drawingml/2006/main" sz="1400" i="1">
                        <a:solidFill>
                          <a:srgbClr val="BAB99F"/>
                        </a:solidFill>
                        <a:latin typeface="Cambria Math" panose="02040503050406030204" pitchFamily="18" charset="0"/>
                      </a:rPr>
                      <m:t>e</m:t>
                    </m:r>
                    <m:r>
                      <a:rPr xmlns:a="http://schemas.openxmlformats.org/drawingml/2006/main" sz="1400" i="1">
                        <a:solidFill>
                          <a:srgbClr val="BAB99F"/>
                        </a:solidFill>
                        <a:latin typeface="Cambria Math" panose="02040503050406030204" pitchFamily="18" charset="0"/>
                      </a:rPr>
                      <m:t>c</m:t>
                    </m:r>
                    <m:r>
                      <a:rPr xmlns:a="http://schemas.openxmlformats.org/drawingml/2006/main" sz="1400" i="1">
                        <a:solidFill>
                          <a:srgbClr val="BAB99F"/>
                        </a:solidFill>
                        <a:latin typeface="Cambria Math" panose="02040503050406030204" pitchFamily="18" charset="0"/>
                      </a:rPr>
                      <m:t>t</m:t>
                    </m:r>
                    <m:r>
                      <a:rPr xmlns:a="http://schemas.openxmlformats.org/drawingml/2006/main" sz="1400" i="1">
                        <a:solidFill>
                          <a:srgbClr val="BAB99F"/>
                        </a:solidFill>
                        <a:latin typeface="Cambria Math" panose="02040503050406030204" pitchFamily="18" charset="0"/>
                      </a:rPr>
                      <m:t>o</m:t>
                    </m:r>
                    <m:r>
                      <a:rPr xmlns:a="http://schemas.openxmlformats.org/drawingml/2006/main" sz="1400" i="1">
                        <a:solidFill>
                          <a:srgbClr val="BAB99F"/>
                        </a:solidFill>
                        <a:latin typeface="Cambria Math" panose="02040503050406030204" pitchFamily="18" charset="0"/>
                      </a:rPr>
                      <m:t>r</m:t>
                    </m:r>
                    <m:r>
                      <a:rPr xmlns:a="http://schemas.openxmlformats.org/drawingml/2006/main" sz="1400" i="1">
                        <a:solidFill>
                          <a:srgbClr val="BAB99F"/>
                        </a:solidFill>
                        <a:latin typeface="Cambria Math" panose="02040503050406030204" pitchFamily="18" charset="0"/>
                      </a:rPr>
                      <m:t>Z</m:t>
                    </m:r>
                  </m:oMath>
                </m:oMathPara>
              </a14:m>
              <a:endParaRPr sz="1400">
                <a:solidFill>
                  <a:srgbClr val="BAB9A0"/>
                </a:solidFill>
              </a:endParaRPr>
            </a:p>
          </p:txBody>
        </p:sp>
      </p:grpSp>
      <p:sp>
        <p:nvSpPr>
          <p:cNvPr id="2676" name="Rectangle"/>
          <p:cNvSpPr/>
          <p:nvPr/>
        </p:nvSpPr>
        <p:spPr>
          <a:xfrm>
            <a:off x="1907815" y="2881580"/>
            <a:ext cx="423914" cy="822392"/>
          </a:xfrm>
          <a:prstGeom prst="rect">
            <a:avLst/>
          </a:prstGeom>
          <a:ln w="25400">
            <a:solidFill>
              <a:srgbClr val="932192"/>
            </a:solidFill>
          </a:ln>
        </p:spPr>
        <p:txBody>
          <a:bodyPr lIns="0" tIns="0" rIns="0" bIns="0"/>
          <a:lstStyle/>
          <a:p>
            <a:pPr/>
          </a:p>
        </p:txBody>
      </p:sp>
      <p:sp>
        <p:nvSpPr>
          <p:cNvPr id="2677" name="Sample"/>
          <p:cNvSpPr txBox="1"/>
          <p:nvPr/>
        </p:nvSpPr>
        <p:spPr>
          <a:xfrm>
            <a:off x="2456007" y="3514665"/>
            <a:ext cx="400249" cy="1270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900">
                <a:solidFill>
                  <a:srgbClr val="D92A1A"/>
                </a:solidFill>
              </a:defRPr>
            </a:lvl1pPr>
          </a:lstStyle>
          <a:p>
            <a:pPr/>
            <a:r>
              <a:t>Sample</a:t>
            </a:r>
          </a:p>
        </p:txBody>
      </p:sp>
      <p:sp>
        <p:nvSpPr>
          <p:cNvPr id="2678" name="Rectangle"/>
          <p:cNvSpPr/>
          <p:nvPr/>
        </p:nvSpPr>
        <p:spPr>
          <a:xfrm>
            <a:off x="1907089" y="3742626"/>
            <a:ext cx="423914" cy="822392"/>
          </a:xfrm>
          <a:prstGeom prst="rect">
            <a:avLst/>
          </a:prstGeom>
          <a:ln w="25400">
            <a:solidFill>
              <a:srgbClr val="03A902"/>
            </a:solidFill>
          </a:ln>
        </p:spPr>
        <p:txBody>
          <a:bodyPr lIns="0" tIns="0" rIns="0" bIns="0"/>
          <a:lstStyle/>
          <a:p>
            <a:pPr/>
          </a:p>
        </p:txBody>
      </p:sp>
      <p:sp>
        <p:nvSpPr>
          <p:cNvPr id="2679" name="mean ( )"/>
          <p:cNvSpPr txBox="1"/>
          <p:nvPr/>
        </p:nvSpPr>
        <p:spPr>
          <a:xfrm rot="16200000">
            <a:off x="1796522" y="3197950"/>
            <a:ext cx="634889" cy="20821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p>
            <a:pPr>
              <a:defRPr sz="1200">
                <a:solidFill>
                  <a:schemeClr val="accent4">
                    <a:lumOff val="-3294"/>
                  </a:schemeClr>
                </a:solidFill>
              </a:defRPr>
            </a:pPr>
            <a:r>
              <a:rPr>
                <a:solidFill>
                  <a:srgbClr val="942192"/>
                </a:solidFill>
              </a:rPr>
              <a:t>mean (</a:t>
            </a:r>
            <a14:m>
              <m:oMath>
                <m:r>
                  <a:rPr xmlns:a="http://schemas.openxmlformats.org/drawingml/2006/main" sz="1450" i="1">
                    <a:solidFill>
                      <a:srgbClr val="932092"/>
                    </a:solidFill>
                    <a:latin typeface="Cambria Math" panose="02040503050406030204" pitchFamily="18" charset="0"/>
                  </a:rPr>
                  <m:t>μ</m:t>
                </m:r>
              </m:oMath>
            </a14:m>
            <a:r>
              <a:rPr>
                <a:solidFill>
                  <a:srgbClr val="942192"/>
                </a:solidFill>
              </a:rPr>
              <a:t>)</a:t>
            </a:r>
            <a:endParaRPr>
              <a:solidFill>
                <a:srgbClr val="942192"/>
              </a:solidFill>
            </a:endParaRPr>
          </a:p>
        </p:txBody>
      </p:sp>
      <p:sp>
        <p:nvSpPr>
          <p:cNvPr id="2680" name="stdev ( )"/>
          <p:cNvSpPr txBox="1"/>
          <p:nvPr/>
        </p:nvSpPr>
        <p:spPr>
          <a:xfrm rot="16200000">
            <a:off x="1813395" y="4050680"/>
            <a:ext cx="612753" cy="20628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p>
            <a:pPr>
              <a:defRPr sz="1200">
                <a:solidFill>
                  <a:srgbClr val="01A900"/>
                </a:solidFill>
              </a:defRPr>
            </a:pPr>
            <a:r>
              <a:t>stdev (</a:t>
            </a:r>
            <a14:m>
              <m:oMath>
                <m:r>
                  <a:rPr xmlns:a="http://schemas.openxmlformats.org/drawingml/2006/main" sz="1400" i="1">
                    <a:solidFill>
                      <a:srgbClr val="00A800"/>
                    </a:solidFill>
                    <a:latin typeface="Cambria Math" panose="02040503050406030204" pitchFamily="18" charset="0"/>
                  </a:rPr>
                  <m:t>σ</m:t>
                </m:r>
              </m:oMath>
            </a14:m>
            <a:r>
              <a:t>)</a:t>
            </a:r>
          </a:p>
        </p:txBody>
      </p:sp>
      <p:sp>
        <p:nvSpPr>
          <p:cNvPr id="2681" name="Line"/>
          <p:cNvSpPr/>
          <p:nvPr/>
        </p:nvSpPr>
        <p:spPr>
          <a:xfrm>
            <a:off x="2411376" y="3679748"/>
            <a:ext cx="469575" cy="1"/>
          </a:xfrm>
          <a:prstGeom prst="line">
            <a:avLst/>
          </a:prstGeom>
          <a:ln w="25400">
            <a:solidFill>
              <a:srgbClr val="D9291B"/>
            </a:solidFill>
            <a:tailEnd type="triangle"/>
          </a:ln>
        </p:spPr>
        <p:txBody>
          <a:bodyPr lIns="0" tIns="0" rIns="0" bIns="0"/>
          <a:lstStyle/>
          <a:p>
            <a:pPr/>
          </a:p>
        </p:txBody>
      </p:sp>
      <p:sp>
        <p:nvSpPr>
          <p:cNvPr id="2682" name="Rectangle"/>
          <p:cNvSpPr/>
          <p:nvPr/>
        </p:nvSpPr>
        <p:spPr>
          <a:xfrm>
            <a:off x="1816074" y="2781509"/>
            <a:ext cx="607395" cy="1899378"/>
          </a:xfrm>
          <a:prstGeom prst="rect">
            <a:avLst/>
          </a:prstGeom>
          <a:ln w="25400">
            <a:solidFill>
              <a:srgbClr val="BAB9A0"/>
            </a:solidFill>
          </a:ln>
        </p:spPr>
        <p:txBody>
          <a:bodyPr lIns="0" tIns="0" rIns="0" bIns="0"/>
          <a:lstStyle/>
          <a:p>
            <a:pPr/>
          </a:p>
        </p:txBody>
      </p:sp>
      <p:sp>
        <p:nvSpPr>
          <p:cNvPr id="2683" name="Equation"/>
          <p:cNvSpPr txBox="1"/>
          <p:nvPr/>
        </p:nvSpPr>
        <p:spPr>
          <a:xfrm>
            <a:off x="2457590" y="2547400"/>
            <a:ext cx="209563" cy="327420"/>
          </a:xfrm>
          <a:prstGeom prst="rect">
            <a:avLst/>
          </a:prstGeom>
          <a:ln w="12700">
            <a:miter lim="400000"/>
          </a:ln>
        </p:spPr>
        <p:txBody>
          <a:bodyPr wrap="none" lIns="0" tIns="0" rIns="0" bIns="0">
            <a:spAutoFit/>
          </a:bodyPr>
          <a:lstStyle/>
          <a:p>
            <a:pPr latinLnBrk="1">
              <a:defRPr sz="1800">
                <a:solidFill>
                  <a:srgbClr val="000000"/>
                </a:solidFill>
              </a:defRPr>
            </a:pPr>
            <a14:m>
              <m:oMathPara>
                <m:oMathParaPr>
                  <m:jc m:val="centerGroup"/>
                </m:oMathParaPr>
                <m:oMath>
                  <m:r>
                    <a:rPr xmlns:a="http://schemas.openxmlformats.org/drawingml/2006/main" sz="2900" i="1">
                      <a:solidFill>
                        <a:srgbClr val="BAB99F"/>
                      </a:solidFill>
                      <a:latin typeface="Cambria Math" panose="02040503050406030204" pitchFamily="18" charset="0"/>
                    </a:rPr>
                    <m:t>ϕ</m:t>
                  </m:r>
                </m:oMath>
              </m:oMathPara>
            </a14:m>
            <a:endParaRPr sz="2900">
              <a:solidFill>
                <a:srgbClr val="BAB9A0"/>
              </a:solidFill>
            </a:endParaRPr>
          </a:p>
        </p:txBody>
      </p:sp>
      <p:sp>
        <p:nvSpPr>
          <p:cNvPr id="2684" name="Equation"/>
          <p:cNvSpPr txBox="1"/>
          <p:nvPr/>
        </p:nvSpPr>
        <p:spPr>
          <a:xfrm rot="16200000">
            <a:off x="3161324" y="3739673"/>
            <a:ext cx="612772" cy="102071"/>
          </a:xfrm>
          <a:prstGeom prst="rect">
            <a:avLst/>
          </a:prstGeom>
          <a:ln w="12700">
            <a:miter lim="400000"/>
          </a:ln>
        </p:spPr>
        <p:txBody>
          <a:bodyPr wrap="none" lIns="0" tIns="0" rIns="0" bIns="0">
            <a:spAutoFit/>
          </a:bodyPr>
          <a:lstStyle/>
          <a:p>
            <a:pPr latinLnBrk="1">
              <a:defRPr sz="1800">
                <a:solidFill>
                  <a:srgbClr val="000000"/>
                </a:solidFill>
              </a:defRPr>
            </a:pPr>
            <a14:m>
              <m:oMathPara>
                <m:oMathParaPr>
                  <m:jc m:val="centerGroup"/>
                </m:oMathParaPr>
                <m:oMath>
                  <m:r>
                    <a:rPr xmlns:a="http://schemas.openxmlformats.org/drawingml/2006/main" sz="900" i="1">
                      <a:solidFill>
                        <a:srgbClr val="333333"/>
                      </a:solidFill>
                      <a:latin typeface="Cambria Math" panose="02040503050406030204" pitchFamily="18" charset="0"/>
                    </a:rPr>
                    <m:t>Z</m:t>
                  </m:r>
                  <m:r>
                    <a:rPr xmlns:a="http://schemas.openxmlformats.org/drawingml/2006/main" sz="900" i="1">
                      <a:solidFill>
                        <a:srgbClr val="333333"/>
                      </a:solidFill>
                      <a:latin typeface="Cambria Math" panose="02040503050406030204" pitchFamily="18" charset="0"/>
                    </a:rPr>
                    <m:t>∼</m:t>
                  </m:r>
                  <m:r>
                    <m:rPr>
                      <m:scr m:val="script"/>
                    </m:rPr>
                    <a:rPr xmlns:a="http://schemas.openxmlformats.org/drawingml/2006/main" sz="900" i="1">
                      <a:solidFill>
                        <a:srgbClr val="333333"/>
                      </a:solidFill>
                      <a:latin typeface="Cambria Math" panose="02040503050406030204" pitchFamily="18" charset="0"/>
                    </a:rPr>
                    <m:t>N</m:t>
                  </m:r>
                  <m:r>
                    <a:rPr xmlns:a="http://schemas.openxmlformats.org/drawingml/2006/main" sz="900" i="1">
                      <a:solidFill>
                        <a:srgbClr val="333333"/>
                      </a:solidFill>
                      <a:latin typeface="Cambria Math" panose="02040503050406030204" pitchFamily="18" charset="0"/>
                    </a:rPr>
                    <m:t>(</m:t>
                  </m:r>
                  <m:r>
                    <a:rPr xmlns:a="http://schemas.openxmlformats.org/drawingml/2006/main" sz="900" i="1">
                      <a:solidFill>
                        <a:srgbClr val="333333"/>
                      </a:solidFill>
                      <a:latin typeface="Cambria Math" panose="02040503050406030204" pitchFamily="18" charset="0"/>
                    </a:rPr>
                    <m:t>μ</m:t>
                  </m:r>
                  <m:r>
                    <a:rPr xmlns:a="http://schemas.openxmlformats.org/drawingml/2006/main" sz="900" i="1">
                      <a:solidFill>
                        <a:srgbClr val="333333"/>
                      </a:solidFill>
                      <a:latin typeface="Cambria Math" panose="02040503050406030204" pitchFamily="18" charset="0"/>
                    </a:rPr>
                    <m:t>,</m:t>
                  </m:r>
                  <m:r>
                    <a:rPr xmlns:a="http://schemas.openxmlformats.org/drawingml/2006/main" sz="900" i="1">
                      <a:solidFill>
                        <a:srgbClr val="333333"/>
                      </a:solidFill>
                      <a:latin typeface="Cambria Math" panose="02040503050406030204" pitchFamily="18" charset="0"/>
                    </a:rPr>
                    <m:t>σ</m:t>
                  </m:r>
                  <m:r>
                    <a:rPr xmlns:a="http://schemas.openxmlformats.org/drawingml/2006/main" sz="900" i="1">
                      <a:solidFill>
                        <a:srgbClr val="333333"/>
                      </a:solidFill>
                      <a:latin typeface="Cambria Math" panose="02040503050406030204" pitchFamily="18" charset="0"/>
                    </a:rPr>
                    <m:t>)</m:t>
                  </m:r>
                </m:oMath>
              </m:oMathPara>
            </a14:m>
            <a:endParaRPr sz="900">
              <a:solidFill>
                <a:srgbClr val="333333"/>
              </a:solidFill>
            </a:endParaRPr>
          </a:p>
        </p:txBody>
      </p:sp>
      <p:grpSp>
        <p:nvGrpSpPr>
          <p:cNvPr id="2697" name="Group"/>
          <p:cNvGrpSpPr/>
          <p:nvPr/>
        </p:nvGrpSpPr>
        <p:grpSpPr>
          <a:xfrm>
            <a:off x="7534476" y="293959"/>
            <a:ext cx="1279795" cy="1037424"/>
            <a:chOff x="-17960" y="-17960"/>
            <a:chExt cx="1279793" cy="1037422"/>
          </a:xfrm>
        </p:grpSpPr>
        <p:pic>
          <p:nvPicPr>
            <p:cNvPr id="2685" name="Rounded Rectangle Rounded rectangle" descr="Rounded Rectangle Rounded rectangle"/>
            <p:cNvPicPr>
              <a:picLocks noChangeAspect="0"/>
            </p:cNvPicPr>
            <p:nvPr/>
          </p:nvPicPr>
          <p:blipFill>
            <a:blip r:embed="rId2">
              <a:extLst/>
            </a:blip>
            <a:stretch>
              <a:fillRect/>
            </a:stretch>
          </p:blipFill>
          <p:spPr>
            <a:xfrm>
              <a:off x="-17961" y="-17961"/>
              <a:ext cx="1279795" cy="1037423"/>
            </a:xfrm>
            <a:prstGeom prst="rect">
              <a:avLst/>
            </a:prstGeom>
            <a:effectLst/>
          </p:spPr>
        </p:pic>
        <p:grpSp>
          <p:nvGrpSpPr>
            <p:cNvPr id="2689" name="VAE"/>
            <p:cNvGrpSpPr/>
            <p:nvPr/>
          </p:nvGrpSpPr>
          <p:grpSpPr>
            <a:xfrm>
              <a:off x="68324" y="512069"/>
              <a:ext cx="1085991" cy="372260"/>
              <a:chOff x="0" y="0"/>
              <a:chExt cx="1085989" cy="372258"/>
            </a:xfrm>
          </p:grpSpPr>
          <p:sp>
            <p:nvSpPr>
              <p:cNvPr id="2688" name="VAE"/>
              <p:cNvSpPr/>
              <p:nvPr/>
            </p:nvSpPr>
            <p:spPr>
              <a:xfrm>
                <a:off x="17960" y="17960"/>
                <a:ext cx="1050070" cy="33633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829" y="0"/>
                    </a:moveTo>
                    <a:lnTo>
                      <a:pt x="1771" y="0"/>
                    </a:lnTo>
                    <a:cubicBezTo>
                      <a:pt x="1252" y="0"/>
                      <a:pt x="940" y="0"/>
                      <a:pt x="732" y="271"/>
                    </a:cubicBezTo>
                    <a:cubicBezTo>
                      <a:pt x="432" y="612"/>
                      <a:pt x="196" y="1349"/>
                      <a:pt x="87" y="2285"/>
                    </a:cubicBezTo>
                    <a:cubicBezTo>
                      <a:pt x="0" y="2934"/>
                      <a:pt x="0" y="3908"/>
                      <a:pt x="0" y="5531"/>
                    </a:cubicBezTo>
                    <a:lnTo>
                      <a:pt x="0" y="16069"/>
                    </a:lnTo>
                    <a:cubicBezTo>
                      <a:pt x="0" y="17692"/>
                      <a:pt x="0" y="18666"/>
                      <a:pt x="87" y="19315"/>
                    </a:cubicBezTo>
                    <a:cubicBezTo>
                      <a:pt x="196" y="20251"/>
                      <a:pt x="432" y="20988"/>
                      <a:pt x="732" y="21329"/>
                    </a:cubicBezTo>
                    <a:cubicBezTo>
                      <a:pt x="940" y="21600"/>
                      <a:pt x="1252" y="21600"/>
                      <a:pt x="1771" y="21600"/>
                    </a:cubicBezTo>
                    <a:lnTo>
                      <a:pt x="19829" y="21600"/>
                    </a:lnTo>
                    <a:cubicBezTo>
                      <a:pt x="20348" y="21600"/>
                      <a:pt x="20660" y="21600"/>
                      <a:pt x="20868" y="21329"/>
                    </a:cubicBezTo>
                    <a:cubicBezTo>
                      <a:pt x="21168" y="20988"/>
                      <a:pt x="21404" y="20251"/>
                      <a:pt x="21513" y="19315"/>
                    </a:cubicBezTo>
                    <a:cubicBezTo>
                      <a:pt x="21600" y="18666"/>
                      <a:pt x="21600" y="17692"/>
                      <a:pt x="21600" y="16069"/>
                    </a:cubicBezTo>
                    <a:lnTo>
                      <a:pt x="21600" y="5531"/>
                    </a:lnTo>
                    <a:cubicBezTo>
                      <a:pt x="21600" y="3908"/>
                      <a:pt x="21600" y="2934"/>
                      <a:pt x="21513" y="2285"/>
                    </a:cubicBezTo>
                    <a:cubicBezTo>
                      <a:pt x="21404" y="1349"/>
                      <a:pt x="21168" y="612"/>
                      <a:pt x="20868" y="271"/>
                    </a:cubicBezTo>
                    <a:cubicBezTo>
                      <a:pt x="20660" y="0"/>
                      <a:pt x="20348" y="0"/>
                      <a:pt x="19829" y="0"/>
                    </a:cubicBezTo>
                    <a:close/>
                  </a:path>
                </a:pathLst>
              </a:custGeom>
              <a:solidFill>
                <a:srgbClr val="D5D5D5"/>
              </a:solidFill>
              <a:ln>
                <a:noFill/>
              </a:ln>
              <a:effectLst/>
              <a:extLst>
                <a:ext uri="{C572A759-6A51-4108-AA02-DFA0A04FC94B}">
                  <ma14:wrappingTextBoxFlag xmlns:ma14="http://schemas.microsoft.com/office/mac/drawingml/2011/main" val="1"/>
                </a:ext>
              </a:extLst>
            </p:spPr>
            <p:txBody>
              <a:bodyPr wrap="square" lIns="19050" tIns="19050" rIns="19050" bIns="19050" numCol="1" anchor="ctr">
                <a:noAutofit/>
              </a:bodyPr>
              <a:lstStyle>
                <a:lvl1pPr algn="ctr" defTabSz="412750">
                  <a:defRPr sz="800">
                    <a:solidFill>
                      <a:srgbClr val="000000"/>
                    </a:solidFill>
                    <a:latin typeface="Helvetica Neue Medium"/>
                    <a:ea typeface="Helvetica Neue Medium"/>
                    <a:cs typeface="Helvetica Neue Medium"/>
                    <a:sym typeface="Helvetica Neue Medium"/>
                  </a:defRPr>
                </a:lvl1pPr>
              </a:lstStyle>
              <a:p>
                <a:pPr/>
                <a:r>
                  <a:t>VAE</a:t>
                </a:r>
              </a:p>
            </p:txBody>
          </p:sp>
          <p:pic>
            <p:nvPicPr>
              <p:cNvPr id="2687" name="VAE VAE" descr="VAE VAE"/>
              <p:cNvPicPr>
                <a:picLocks noChangeAspect="0"/>
              </p:cNvPicPr>
              <p:nvPr/>
            </p:nvPicPr>
            <p:blipFill>
              <a:blip r:embed="rId3">
                <a:extLst/>
              </a:blip>
              <a:stretch>
                <a:fillRect/>
              </a:stretch>
            </p:blipFill>
            <p:spPr>
              <a:xfrm>
                <a:off x="-1" y="0"/>
                <a:ext cx="1085991" cy="372259"/>
              </a:xfrm>
              <a:prstGeom prst="rect">
                <a:avLst/>
              </a:prstGeom>
              <a:effectLst/>
            </p:spPr>
          </p:pic>
        </p:grpSp>
        <p:grpSp>
          <p:nvGrpSpPr>
            <p:cNvPr id="2696" name="Group"/>
            <p:cNvGrpSpPr/>
            <p:nvPr/>
          </p:nvGrpSpPr>
          <p:grpSpPr>
            <a:xfrm>
              <a:off x="201565" y="134646"/>
              <a:ext cx="840742" cy="380024"/>
              <a:chOff x="-17960" y="-17960"/>
              <a:chExt cx="840741" cy="380023"/>
            </a:xfrm>
          </p:grpSpPr>
          <p:grpSp>
            <p:nvGrpSpPr>
              <p:cNvPr id="2692" name="Tasks and Models"/>
              <p:cNvGrpSpPr/>
              <p:nvPr/>
            </p:nvGrpSpPr>
            <p:grpSpPr>
              <a:xfrm>
                <a:off x="-17961" y="-17961"/>
                <a:ext cx="840742" cy="200964"/>
                <a:chOff x="0" y="0"/>
                <a:chExt cx="840741" cy="200962"/>
              </a:xfrm>
            </p:grpSpPr>
            <p:sp>
              <p:nvSpPr>
                <p:cNvPr id="2691" name="Tasks and Models"/>
                <p:cNvSpPr/>
                <p:nvPr/>
              </p:nvSpPr>
              <p:spPr>
                <a:xfrm>
                  <a:off x="17960" y="17960"/>
                  <a:ext cx="804821" cy="16504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829" y="0"/>
                      </a:moveTo>
                      <a:lnTo>
                        <a:pt x="1771" y="0"/>
                      </a:lnTo>
                      <a:cubicBezTo>
                        <a:pt x="1252" y="0"/>
                        <a:pt x="940" y="0"/>
                        <a:pt x="732" y="423"/>
                      </a:cubicBezTo>
                      <a:cubicBezTo>
                        <a:pt x="432" y="955"/>
                        <a:pt x="196" y="2107"/>
                        <a:pt x="87" y="3569"/>
                      </a:cubicBezTo>
                      <a:cubicBezTo>
                        <a:pt x="0" y="4583"/>
                        <a:pt x="0" y="6103"/>
                        <a:pt x="0" y="8638"/>
                      </a:cubicBezTo>
                      <a:lnTo>
                        <a:pt x="0" y="12962"/>
                      </a:lnTo>
                      <a:cubicBezTo>
                        <a:pt x="0" y="15497"/>
                        <a:pt x="0" y="17017"/>
                        <a:pt x="87" y="18031"/>
                      </a:cubicBezTo>
                      <a:cubicBezTo>
                        <a:pt x="196" y="19493"/>
                        <a:pt x="432" y="20645"/>
                        <a:pt x="732" y="21177"/>
                      </a:cubicBezTo>
                      <a:cubicBezTo>
                        <a:pt x="940" y="21600"/>
                        <a:pt x="1252" y="21600"/>
                        <a:pt x="1771" y="21600"/>
                      </a:cubicBezTo>
                      <a:lnTo>
                        <a:pt x="19829" y="21600"/>
                      </a:lnTo>
                      <a:cubicBezTo>
                        <a:pt x="20348" y="21600"/>
                        <a:pt x="20660" y="21600"/>
                        <a:pt x="20868" y="21177"/>
                      </a:cubicBezTo>
                      <a:cubicBezTo>
                        <a:pt x="21168" y="20645"/>
                        <a:pt x="21404" y="19493"/>
                        <a:pt x="21513" y="18031"/>
                      </a:cubicBezTo>
                      <a:cubicBezTo>
                        <a:pt x="21600" y="17017"/>
                        <a:pt x="21600" y="15497"/>
                        <a:pt x="21600" y="12962"/>
                      </a:cubicBezTo>
                      <a:lnTo>
                        <a:pt x="21600" y="8638"/>
                      </a:lnTo>
                      <a:cubicBezTo>
                        <a:pt x="21600" y="6103"/>
                        <a:pt x="21600" y="4583"/>
                        <a:pt x="21513" y="3569"/>
                      </a:cubicBezTo>
                      <a:cubicBezTo>
                        <a:pt x="21404" y="2107"/>
                        <a:pt x="21168" y="955"/>
                        <a:pt x="20868" y="423"/>
                      </a:cubicBezTo>
                      <a:cubicBezTo>
                        <a:pt x="20660" y="0"/>
                        <a:pt x="20348" y="0"/>
                        <a:pt x="19829" y="0"/>
                      </a:cubicBezTo>
                      <a:close/>
                    </a:path>
                  </a:pathLst>
                </a:custGeom>
                <a:solidFill>
                  <a:schemeClr val="accent1">
                    <a:lumOff val="2401"/>
                  </a:schemeClr>
                </a:solidFill>
                <a:ln>
                  <a:noFill/>
                </a:ln>
                <a:effectLst/>
                <a:extLst>
                  <a:ext uri="{C572A759-6A51-4108-AA02-DFA0A04FC94B}">
                    <ma14:wrappingTextBoxFlag xmlns:ma14="http://schemas.microsoft.com/office/mac/drawingml/2011/main" val="1"/>
                  </a:ext>
                </a:extLst>
              </p:spPr>
              <p:txBody>
                <a:bodyPr wrap="square" lIns="19050" tIns="19050" rIns="19050" bIns="19050" numCol="1" anchor="ctr">
                  <a:noAutofit/>
                </a:bodyPr>
                <a:lstStyle>
                  <a:lvl1pPr algn="ctr" defTabSz="412750">
                    <a:defRPr sz="600">
                      <a:solidFill>
                        <a:srgbClr val="000000"/>
                      </a:solidFill>
                      <a:latin typeface="Helvetica Neue Medium"/>
                      <a:ea typeface="Helvetica Neue Medium"/>
                      <a:cs typeface="Helvetica Neue Medium"/>
                      <a:sym typeface="Helvetica Neue Medium"/>
                    </a:defRPr>
                  </a:lvl1pPr>
                </a:lstStyle>
                <a:p>
                  <a:pPr/>
                  <a:r>
                    <a:t>Tasks and Models</a:t>
                  </a:r>
                </a:p>
              </p:txBody>
            </p:sp>
            <p:pic>
              <p:nvPicPr>
                <p:cNvPr id="2690" name="Tasks and Models Tasks and Models" descr="Tasks and Models Tasks and Models"/>
                <p:cNvPicPr>
                  <a:picLocks noChangeAspect="0"/>
                </p:cNvPicPr>
                <p:nvPr/>
              </p:nvPicPr>
              <p:blipFill>
                <a:blip r:embed="rId4">
                  <a:extLst/>
                </a:blip>
                <a:stretch>
                  <a:fillRect/>
                </a:stretch>
              </p:blipFill>
              <p:spPr>
                <a:xfrm>
                  <a:off x="-1" y="-1"/>
                  <a:ext cx="840743" cy="200964"/>
                </a:xfrm>
                <a:prstGeom prst="rect">
                  <a:avLst/>
                </a:prstGeom>
                <a:effectLst/>
              </p:spPr>
            </p:pic>
          </p:grpSp>
          <p:grpSp>
            <p:nvGrpSpPr>
              <p:cNvPr id="2695" name="Intro to NN"/>
              <p:cNvGrpSpPr/>
              <p:nvPr/>
            </p:nvGrpSpPr>
            <p:grpSpPr>
              <a:xfrm>
                <a:off x="-17961" y="152576"/>
                <a:ext cx="840742" cy="209487"/>
                <a:chOff x="0" y="0"/>
                <a:chExt cx="840741" cy="209486"/>
              </a:xfrm>
            </p:grpSpPr>
            <p:sp>
              <p:nvSpPr>
                <p:cNvPr id="2694" name="Intro to NN"/>
                <p:cNvSpPr/>
                <p:nvPr/>
              </p:nvSpPr>
              <p:spPr>
                <a:xfrm>
                  <a:off x="17960" y="17960"/>
                  <a:ext cx="804821" cy="17356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829" y="0"/>
                      </a:moveTo>
                      <a:lnTo>
                        <a:pt x="1771" y="0"/>
                      </a:lnTo>
                      <a:cubicBezTo>
                        <a:pt x="1252" y="0"/>
                        <a:pt x="940" y="0"/>
                        <a:pt x="732" y="403"/>
                      </a:cubicBezTo>
                      <a:cubicBezTo>
                        <a:pt x="432" y="908"/>
                        <a:pt x="196" y="2003"/>
                        <a:pt x="87" y="3393"/>
                      </a:cubicBezTo>
                      <a:cubicBezTo>
                        <a:pt x="0" y="4357"/>
                        <a:pt x="0" y="5804"/>
                        <a:pt x="0" y="8214"/>
                      </a:cubicBezTo>
                      <a:lnTo>
                        <a:pt x="0" y="13386"/>
                      </a:lnTo>
                      <a:cubicBezTo>
                        <a:pt x="0" y="15796"/>
                        <a:pt x="0" y="17243"/>
                        <a:pt x="87" y="18207"/>
                      </a:cubicBezTo>
                      <a:cubicBezTo>
                        <a:pt x="196" y="19597"/>
                        <a:pt x="432" y="20692"/>
                        <a:pt x="732" y="21197"/>
                      </a:cubicBezTo>
                      <a:cubicBezTo>
                        <a:pt x="940" y="21600"/>
                        <a:pt x="1252" y="21600"/>
                        <a:pt x="1771" y="21600"/>
                      </a:cubicBezTo>
                      <a:lnTo>
                        <a:pt x="19829" y="21600"/>
                      </a:lnTo>
                      <a:cubicBezTo>
                        <a:pt x="20348" y="21600"/>
                        <a:pt x="20660" y="21600"/>
                        <a:pt x="20868" y="21197"/>
                      </a:cubicBezTo>
                      <a:cubicBezTo>
                        <a:pt x="21168" y="20692"/>
                        <a:pt x="21404" y="19597"/>
                        <a:pt x="21513" y="18207"/>
                      </a:cubicBezTo>
                      <a:cubicBezTo>
                        <a:pt x="21600" y="17243"/>
                        <a:pt x="21600" y="15796"/>
                        <a:pt x="21600" y="13386"/>
                      </a:cubicBezTo>
                      <a:lnTo>
                        <a:pt x="21600" y="8214"/>
                      </a:lnTo>
                      <a:cubicBezTo>
                        <a:pt x="21600" y="5804"/>
                        <a:pt x="21600" y="4357"/>
                        <a:pt x="21513" y="3393"/>
                      </a:cubicBezTo>
                      <a:cubicBezTo>
                        <a:pt x="21404" y="2003"/>
                        <a:pt x="21168" y="908"/>
                        <a:pt x="20868" y="403"/>
                      </a:cubicBezTo>
                      <a:cubicBezTo>
                        <a:pt x="20660" y="0"/>
                        <a:pt x="20348" y="0"/>
                        <a:pt x="19829" y="0"/>
                      </a:cubicBezTo>
                      <a:close/>
                    </a:path>
                  </a:pathLst>
                </a:custGeom>
                <a:solidFill>
                  <a:schemeClr val="accent1">
                    <a:lumOff val="2401"/>
                  </a:schemeClr>
                </a:solidFill>
                <a:ln>
                  <a:noFill/>
                </a:ln>
                <a:effectLst/>
                <a:extLst>
                  <a:ext uri="{C572A759-6A51-4108-AA02-DFA0A04FC94B}">
                    <ma14:wrappingTextBoxFlag xmlns:ma14="http://schemas.microsoft.com/office/mac/drawingml/2011/main" val="1"/>
                  </a:ext>
                </a:extLst>
              </p:spPr>
              <p:txBody>
                <a:bodyPr wrap="square" lIns="19050" tIns="19050" rIns="19050" bIns="19050" numCol="1" anchor="ctr">
                  <a:noAutofit/>
                </a:bodyPr>
                <a:lstStyle>
                  <a:lvl1pPr algn="ctr" defTabSz="412750">
                    <a:defRPr sz="600">
                      <a:solidFill>
                        <a:srgbClr val="000000"/>
                      </a:solidFill>
                      <a:latin typeface="Helvetica Neue Medium"/>
                      <a:ea typeface="Helvetica Neue Medium"/>
                      <a:cs typeface="Helvetica Neue Medium"/>
                      <a:sym typeface="Helvetica Neue Medium"/>
                    </a:defRPr>
                  </a:lvl1pPr>
                </a:lstStyle>
                <a:p>
                  <a:pPr/>
                  <a:r>
                    <a:t>Intro to NN</a:t>
                  </a:r>
                </a:p>
              </p:txBody>
            </p:sp>
            <p:pic>
              <p:nvPicPr>
                <p:cNvPr id="2693" name="Intro to NN Intro to NN" descr="Intro to NN Intro to NN"/>
                <p:cNvPicPr>
                  <a:picLocks noChangeAspect="0"/>
                </p:cNvPicPr>
                <p:nvPr/>
              </p:nvPicPr>
              <p:blipFill>
                <a:blip r:embed="rId5">
                  <a:extLst/>
                </a:blip>
                <a:stretch>
                  <a:fillRect/>
                </a:stretch>
              </p:blipFill>
              <p:spPr>
                <a:xfrm>
                  <a:off x="-1" y="0"/>
                  <a:ext cx="840743" cy="209487"/>
                </a:xfrm>
                <a:prstGeom prst="rect">
                  <a:avLst/>
                </a:prstGeom>
                <a:effectLst/>
              </p:spPr>
            </p:pic>
          </p:grpSp>
        </p:grpSp>
      </p:grpSp>
    </p:spTree>
  </p:cSld>
  <p:clrMapOvr>
    <a:masterClrMapping/>
  </p:clrMapOvr>
  <p:transition xmlns:p14="http://schemas.microsoft.com/office/powerpoint/2010/main" spd="med" advClick="1"/>
</p:sld>
</file>

<file path=ppt/slides/slide4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01" name="Circle"/>
          <p:cNvSpPr/>
          <p:nvPr/>
        </p:nvSpPr>
        <p:spPr>
          <a:xfrm>
            <a:off x="3801589" y="4044646"/>
            <a:ext cx="701272" cy="701272"/>
          </a:xfrm>
          <a:prstGeom prst="ellipse">
            <a:avLst/>
          </a:prstGeom>
          <a:solidFill>
            <a:srgbClr val="BAB9A0"/>
          </a:solidFill>
          <a:ln w="25400">
            <a:solidFill>
              <a:schemeClr val="accent1"/>
            </a:solidFill>
          </a:ln>
        </p:spPr>
        <p:txBody>
          <a:bodyPr lIns="0" tIns="0" rIns="0" bIns="0"/>
          <a:lstStyle/>
          <a:p>
            <a:pPr/>
          </a:p>
        </p:txBody>
      </p:sp>
      <p:sp>
        <p:nvSpPr>
          <p:cNvPr id="2702" name="Rectangle"/>
          <p:cNvSpPr/>
          <p:nvPr/>
        </p:nvSpPr>
        <p:spPr>
          <a:xfrm>
            <a:off x="494917" y="966894"/>
            <a:ext cx="573057" cy="3854399"/>
          </a:xfrm>
          <a:prstGeom prst="rect">
            <a:avLst/>
          </a:prstGeom>
          <a:ln w="25400">
            <a:solidFill>
              <a:srgbClr val="6572DA"/>
            </a:solidFill>
          </a:ln>
        </p:spPr>
        <p:txBody>
          <a:bodyPr lIns="0" tIns="0" rIns="0" bIns="0"/>
          <a:lstStyle/>
          <a:p>
            <a:pPr/>
          </a:p>
        </p:txBody>
      </p:sp>
      <p:sp>
        <p:nvSpPr>
          <p:cNvPr id="2703" name="Rectangle"/>
          <p:cNvSpPr/>
          <p:nvPr/>
        </p:nvSpPr>
        <p:spPr>
          <a:xfrm>
            <a:off x="6357034" y="1751706"/>
            <a:ext cx="573057" cy="2493298"/>
          </a:xfrm>
          <a:prstGeom prst="rect">
            <a:avLst/>
          </a:prstGeom>
          <a:ln w="25400">
            <a:solidFill>
              <a:srgbClr val="E35C44">
                <a:alpha val="51856"/>
              </a:srgbClr>
            </a:solidFill>
          </a:ln>
        </p:spPr>
        <p:txBody>
          <a:bodyPr lIns="0" tIns="0" rIns="0" bIns="0"/>
          <a:lstStyle/>
          <a:p>
            <a:pPr/>
          </a:p>
        </p:txBody>
      </p:sp>
      <p:sp>
        <p:nvSpPr>
          <p:cNvPr id="2704" name="Line"/>
          <p:cNvSpPr/>
          <p:nvPr/>
        </p:nvSpPr>
        <p:spPr>
          <a:xfrm flipH="1" flipV="1">
            <a:off x="2530293" y="1774627"/>
            <a:ext cx="1185658" cy="327171"/>
          </a:xfrm>
          <a:prstGeom prst="line">
            <a:avLst/>
          </a:prstGeom>
          <a:ln w="12700">
            <a:solidFill>
              <a:srgbClr val="6572DA"/>
            </a:solidFill>
            <a:prstDash val="sysDot"/>
            <a:miter lim="400000"/>
          </a:ln>
        </p:spPr>
        <p:txBody>
          <a:bodyPr lIns="0" tIns="0" rIns="0" bIns="0"/>
          <a:lstStyle/>
          <a:p>
            <a:pPr/>
          </a:p>
        </p:txBody>
      </p:sp>
      <p:sp>
        <p:nvSpPr>
          <p:cNvPr id="2705" name="Line"/>
          <p:cNvSpPr/>
          <p:nvPr/>
        </p:nvSpPr>
        <p:spPr>
          <a:xfrm flipH="1">
            <a:off x="2530294" y="3695262"/>
            <a:ext cx="1185658" cy="509192"/>
          </a:xfrm>
          <a:prstGeom prst="line">
            <a:avLst/>
          </a:prstGeom>
          <a:ln w="12700">
            <a:solidFill>
              <a:srgbClr val="6572DA"/>
            </a:solidFill>
            <a:prstDash val="sysDot"/>
            <a:miter lim="400000"/>
          </a:ln>
        </p:spPr>
        <p:txBody>
          <a:bodyPr lIns="0" tIns="0" rIns="0" bIns="0"/>
          <a:lstStyle/>
          <a:p>
            <a:pPr/>
          </a:p>
        </p:txBody>
      </p:sp>
      <p:sp>
        <p:nvSpPr>
          <p:cNvPr id="2706" name="Line"/>
          <p:cNvSpPr/>
          <p:nvPr/>
        </p:nvSpPr>
        <p:spPr>
          <a:xfrm flipH="1" flipV="1">
            <a:off x="5480664" y="3574848"/>
            <a:ext cx="865548" cy="652088"/>
          </a:xfrm>
          <a:prstGeom prst="line">
            <a:avLst/>
          </a:prstGeom>
          <a:ln w="12700">
            <a:solidFill>
              <a:srgbClr val="E35C44">
                <a:alpha val="51856"/>
              </a:srgbClr>
            </a:solidFill>
            <a:prstDash val="sysDot"/>
            <a:miter lim="400000"/>
          </a:ln>
        </p:spPr>
        <p:txBody>
          <a:bodyPr lIns="0" tIns="0" rIns="0" bIns="0"/>
          <a:lstStyle/>
          <a:p>
            <a:pPr/>
          </a:p>
        </p:txBody>
      </p:sp>
      <p:sp>
        <p:nvSpPr>
          <p:cNvPr id="2707" name="Line"/>
          <p:cNvSpPr/>
          <p:nvPr/>
        </p:nvSpPr>
        <p:spPr>
          <a:xfrm flipH="1">
            <a:off x="5468505" y="1747336"/>
            <a:ext cx="883908" cy="691968"/>
          </a:xfrm>
          <a:prstGeom prst="line">
            <a:avLst/>
          </a:prstGeom>
          <a:ln w="12700">
            <a:solidFill>
              <a:srgbClr val="E35C44">
                <a:alpha val="51856"/>
              </a:srgbClr>
            </a:solidFill>
            <a:prstDash val="sysDot"/>
            <a:miter lim="400000"/>
          </a:ln>
        </p:spPr>
        <p:txBody>
          <a:bodyPr lIns="0" tIns="0" rIns="0" bIns="0"/>
          <a:lstStyle/>
          <a:p>
            <a:pPr/>
          </a:p>
        </p:txBody>
      </p:sp>
      <p:sp>
        <p:nvSpPr>
          <p:cNvPr id="2708" name="Decoder"/>
          <p:cNvSpPr txBox="1"/>
          <p:nvPr/>
        </p:nvSpPr>
        <p:spPr>
          <a:xfrm>
            <a:off x="6644668" y="6035593"/>
            <a:ext cx="1176952" cy="339266"/>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ctr">
              <a:defRPr>
                <a:solidFill>
                  <a:srgbClr val="E35C44"/>
                </a:solidFill>
              </a:defRPr>
            </a:lvl1pPr>
          </a:lstStyle>
          <a:p>
            <a:pPr/>
            <a:r>
              <a:t>Decoder</a:t>
            </a:r>
          </a:p>
        </p:txBody>
      </p:sp>
      <p:sp>
        <p:nvSpPr>
          <p:cNvPr id="2709" name="Encoder"/>
          <p:cNvSpPr txBox="1"/>
          <p:nvPr/>
        </p:nvSpPr>
        <p:spPr>
          <a:xfrm>
            <a:off x="1415743" y="6035593"/>
            <a:ext cx="1160091" cy="339266"/>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ctr">
              <a:defRPr>
                <a:solidFill>
                  <a:srgbClr val="6572DA"/>
                </a:solidFill>
              </a:defRPr>
            </a:lvl1pPr>
          </a:lstStyle>
          <a:p>
            <a:pPr/>
            <a:r>
              <a:t>Encoder</a:t>
            </a:r>
          </a:p>
        </p:txBody>
      </p:sp>
      <p:sp>
        <p:nvSpPr>
          <p:cNvPr id="2747" name="Connection Line"/>
          <p:cNvSpPr/>
          <p:nvPr/>
        </p:nvSpPr>
        <p:spPr>
          <a:xfrm>
            <a:off x="573938" y="5492100"/>
            <a:ext cx="3326925" cy="302970"/>
          </a:xfrm>
          <a:custGeom>
            <a:avLst/>
            <a:gdLst/>
            <a:ahLst/>
            <a:cxnLst>
              <a:cxn ang="0">
                <a:pos x="wd2" y="hd2"/>
              </a:cxn>
              <a:cxn ang="5400000">
                <a:pos x="wd2" y="hd2"/>
              </a:cxn>
              <a:cxn ang="10800000">
                <a:pos x="wd2" y="hd2"/>
              </a:cxn>
              <a:cxn ang="16200000">
                <a:pos x="wd2" y="hd2"/>
              </a:cxn>
            </a:cxnLst>
            <a:rect l="0" t="0" r="r" b="b"/>
            <a:pathLst>
              <a:path w="21600" h="16205" fill="norm" stroke="1" extrusionOk="0">
                <a:moveTo>
                  <a:pt x="0" y="0"/>
                </a:moveTo>
                <a:cubicBezTo>
                  <a:pt x="7828" y="21228"/>
                  <a:pt x="15028" y="21600"/>
                  <a:pt x="21600" y="1116"/>
                </a:cubicBezTo>
              </a:path>
            </a:pathLst>
          </a:custGeom>
          <a:ln w="25400">
            <a:solidFill>
              <a:srgbClr val="6572DA"/>
            </a:solidFill>
            <a:prstDash val="sysDot"/>
            <a:miter lim="400000"/>
          </a:ln>
        </p:spPr>
        <p:txBody>
          <a:bodyPr/>
          <a:lstStyle/>
          <a:p>
            <a:pPr/>
          </a:p>
        </p:txBody>
      </p:sp>
      <p:sp>
        <p:nvSpPr>
          <p:cNvPr id="2748" name="Connection Line"/>
          <p:cNvSpPr/>
          <p:nvPr/>
        </p:nvSpPr>
        <p:spPr>
          <a:xfrm>
            <a:off x="5470823" y="5349537"/>
            <a:ext cx="3525206" cy="431785"/>
          </a:xfrm>
          <a:custGeom>
            <a:avLst/>
            <a:gdLst/>
            <a:ahLst/>
            <a:cxnLst>
              <a:cxn ang="0">
                <a:pos x="wd2" y="hd2"/>
              </a:cxn>
              <a:cxn ang="5400000">
                <a:pos x="wd2" y="hd2"/>
              </a:cxn>
              <a:cxn ang="10800000">
                <a:pos x="wd2" y="hd2"/>
              </a:cxn>
              <a:cxn ang="16200000">
                <a:pos x="wd2" y="hd2"/>
              </a:cxn>
            </a:cxnLst>
            <a:rect l="0" t="0" r="r" b="b"/>
            <a:pathLst>
              <a:path w="21600" h="16422" fill="norm" stroke="1" extrusionOk="0">
                <a:moveTo>
                  <a:pt x="0" y="0"/>
                </a:moveTo>
                <a:cubicBezTo>
                  <a:pt x="7724" y="19351"/>
                  <a:pt x="14924" y="21600"/>
                  <a:pt x="21600" y="6746"/>
                </a:cubicBezTo>
              </a:path>
            </a:pathLst>
          </a:custGeom>
          <a:ln w="25400">
            <a:solidFill>
              <a:srgbClr val="F1AB9F"/>
            </a:solidFill>
            <a:custDash>
              <a:ds d="200000" sp="200000"/>
            </a:custDash>
            <a:miter lim="400000"/>
          </a:ln>
        </p:spPr>
        <p:txBody>
          <a:bodyPr/>
          <a:lstStyle/>
          <a:p>
            <a:pPr/>
          </a:p>
        </p:txBody>
      </p:sp>
      <p:sp>
        <p:nvSpPr>
          <p:cNvPr id="2712" name="Equation"/>
          <p:cNvSpPr txBox="1"/>
          <p:nvPr/>
        </p:nvSpPr>
        <p:spPr>
          <a:xfrm rot="16200000">
            <a:off x="317277" y="2812273"/>
            <a:ext cx="624685" cy="163641"/>
          </a:xfrm>
          <a:prstGeom prst="rect">
            <a:avLst/>
          </a:prstGeom>
          <a:ln w="12700">
            <a:miter lim="400000"/>
          </a:ln>
        </p:spPr>
        <p:txBody>
          <a:bodyPr wrap="none" lIns="0" tIns="0" rIns="0" bIns="0">
            <a:spAutoFit/>
          </a:bodyPr>
          <a:lstStyle/>
          <a:p>
            <a:pPr latinLnBrk="1">
              <a:defRPr sz="1800">
                <a:solidFill>
                  <a:srgbClr val="000000"/>
                </a:solidFill>
              </a:defRPr>
            </a:pPr>
            <a14:m>
              <m:oMathPara>
                <m:oMathParaPr>
                  <m:jc m:val="centerGroup"/>
                </m:oMathParaPr>
                <m:oMath>
                  <m:r>
                    <a:rPr xmlns:a="http://schemas.openxmlformats.org/drawingml/2006/main" sz="1500" i="1">
                      <a:solidFill>
                        <a:srgbClr val="6472D9"/>
                      </a:solidFill>
                      <a:latin typeface="Cambria Math" panose="02040503050406030204" pitchFamily="18" charset="0"/>
                    </a:rPr>
                    <m:t>I</m:t>
                  </m:r>
                  <m:r>
                    <a:rPr xmlns:a="http://schemas.openxmlformats.org/drawingml/2006/main" sz="1500" i="1">
                      <a:solidFill>
                        <a:srgbClr val="6472D9"/>
                      </a:solidFill>
                      <a:latin typeface="Cambria Math" panose="02040503050406030204" pitchFamily="18" charset="0"/>
                    </a:rPr>
                    <m:t>n</m:t>
                  </m:r>
                  <m:r>
                    <a:rPr xmlns:a="http://schemas.openxmlformats.org/drawingml/2006/main" sz="1500" i="1">
                      <a:solidFill>
                        <a:srgbClr val="6472D9"/>
                      </a:solidFill>
                      <a:latin typeface="Cambria Math" panose="02040503050406030204" pitchFamily="18" charset="0"/>
                    </a:rPr>
                    <m:t>p</m:t>
                  </m:r>
                  <m:r>
                    <a:rPr xmlns:a="http://schemas.openxmlformats.org/drawingml/2006/main" sz="1500" i="1">
                      <a:solidFill>
                        <a:srgbClr val="6472D9"/>
                      </a:solidFill>
                      <a:latin typeface="Cambria Math" panose="02040503050406030204" pitchFamily="18" charset="0"/>
                    </a:rPr>
                    <m:t>u</m:t>
                  </m:r>
                  <m:r>
                    <a:rPr xmlns:a="http://schemas.openxmlformats.org/drawingml/2006/main" sz="1500" i="1">
                      <a:solidFill>
                        <a:srgbClr val="6472D9"/>
                      </a:solidFill>
                      <a:latin typeface="Cambria Math" panose="02040503050406030204" pitchFamily="18" charset="0"/>
                    </a:rPr>
                    <m:t>t</m:t>
                  </m:r>
                  <m:r>
                    <a:rPr xmlns:a="http://schemas.openxmlformats.org/drawingml/2006/main" sz="1500" i="1">
                      <a:solidFill>
                        <a:srgbClr val="6472D9"/>
                      </a:solidFill>
                      <a:latin typeface="Cambria Math" panose="02040503050406030204" pitchFamily="18" charset="0"/>
                    </a:rPr>
                    <m:t>X</m:t>
                  </m:r>
                </m:oMath>
              </m:oMathPara>
            </a14:m>
            <a:endParaRPr sz="1500">
              <a:solidFill>
                <a:srgbClr val="6572DA"/>
              </a:solidFill>
            </a:endParaRPr>
          </a:p>
        </p:txBody>
      </p:sp>
      <p:sp>
        <p:nvSpPr>
          <p:cNvPr id="2713" name="Equation"/>
          <p:cNvSpPr txBox="1"/>
          <p:nvPr/>
        </p:nvSpPr>
        <p:spPr>
          <a:xfrm rot="16200000">
            <a:off x="4655623" y="2938614"/>
            <a:ext cx="964750" cy="85345"/>
          </a:xfrm>
          <a:prstGeom prst="rect">
            <a:avLst/>
          </a:prstGeom>
          <a:ln w="12700">
            <a:miter lim="400000"/>
          </a:ln>
        </p:spPr>
        <p:txBody>
          <a:bodyPr wrap="none" lIns="0" tIns="0" rIns="0" bIns="0">
            <a:spAutoFit/>
          </a:bodyPr>
          <a:lstStyle/>
          <a:p>
            <a:pPr latinLnBrk="1">
              <a:defRPr sz="1800">
                <a:solidFill>
                  <a:srgbClr val="000000"/>
                </a:solidFill>
              </a:defRPr>
            </a:pPr>
            <a14:m>
              <m:oMathPara>
                <m:oMathParaPr>
                  <m:jc m:val="centerGroup"/>
                </m:oMathParaPr>
                <m:oMath>
                  <m:r>
                    <a:rPr xmlns:a="http://schemas.openxmlformats.org/drawingml/2006/main" sz="1000" i="1">
                      <a:solidFill>
                        <a:srgbClr val="BAB99F"/>
                      </a:solidFill>
                      <a:latin typeface="Cambria Math" panose="02040503050406030204" pitchFamily="18" charset="0"/>
                    </a:rPr>
                    <m:t>L</m:t>
                  </m:r>
                  <m:r>
                    <a:rPr xmlns:a="http://schemas.openxmlformats.org/drawingml/2006/main" sz="1000" i="1">
                      <a:solidFill>
                        <a:srgbClr val="BAB99F"/>
                      </a:solidFill>
                      <a:latin typeface="Cambria Math" panose="02040503050406030204" pitchFamily="18" charset="0"/>
                    </a:rPr>
                    <m:t>a</m:t>
                  </m:r>
                  <m:r>
                    <a:rPr xmlns:a="http://schemas.openxmlformats.org/drawingml/2006/main" sz="1000" i="1">
                      <a:solidFill>
                        <a:srgbClr val="BAB99F"/>
                      </a:solidFill>
                      <a:latin typeface="Cambria Math" panose="02040503050406030204" pitchFamily="18" charset="0"/>
                    </a:rPr>
                    <m:t>t</m:t>
                  </m:r>
                  <m:r>
                    <a:rPr xmlns:a="http://schemas.openxmlformats.org/drawingml/2006/main" sz="1000" i="1">
                      <a:solidFill>
                        <a:srgbClr val="BAB99F"/>
                      </a:solidFill>
                      <a:latin typeface="Cambria Math" panose="02040503050406030204" pitchFamily="18" charset="0"/>
                    </a:rPr>
                    <m:t>e</m:t>
                  </m:r>
                  <m:r>
                    <a:rPr xmlns:a="http://schemas.openxmlformats.org/drawingml/2006/main" sz="1000" i="1">
                      <a:solidFill>
                        <a:srgbClr val="BAB99F"/>
                      </a:solidFill>
                      <a:latin typeface="Cambria Math" panose="02040503050406030204" pitchFamily="18" charset="0"/>
                    </a:rPr>
                    <m:t>n</m:t>
                  </m:r>
                  <m:r>
                    <a:rPr xmlns:a="http://schemas.openxmlformats.org/drawingml/2006/main" sz="1000" i="1">
                      <a:solidFill>
                        <a:srgbClr val="BAB99F"/>
                      </a:solidFill>
                      <a:latin typeface="Cambria Math" panose="02040503050406030204" pitchFamily="18" charset="0"/>
                    </a:rPr>
                    <m:t>t</m:t>
                  </m:r>
                  <m:r>
                    <a:rPr xmlns:a="http://schemas.openxmlformats.org/drawingml/2006/main" sz="1000" i="1">
                      <a:solidFill>
                        <a:srgbClr val="BAB99F"/>
                      </a:solidFill>
                      <a:latin typeface="Cambria Math" panose="02040503050406030204" pitchFamily="18" charset="0"/>
                    </a:rPr>
                    <m:t>V</m:t>
                  </m:r>
                  <m:r>
                    <a:rPr xmlns:a="http://schemas.openxmlformats.org/drawingml/2006/main" sz="1000" i="1">
                      <a:solidFill>
                        <a:srgbClr val="BAB99F"/>
                      </a:solidFill>
                      <a:latin typeface="Cambria Math" panose="02040503050406030204" pitchFamily="18" charset="0"/>
                    </a:rPr>
                    <m:t>e</m:t>
                  </m:r>
                  <m:r>
                    <a:rPr xmlns:a="http://schemas.openxmlformats.org/drawingml/2006/main" sz="1000" i="1">
                      <a:solidFill>
                        <a:srgbClr val="BAB99F"/>
                      </a:solidFill>
                      <a:latin typeface="Cambria Math" panose="02040503050406030204" pitchFamily="18" charset="0"/>
                    </a:rPr>
                    <m:t>c</m:t>
                  </m:r>
                  <m:r>
                    <a:rPr xmlns:a="http://schemas.openxmlformats.org/drawingml/2006/main" sz="1000" i="1">
                      <a:solidFill>
                        <a:srgbClr val="BAB99F"/>
                      </a:solidFill>
                      <a:latin typeface="Cambria Math" panose="02040503050406030204" pitchFamily="18" charset="0"/>
                    </a:rPr>
                    <m:t>t</m:t>
                  </m:r>
                  <m:r>
                    <a:rPr xmlns:a="http://schemas.openxmlformats.org/drawingml/2006/main" sz="1000" i="1">
                      <a:solidFill>
                        <a:srgbClr val="BAB99F"/>
                      </a:solidFill>
                      <a:latin typeface="Cambria Math" panose="02040503050406030204" pitchFamily="18" charset="0"/>
                    </a:rPr>
                    <m:t>o</m:t>
                  </m:r>
                  <m:r>
                    <a:rPr xmlns:a="http://schemas.openxmlformats.org/drawingml/2006/main" sz="1000" i="1">
                      <a:solidFill>
                        <a:srgbClr val="BAB99F"/>
                      </a:solidFill>
                      <a:latin typeface="Cambria Math" panose="02040503050406030204" pitchFamily="18" charset="0"/>
                    </a:rPr>
                    <m:t>r</m:t>
                  </m:r>
                  <m:r>
                    <a:rPr xmlns:a="http://schemas.openxmlformats.org/drawingml/2006/main" sz="1000" i="1">
                      <a:solidFill>
                        <a:srgbClr val="BAB99F"/>
                      </a:solidFill>
                      <a:latin typeface="Cambria Math" panose="02040503050406030204" pitchFamily="18" charset="0"/>
                    </a:rPr>
                    <m:t>Z</m:t>
                  </m:r>
                </m:oMath>
              </m:oMathPara>
            </a14:m>
            <a:endParaRPr sz="1000">
              <a:solidFill>
                <a:srgbClr val="BAB9A0"/>
              </a:solidFill>
            </a:endParaRPr>
          </a:p>
        </p:txBody>
      </p:sp>
      <p:sp>
        <p:nvSpPr>
          <p:cNvPr id="2714" name="Rectangle"/>
          <p:cNvSpPr/>
          <p:nvPr/>
        </p:nvSpPr>
        <p:spPr>
          <a:xfrm>
            <a:off x="3714853" y="2117476"/>
            <a:ext cx="377104" cy="731583"/>
          </a:xfrm>
          <a:prstGeom prst="rect">
            <a:avLst/>
          </a:prstGeom>
          <a:ln w="25400">
            <a:solidFill>
              <a:srgbClr val="932192"/>
            </a:solidFill>
          </a:ln>
        </p:spPr>
        <p:txBody>
          <a:bodyPr lIns="0" tIns="0" rIns="0" bIns="0"/>
          <a:lstStyle/>
          <a:p>
            <a:pPr/>
          </a:p>
        </p:txBody>
      </p:sp>
      <p:grpSp>
        <p:nvGrpSpPr>
          <p:cNvPr id="2717" name="Group"/>
          <p:cNvGrpSpPr/>
          <p:nvPr/>
        </p:nvGrpSpPr>
        <p:grpSpPr>
          <a:xfrm>
            <a:off x="4067540" y="2351622"/>
            <a:ext cx="879746" cy="768786"/>
            <a:chOff x="0" y="0"/>
            <a:chExt cx="879744" cy="768785"/>
          </a:xfrm>
        </p:grpSpPr>
        <p:sp>
          <p:nvSpPr>
            <p:cNvPr id="2715" name="Direct…"/>
            <p:cNvSpPr txBox="1"/>
            <p:nvPr/>
          </p:nvSpPr>
          <p:spPr>
            <a:xfrm rot="2162091">
              <a:off x="18974" y="215238"/>
              <a:ext cx="841796" cy="33831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p>
              <a:pPr>
                <a:defRPr sz="900">
                  <a:solidFill>
                    <a:schemeClr val="accent4">
                      <a:lumOff val="-3294"/>
                    </a:schemeClr>
                  </a:solidFill>
                </a:defRPr>
              </a:pPr>
              <a:r>
                <a:t>Direct</a:t>
              </a:r>
            </a:p>
            <a:p>
              <a:pPr>
                <a:defRPr sz="900">
                  <a:solidFill>
                    <a:schemeClr val="accent4">
                      <a:lumOff val="-3294"/>
                    </a:schemeClr>
                  </a:solidFill>
                </a:defRPr>
              </a:pPr>
              <a:r>
                <a:t> Connection</a:t>
              </a:r>
            </a:p>
          </p:txBody>
        </p:sp>
        <p:sp>
          <p:nvSpPr>
            <p:cNvPr id="2716" name="Line"/>
            <p:cNvSpPr/>
            <p:nvPr/>
          </p:nvSpPr>
          <p:spPr>
            <a:xfrm>
              <a:off x="101629" y="132846"/>
              <a:ext cx="588795" cy="414126"/>
            </a:xfrm>
            <a:prstGeom prst="line">
              <a:avLst/>
            </a:prstGeom>
            <a:noFill/>
            <a:ln w="25400" cap="flat">
              <a:solidFill>
                <a:schemeClr val="accent4">
                  <a:lumOff val="-3294"/>
                </a:schemeClr>
              </a:solidFill>
              <a:prstDash val="solid"/>
              <a:round/>
              <a:tailEnd type="triangle" w="med" len="med"/>
            </a:ln>
            <a:effectLst/>
          </p:spPr>
          <p:txBody>
            <a:bodyPr wrap="square" lIns="0" tIns="0" rIns="0" bIns="0" numCol="1" anchor="t">
              <a:noAutofit/>
            </a:bodyPr>
            <a:lstStyle/>
            <a:p>
              <a:pPr/>
            </a:p>
          </p:txBody>
        </p:sp>
      </p:grpSp>
      <p:sp>
        <p:nvSpPr>
          <p:cNvPr id="2718" name="Rectangle"/>
          <p:cNvSpPr/>
          <p:nvPr/>
        </p:nvSpPr>
        <p:spPr>
          <a:xfrm>
            <a:off x="3710830" y="2952158"/>
            <a:ext cx="383189" cy="743386"/>
          </a:xfrm>
          <a:prstGeom prst="rect">
            <a:avLst/>
          </a:prstGeom>
          <a:ln w="25400">
            <a:solidFill>
              <a:srgbClr val="03A902"/>
            </a:solidFill>
          </a:ln>
        </p:spPr>
        <p:txBody>
          <a:bodyPr lIns="0" tIns="0" rIns="0" bIns="0"/>
          <a:lstStyle/>
          <a:p>
            <a:pPr/>
          </a:p>
        </p:txBody>
      </p:sp>
      <p:sp>
        <p:nvSpPr>
          <p:cNvPr id="2719" name="mean ( )"/>
          <p:cNvSpPr txBox="1"/>
          <p:nvPr/>
        </p:nvSpPr>
        <p:spPr>
          <a:xfrm rot="16200000">
            <a:off x="3477227" y="2229806"/>
            <a:ext cx="858260" cy="281466"/>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lstStyle/>
          <a:p>
            <a:pPr>
              <a:defRPr sz="1200">
                <a:solidFill>
                  <a:schemeClr val="accent4">
                    <a:lumOff val="-3294"/>
                  </a:schemeClr>
                </a:solidFill>
              </a:defRPr>
            </a:pPr>
            <a:r>
              <a:rPr>
                <a:solidFill>
                  <a:srgbClr val="942192"/>
                </a:solidFill>
              </a:rPr>
              <a:t>mean (</a:t>
            </a:r>
            <a14:m>
              <m:oMath>
                <m:r>
                  <a:rPr xmlns:a="http://schemas.openxmlformats.org/drawingml/2006/main" sz="1450" i="1">
                    <a:solidFill>
                      <a:srgbClr val="932092"/>
                    </a:solidFill>
                    <a:latin typeface="Cambria Math" panose="02040503050406030204" pitchFamily="18" charset="0"/>
                  </a:rPr>
                  <m:t>μ</m:t>
                </m:r>
              </m:oMath>
            </a14:m>
            <a:r>
              <a:rPr>
                <a:solidFill>
                  <a:srgbClr val="942192"/>
                </a:solidFill>
              </a:rPr>
              <a:t>)</a:t>
            </a:r>
            <a:endParaRPr>
              <a:solidFill>
                <a:srgbClr val="942192"/>
              </a:solidFill>
            </a:endParaRPr>
          </a:p>
        </p:txBody>
      </p:sp>
      <p:sp>
        <p:nvSpPr>
          <p:cNvPr id="2720" name="stdev ( )"/>
          <p:cNvSpPr txBox="1"/>
          <p:nvPr/>
        </p:nvSpPr>
        <p:spPr>
          <a:xfrm rot="16200000">
            <a:off x="3492190" y="3062206"/>
            <a:ext cx="828335" cy="278859"/>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lstStyle/>
          <a:p>
            <a:pPr>
              <a:defRPr sz="1200">
                <a:solidFill>
                  <a:srgbClr val="01A900"/>
                </a:solidFill>
              </a:defRPr>
            </a:pPr>
            <a:r>
              <a:t>stdev (</a:t>
            </a:r>
            <a14:m>
              <m:oMath>
                <m:r>
                  <a:rPr xmlns:a="http://schemas.openxmlformats.org/drawingml/2006/main" sz="1400" i="1">
                    <a:solidFill>
                      <a:srgbClr val="00A800"/>
                    </a:solidFill>
                    <a:latin typeface="Cambria Math" panose="02040503050406030204" pitchFamily="18" charset="0"/>
                  </a:rPr>
                  <m:t>σ</m:t>
                </m:r>
              </m:oMath>
            </a14:m>
            <a:r>
              <a:t>)</a:t>
            </a:r>
          </a:p>
        </p:txBody>
      </p:sp>
      <p:sp>
        <p:nvSpPr>
          <p:cNvPr id="2721" name="Equation"/>
          <p:cNvSpPr txBox="1"/>
          <p:nvPr/>
        </p:nvSpPr>
        <p:spPr>
          <a:xfrm>
            <a:off x="3833482" y="4334861"/>
            <a:ext cx="637486" cy="120842"/>
          </a:xfrm>
          <a:prstGeom prst="rect">
            <a:avLst/>
          </a:prstGeom>
          <a:ln w="12700">
            <a:miter lim="400000"/>
          </a:ln>
        </p:spPr>
        <p:txBody>
          <a:bodyPr wrap="none" lIns="0" tIns="0" rIns="0" bIns="0">
            <a:spAutoFit/>
          </a:bodyPr>
          <a:lstStyle/>
          <a:p>
            <a:pPr latinLnBrk="1">
              <a:defRPr sz="1800">
                <a:solidFill>
                  <a:srgbClr val="000000"/>
                </a:solidFill>
              </a:defRPr>
            </a:pPr>
            <a14:m>
              <m:oMathPara>
                <m:oMathParaPr>
                  <m:jc m:val="centerGroup"/>
                </m:oMathParaPr>
                <m:oMath>
                  <m:r>
                    <a:rPr xmlns:a="http://schemas.openxmlformats.org/drawingml/2006/main" sz="1100" i="1">
                      <a:solidFill>
                        <a:srgbClr val="333333"/>
                      </a:solidFill>
                      <a:latin typeface="Cambria Math" panose="02040503050406030204" pitchFamily="18" charset="0"/>
                    </a:rPr>
                    <m:t>ϵ</m:t>
                  </m:r>
                  <m:r>
                    <a:rPr xmlns:a="http://schemas.openxmlformats.org/drawingml/2006/main" sz="1100" i="1">
                      <a:solidFill>
                        <a:srgbClr val="333333"/>
                      </a:solidFill>
                      <a:latin typeface="Cambria Math" panose="02040503050406030204" pitchFamily="18" charset="0"/>
                    </a:rPr>
                    <m:t>∼</m:t>
                  </m:r>
                  <m:r>
                    <m:rPr>
                      <m:scr m:val="script"/>
                    </m:rPr>
                    <a:rPr xmlns:a="http://schemas.openxmlformats.org/drawingml/2006/main" sz="1100" i="1">
                      <a:solidFill>
                        <a:srgbClr val="333333"/>
                      </a:solidFill>
                      <a:latin typeface="Cambria Math" panose="02040503050406030204" pitchFamily="18" charset="0"/>
                    </a:rPr>
                    <m:t>N</m:t>
                  </m:r>
                  <m:r>
                    <a:rPr xmlns:a="http://schemas.openxmlformats.org/drawingml/2006/main" sz="1100" i="1">
                      <a:solidFill>
                        <a:srgbClr val="333333"/>
                      </a:solidFill>
                      <a:latin typeface="Cambria Math" panose="02040503050406030204" pitchFamily="18" charset="0"/>
                    </a:rPr>
                    <m:t>(</m:t>
                  </m:r>
                  <m:r>
                    <a:rPr xmlns:a="http://schemas.openxmlformats.org/drawingml/2006/main" sz="1100" i="1">
                      <a:solidFill>
                        <a:srgbClr val="333333"/>
                      </a:solidFill>
                      <a:latin typeface="Cambria Math" panose="02040503050406030204" pitchFamily="18" charset="0"/>
                    </a:rPr>
                    <m:t>0,1</m:t>
                  </m:r>
                  <m:r>
                    <a:rPr xmlns:a="http://schemas.openxmlformats.org/drawingml/2006/main" sz="1100" i="1">
                      <a:solidFill>
                        <a:srgbClr val="333333"/>
                      </a:solidFill>
                      <a:latin typeface="Cambria Math" panose="02040503050406030204" pitchFamily="18" charset="0"/>
                    </a:rPr>
                    <m:t>)</m:t>
                  </m:r>
                </m:oMath>
              </m:oMathPara>
            </a14:m>
            <a:endParaRPr sz="1100">
              <a:solidFill>
                <a:srgbClr val="333333"/>
              </a:solidFill>
            </a:endParaRPr>
          </a:p>
        </p:txBody>
      </p:sp>
      <p:sp>
        <p:nvSpPr>
          <p:cNvPr id="2722" name="Sample"/>
          <p:cNvSpPr txBox="1"/>
          <p:nvPr/>
        </p:nvSpPr>
        <p:spPr>
          <a:xfrm rot="18626329">
            <a:off x="4183426" y="3657926"/>
            <a:ext cx="541067" cy="171683"/>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defRPr sz="900">
                <a:solidFill>
                  <a:srgbClr val="D92A1A"/>
                </a:solidFill>
              </a:defRPr>
            </a:lvl1pPr>
          </a:lstStyle>
          <a:p>
            <a:pPr/>
            <a:r>
              <a:t>Sample</a:t>
            </a:r>
          </a:p>
        </p:txBody>
      </p:sp>
      <p:sp>
        <p:nvSpPr>
          <p:cNvPr id="2723" name="Line"/>
          <p:cNvSpPr/>
          <p:nvPr/>
        </p:nvSpPr>
        <p:spPr>
          <a:xfrm flipV="1">
            <a:off x="4343863" y="3544029"/>
            <a:ext cx="540633" cy="540633"/>
          </a:xfrm>
          <a:prstGeom prst="line">
            <a:avLst/>
          </a:prstGeom>
          <a:ln w="25400">
            <a:solidFill>
              <a:srgbClr val="D9291B"/>
            </a:solidFill>
            <a:tailEnd type="triangle"/>
          </a:ln>
        </p:spPr>
        <p:txBody>
          <a:bodyPr lIns="0" tIns="0" rIns="0" bIns="0"/>
          <a:lstStyle/>
          <a:p>
            <a:pPr/>
          </a:p>
        </p:txBody>
      </p:sp>
      <p:grpSp>
        <p:nvGrpSpPr>
          <p:cNvPr id="2726" name="Group"/>
          <p:cNvGrpSpPr/>
          <p:nvPr/>
        </p:nvGrpSpPr>
        <p:grpSpPr>
          <a:xfrm rot="17464700">
            <a:off x="4058492" y="2939458"/>
            <a:ext cx="879746" cy="768786"/>
            <a:chOff x="-52000" y="-47164"/>
            <a:chExt cx="879744" cy="768785"/>
          </a:xfrm>
        </p:grpSpPr>
        <p:sp>
          <p:nvSpPr>
            <p:cNvPr id="2724" name="Direct…"/>
            <p:cNvSpPr txBox="1"/>
            <p:nvPr/>
          </p:nvSpPr>
          <p:spPr>
            <a:xfrm rot="2162091">
              <a:off x="-33026" y="168073"/>
              <a:ext cx="841795" cy="33831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p>
              <a:pPr>
                <a:defRPr sz="900">
                  <a:solidFill>
                    <a:schemeClr val="accent4">
                      <a:lumOff val="-3294"/>
                    </a:schemeClr>
                  </a:solidFill>
                </a:defRPr>
              </a:pPr>
              <a:r>
                <a:t> Direct</a:t>
              </a:r>
            </a:p>
            <a:p>
              <a:pPr>
                <a:defRPr sz="900">
                  <a:solidFill>
                    <a:schemeClr val="accent4">
                      <a:lumOff val="-3294"/>
                    </a:schemeClr>
                  </a:solidFill>
                </a:defRPr>
              </a:pPr>
              <a:r>
                <a:t> Connection</a:t>
              </a:r>
            </a:p>
          </p:txBody>
        </p:sp>
        <p:sp>
          <p:nvSpPr>
            <p:cNvPr id="2725" name="Line"/>
            <p:cNvSpPr/>
            <p:nvPr/>
          </p:nvSpPr>
          <p:spPr>
            <a:xfrm>
              <a:off x="101629" y="132846"/>
              <a:ext cx="588795" cy="414126"/>
            </a:xfrm>
            <a:prstGeom prst="line">
              <a:avLst/>
            </a:prstGeom>
            <a:noFill/>
            <a:ln w="25400" cap="flat">
              <a:solidFill>
                <a:schemeClr val="accent4">
                  <a:lumOff val="-3294"/>
                </a:schemeClr>
              </a:solidFill>
              <a:prstDash val="solid"/>
              <a:round/>
              <a:tailEnd type="triangle" w="med" len="med"/>
            </a:ln>
            <a:effectLst/>
          </p:spPr>
          <p:txBody>
            <a:bodyPr wrap="square" lIns="0" tIns="0" rIns="0" bIns="0" numCol="1" anchor="t">
              <a:noAutofit/>
            </a:bodyPr>
            <a:lstStyle/>
            <a:p>
              <a:pPr/>
            </a:p>
          </p:txBody>
        </p:sp>
      </p:grpSp>
      <p:sp>
        <p:nvSpPr>
          <p:cNvPr id="2727" name="Equation"/>
          <p:cNvSpPr txBox="1"/>
          <p:nvPr/>
        </p:nvSpPr>
        <p:spPr>
          <a:xfrm rot="16200000">
            <a:off x="4593421" y="2816874"/>
            <a:ext cx="2112761" cy="136094"/>
          </a:xfrm>
          <a:prstGeom prst="rect">
            <a:avLst/>
          </a:prstGeom>
          <a:ln w="12700">
            <a:miter lim="400000"/>
          </a:ln>
        </p:spPr>
        <p:txBody>
          <a:bodyPr wrap="none" lIns="0" tIns="0" rIns="0" bIns="0">
            <a:spAutoFit/>
          </a:bodyPr>
          <a:lstStyle/>
          <a:p>
            <a:pPr latinLnBrk="1">
              <a:defRPr sz="1800">
                <a:solidFill>
                  <a:srgbClr val="000000"/>
                </a:solidFill>
              </a:defRPr>
            </a:pPr>
            <a14:m>
              <m:oMathPara>
                <m:oMathParaPr>
                  <m:jc m:val="centerGroup"/>
                </m:oMathParaPr>
                <m:oMath>
                  <m:r>
                    <a:rPr xmlns:a="http://schemas.openxmlformats.org/drawingml/2006/main" sz="1200" i="1">
                      <a:solidFill>
                        <a:srgbClr val="333333"/>
                      </a:solidFill>
                      <a:latin typeface="Cambria Math" panose="02040503050406030204" pitchFamily="18" charset="0"/>
                    </a:rPr>
                    <m:t>Z</m:t>
                  </m:r>
                  <m:r>
                    <a:rPr xmlns:a="http://schemas.openxmlformats.org/drawingml/2006/main" sz="1200" i="1">
                      <a:solidFill>
                        <a:srgbClr val="333333"/>
                      </a:solidFill>
                      <a:latin typeface="Cambria Math" panose="02040503050406030204" pitchFamily="18" charset="0"/>
                    </a:rPr>
                    <m:t>=</m:t>
                  </m:r>
                  <m:r>
                    <a:rPr xmlns:a="http://schemas.openxmlformats.org/drawingml/2006/main" sz="1200" i="1">
                      <a:solidFill>
                        <a:srgbClr val="333333"/>
                      </a:solidFill>
                      <a:latin typeface="Cambria Math" panose="02040503050406030204" pitchFamily="18" charset="0"/>
                    </a:rPr>
                    <m:t>μ</m:t>
                  </m:r>
                  <m:r>
                    <a:rPr xmlns:a="http://schemas.openxmlformats.org/drawingml/2006/main" sz="1200" i="1">
                      <a:solidFill>
                        <a:srgbClr val="333333"/>
                      </a:solidFill>
                      <a:latin typeface="Cambria Math" panose="02040503050406030204" pitchFamily="18" charset="0"/>
                    </a:rPr>
                    <m:t>+</m:t>
                  </m:r>
                  <m:r>
                    <a:rPr xmlns:a="http://schemas.openxmlformats.org/drawingml/2006/main" sz="1200" i="1">
                      <a:solidFill>
                        <a:srgbClr val="333333"/>
                      </a:solidFill>
                      <a:latin typeface="Cambria Math" panose="02040503050406030204" pitchFamily="18" charset="0"/>
                    </a:rPr>
                    <m:t>σ</m:t>
                  </m:r>
                  <m:r>
                    <a:rPr xmlns:a="http://schemas.openxmlformats.org/drawingml/2006/main" sz="1200" i="1">
                      <a:solidFill>
                        <a:srgbClr val="333333"/>
                      </a:solidFill>
                      <a:latin typeface="Cambria Math" panose="02040503050406030204" pitchFamily="18" charset="0"/>
                    </a:rPr>
                    <m:t>.</m:t>
                  </m:r>
                  <m:r>
                    <a:rPr xmlns:a="http://schemas.openxmlformats.org/drawingml/2006/main" sz="1200" i="1">
                      <a:solidFill>
                        <a:srgbClr val="333333"/>
                      </a:solidFill>
                      <a:latin typeface="Cambria Math" panose="02040503050406030204" pitchFamily="18" charset="0"/>
                    </a:rPr>
                    <m:t>ϵ</m:t>
                  </m:r>
                  <m:r>
                    <a:rPr xmlns:a="http://schemas.openxmlformats.org/drawingml/2006/main" sz="1200" i="1">
                      <a:solidFill>
                        <a:srgbClr val="333333"/>
                      </a:solidFill>
                      <a:latin typeface="Cambria Math" panose="02040503050406030204" pitchFamily="18" charset="0"/>
                    </a:rPr>
                    <m:t>,</m:t>
                  </m:r>
                  <m:r>
                    <a:rPr xmlns:a="http://schemas.openxmlformats.org/drawingml/2006/main" sz="1200" i="1">
                      <a:solidFill>
                        <a:srgbClr val="333333"/>
                      </a:solidFill>
                      <a:latin typeface="Cambria Math" panose="02040503050406030204" pitchFamily="18" charset="0"/>
                    </a:rPr>
                    <m:t>w</m:t>
                  </m:r>
                  <m:r>
                    <a:rPr xmlns:a="http://schemas.openxmlformats.org/drawingml/2006/main" sz="1200" i="1">
                      <a:solidFill>
                        <a:srgbClr val="333333"/>
                      </a:solidFill>
                      <a:latin typeface="Cambria Math" panose="02040503050406030204" pitchFamily="18" charset="0"/>
                    </a:rPr>
                    <m:t>h</m:t>
                  </m:r>
                  <m:r>
                    <a:rPr xmlns:a="http://schemas.openxmlformats.org/drawingml/2006/main" sz="1200" i="1">
                      <a:solidFill>
                        <a:srgbClr val="333333"/>
                      </a:solidFill>
                      <a:latin typeface="Cambria Math" panose="02040503050406030204" pitchFamily="18" charset="0"/>
                    </a:rPr>
                    <m:t>e</m:t>
                  </m:r>
                  <m:r>
                    <a:rPr xmlns:a="http://schemas.openxmlformats.org/drawingml/2006/main" sz="1200" i="1">
                      <a:solidFill>
                        <a:srgbClr val="333333"/>
                      </a:solidFill>
                      <a:latin typeface="Cambria Math" panose="02040503050406030204" pitchFamily="18" charset="0"/>
                    </a:rPr>
                    <m:t>r</m:t>
                  </m:r>
                  <m:r>
                    <a:rPr xmlns:a="http://schemas.openxmlformats.org/drawingml/2006/main" sz="1200" i="1">
                      <a:solidFill>
                        <a:srgbClr val="333333"/>
                      </a:solidFill>
                      <a:latin typeface="Cambria Math" panose="02040503050406030204" pitchFamily="18" charset="0"/>
                    </a:rPr>
                    <m:t>e</m:t>
                  </m:r>
                  <m:r>
                    <a:rPr xmlns:a="http://schemas.openxmlformats.org/drawingml/2006/main" sz="1200" i="1">
                      <a:solidFill>
                        <a:srgbClr val="333333"/>
                      </a:solidFill>
                      <a:latin typeface="Cambria Math" panose="02040503050406030204" pitchFamily="18" charset="0"/>
                    </a:rPr>
                    <m:t>ϵ</m:t>
                  </m:r>
                  <m:r>
                    <a:rPr xmlns:a="http://schemas.openxmlformats.org/drawingml/2006/main" sz="1200" i="1">
                      <a:solidFill>
                        <a:srgbClr val="333333"/>
                      </a:solidFill>
                      <a:latin typeface="Cambria Math" panose="02040503050406030204" pitchFamily="18" charset="0"/>
                    </a:rPr>
                    <m:t>∼</m:t>
                  </m:r>
                  <m:r>
                    <m:rPr>
                      <m:scr m:val="script"/>
                    </m:rPr>
                    <a:rPr xmlns:a="http://schemas.openxmlformats.org/drawingml/2006/main" sz="1200" i="1">
                      <a:solidFill>
                        <a:srgbClr val="333333"/>
                      </a:solidFill>
                      <a:latin typeface="Cambria Math" panose="02040503050406030204" pitchFamily="18" charset="0"/>
                    </a:rPr>
                    <m:t>N</m:t>
                  </m:r>
                  <m:r>
                    <a:rPr xmlns:a="http://schemas.openxmlformats.org/drawingml/2006/main" sz="1200" i="1">
                      <a:solidFill>
                        <a:srgbClr val="333333"/>
                      </a:solidFill>
                      <a:latin typeface="Cambria Math" panose="02040503050406030204" pitchFamily="18" charset="0"/>
                    </a:rPr>
                    <m:t>(</m:t>
                  </m:r>
                  <m:r>
                    <a:rPr xmlns:a="http://schemas.openxmlformats.org/drawingml/2006/main" sz="1200" i="1">
                      <a:solidFill>
                        <a:srgbClr val="333333"/>
                      </a:solidFill>
                      <a:latin typeface="Cambria Math" panose="02040503050406030204" pitchFamily="18" charset="0"/>
                    </a:rPr>
                    <m:t>0,1</m:t>
                  </m:r>
                  <m:r>
                    <a:rPr xmlns:a="http://schemas.openxmlformats.org/drawingml/2006/main" sz="1200" i="1">
                      <a:solidFill>
                        <a:srgbClr val="333333"/>
                      </a:solidFill>
                      <a:latin typeface="Cambria Math" panose="02040503050406030204" pitchFamily="18" charset="0"/>
                    </a:rPr>
                    <m:t>)</m:t>
                  </m:r>
                </m:oMath>
              </m:oMathPara>
            </a14:m>
            <a:endParaRPr sz="1200">
              <a:solidFill>
                <a:srgbClr val="333333"/>
              </a:solidFill>
            </a:endParaRPr>
          </a:p>
        </p:txBody>
      </p:sp>
      <p:sp>
        <p:nvSpPr>
          <p:cNvPr id="2728" name="Rectangle"/>
          <p:cNvSpPr/>
          <p:nvPr/>
        </p:nvSpPr>
        <p:spPr>
          <a:xfrm>
            <a:off x="1958102" y="1770603"/>
            <a:ext cx="573057" cy="2455504"/>
          </a:xfrm>
          <a:prstGeom prst="rect">
            <a:avLst/>
          </a:prstGeom>
          <a:ln w="25400">
            <a:solidFill>
              <a:srgbClr val="6572DA"/>
            </a:solidFill>
          </a:ln>
        </p:spPr>
        <p:txBody>
          <a:bodyPr lIns="0" tIns="0" rIns="0" bIns="0"/>
          <a:lstStyle/>
          <a:p>
            <a:pPr/>
          </a:p>
        </p:txBody>
      </p:sp>
      <p:sp>
        <p:nvSpPr>
          <p:cNvPr id="2729" name="Rectangle"/>
          <p:cNvSpPr/>
          <p:nvPr/>
        </p:nvSpPr>
        <p:spPr>
          <a:xfrm>
            <a:off x="8124345" y="966894"/>
            <a:ext cx="573057" cy="3854399"/>
          </a:xfrm>
          <a:prstGeom prst="rect">
            <a:avLst/>
          </a:prstGeom>
          <a:ln w="25400">
            <a:solidFill>
              <a:srgbClr val="E35C44">
                <a:alpha val="51856"/>
              </a:srgbClr>
            </a:solidFill>
          </a:ln>
        </p:spPr>
        <p:txBody>
          <a:bodyPr lIns="0" tIns="0" rIns="0" bIns="0"/>
          <a:lstStyle/>
          <a:p>
            <a:pPr/>
          </a:p>
        </p:txBody>
      </p:sp>
      <p:sp>
        <p:nvSpPr>
          <p:cNvPr id="2730" name="Line"/>
          <p:cNvSpPr/>
          <p:nvPr/>
        </p:nvSpPr>
        <p:spPr>
          <a:xfrm flipH="1" flipV="1">
            <a:off x="6925832" y="4248246"/>
            <a:ext cx="1200094" cy="562988"/>
          </a:xfrm>
          <a:prstGeom prst="line">
            <a:avLst/>
          </a:prstGeom>
          <a:ln w="12700">
            <a:solidFill>
              <a:srgbClr val="E35C44">
                <a:alpha val="51856"/>
              </a:srgbClr>
            </a:solidFill>
            <a:prstDash val="sysDot"/>
            <a:miter lim="400000"/>
          </a:ln>
        </p:spPr>
        <p:txBody>
          <a:bodyPr lIns="0" tIns="0" rIns="0" bIns="0"/>
          <a:lstStyle/>
          <a:p>
            <a:pPr/>
          </a:p>
        </p:txBody>
      </p:sp>
      <p:sp>
        <p:nvSpPr>
          <p:cNvPr id="2731" name="Line"/>
          <p:cNvSpPr/>
          <p:nvPr/>
        </p:nvSpPr>
        <p:spPr>
          <a:xfrm flipH="1">
            <a:off x="6931012" y="991718"/>
            <a:ext cx="1194914" cy="762969"/>
          </a:xfrm>
          <a:prstGeom prst="line">
            <a:avLst/>
          </a:prstGeom>
          <a:ln w="12700">
            <a:solidFill>
              <a:srgbClr val="E35C44">
                <a:alpha val="51856"/>
              </a:srgbClr>
            </a:solidFill>
            <a:prstDash val="sysDot"/>
            <a:miter lim="400000"/>
          </a:ln>
        </p:spPr>
        <p:txBody>
          <a:bodyPr lIns="0" tIns="0" rIns="0" bIns="0"/>
          <a:lstStyle/>
          <a:p>
            <a:pPr/>
          </a:p>
        </p:txBody>
      </p:sp>
      <p:sp>
        <p:nvSpPr>
          <p:cNvPr id="2732" name="Equation"/>
          <p:cNvSpPr txBox="1"/>
          <p:nvPr/>
        </p:nvSpPr>
        <p:spPr>
          <a:xfrm rot="16200000">
            <a:off x="7870190" y="2874911"/>
            <a:ext cx="801011" cy="212751"/>
          </a:xfrm>
          <a:prstGeom prst="rect">
            <a:avLst/>
          </a:prstGeom>
          <a:ln w="12700">
            <a:miter lim="400000"/>
          </a:ln>
        </p:spPr>
        <p:txBody>
          <a:bodyPr wrap="none" lIns="0" tIns="0" rIns="0" bIns="0">
            <a:spAutoFit/>
          </a:bodyPr>
          <a:lstStyle/>
          <a:p>
            <a:pPr latinLnBrk="1">
              <a:defRPr sz="1800">
                <a:solidFill>
                  <a:srgbClr val="000000"/>
                </a:solidFill>
              </a:defRPr>
            </a:pPr>
            <a14:m>
              <m:oMathPara>
                <m:oMathParaPr>
                  <m:jc m:val="centerGroup"/>
                </m:oMathParaPr>
                <m:oMath>
                  <m:r>
                    <a:rPr xmlns:a="http://schemas.openxmlformats.org/drawingml/2006/main" sz="1600" i="1">
                      <a:solidFill>
                        <a:srgbClr val="F1AA9F"/>
                      </a:solidFill>
                      <a:latin typeface="Cambria Math" panose="02040503050406030204" pitchFamily="18" charset="0"/>
                    </a:rPr>
                    <m:t>O</m:t>
                  </m:r>
                  <m:r>
                    <a:rPr xmlns:a="http://schemas.openxmlformats.org/drawingml/2006/main" sz="1600" i="1">
                      <a:solidFill>
                        <a:srgbClr val="F1AA9F"/>
                      </a:solidFill>
                      <a:latin typeface="Cambria Math" panose="02040503050406030204" pitchFamily="18" charset="0"/>
                    </a:rPr>
                    <m:t>u</m:t>
                  </m:r>
                  <m:r>
                    <a:rPr xmlns:a="http://schemas.openxmlformats.org/drawingml/2006/main" sz="1600" i="1">
                      <a:solidFill>
                        <a:srgbClr val="F1AA9F"/>
                      </a:solidFill>
                      <a:latin typeface="Cambria Math" panose="02040503050406030204" pitchFamily="18" charset="0"/>
                    </a:rPr>
                    <m:t>t</m:t>
                  </m:r>
                  <m:r>
                    <a:rPr xmlns:a="http://schemas.openxmlformats.org/drawingml/2006/main" sz="1600" i="1">
                      <a:solidFill>
                        <a:srgbClr val="F1AA9F"/>
                      </a:solidFill>
                      <a:latin typeface="Cambria Math" panose="02040503050406030204" pitchFamily="18" charset="0"/>
                    </a:rPr>
                    <m:t>p</m:t>
                  </m:r>
                  <m:r>
                    <a:rPr xmlns:a="http://schemas.openxmlformats.org/drawingml/2006/main" sz="1600" i="1">
                      <a:solidFill>
                        <a:srgbClr val="F1AA9F"/>
                      </a:solidFill>
                      <a:latin typeface="Cambria Math" panose="02040503050406030204" pitchFamily="18" charset="0"/>
                    </a:rPr>
                    <m:t>u</m:t>
                  </m:r>
                  <m:r>
                    <a:rPr xmlns:a="http://schemas.openxmlformats.org/drawingml/2006/main" sz="1600" i="1">
                      <a:solidFill>
                        <a:srgbClr val="F1AA9F"/>
                      </a:solidFill>
                      <a:latin typeface="Cambria Math" panose="02040503050406030204" pitchFamily="18" charset="0"/>
                    </a:rPr>
                    <m:t>t</m:t>
                  </m:r>
                  <m:limUpp>
                    <m:e>
                      <m:r>
                        <a:rPr xmlns:a="http://schemas.openxmlformats.org/drawingml/2006/main" sz="1600" i="1">
                          <a:solidFill>
                            <a:srgbClr val="F1AA9F"/>
                          </a:solidFill>
                          <a:latin typeface="Cambria Math" panose="02040503050406030204" pitchFamily="18" charset="0"/>
                        </a:rPr>
                        <m:t>X</m:t>
                      </m:r>
                    </m:e>
                    <m:lim>
                      <m:r>
                        <a:rPr xmlns:a="http://schemas.openxmlformats.org/drawingml/2006/main" sz="1600" i="1">
                          <a:solidFill>
                            <a:srgbClr val="F1AA9F"/>
                          </a:solidFill>
                          <a:latin typeface="Cambria Math" panose="02040503050406030204" pitchFamily="18" charset="0"/>
                        </a:rPr>
                        <m:t>˜</m:t>
                      </m:r>
                    </m:lim>
                  </m:limUpp>
                </m:oMath>
              </m:oMathPara>
            </a14:m>
            <a:endParaRPr sz="1600">
              <a:solidFill>
                <a:srgbClr val="F1AB9F"/>
              </a:solidFill>
            </a:endParaRPr>
          </a:p>
        </p:txBody>
      </p:sp>
      <p:sp>
        <p:nvSpPr>
          <p:cNvPr id="2733" name="Rectangle"/>
          <p:cNvSpPr/>
          <p:nvPr/>
        </p:nvSpPr>
        <p:spPr>
          <a:xfrm>
            <a:off x="4903784" y="2442490"/>
            <a:ext cx="573056" cy="1111730"/>
          </a:xfrm>
          <a:prstGeom prst="rect">
            <a:avLst/>
          </a:prstGeom>
          <a:ln w="25400">
            <a:solidFill>
              <a:schemeClr val="accent2">
                <a:lumOff val="10784"/>
              </a:schemeClr>
            </a:solidFill>
          </a:ln>
        </p:spPr>
        <p:txBody>
          <a:bodyPr lIns="0" tIns="0" rIns="0" bIns="0"/>
          <a:lstStyle/>
          <a:p>
            <a:pPr/>
          </a:p>
        </p:txBody>
      </p:sp>
      <p:sp>
        <p:nvSpPr>
          <p:cNvPr id="2734" name="Line"/>
          <p:cNvSpPr/>
          <p:nvPr/>
        </p:nvSpPr>
        <p:spPr>
          <a:xfrm flipH="1" flipV="1">
            <a:off x="1026493" y="1026827"/>
            <a:ext cx="916975" cy="741062"/>
          </a:xfrm>
          <a:prstGeom prst="line">
            <a:avLst/>
          </a:prstGeom>
          <a:ln w="12700">
            <a:solidFill>
              <a:srgbClr val="6572DA"/>
            </a:solidFill>
            <a:prstDash val="sysDot"/>
            <a:miter lim="400000"/>
          </a:ln>
        </p:spPr>
        <p:txBody>
          <a:bodyPr lIns="0" tIns="0" rIns="0" bIns="0"/>
          <a:lstStyle/>
          <a:p>
            <a:pPr/>
          </a:p>
        </p:txBody>
      </p:sp>
      <p:sp>
        <p:nvSpPr>
          <p:cNvPr id="2735" name="Line"/>
          <p:cNvSpPr/>
          <p:nvPr/>
        </p:nvSpPr>
        <p:spPr>
          <a:xfrm flipH="1">
            <a:off x="1067093" y="4214230"/>
            <a:ext cx="889469" cy="600798"/>
          </a:xfrm>
          <a:prstGeom prst="line">
            <a:avLst/>
          </a:prstGeom>
          <a:ln w="12700">
            <a:solidFill>
              <a:srgbClr val="6572DA"/>
            </a:solidFill>
            <a:prstDash val="sysDot"/>
            <a:miter lim="400000"/>
          </a:ln>
        </p:spPr>
        <p:txBody>
          <a:bodyPr lIns="0" tIns="0" rIns="0" bIns="0"/>
          <a:lstStyle/>
          <a:p>
            <a:pPr/>
          </a:p>
        </p:txBody>
      </p:sp>
      <p:sp>
        <p:nvSpPr>
          <p:cNvPr id="2749" name="Connection Line"/>
          <p:cNvSpPr/>
          <p:nvPr/>
        </p:nvSpPr>
        <p:spPr>
          <a:xfrm>
            <a:off x="3612155" y="1279819"/>
            <a:ext cx="2180774" cy="574423"/>
          </a:xfrm>
          <a:custGeom>
            <a:avLst/>
            <a:gdLst/>
            <a:ahLst/>
            <a:cxnLst>
              <a:cxn ang="0">
                <a:pos x="wd2" y="hd2"/>
              </a:cxn>
              <a:cxn ang="5400000">
                <a:pos x="wd2" y="hd2"/>
              </a:cxn>
              <a:cxn ang="10800000">
                <a:pos x="wd2" y="hd2"/>
              </a:cxn>
              <a:cxn ang="16200000">
                <a:pos x="wd2" y="hd2"/>
              </a:cxn>
            </a:cxnLst>
            <a:rect l="0" t="0" r="r" b="b"/>
            <a:pathLst>
              <a:path w="21600" h="16240" fill="norm" stroke="1" extrusionOk="0">
                <a:moveTo>
                  <a:pt x="0" y="16240"/>
                </a:moveTo>
                <a:cubicBezTo>
                  <a:pt x="6747" y="-4341"/>
                  <a:pt x="13947" y="-5360"/>
                  <a:pt x="21600" y="13184"/>
                </a:cubicBezTo>
              </a:path>
            </a:pathLst>
          </a:custGeom>
          <a:ln w="25400">
            <a:solidFill>
              <a:schemeClr val="accent2"/>
            </a:solidFill>
            <a:prstDash val="sysDot"/>
            <a:miter lim="400000"/>
          </a:ln>
        </p:spPr>
        <p:txBody>
          <a:bodyPr/>
          <a:lstStyle/>
          <a:p>
            <a:pPr/>
          </a:p>
        </p:txBody>
      </p:sp>
      <p:sp>
        <p:nvSpPr>
          <p:cNvPr id="2737" name="Re-parametrization"/>
          <p:cNvSpPr txBox="1"/>
          <p:nvPr/>
        </p:nvSpPr>
        <p:spPr>
          <a:xfrm>
            <a:off x="3776834" y="983835"/>
            <a:ext cx="1850362" cy="541134"/>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ctr">
              <a:defRPr>
                <a:solidFill>
                  <a:schemeClr val="accent2"/>
                </a:solidFill>
              </a:defRPr>
            </a:lvl1pPr>
          </a:lstStyle>
          <a:p>
            <a:pPr/>
            <a:r>
              <a:t>Re-parametrization</a:t>
            </a:r>
          </a:p>
        </p:txBody>
      </p:sp>
      <p:sp>
        <p:nvSpPr>
          <p:cNvPr id="2738" name="Equation"/>
          <p:cNvSpPr txBox="1"/>
          <p:nvPr/>
        </p:nvSpPr>
        <p:spPr>
          <a:xfrm rot="16200000">
            <a:off x="1843854" y="2938214"/>
            <a:ext cx="1026235" cy="120282"/>
          </a:xfrm>
          <a:prstGeom prst="rect">
            <a:avLst/>
          </a:prstGeom>
          <a:ln w="12700">
            <a:miter lim="400000"/>
          </a:ln>
        </p:spPr>
        <p:txBody>
          <a:bodyPr wrap="none" lIns="0" tIns="0" rIns="0" bIns="0">
            <a:spAutoFit/>
          </a:bodyPr>
          <a:lstStyle/>
          <a:p>
            <a:pPr latinLnBrk="1">
              <a:defRPr sz="1800">
                <a:solidFill>
                  <a:srgbClr val="000000"/>
                </a:solidFill>
              </a:defRPr>
            </a:pPr>
            <a14:m>
              <m:oMathPara>
                <m:oMathParaPr>
                  <m:jc m:val="centerGroup"/>
                </m:oMathParaPr>
                <m:oMath>
                  <m:r>
                    <a:rPr xmlns:a="http://schemas.openxmlformats.org/drawingml/2006/main" sz="1100" i="1">
                      <a:solidFill>
                        <a:srgbClr val="212121"/>
                      </a:solidFill>
                      <a:latin typeface="Cambria Math" panose="02040503050406030204" pitchFamily="18" charset="0"/>
                    </a:rPr>
                    <m:t>(</m:t>
                  </m:r>
                  <m:r>
                    <a:rPr xmlns:a="http://schemas.openxmlformats.org/drawingml/2006/main" sz="1100" i="1">
                      <a:solidFill>
                        <a:srgbClr val="212121"/>
                      </a:solidFill>
                      <a:latin typeface="Cambria Math" panose="02040503050406030204" pitchFamily="18" charset="0"/>
                    </a:rPr>
                    <m:t>b</m:t>
                  </m:r>
                  <m:r>
                    <a:rPr xmlns:a="http://schemas.openxmlformats.org/drawingml/2006/main" sz="1100" i="1">
                      <a:solidFill>
                        <a:srgbClr val="212121"/>
                      </a:solidFill>
                      <a:latin typeface="Cambria Math" panose="02040503050406030204" pitchFamily="18" charset="0"/>
                    </a:rPr>
                    <m:t>a</m:t>
                  </m:r>
                  <m:r>
                    <a:rPr xmlns:a="http://schemas.openxmlformats.org/drawingml/2006/main" sz="1100" i="1">
                      <a:solidFill>
                        <a:srgbClr val="212121"/>
                      </a:solidFill>
                      <a:latin typeface="Cambria Math" panose="02040503050406030204" pitchFamily="18" charset="0"/>
                    </a:rPr>
                    <m:t>t</m:t>
                  </m:r>
                  <m:r>
                    <a:rPr xmlns:a="http://schemas.openxmlformats.org/drawingml/2006/main" sz="1100" i="1">
                      <a:solidFill>
                        <a:srgbClr val="212121"/>
                      </a:solidFill>
                      <a:latin typeface="Cambria Math" panose="02040503050406030204" pitchFamily="18" charset="0"/>
                    </a:rPr>
                    <m:t>c</m:t>
                  </m:r>
                  <m:r>
                    <a:rPr xmlns:a="http://schemas.openxmlformats.org/drawingml/2006/main" sz="1100" i="1">
                      <a:solidFill>
                        <a:srgbClr val="212121"/>
                      </a:solidFill>
                      <a:latin typeface="Cambria Math" panose="02040503050406030204" pitchFamily="18" charset="0"/>
                    </a:rPr>
                    <m:t>h</m:t>
                  </m:r>
                  <m:r>
                    <a:rPr xmlns:a="http://schemas.openxmlformats.org/drawingml/2006/main" sz="1100" i="1">
                      <a:solidFill>
                        <a:srgbClr val="212121"/>
                      </a:solidFill>
                      <a:latin typeface="Cambria Math" panose="02040503050406030204" pitchFamily="18" charset="0"/>
                    </a:rPr>
                    <m:t>s</m:t>
                  </m:r>
                  <m:r>
                    <a:rPr xmlns:a="http://schemas.openxmlformats.org/drawingml/2006/main" sz="1100" i="1">
                      <a:solidFill>
                        <a:srgbClr val="212121"/>
                      </a:solidFill>
                      <a:latin typeface="Cambria Math" panose="02040503050406030204" pitchFamily="18" charset="0"/>
                    </a:rPr>
                    <m:t>i</m:t>
                  </m:r>
                  <m:r>
                    <a:rPr xmlns:a="http://schemas.openxmlformats.org/drawingml/2006/main" sz="1100" i="1">
                      <a:solidFill>
                        <a:srgbClr val="212121"/>
                      </a:solidFill>
                      <a:latin typeface="Cambria Math" panose="02040503050406030204" pitchFamily="18" charset="0"/>
                    </a:rPr>
                    <m:t>z</m:t>
                  </m:r>
                  <m:r>
                    <a:rPr xmlns:a="http://schemas.openxmlformats.org/drawingml/2006/main" sz="1100" i="1">
                      <a:solidFill>
                        <a:srgbClr val="212121"/>
                      </a:solidFill>
                      <a:latin typeface="Cambria Math" panose="02040503050406030204" pitchFamily="18" charset="0"/>
                    </a:rPr>
                    <m:t>e</m:t>
                  </m:r>
                  <m:r>
                    <a:rPr xmlns:a="http://schemas.openxmlformats.org/drawingml/2006/main" sz="1100" i="1">
                      <a:solidFill>
                        <a:srgbClr val="212121"/>
                      </a:solidFill>
                      <a:latin typeface="Cambria Math" panose="02040503050406030204" pitchFamily="18" charset="0"/>
                    </a:rPr>
                    <m:t>,</m:t>
                  </m:r>
                  <m:r>
                    <a:rPr xmlns:a="http://schemas.openxmlformats.org/drawingml/2006/main" sz="1100" i="1">
                      <a:solidFill>
                        <a:srgbClr val="212121"/>
                      </a:solidFill>
                      <a:latin typeface="Cambria Math" panose="02040503050406030204" pitchFamily="18" charset="0"/>
                    </a:rPr>
                    <m:t>400</m:t>
                  </m:r>
                  <m:r>
                    <a:rPr xmlns:a="http://schemas.openxmlformats.org/drawingml/2006/main" sz="1100" i="1">
                      <a:solidFill>
                        <a:srgbClr val="212121"/>
                      </a:solidFill>
                      <a:latin typeface="Cambria Math" panose="02040503050406030204" pitchFamily="18" charset="0"/>
                    </a:rPr>
                    <m:t>)</m:t>
                  </m:r>
                </m:oMath>
              </m:oMathPara>
            </a14:m>
            <a:endParaRPr sz="1100">
              <a:solidFill>
                <a:srgbClr val="222222"/>
              </a:solidFill>
            </a:endParaRPr>
          </a:p>
        </p:txBody>
      </p:sp>
      <p:sp>
        <p:nvSpPr>
          <p:cNvPr id="2739" name="Equation"/>
          <p:cNvSpPr txBox="1"/>
          <p:nvPr/>
        </p:nvSpPr>
        <p:spPr>
          <a:xfrm rot="16200000">
            <a:off x="1546481" y="2913582"/>
            <a:ext cx="1179558" cy="169546"/>
          </a:xfrm>
          <a:prstGeom prst="rect">
            <a:avLst/>
          </a:prstGeom>
          <a:ln w="12700">
            <a:miter lim="400000"/>
          </a:ln>
        </p:spPr>
        <p:txBody>
          <a:bodyPr wrap="none" lIns="0" tIns="0" rIns="0" bIns="0">
            <a:spAutoFit/>
          </a:bodyPr>
          <a:lstStyle/>
          <a:p>
            <a:pPr latinLnBrk="1">
              <a:defRPr sz="1800">
                <a:solidFill>
                  <a:srgbClr val="000000"/>
                </a:solidFill>
              </a:defRPr>
            </a:pPr>
            <a14:m>
              <m:oMathPara>
                <m:oMathParaPr>
                  <m:jc m:val="centerGroup"/>
                </m:oMathParaPr>
                <m:oMath>
                  <m:r>
                    <a:rPr xmlns:a="http://schemas.openxmlformats.org/drawingml/2006/main" sz="1500" i="1">
                      <a:solidFill>
                        <a:srgbClr val="6472D9"/>
                      </a:solidFill>
                      <a:latin typeface="Cambria Math" panose="02040503050406030204" pitchFamily="18" charset="0"/>
                    </a:rPr>
                    <m:t>H</m:t>
                  </m:r>
                  <m:r>
                    <a:rPr xmlns:a="http://schemas.openxmlformats.org/drawingml/2006/main" sz="1500" i="1">
                      <a:solidFill>
                        <a:srgbClr val="6472D9"/>
                      </a:solidFill>
                      <a:latin typeface="Cambria Math" panose="02040503050406030204" pitchFamily="18" charset="0"/>
                    </a:rPr>
                    <m:t>i</m:t>
                  </m:r>
                  <m:r>
                    <a:rPr xmlns:a="http://schemas.openxmlformats.org/drawingml/2006/main" sz="1500" i="1">
                      <a:solidFill>
                        <a:srgbClr val="6472D9"/>
                      </a:solidFill>
                      <a:latin typeface="Cambria Math" panose="02040503050406030204" pitchFamily="18" charset="0"/>
                    </a:rPr>
                    <m:t>d</m:t>
                  </m:r>
                  <m:r>
                    <a:rPr xmlns:a="http://schemas.openxmlformats.org/drawingml/2006/main" sz="1500" i="1">
                      <a:solidFill>
                        <a:srgbClr val="6472D9"/>
                      </a:solidFill>
                      <a:latin typeface="Cambria Math" panose="02040503050406030204" pitchFamily="18" charset="0"/>
                    </a:rPr>
                    <m:t>d</m:t>
                  </m:r>
                  <m:r>
                    <a:rPr xmlns:a="http://schemas.openxmlformats.org/drawingml/2006/main" sz="1500" i="1">
                      <a:solidFill>
                        <a:srgbClr val="6472D9"/>
                      </a:solidFill>
                      <a:latin typeface="Cambria Math" panose="02040503050406030204" pitchFamily="18" charset="0"/>
                    </a:rPr>
                    <m:t>e</m:t>
                  </m:r>
                  <m:r>
                    <a:rPr xmlns:a="http://schemas.openxmlformats.org/drawingml/2006/main" sz="1500" i="1">
                      <a:solidFill>
                        <a:srgbClr val="6472D9"/>
                      </a:solidFill>
                      <a:latin typeface="Cambria Math" panose="02040503050406030204" pitchFamily="18" charset="0"/>
                    </a:rPr>
                    <m:t>n</m:t>
                  </m:r>
                  <m:r>
                    <a:rPr xmlns:a="http://schemas.openxmlformats.org/drawingml/2006/main" sz="1500" i="1">
                      <a:solidFill>
                        <a:srgbClr val="6472D9"/>
                      </a:solidFill>
                      <a:latin typeface="Cambria Math" panose="02040503050406030204" pitchFamily="18" charset="0"/>
                    </a:rPr>
                    <m:t>L</m:t>
                  </m:r>
                  <m:r>
                    <a:rPr xmlns:a="http://schemas.openxmlformats.org/drawingml/2006/main" sz="1500" i="1">
                      <a:solidFill>
                        <a:srgbClr val="6472D9"/>
                      </a:solidFill>
                      <a:latin typeface="Cambria Math" panose="02040503050406030204" pitchFamily="18" charset="0"/>
                    </a:rPr>
                    <m:t>a</m:t>
                  </m:r>
                  <m:r>
                    <a:rPr xmlns:a="http://schemas.openxmlformats.org/drawingml/2006/main" sz="1500" i="1">
                      <a:solidFill>
                        <a:srgbClr val="6472D9"/>
                      </a:solidFill>
                      <a:latin typeface="Cambria Math" panose="02040503050406030204" pitchFamily="18" charset="0"/>
                    </a:rPr>
                    <m:t>y</m:t>
                  </m:r>
                  <m:r>
                    <a:rPr xmlns:a="http://schemas.openxmlformats.org/drawingml/2006/main" sz="1500" i="1">
                      <a:solidFill>
                        <a:srgbClr val="6472D9"/>
                      </a:solidFill>
                      <a:latin typeface="Cambria Math" panose="02040503050406030204" pitchFamily="18" charset="0"/>
                    </a:rPr>
                    <m:t>e</m:t>
                  </m:r>
                  <m:r>
                    <a:rPr xmlns:a="http://schemas.openxmlformats.org/drawingml/2006/main" sz="1500" i="1">
                      <a:solidFill>
                        <a:srgbClr val="6472D9"/>
                      </a:solidFill>
                      <a:latin typeface="Cambria Math" panose="02040503050406030204" pitchFamily="18" charset="0"/>
                    </a:rPr>
                    <m:t>r</m:t>
                  </m:r>
                </m:oMath>
              </m:oMathPara>
            </a14:m>
            <a:endParaRPr sz="1500">
              <a:solidFill>
                <a:srgbClr val="6572DA"/>
              </a:solidFill>
            </a:endParaRPr>
          </a:p>
        </p:txBody>
      </p:sp>
      <p:sp>
        <p:nvSpPr>
          <p:cNvPr id="2740" name="Equation"/>
          <p:cNvSpPr txBox="1"/>
          <p:nvPr/>
        </p:nvSpPr>
        <p:spPr>
          <a:xfrm rot="16200000">
            <a:off x="5678707" y="2919049"/>
            <a:ext cx="2134755" cy="124474"/>
          </a:xfrm>
          <a:prstGeom prst="rect">
            <a:avLst/>
          </a:prstGeom>
          <a:ln w="12700">
            <a:miter lim="400000"/>
          </a:ln>
        </p:spPr>
        <p:txBody>
          <a:bodyPr wrap="none" lIns="0" tIns="0" rIns="0" bIns="0">
            <a:spAutoFit/>
          </a:bodyPr>
          <a:lstStyle/>
          <a:p>
            <a:pPr latinLnBrk="1">
              <a:defRPr sz="1800">
                <a:solidFill>
                  <a:srgbClr val="000000"/>
                </a:solidFill>
              </a:defRPr>
            </a:pPr>
            <a14:m>
              <m:oMathPara>
                <m:oMathParaPr>
                  <m:jc m:val="centerGroup"/>
                </m:oMathParaPr>
                <m:oMath>
                  <m:r>
                    <a:rPr xmlns:a="http://schemas.openxmlformats.org/drawingml/2006/main" sz="1100" i="1">
                      <a:solidFill>
                        <a:srgbClr val="212121"/>
                      </a:solidFill>
                      <a:latin typeface="Cambria Math" panose="02040503050406030204" pitchFamily="18" charset="0"/>
                    </a:rPr>
                    <m:t>S</m:t>
                  </m:r>
                  <m:r>
                    <a:rPr xmlns:a="http://schemas.openxmlformats.org/drawingml/2006/main" sz="1100" i="1">
                      <a:solidFill>
                        <a:srgbClr val="212121"/>
                      </a:solidFill>
                      <a:latin typeface="Cambria Math" panose="02040503050406030204" pitchFamily="18" charset="0"/>
                    </a:rPr>
                    <m:t>h</m:t>
                  </m:r>
                  <m:r>
                    <a:rPr xmlns:a="http://schemas.openxmlformats.org/drawingml/2006/main" sz="1100" i="1">
                      <a:solidFill>
                        <a:srgbClr val="212121"/>
                      </a:solidFill>
                      <a:latin typeface="Cambria Math" panose="02040503050406030204" pitchFamily="18" charset="0"/>
                    </a:rPr>
                    <m:t>a</m:t>
                  </m:r>
                  <m:r>
                    <a:rPr xmlns:a="http://schemas.openxmlformats.org/drawingml/2006/main" sz="1100" i="1">
                      <a:solidFill>
                        <a:srgbClr val="212121"/>
                      </a:solidFill>
                      <a:latin typeface="Cambria Math" panose="02040503050406030204" pitchFamily="18" charset="0"/>
                    </a:rPr>
                    <m:t>p</m:t>
                  </m:r>
                  <m:r>
                    <a:rPr xmlns:a="http://schemas.openxmlformats.org/drawingml/2006/main" sz="1100" i="1">
                      <a:solidFill>
                        <a:srgbClr val="212121"/>
                      </a:solidFill>
                      <a:latin typeface="Cambria Math" panose="02040503050406030204" pitchFamily="18" charset="0"/>
                    </a:rPr>
                    <m:t>e</m:t>
                  </m:r>
                  <m:r>
                    <a:rPr xmlns:a="http://schemas.openxmlformats.org/drawingml/2006/main" sz="1100" i="1">
                      <a:solidFill>
                        <a:srgbClr val="212121"/>
                      </a:solidFill>
                      <a:latin typeface="Cambria Math" panose="02040503050406030204" pitchFamily="18" charset="0"/>
                    </a:rPr>
                    <m:t>o</m:t>
                  </m:r>
                  <m:r>
                    <a:rPr xmlns:a="http://schemas.openxmlformats.org/drawingml/2006/main" sz="1100" i="1">
                      <a:solidFill>
                        <a:srgbClr val="212121"/>
                      </a:solidFill>
                      <a:latin typeface="Cambria Math" panose="02040503050406030204" pitchFamily="18" charset="0"/>
                    </a:rPr>
                    <m:t>f</m:t>
                  </m:r>
                  <m:r>
                    <a:rPr xmlns:a="http://schemas.openxmlformats.org/drawingml/2006/main" sz="1100" i="1">
                      <a:solidFill>
                        <a:srgbClr val="212121"/>
                      </a:solidFill>
                      <a:latin typeface="Cambria Math" panose="02040503050406030204" pitchFamily="18" charset="0"/>
                    </a:rPr>
                    <m:t>T</m:t>
                  </m:r>
                  <m:r>
                    <a:rPr xmlns:a="http://schemas.openxmlformats.org/drawingml/2006/main" sz="1100" i="1">
                      <a:solidFill>
                        <a:srgbClr val="212121"/>
                      </a:solidFill>
                      <a:latin typeface="Cambria Math" panose="02040503050406030204" pitchFamily="18" charset="0"/>
                    </a:rPr>
                    <m:t>e</m:t>
                  </m:r>
                  <m:r>
                    <a:rPr xmlns:a="http://schemas.openxmlformats.org/drawingml/2006/main" sz="1100" i="1">
                      <a:solidFill>
                        <a:srgbClr val="212121"/>
                      </a:solidFill>
                      <a:latin typeface="Cambria Math" panose="02040503050406030204" pitchFamily="18" charset="0"/>
                    </a:rPr>
                    <m:t>n</m:t>
                  </m:r>
                  <m:r>
                    <a:rPr xmlns:a="http://schemas.openxmlformats.org/drawingml/2006/main" sz="1100" i="1">
                      <a:solidFill>
                        <a:srgbClr val="212121"/>
                      </a:solidFill>
                      <a:latin typeface="Cambria Math" panose="02040503050406030204" pitchFamily="18" charset="0"/>
                    </a:rPr>
                    <m:t>s</m:t>
                  </m:r>
                  <m:r>
                    <a:rPr xmlns:a="http://schemas.openxmlformats.org/drawingml/2006/main" sz="1100" i="1">
                      <a:solidFill>
                        <a:srgbClr val="212121"/>
                      </a:solidFill>
                      <a:latin typeface="Cambria Math" panose="02040503050406030204" pitchFamily="18" charset="0"/>
                    </a:rPr>
                    <m:t>o</m:t>
                  </m:r>
                  <m:r>
                    <a:rPr xmlns:a="http://schemas.openxmlformats.org/drawingml/2006/main" sz="1100" i="1">
                      <a:solidFill>
                        <a:srgbClr val="212121"/>
                      </a:solidFill>
                      <a:latin typeface="Cambria Math" panose="02040503050406030204" pitchFamily="18" charset="0"/>
                    </a:rPr>
                    <m:t>r</m:t>
                  </m:r>
                  <m:r>
                    <a:rPr xmlns:a="http://schemas.openxmlformats.org/drawingml/2006/main" sz="1100" i="1">
                      <a:solidFill>
                        <a:srgbClr val="212121"/>
                      </a:solidFill>
                      <a:latin typeface="Cambria Math" panose="02040503050406030204" pitchFamily="18" charset="0"/>
                    </a:rPr>
                    <m:t>(</m:t>
                  </m:r>
                  <m:r>
                    <a:rPr xmlns:a="http://schemas.openxmlformats.org/drawingml/2006/main" sz="1100" i="1">
                      <a:solidFill>
                        <a:srgbClr val="212121"/>
                      </a:solidFill>
                      <a:latin typeface="Cambria Math" panose="02040503050406030204" pitchFamily="18" charset="0"/>
                    </a:rPr>
                    <m:t>b</m:t>
                  </m:r>
                  <m:r>
                    <a:rPr xmlns:a="http://schemas.openxmlformats.org/drawingml/2006/main" sz="1100" i="1">
                      <a:solidFill>
                        <a:srgbClr val="212121"/>
                      </a:solidFill>
                      <a:latin typeface="Cambria Math" panose="02040503050406030204" pitchFamily="18" charset="0"/>
                    </a:rPr>
                    <m:t>a</m:t>
                  </m:r>
                  <m:r>
                    <a:rPr xmlns:a="http://schemas.openxmlformats.org/drawingml/2006/main" sz="1100" i="1">
                      <a:solidFill>
                        <a:srgbClr val="212121"/>
                      </a:solidFill>
                      <a:latin typeface="Cambria Math" panose="02040503050406030204" pitchFamily="18" charset="0"/>
                    </a:rPr>
                    <m:t>t</m:t>
                  </m:r>
                  <m:r>
                    <a:rPr xmlns:a="http://schemas.openxmlformats.org/drawingml/2006/main" sz="1100" i="1">
                      <a:solidFill>
                        <a:srgbClr val="212121"/>
                      </a:solidFill>
                      <a:latin typeface="Cambria Math" panose="02040503050406030204" pitchFamily="18" charset="0"/>
                    </a:rPr>
                    <m:t>c</m:t>
                  </m:r>
                  <m:r>
                    <a:rPr xmlns:a="http://schemas.openxmlformats.org/drawingml/2006/main" sz="1100" i="1">
                      <a:solidFill>
                        <a:srgbClr val="212121"/>
                      </a:solidFill>
                      <a:latin typeface="Cambria Math" panose="02040503050406030204" pitchFamily="18" charset="0"/>
                    </a:rPr>
                    <m:t>h</m:t>
                  </m:r>
                  <m:r>
                    <a:rPr xmlns:a="http://schemas.openxmlformats.org/drawingml/2006/main" sz="1100" i="1">
                      <a:solidFill>
                        <a:srgbClr val="212121"/>
                      </a:solidFill>
                      <a:latin typeface="Cambria Math" panose="02040503050406030204" pitchFamily="18" charset="0"/>
                    </a:rPr>
                    <m:t>s</m:t>
                  </m:r>
                  <m:r>
                    <a:rPr xmlns:a="http://schemas.openxmlformats.org/drawingml/2006/main" sz="1100" i="1">
                      <a:solidFill>
                        <a:srgbClr val="212121"/>
                      </a:solidFill>
                      <a:latin typeface="Cambria Math" panose="02040503050406030204" pitchFamily="18" charset="0"/>
                    </a:rPr>
                    <m:t>i</m:t>
                  </m:r>
                  <m:r>
                    <a:rPr xmlns:a="http://schemas.openxmlformats.org/drawingml/2006/main" sz="1100" i="1">
                      <a:solidFill>
                        <a:srgbClr val="212121"/>
                      </a:solidFill>
                      <a:latin typeface="Cambria Math" panose="02040503050406030204" pitchFamily="18" charset="0"/>
                    </a:rPr>
                    <m:t>z</m:t>
                  </m:r>
                  <m:r>
                    <a:rPr xmlns:a="http://schemas.openxmlformats.org/drawingml/2006/main" sz="1100" i="1">
                      <a:solidFill>
                        <a:srgbClr val="212121"/>
                      </a:solidFill>
                      <a:latin typeface="Cambria Math" panose="02040503050406030204" pitchFamily="18" charset="0"/>
                    </a:rPr>
                    <m:t>e</m:t>
                  </m:r>
                  <m:r>
                    <a:rPr xmlns:a="http://schemas.openxmlformats.org/drawingml/2006/main" sz="1100" i="1">
                      <a:solidFill>
                        <a:srgbClr val="212121"/>
                      </a:solidFill>
                      <a:latin typeface="Cambria Math" panose="02040503050406030204" pitchFamily="18" charset="0"/>
                    </a:rPr>
                    <m:t>,400</m:t>
                  </m:r>
                  <m:r>
                    <a:rPr xmlns:a="http://schemas.openxmlformats.org/drawingml/2006/main" sz="1100" i="1">
                      <a:solidFill>
                        <a:srgbClr val="212121"/>
                      </a:solidFill>
                      <a:latin typeface="Cambria Math" panose="02040503050406030204" pitchFamily="18" charset="0"/>
                    </a:rPr>
                    <m:t>)</m:t>
                  </m:r>
                </m:oMath>
              </m:oMathPara>
            </a14:m>
            <a:endParaRPr sz="1100">
              <a:solidFill>
                <a:srgbClr val="222222"/>
              </a:solidFill>
            </a:endParaRPr>
          </a:p>
        </p:txBody>
      </p:sp>
      <p:sp>
        <p:nvSpPr>
          <p:cNvPr id="2741" name="Equation"/>
          <p:cNvSpPr txBox="1"/>
          <p:nvPr/>
        </p:nvSpPr>
        <p:spPr>
          <a:xfrm rot="16200000">
            <a:off x="5966024" y="2913582"/>
            <a:ext cx="1179558" cy="169546"/>
          </a:xfrm>
          <a:prstGeom prst="rect">
            <a:avLst/>
          </a:prstGeom>
          <a:ln w="12700">
            <a:miter lim="400000"/>
          </a:ln>
        </p:spPr>
        <p:txBody>
          <a:bodyPr wrap="none" lIns="0" tIns="0" rIns="0" bIns="0">
            <a:spAutoFit/>
          </a:bodyPr>
          <a:lstStyle/>
          <a:p>
            <a:pPr latinLnBrk="1">
              <a:defRPr sz="1800">
                <a:solidFill>
                  <a:srgbClr val="000000"/>
                </a:solidFill>
              </a:defRPr>
            </a:pPr>
            <a14:m>
              <m:oMathPara>
                <m:oMathParaPr>
                  <m:jc m:val="centerGroup"/>
                </m:oMathParaPr>
                <m:oMath>
                  <m:r>
                    <a:rPr xmlns:a="http://schemas.openxmlformats.org/drawingml/2006/main" sz="1500" i="1">
                      <a:solidFill>
                        <a:srgbClr val="F1AA9F"/>
                      </a:solidFill>
                      <a:latin typeface="Cambria Math" panose="02040503050406030204" pitchFamily="18" charset="0"/>
                    </a:rPr>
                    <m:t>H</m:t>
                  </m:r>
                  <m:r>
                    <a:rPr xmlns:a="http://schemas.openxmlformats.org/drawingml/2006/main" sz="1500" i="1">
                      <a:solidFill>
                        <a:srgbClr val="F1AA9F"/>
                      </a:solidFill>
                      <a:latin typeface="Cambria Math" panose="02040503050406030204" pitchFamily="18" charset="0"/>
                    </a:rPr>
                    <m:t>i</m:t>
                  </m:r>
                  <m:r>
                    <a:rPr xmlns:a="http://schemas.openxmlformats.org/drawingml/2006/main" sz="1500" i="1">
                      <a:solidFill>
                        <a:srgbClr val="F1AA9F"/>
                      </a:solidFill>
                      <a:latin typeface="Cambria Math" panose="02040503050406030204" pitchFamily="18" charset="0"/>
                    </a:rPr>
                    <m:t>d</m:t>
                  </m:r>
                  <m:r>
                    <a:rPr xmlns:a="http://schemas.openxmlformats.org/drawingml/2006/main" sz="1500" i="1">
                      <a:solidFill>
                        <a:srgbClr val="F1AA9F"/>
                      </a:solidFill>
                      <a:latin typeface="Cambria Math" panose="02040503050406030204" pitchFamily="18" charset="0"/>
                    </a:rPr>
                    <m:t>d</m:t>
                  </m:r>
                  <m:r>
                    <a:rPr xmlns:a="http://schemas.openxmlformats.org/drawingml/2006/main" sz="1500" i="1">
                      <a:solidFill>
                        <a:srgbClr val="F1AA9F"/>
                      </a:solidFill>
                      <a:latin typeface="Cambria Math" panose="02040503050406030204" pitchFamily="18" charset="0"/>
                    </a:rPr>
                    <m:t>e</m:t>
                  </m:r>
                  <m:r>
                    <a:rPr xmlns:a="http://schemas.openxmlformats.org/drawingml/2006/main" sz="1500" i="1">
                      <a:solidFill>
                        <a:srgbClr val="F1AA9F"/>
                      </a:solidFill>
                      <a:latin typeface="Cambria Math" panose="02040503050406030204" pitchFamily="18" charset="0"/>
                    </a:rPr>
                    <m:t>n</m:t>
                  </m:r>
                  <m:r>
                    <a:rPr xmlns:a="http://schemas.openxmlformats.org/drawingml/2006/main" sz="1500" i="1">
                      <a:solidFill>
                        <a:srgbClr val="F1AA9F"/>
                      </a:solidFill>
                      <a:latin typeface="Cambria Math" panose="02040503050406030204" pitchFamily="18" charset="0"/>
                    </a:rPr>
                    <m:t>L</m:t>
                  </m:r>
                  <m:r>
                    <a:rPr xmlns:a="http://schemas.openxmlformats.org/drawingml/2006/main" sz="1500" i="1">
                      <a:solidFill>
                        <a:srgbClr val="F1AA9F"/>
                      </a:solidFill>
                      <a:latin typeface="Cambria Math" panose="02040503050406030204" pitchFamily="18" charset="0"/>
                    </a:rPr>
                    <m:t>a</m:t>
                  </m:r>
                  <m:r>
                    <a:rPr xmlns:a="http://schemas.openxmlformats.org/drawingml/2006/main" sz="1500" i="1">
                      <a:solidFill>
                        <a:srgbClr val="F1AA9F"/>
                      </a:solidFill>
                      <a:latin typeface="Cambria Math" panose="02040503050406030204" pitchFamily="18" charset="0"/>
                    </a:rPr>
                    <m:t>y</m:t>
                  </m:r>
                  <m:r>
                    <a:rPr xmlns:a="http://schemas.openxmlformats.org/drawingml/2006/main" sz="1500" i="1">
                      <a:solidFill>
                        <a:srgbClr val="F1AA9F"/>
                      </a:solidFill>
                      <a:latin typeface="Cambria Math" panose="02040503050406030204" pitchFamily="18" charset="0"/>
                    </a:rPr>
                    <m:t>e</m:t>
                  </m:r>
                  <m:r>
                    <a:rPr xmlns:a="http://schemas.openxmlformats.org/drawingml/2006/main" sz="1500" i="1">
                      <a:solidFill>
                        <a:srgbClr val="F1AA9F"/>
                      </a:solidFill>
                      <a:latin typeface="Cambria Math" panose="02040503050406030204" pitchFamily="18" charset="0"/>
                    </a:rPr>
                    <m:t>r</m:t>
                  </m:r>
                </m:oMath>
              </m:oMathPara>
            </a14:m>
            <a:endParaRPr sz="1500">
              <a:solidFill>
                <a:srgbClr val="F1AB9F"/>
              </a:solidFill>
            </a:endParaRPr>
          </a:p>
        </p:txBody>
      </p:sp>
      <p:sp>
        <p:nvSpPr>
          <p:cNvPr id="2742" name="Equation"/>
          <p:cNvSpPr txBox="1"/>
          <p:nvPr/>
        </p:nvSpPr>
        <p:spPr>
          <a:xfrm rot="16200000">
            <a:off x="3236518" y="3307137"/>
            <a:ext cx="681220" cy="76544"/>
          </a:xfrm>
          <a:prstGeom prst="rect">
            <a:avLst/>
          </a:prstGeom>
          <a:ln w="12700">
            <a:miter lim="400000"/>
          </a:ln>
        </p:spPr>
        <p:txBody>
          <a:bodyPr wrap="none" lIns="0" tIns="0" rIns="0" bIns="0">
            <a:spAutoFit/>
          </a:bodyPr>
          <a:lstStyle/>
          <a:p>
            <a:pPr latinLnBrk="1">
              <a:defRPr sz="1800">
                <a:solidFill>
                  <a:srgbClr val="000000"/>
                </a:solidFill>
              </a:defRPr>
            </a:pPr>
            <a14:m>
              <m:oMathPara>
                <m:oMathParaPr>
                  <m:jc m:val="centerGroup"/>
                </m:oMathParaPr>
                <m:oMath>
                  <m:r>
                    <a:rPr xmlns:a="http://schemas.openxmlformats.org/drawingml/2006/main" sz="700" i="1">
                      <a:solidFill>
                        <a:srgbClr val="000000"/>
                      </a:solidFill>
                      <a:latin typeface="Cambria Math" panose="02040503050406030204" pitchFamily="18" charset="0"/>
                    </a:rPr>
                    <m:t>(</m:t>
                  </m:r>
                  <m:r>
                    <a:rPr xmlns:a="http://schemas.openxmlformats.org/drawingml/2006/main" sz="700" i="1">
                      <a:solidFill>
                        <a:srgbClr val="000000"/>
                      </a:solidFill>
                      <a:latin typeface="Cambria Math" panose="02040503050406030204" pitchFamily="18" charset="0"/>
                    </a:rPr>
                    <m:t>b</m:t>
                  </m:r>
                  <m:r>
                    <a:rPr xmlns:a="http://schemas.openxmlformats.org/drawingml/2006/main" sz="700" i="1">
                      <a:solidFill>
                        <a:srgbClr val="000000"/>
                      </a:solidFill>
                      <a:latin typeface="Cambria Math" panose="02040503050406030204" pitchFamily="18" charset="0"/>
                    </a:rPr>
                    <m:t>a</m:t>
                  </m:r>
                  <m:r>
                    <a:rPr xmlns:a="http://schemas.openxmlformats.org/drawingml/2006/main" sz="700" i="1">
                      <a:solidFill>
                        <a:srgbClr val="000000"/>
                      </a:solidFill>
                      <a:latin typeface="Cambria Math" panose="02040503050406030204" pitchFamily="18" charset="0"/>
                    </a:rPr>
                    <m:t>t</m:t>
                  </m:r>
                  <m:r>
                    <a:rPr xmlns:a="http://schemas.openxmlformats.org/drawingml/2006/main" sz="700" i="1">
                      <a:solidFill>
                        <a:srgbClr val="000000"/>
                      </a:solidFill>
                      <a:latin typeface="Cambria Math" panose="02040503050406030204" pitchFamily="18" charset="0"/>
                    </a:rPr>
                    <m:t>c</m:t>
                  </m:r>
                  <m:r>
                    <a:rPr xmlns:a="http://schemas.openxmlformats.org/drawingml/2006/main" sz="700" i="1">
                      <a:solidFill>
                        <a:srgbClr val="000000"/>
                      </a:solidFill>
                      <a:latin typeface="Cambria Math" panose="02040503050406030204" pitchFamily="18" charset="0"/>
                    </a:rPr>
                    <m:t>h</m:t>
                  </m:r>
                  <m:r>
                    <a:rPr xmlns:a="http://schemas.openxmlformats.org/drawingml/2006/main" sz="700" i="1">
                      <a:solidFill>
                        <a:srgbClr val="000000"/>
                      </a:solidFill>
                      <a:latin typeface="Cambria Math" panose="02040503050406030204" pitchFamily="18" charset="0"/>
                    </a:rPr>
                    <m:t>s</m:t>
                  </m:r>
                  <m:r>
                    <a:rPr xmlns:a="http://schemas.openxmlformats.org/drawingml/2006/main" sz="700" i="1">
                      <a:solidFill>
                        <a:srgbClr val="000000"/>
                      </a:solidFill>
                      <a:latin typeface="Cambria Math" panose="02040503050406030204" pitchFamily="18" charset="0"/>
                    </a:rPr>
                    <m:t>i</m:t>
                  </m:r>
                  <m:r>
                    <a:rPr xmlns:a="http://schemas.openxmlformats.org/drawingml/2006/main" sz="700" i="1">
                      <a:solidFill>
                        <a:srgbClr val="000000"/>
                      </a:solidFill>
                      <a:latin typeface="Cambria Math" panose="02040503050406030204" pitchFamily="18" charset="0"/>
                    </a:rPr>
                    <m:t>z</m:t>
                  </m:r>
                  <m:r>
                    <a:rPr xmlns:a="http://schemas.openxmlformats.org/drawingml/2006/main" sz="700" i="1">
                      <a:solidFill>
                        <a:srgbClr val="000000"/>
                      </a:solidFill>
                      <a:latin typeface="Cambria Math" panose="02040503050406030204" pitchFamily="18" charset="0"/>
                    </a:rPr>
                    <m:t>e</m:t>
                  </m:r>
                  <m:r>
                    <a:rPr xmlns:a="http://schemas.openxmlformats.org/drawingml/2006/main" sz="700" i="1">
                      <a:solidFill>
                        <a:srgbClr val="000000"/>
                      </a:solidFill>
                      <a:latin typeface="Cambria Math" panose="02040503050406030204" pitchFamily="18" charset="0"/>
                    </a:rPr>
                    <m:t>,</m:t>
                  </m:r>
                  <m:r>
                    <a:rPr xmlns:a="http://schemas.openxmlformats.org/drawingml/2006/main" sz="700" i="1">
                      <a:solidFill>
                        <a:srgbClr val="000000"/>
                      </a:solidFill>
                      <a:latin typeface="Cambria Math" panose="02040503050406030204" pitchFamily="18" charset="0"/>
                    </a:rPr>
                    <m:t>20</m:t>
                  </m:r>
                  <m:r>
                    <a:rPr xmlns:a="http://schemas.openxmlformats.org/drawingml/2006/main" sz="700" i="1">
                      <a:solidFill>
                        <a:srgbClr val="000000"/>
                      </a:solidFill>
                      <a:latin typeface="Cambria Math" panose="02040503050406030204" pitchFamily="18" charset="0"/>
                    </a:rPr>
                    <m:t>)</m:t>
                  </m:r>
                </m:oMath>
              </m:oMathPara>
            </a14:m>
            <a:endParaRPr sz="700"/>
          </a:p>
        </p:txBody>
      </p:sp>
      <p:sp>
        <p:nvSpPr>
          <p:cNvPr id="2743" name="Equation"/>
          <p:cNvSpPr txBox="1"/>
          <p:nvPr/>
        </p:nvSpPr>
        <p:spPr>
          <a:xfrm rot="16200000">
            <a:off x="3236518" y="2481733"/>
            <a:ext cx="681220" cy="76544"/>
          </a:xfrm>
          <a:prstGeom prst="rect">
            <a:avLst/>
          </a:prstGeom>
          <a:ln w="12700">
            <a:miter lim="400000"/>
          </a:ln>
        </p:spPr>
        <p:txBody>
          <a:bodyPr wrap="none" lIns="0" tIns="0" rIns="0" bIns="0">
            <a:spAutoFit/>
          </a:bodyPr>
          <a:lstStyle/>
          <a:p>
            <a:pPr latinLnBrk="1">
              <a:defRPr sz="1800">
                <a:solidFill>
                  <a:srgbClr val="000000"/>
                </a:solidFill>
              </a:defRPr>
            </a:pPr>
            <a14:m>
              <m:oMathPara>
                <m:oMathParaPr>
                  <m:jc m:val="centerGroup"/>
                </m:oMathParaPr>
                <m:oMath>
                  <m:r>
                    <a:rPr xmlns:a="http://schemas.openxmlformats.org/drawingml/2006/main" sz="700" i="1">
                      <a:solidFill>
                        <a:srgbClr val="000000"/>
                      </a:solidFill>
                      <a:latin typeface="Cambria Math" panose="02040503050406030204" pitchFamily="18" charset="0"/>
                    </a:rPr>
                    <m:t>(</m:t>
                  </m:r>
                  <m:r>
                    <a:rPr xmlns:a="http://schemas.openxmlformats.org/drawingml/2006/main" sz="700" i="1">
                      <a:solidFill>
                        <a:srgbClr val="000000"/>
                      </a:solidFill>
                      <a:latin typeface="Cambria Math" panose="02040503050406030204" pitchFamily="18" charset="0"/>
                    </a:rPr>
                    <m:t>b</m:t>
                  </m:r>
                  <m:r>
                    <a:rPr xmlns:a="http://schemas.openxmlformats.org/drawingml/2006/main" sz="700" i="1">
                      <a:solidFill>
                        <a:srgbClr val="000000"/>
                      </a:solidFill>
                      <a:latin typeface="Cambria Math" panose="02040503050406030204" pitchFamily="18" charset="0"/>
                    </a:rPr>
                    <m:t>a</m:t>
                  </m:r>
                  <m:r>
                    <a:rPr xmlns:a="http://schemas.openxmlformats.org/drawingml/2006/main" sz="700" i="1">
                      <a:solidFill>
                        <a:srgbClr val="000000"/>
                      </a:solidFill>
                      <a:latin typeface="Cambria Math" panose="02040503050406030204" pitchFamily="18" charset="0"/>
                    </a:rPr>
                    <m:t>t</m:t>
                  </m:r>
                  <m:r>
                    <a:rPr xmlns:a="http://schemas.openxmlformats.org/drawingml/2006/main" sz="700" i="1">
                      <a:solidFill>
                        <a:srgbClr val="000000"/>
                      </a:solidFill>
                      <a:latin typeface="Cambria Math" panose="02040503050406030204" pitchFamily="18" charset="0"/>
                    </a:rPr>
                    <m:t>c</m:t>
                  </m:r>
                  <m:r>
                    <a:rPr xmlns:a="http://schemas.openxmlformats.org/drawingml/2006/main" sz="700" i="1">
                      <a:solidFill>
                        <a:srgbClr val="000000"/>
                      </a:solidFill>
                      <a:latin typeface="Cambria Math" panose="02040503050406030204" pitchFamily="18" charset="0"/>
                    </a:rPr>
                    <m:t>h</m:t>
                  </m:r>
                  <m:r>
                    <a:rPr xmlns:a="http://schemas.openxmlformats.org/drawingml/2006/main" sz="700" i="1">
                      <a:solidFill>
                        <a:srgbClr val="000000"/>
                      </a:solidFill>
                      <a:latin typeface="Cambria Math" panose="02040503050406030204" pitchFamily="18" charset="0"/>
                    </a:rPr>
                    <m:t>s</m:t>
                  </m:r>
                  <m:r>
                    <a:rPr xmlns:a="http://schemas.openxmlformats.org/drawingml/2006/main" sz="700" i="1">
                      <a:solidFill>
                        <a:srgbClr val="000000"/>
                      </a:solidFill>
                      <a:latin typeface="Cambria Math" panose="02040503050406030204" pitchFamily="18" charset="0"/>
                    </a:rPr>
                    <m:t>i</m:t>
                  </m:r>
                  <m:r>
                    <a:rPr xmlns:a="http://schemas.openxmlformats.org/drawingml/2006/main" sz="700" i="1">
                      <a:solidFill>
                        <a:srgbClr val="000000"/>
                      </a:solidFill>
                      <a:latin typeface="Cambria Math" panose="02040503050406030204" pitchFamily="18" charset="0"/>
                    </a:rPr>
                    <m:t>z</m:t>
                  </m:r>
                  <m:r>
                    <a:rPr xmlns:a="http://schemas.openxmlformats.org/drawingml/2006/main" sz="700" i="1">
                      <a:solidFill>
                        <a:srgbClr val="000000"/>
                      </a:solidFill>
                      <a:latin typeface="Cambria Math" panose="02040503050406030204" pitchFamily="18" charset="0"/>
                    </a:rPr>
                    <m:t>e</m:t>
                  </m:r>
                  <m:r>
                    <a:rPr xmlns:a="http://schemas.openxmlformats.org/drawingml/2006/main" sz="700" i="1">
                      <a:solidFill>
                        <a:srgbClr val="000000"/>
                      </a:solidFill>
                      <a:latin typeface="Cambria Math" panose="02040503050406030204" pitchFamily="18" charset="0"/>
                    </a:rPr>
                    <m:t>,</m:t>
                  </m:r>
                  <m:r>
                    <a:rPr xmlns:a="http://schemas.openxmlformats.org/drawingml/2006/main" sz="700" i="1">
                      <a:solidFill>
                        <a:srgbClr val="000000"/>
                      </a:solidFill>
                      <a:latin typeface="Cambria Math" panose="02040503050406030204" pitchFamily="18" charset="0"/>
                    </a:rPr>
                    <m:t>20</m:t>
                  </m:r>
                  <m:r>
                    <a:rPr xmlns:a="http://schemas.openxmlformats.org/drawingml/2006/main" sz="700" i="1">
                      <a:solidFill>
                        <a:srgbClr val="000000"/>
                      </a:solidFill>
                      <a:latin typeface="Cambria Math" panose="02040503050406030204" pitchFamily="18" charset="0"/>
                    </a:rPr>
                    <m:t>)</m:t>
                  </m:r>
                </m:oMath>
              </m:oMathPara>
            </a14:m>
            <a:endParaRPr sz="700"/>
          </a:p>
        </p:txBody>
      </p:sp>
      <p:sp>
        <p:nvSpPr>
          <p:cNvPr id="2744" name="Equation"/>
          <p:cNvSpPr txBox="1"/>
          <p:nvPr/>
        </p:nvSpPr>
        <p:spPr>
          <a:xfrm rot="16200000">
            <a:off x="4969367" y="2943014"/>
            <a:ext cx="681220" cy="76544"/>
          </a:xfrm>
          <a:prstGeom prst="rect">
            <a:avLst/>
          </a:prstGeom>
          <a:ln w="12700">
            <a:miter lim="400000"/>
          </a:ln>
        </p:spPr>
        <p:txBody>
          <a:bodyPr wrap="none" lIns="0" tIns="0" rIns="0" bIns="0">
            <a:spAutoFit/>
          </a:bodyPr>
          <a:lstStyle/>
          <a:p>
            <a:pPr latinLnBrk="1">
              <a:defRPr sz="1800">
                <a:solidFill>
                  <a:srgbClr val="000000"/>
                </a:solidFill>
              </a:defRPr>
            </a:pPr>
            <a14:m>
              <m:oMathPara>
                <m:oMathParaPr>
                  <m:jc m:val="centerGroup"/>
                </m:oMathParaPr>
                <m:oMath>
                  <m:r>
                    <a:rPr xmlns:a="http://schemas.openxmlformats.org/drawingml/2006/main" sz="700" i="1">
                      <a:solidFill>
                        <a:srgbClr val="212121"/>
                      </a:solidFill>
                      <a:latin typeface="Cambria Math" panose="02040503050406030204" pitchFamily="18" charset="0"/>
                    </a:rPr>
                    <m:t>(</m:t>
                  </m:r>
                  <m:r>
                    <a:rPr xmlns:a="http://schemas.openxmlformats.org/drawingml/2006/main" sz="700" i="1">
                      <a:solidFill>
                        <a:srgbClr val="212121"/>
                      </a:solidFill>
                      <a:latin typeface="Cambria Math" panose="02040503050406030204" pitchFamily="18" charset="0"/>
                    </a:rPr>
                    <m:t>b</m:t>
                  </m:r>
                  <m:r>
                    <a:rPr xmlns:a="http://schemas.openxmlformats.org/drawingml/2006/main" sz="700" i="1">
                      <a:solidFill>
                        <a:srgbClr val="212121"/>
                      </a:solidFill>
                      <a:latin typeface="Cambria Math" panose="02040503050406030204" pitchFamily="18" charset="0"/>
                    </a:rPr>
                    <m:t>a</m:t>
                  </m:r>
                  <m:r>
                    <a:rPr xmlns:a="http://schemas.openxmlformats.org/drawingml/2006/main" sz="700" i="1">
                      <a:solidFill>
                        <a:srgbClr val="212121"/>
                      </a:solidFill>
                      <a:latin typeface="Cambria Math" panose="02040503050406030204" pitchFamily="18" charset="0"/>
                    </a:rPr>
                    <m:t>t</m:t>
                  </m:r>
                  <m:r>
                    <a:rPr xmlns:a="http://schemas.openxmlformats.org/drawingml/2006/main" sz="700" i="1">
                      <a:solidFill>
                        <a:srgbClr val="212121"/>
                      </a:solidFill>
                      <a:latin typeface="Cambria Math" panose="02040503050406030204" pitchFamily="18" charset="0"/>
                    </a:rPr>
                    <m:t>c</m:t>
                  </m:r>
                  <m:r>
                    <a:rPr xmlns:a="http://schemas.openxmlformats.org/drawingml/2006/main" sz="700" i="1">
                      <a:solidFill>
                        <a:srgbClr val="212121"/>
                      </a:solidFill>
                      <a:latin typeface="Cambria Math" panose="02040503050406030204" pitchFamily="18" charset="0"/>
                    </a:rPr>
                    <m:t>h</m:t>
                  </m:r>
                  <m:r>
                    <a:rPr xmlns:a="http://schemas.openxmlformats.org/drawingml/2006/main" sz="700" i="1">
                      <a:solidFill>
                        <a:srgbClr val="212121"/>
                      </a:solidFill>
                      <a:latin typeface="Cambria Math" panose="02040503050406030204" pitchFamily="18" charset="0"/>
                    </a:rPr>
                    <m:t>s</m:t>
                  </m:r>
                  <m:r>
                    <a:rPr xmlns:a="http://schemas.openxmlformats.org/drawingml/2006/main" sz="700" i="1">
                      <a:solidFill>
                        <a:srgbClr val="212121"/>
                      </a:solidFill>
                      <a:latin typeface="Cambria Math" panose="02040503050406030204" pitchFamily="18" charset="0"/>
                    </a:rPr>
                    <m:t>i</m:t>
                  </m:r>
                  <m:r>
                    <a:rPr xmlns:a="http://schemas.openxmlformats.org/drawingml/2006/main" sz="700" i="1">
                      <a:solidFill>
                        <a:srgbClr val="212121"/>
                      </a:solidFill>
                      <a:latin typeface="Cambria Math" panose="02040503050406030204" pitchFamily="18" charset="0"/>
                    </a:rPr>
                    <m:t>z</m:t>
                  </m:r>
                  <m:r>
                    <a:rPr xmlns:a="http://schemas.openxmlformats.org/drawingml/2006/main" sz="700" i="1">
                      <a:solidFill>
                        <a:srgbClr val="212121"/>
                      </a:solidFill>
                      <a:latin typeface="Cambria Math" panose="02040503050406030204" pitchFamily="18" charset="0"/>
                    </a:rPr>
                    <m:t>e</m:t>
                  </m:r>
                  <m:r>
                    <a:rPr xmlns:a="http://schemas.openxmlformats.org/drawingml/2006/main" sz="700" i="1">
                      <a:solidFill>
                        <a:srgbClr val="212121"/>
                      </a:solidFill>
                      <a:latin typeface="Cambria Math" panose="02040503050406030204" pitchFamily="18" charset="0"/>
                    </a:rPr>
                    <m:t>,</m:t>
                  </m:r>
                  <m:r>
                    <a:rPr xmlns:a="http://schemas.openxmlformats.org/drawingml/2006/main" sz="700" i="1">
                      <a:solidFill>
                        <a:srgbClr val="212121"/>
                      </a:solidFill>
                      <a:latin typeface="Cambria Math" panose="02040503050406030204" pitchFamily="18" charset="0"/>
                    </a:rPr>
                    <m:t>20</m:t>
                  </m:r>
                  <m:r>
                    <a:rPr xmlns:a="http://schemas.openxmlformats.org/drawingml/2006/main" sz="700" i="1">
                      <a:solidFill>
                        <a:srgbClr val="212121"/>
                      </a:solidFill>
                      <a:latin typeface="Cambria Math" panose="02040503050406030204" pitchFamily="18" charset="0"/>
                    </a:rPr>
                    <m:t>)</m:t>
                  </m:r>
                </m:oMath>
              </m:oMathPara>
            </a14:m>
            <a:endParaRPr sz="700">
              <a:solidFill>
                <a:srgbClr val="222222"/>
              </a:solidFill>
            </a:endParaRPr>
          </a:p>
        </p:txBody>
      </p:sp>
      <p:sp>
        <p:nvSpPr>
          <p:cNvPr id="2745" name="Equation"/>
          <p:cNvSpPr txBox="1"/>
          <p:nvPr/>
        </p:nvSpPr>
        <p:spPr>
          <a:xfrm rot="16200000">
            <a:off x="-459617" y="2800053"/>
            <a:ext cx="2710449" cy="169737"/>
          </a:xfrm>
          <a:prstGeom prst="rect">
            <a:avLst/>
          </a:prstGeom>
          <a:ln w="12700">
            <a:miter lim="400000"/>
          </a:ln>
        </p:spPr>
        <p:txBody>
          <a:bodyPr wrap="none" lIns="0" tIns="0" rIns="0" bIns="0">
            <a:spAutoFit/>
          </a:bodyPr>
          <a:lstStyle/>
          <a:p>
            <a:pPr latinLnBrk="1">
              <a:defRPr sz="1800">
                <a:solidFill>
                  <a:srgbClr val="000000"/>
                </a:solidFill>
              </a:defRPr>
            </a:pPr>
            <a14:m>
              <m:oMathPara>
                <m:oMathParaPr>
                  <m:jc m:val="centerGroup"/>
                </m:oMathParaPr>
                <m:oMath>
                  <m:r>
                    <a:rPr xmlns:a="http://schemas.openxmlformats.org/drawingml/2006/main" sz="1500" i="1">
                      <a:solidFill>
                        <a:srgbClr val="212121"/>
                      </a:solidFill>
                      <a:latin typeface="Cambria Math" panose="02040503050406030204" pitchFamily="18" charset="0"/>
                    </a:rPr>
                    <m:t>S</m:t>
                  </m:r>
                  <m:r>
                    <a:rPr xmlns:a="http://schemas.openxmlformats.org/drawingml/2006/main" sz="1500" i="1">
                      <a:solidFill>
                        <a:srgbClr val="212121"/>
                      </a:solidFill>
                      <a:latin typeface="Cambria Math" panose="02040503050406030204" pitchFamily="18" charset="0"/>
                    </a:rPr>
                    <m:t>h</m:t>
                  </m:r>
                  <m:r>
                    <a:rPr xmlns:a="http://schemas.openxmlformats.org/drawingml/2006/main" sz="1500" i="1">
                      <a:solidFill>
                        <a:srgbClr val="212121"/>
                      </a:solidFill>
                      <a:latin typeface="Cambria Math" panose="02040503050406030204" pitchFamily="18" charset="0"/>
                    </a:rPr>
                    <m:t>a</m:t>
                  </m:r>
                  <m:r>
                    <a:rPr xmlns:a="http://schemas.openxmlformats.org/drawingml/2006/main" sz="1500" i="1">
                      <a:solidFill>
                        <a:srgbClr val="212121"/>
                      </a:solidFill>
                      <a:latin typeface="Cambria Math" panose="02040503050406030204" pitchFamily="18" charset="0"/>
                    </a:rPr>
                    <m:t>p</m:t>
                  </m:r>
                  <m:r>
                    <a:rPr xmlns:a="http://schemas.openxmlformats.org/drawingml/2006/main" sz="1500" i="1">
                      <a:solidFill>
                        <a:srgbClr val="212121"/>
                      </a:solidFill>
                      <a:latin typeface="Cambria Math" panose="02040503050406030204" pitchFamily="18" charset="0"/>
                    </a:rPr>
                    <m:t>e</m:t>
                  </m:r>
                  <m:r>
                    <a:rPr xmlns:a="http://schemas.openxmlformats.org/drawingml/2006/main" sz="1500" i="1">
                      <a:solidFill>
                        <a:srgbClr val="212121"/>
                      </a:solidFill>
                      <a:latin typeface="Cambria Math" panose="02040503050406030204" pitchFamily="18" charset="0"/>
                    </a:rPr>
                    <m:t>o</m:t>
                  </m:r>
                  <m:r>
                    <a:rPr xmlns:a="http://schemas.openxmlformats.org/drawingml/2006/main" sz="1500" i="1">
                      <a:solidFill>
                        <a:srgbClr val="212121"/>
                      </a:solidFill>
                      <a:latin typeface="Cambria Math" panose="02040503050406030204" pitchFamily="18" charset="0"/>
                    </a:rPr>
                    <m:t>f</m:t>
                  </m:r>
                  <m:r>
                    <a:rPr xmlns:a="http://schemas.openxmlformats.org/drawingml/2006/main" sz="1500" i="1">
                      <a:solidFill>
                        <a:srgbClr val="212121"/>
                      </a:solidFill>
                      <a:latin typeface="Cambria Math" panose="02040503050406030204" pitchFamily="18" charset="0"/>
                    </a:rPr>
                    <m:t>T</m:t>
                  </m:r>
                  <m:r>
                    <a:rPr xmlns:a="http://schemas.openxmlformats.org/drawingml/2006/main" sz="1500" i="1">
                      <a:solidFill>
                        <a:srgbClr val="212121"/>
                      </a:solidFill>
                      <a:latin typeface="Cambria Math" panose="02040503050406030204" pitchFamily="18" charset="0"/>
                    </a:rPr>
                    <m:t>e</m:t>
                  </m:r>
                  <m:r>
                    <a:rPr xmlns:a="http://schemas.openxmlformats.org/drawingml/2006/main" sz="1500" i="1">
                      <a:solidFill>
                        <a:srgbClr val="212121"/>
                      </a:solidFill>
                      <a:latin typeface="Cambria Math" panose="02040503050406030204" pitchFamily="18" charset="0"/>
                    </a:rPr>
                    <m:t>n</m:t>
                  </m:r>
                  <m:r>
                    <a:rPr xmlns:a="http://schemas.openxmlformats.org/drawingml/2006/main" sz="1500" i="1">
                      <a:solidFill>
                        <a:srgbClr val="212121"/>
                      </a:solidFill>
                      <a:latin typeface="Cambria Math" panose="02040503050406030204" pitchFamily="18" charset="0"/>
                    </a:rPr>
                    <m:t>s</m:t>
                  </m:r>
                  <m:r>
                    <a:rPr xmlns:a="http://schemas.openxmlformats.org/drawingml/2006/main" sz="1500" i="1">
                      <a:solidFill>
                        <a:srgbClr val="212121"/>
                      </a:solidFill>
                      <a:latin typeface="Cambria Math" panose="02040503050406030204" pitchFamily="18" charset="0"/>
                    </a:rPr>
                    <m:t>o</m:t>
                  </m:r>
                  <m:r>
                    <a:rPr xmlns:a="http://schemas.openxmlformats.org/drawingml/2006/main" sz="1500" i="1">
                      <a:solidFill>
                        <a:srgbClr val="212121"/>
                      </a:solidFill>
                      <a:latin typeface="Cambria Math" panose="02040503050406030204" pitchFamily="18" charset="0"/>
                    </a:rPr>
                    <m:t>r</m:t>
                  </m:r>
                  <m:r>
                    <a:rPr xmlns:a="http://schemas.openxmlformats.org/drawingml/2006/main" sz="1500" i="1">
                      <a:solidFill>
                        <a:srgbClr val="212121"/>
                      </a:solidFill>
                      <a:latin typeface="Cambria Math" panose="02040503050406030204" pitchFamily="18" charset="0"/>
                    </a:rPr>
                    <m:t>(</m:t>
                  </m:r>
                  <m:r>
                    <a:rPr xmlns:a="http://schemas.openxmlformats.org/drawingml/2006/main" sz="1500" i="1">
                      <a:solidFill>
                        <a:srgbClr val="212121"/>
                      </a:solidFill>
                      <a:latin typeface="Cambria Math" panose="02040503050406030204" pitchFamily="18" charset="0"/>
                    </a:rPr>
                    <m:t>b</m:t>
                  </m:r>
                  <m:r>
                    <a:rPr xmlns:a="http://schemas.openxmlformats.org/drawingml/2006/main" sz="1500" i="1">
                      <a:solidFill>
                        <a:srgbClr val="212121"/>
                      </a:solidFill>
                      <a:latin typeface="Cambria Math" panose="02040503050406030204" pitchFamily="18" charset="0"/>
                    </a:rPr>
                    <m:t>a</m:t>
                  </m:r>
                  <m:r>
                    <a:rPr xmlns:a="http://schemas.openxmlformats.org/drawingml/2006/main" sz="1500" i="1">
                      <a:solidFill>
                        <a:srgbClr val="212121"/>
                      </a:solidFill>
                      <a:latin typeface="Cambria Math" panose="02040503050406030204" pitchFamily="18" charset="0"/>
                    </a:rPr>
                    <m:t>t</m:t>
                  </m:r>
                  <m:r>
                    <a:rPr xmlns:a="http://schemas.openxmlformats.org/drawingml/2006/main" sz="1500" i="1">
                      <a:solidFill>
                        <a:srgbClr val="212121"/>
                      </a:solidFill>
                      <a:latin typeface="Cambria Math" panose="02040503050406030204" pitchFamily="18" charset="0"/>
                    </a:rPr>
                    <m:t>c</m:t>
                  </m:r>
                  <m:r>
                    <a:rPr xmlns:a="http://schemas.openxmlformats.org/drawingml/2006/main" sz="1500" i="1">
                      <a:solidFill>
                        <a:srgbClr val="212121"/>
                      </a:solidFill>
                      <a:latin typeface="Cambria Math" panose="02040503050406030204" pitchFamily="18" charset="0"/>
                    </a:rPr>
                    <m:t>h</m:t>
                  </m:r>
                  <m:r>
                    <a:rPr xmlns:a="http://schemas.openxmlformats.org/drawingml/2006/main" sz="1500" i="1">
                      <a:solidFill>
                        <a:srgbClr val="212121"/>
                      </a:solidFill>
                      <a:latin typeface="Cambria Math" panose="02040503050406030204" pitchFamily="18" charset="0"/>
                    </a:rPr>
                    <m:t>s</m:t>
                  </m:r>
                  <m:r>
                    <a:rPr xmlns:a="http://schemas.openxmlformats.org/drawingml/2006/main" sz="1500" i="1">
                      <a:solidFill>
                        <a:srgbClr val="212121"/>
                      </a:solidFill>
                      <a:latin typeface="Cambria Math" panose="02040503050406030204" pitchFamily="18" charset="0"/>
                    </a:rPr>
                    <m:t>i</m:t>
                  </m:r>
                  <m:r>
                    <a:rPr xmlns:a="http://schemas.openxmlformats.org/drawingml/2006/main" sz="1500" i="1">
                      <a:solidFill>
                        <a:srgbClr val="212121"/>
                      </a:solidFill>
                      <a:latin typeface="Cambria Math" panose="02040503050406030204" pitchFamily="18" charset="0"/>
                    </a:rPr>
                    <m:t>z</m:t>
                  </m:r>
                  <m:r>
                    <a:rPr xmlns:a="http://schemas.openxmlformats.org/drawingml/2006/main" sz="1500" i="1">
                      <a:solidFill>
                        <a:srgbClr val="212121"/>
                      </a:solidFill>
                      <a:latin typeface="Cambria Math" panose="02040503050406030204" pitchFamily="18" charset="0"/>
                    </a:rPr>
                    <m:t>e</m:t>
                  </m:r>
                  <m:r>
                    <a:rPr xmlns:a="http://schemas.openxmlformats.org/drawingml/2006/main" sz="1500" i="1">
                      <a:solidFill>
                        <a:srgbClr val="212121"/>
                      </a:solidFill>
                      <a:latin typeface="Cambria Math" panose="02040503050406030204" pitchFamily="18" charset="0"/>
                    </a:rPr>
                    <m:t>,784</m:t>
                  </m:r>
                  <m:r>
                    <a:rPr xmlns:a="http://schemas.openxmlformats.org/drawingml/2006/main" sz="1500" i="1">
                      <a:solidFill>
                        <a:srgbClr val="212121"/>
                      </a:solidFill>
                      <a:latin typeface="Cambria Math" panose="02040503050406030204" pitchFamily="18" charset="0"/>
                    </a:rPr>
                    <m:t>)</m:t>
                  </m:r>
                </m:oMath>
              </m:oMathPara>
            </a14:m>
            <a:endParaRPr sz="1500">
              <a:solidFill>
                <a:srgbClr val="222222"/>
              </a:solidFill>
            </a:endParaRPr>
          </a:p>
        </p:txBody>
      </p:sp>
      <p:sp>
        <p:nvSpPr>
          <p:cNvPr id="2746" name="Equation"/>
          <p:cNvSpPr txBox="1"/>
          <p:nvPr/>
        </p:nvSpPr>
        <p:spPr>
          <a:xfrm rot="16200000">
            <a:off x="7173014" y="2817612"/>
            <a:ext cx="2710449" cy="169736"/>
          </a:xfrm>
          <a:prstGeom prst="rect">
            <a:avLst/>
          </a:prstGeom>
          <a:ln w="12700">
            <a:miter lim="400000"/>
          </a:ln>
        </p:spPr>
        <p:txBody>
          <a:bodyPr wrap="none" lIns="0" tIns="0" rIns="0" bIns="0">
            <a:spAutoFit/>
          </a:bodyPr>
          <a:lstStyle/>
          <a:p>
            <a:pPr latinLnBrk="1">
              <a:defRPr sz="1800">
                <a:solidFill>
                  <a:srgbClr val="000000"/>
                </a:solidFill>
              </a:defRPr>
            </a:pPr>
            <a14:m>
              <m:oMathPara>
                <m:oMathParaPr>
                  <m:jc m:val="centerGroup"/>
                </m:oMathParaPr>
                <m:oMath>
                  <m:r>
                    <a:rPr xmlns:a="http://schemas.openxmlformats.org/drawingml/2006/main" sz="1500" i="1">
                      <a:solidFill>
                        <a:srgbClr val="212121"/>
                      </a:solidFill>
                      <a:latin typeface="Cambria Math" panose="02040503050406030204" pitchFamily="18" charset="0"/>
                    </a:rPr>
                    <m:t>S</m:t>
                  </m:r>
                  <m:r>
                    <a:rPr xmlns:a="http://schemas.openxmlformats.org/drawingml/2006/main" sz="1500" i="1">
                      <a:solidFill>
                        <a:srgbClr val="212121"/>
                      </a:solidFill>
                      <a:latin typeface="Cambria Math" panose="02040503050406030204" pitchFamily="18" charset="0"/>
                    </a:rPr>
                    <m:t>h</m:t>
                  </m:r>
                  <m:r>
                    <a:rPr xmlns:a="http://schemas.openxmlformats.org/drawingml/2006/main" sz="1500" i="1">
                      <a:solidFill>
                        <a:srgbClr val="212121"/>
                      </a:solidFill>
                      <a:latin typeface="Cambria Math" panose="02040503050406030204" pitchFamily="18" charset="0"/>
                    </a:rPr>
                    <m:t>a</m:t>
                  </m:r>
                  <m:r>
                    <a:rPr xmlns:a="http://schemas.openxmlformats.org/drawingml/2006/main" sz="1500" i="1">
                      <a:solidFill>
                        <a:srgbClr val="212121"/>
                      </a:solidFill>
                      <a:latin typeface="Cambria Math" panose="02040503050406030204" pitchFamily="18" charset="0"/>
                    </a:rPr>
                    <m:t>p</m:t>
                  </m:r>
                  <m:r>
                    <a:rPr xmlns:a="http://schemas.openxmlformats.org/drawingml/2006/main" sz="1500" i="1">
                      <a:solidFill>
                        <a:srgbClr val="212121"/>
                      </a:solidFill>
                      <a:latin typeface="Cambria Math" panose="02040503050406030204" pitchFamily="18" charset="0"/>
                    </a:rPr>
                    <m:t>e</m:t>
                  </m:r>
                  <m:r>
                    <a:rPr xmlns:a="http://schemas.openxmlformats.org/drawingml/2006/main" sz="1500" i="1">
                      <a:solidFill>
                        <a:srgbClr val="212121"/>
                      </a:solidFill>
                      <a:latin typeface="Cambria Math" panose="02040503050406030204" pitchFamily="18" charset="0"/>
                    </a:rPr>
                    <m:t>o</m:t>
                  </m:r>
                  <m:r>
                    <a:rPr xmlns:a="http://schemas.openxmlformats.org/drawingml/2006/main" sz="1500" i="1">
                      <a:solidFill>
                        <a:srgbClr val="212121"/>
                      </a:solidFill>
                      <a:latin typeface="Cambria Math" panose="02040503050406030204" pitchFamily="18" charset="0"/>
                    </a:rPr>
                    <m:t>f</m:t>
                  </m:r>
                  <m:r>
                    <a:rPr xmlns:a="http://schemas.openxmlformats.org/drawingml/2006/main" sz="1500" i="1">
                      <a:solidFill>
                        <a:srgbClr val="212121"/>
                      </a:solidFill>
                      <a:latin typeface="Cambria Math" panose="02040503050406030204" pitchFamily="18" charset="0"/>
                    </a:rPr>
                    <m:t>T</m:t>
                  </m:r>
                  <m:r>
                    <a:rPr xmlns:a="http://schemas.openxmlformats.org/drawingml/2006/main" sz="1500" i="1">
                      <a:solidFill>
                        <a:srgbClr val="212121"/>
                      </a:solidFill>
                      <a:latin typeface="Cambria Math" panose="02040503050406030204" pitchFamily="18" charset="0"/>
                    </a:rPr>
                    <m:t>e</m:t>
                  </m:r>
                  <m:r>
                    <a:rPr xmlns:a="http://schemas.openxmlformats.org/drawingml/2006/main" sz="1500" i="1">
                      <a:solidFill>
                        <a:srgbClr val="212121"/>
                      </a:solidFill>
                      <a:latin typeface="Cambria Math" panose="02040503050406030204" pitchFamily="18" charset="0"/>
                    </a:rPr>
                    <m:t>n</m:t>
                  </m:r>
                  <m:r>
                    <a:rPr xmlns:a="http://schemas.openxmlformats.org/drawingml/2006/main" sz="1500" i="1">
                      <a:solidFill>
                        <a:srgbClr val="212121"/>
                      </a:solidFill>
                      <a:latin typeface="Cambria Math" panose="02040503050406030204" pitchFamily="18" charset="0"/>
                    </a:rPr>
                    <m:t>s</m:t>
                  </m:r>
                  <m:r>
                    <a:rPr xmlns:a="http://schemas.openxmlformats.org/drawingml/2006/main" sz="1500" i="1">
                      <a:solidFill>
                        <a:srgbClr val="212121"/>
                      </a:solidFill>
                      <a:latin typeface="Cambria Math" panose="02040503050406030204" pitchFamily="18" charset="0"/>
                    </a:rPr>
                    <m:t>o</m:t>
                  </m:r>
                  <m:r>
                    <a:rPr xmlns:a="http://schemas.openxmlformats.org/drawingml/2006/main" sz="1500" i="1">
                      <a:solidFill>
                        <a:srgbClr val="212121"/>
                      </a:solidFill>
                      <a:latin typeface="Cambria Math" panose="02040503050406030204" pitchFamily="18" charset="0"/>
                    </a:rPr>
                    <m:t>r</m:t>
                  </m:r>
                  <m:r>
                    <a:rPr xmlns:a="http://schemas.openxmlformats.org/drawingml/2006/main" sz="1500" i="1">
                      <a:solidFill>
                        <a:srgbClr val="212121"/>
                      </a:solidFill>
                      <a:latin typeface="Cambria Math" panose="02040503050406030204" pitchFamily="18" charset="0"/>
                    </a:rPr>
                    <m:t>(</m:t>
                  </m:r>
                  <m:r>
                    <a:rPr xmlns:a="http://schemas.openxmlformats.org/drawingml/2006/main" sz="1500" i="1">
                      <a:solidFill>
                        <a:srgbClr val="212121"/>
                      </a:solidFill>
                      <a:latin typeface="Cambria Math" panose="02040503050406030204" pitchFamily="18" charset="0"/>
                    </a:rPr>
                    <m:t>b</m:t>
                  </m:r>
                  <m:r>
                    <a:rPr xmlns:a="http://schemas.openxmlformats.org/drawingml/2006/main" sz="1500" i="1">
                      <a:solidFill>
                        <a:srgbClr val="212121"/>
                      </a:solidFill>
                      <a:latin typeface="Cambria Math" panose="02040503050406030204" pitchFamily="18" charset="0"/>
                    </a:rPr>
                    <m:t>a</m:t>
                  </m:r>
                  <m:r>
                    <a:rPr xmlns:a="http://schemas.openxmlformats.org/drawingml/2006/main" sz="1500" i="1">
                      <a:solidFill>
                        <a:srgbClr val="212121"/>
                      </a:solidFill>
                      <a:latin typeface="Cambria Math" panose="02040503050406030204" pitchFamily="18" charset="0"/>
                    </a:rPr>
                    <m:t>t</m:t>
                  </m:r>
                  <m:r>
                    <a:rPr xmlns:a="http://schemas.openxmlformats.org/drawingml/2006/main" sz="1500" i="1">
                      <a:solidFill>
                        <a:srgbClr val="212121"/>
                      </a:solidFill>
                      <a:latin typeface="Cambria Math" panose="02040503050406030204" pitchFamily="18" charset="0"/>
                    </a:rPr>
                    <m:t>c</m:t>
                  </m:r>
                  <m:r>
                    <a:rPr xmlns:a="http://schemas.openxmlformats.org/drawingml/2006/main" sz="1500" i="1">
                      <a:solidFill>
                        <a:srgbClr val="212121"/>
                      </a:solidFill>
                      <a:latin typeface="Cambria Math" panose="02040503050406030204" pitchFamily="18" charset="0"/>
                    </a:rPr>
                    <m:t>h</m:t>
                  </m:r>
                  <m:r>
                    <a:rPr xmlns:a="http://schemas.openxmlformats.org/drawingml/2006/main" sz="1500" i="1">
                      <a:solidFill>
                        <a:srgbClr val="212121"/>
                      </a:solidFill>
                      <a:latin typeface="Cambria Math" panose="02040503050406030204" pitchFamily="18" charset="0"/>
                    </a:rPr>
                    <m:t>s</m:t>
                  </m:r>
                  <m:r>
                    <a:rPr xmlns:a="http://schemas.openxmlformats.org/drawingml/2006/main" sz="1500" i="1">
                      <a:solidFill>
                        <a:srgbClr val="212121"/>
                      </a:solidFill>
                      <a:latin typeface="Cambria Math" panose="02040503050406030204" pitchFamily="18" charset="0"/>
                    </a:rPr>
                    <m:t>i</m:t>
                  </m:r>
                  <m:r>
                    <a:rPr xmlns:a="http://schemas.openxmlformats.org/drawingml/2006/main" sz="1500" i="1">
                      <a:solidFill>
                        <a:srgbClr val="212121"/>
                      </a:solidFill>
                      <a:latin typeface="Cambria Math" panose="02040503050406030204" pitchFamily="18" charset="0"/>
                    </a:rPr>
                    <m:t>z</m:t>
                  </m:r>
                  <m:r>
                    <a:rPr xmlns:a="http://schemas.openxmlformats.org/drawingml/2006/main" sz="1500" i="1">
                      <a:solidFill>
                        <a:srgbClr val="212121"/>
                      </a:solidFill>
                      <a:latin typeface="Cambria Math" panose="02040503050406030204" pitchFamily="18" charset="0"/>
                    </a:rPr>
                    <m:t>e</m:t>
                  </m:r>
                  <m:r>
                    <a:rPr xmlns:a="http://schemas.openxmlformats.org/drawingml/2006/main" sz="1500" i="1">
                      <a:solidFill>
                        <a:srgbClr val="212121"/>
                      </a:solidFill>
                      <a:latin typeface="Cambria Math" panose="02040503050406030204" pitchFamily="18" charset="0"/>
                    </a:rPr>
                    <m:t>,784</m:t>
                  </m:r>
                  <m:r>
                    <a:rPr xmlns:a="http://schemas.openxmlformats.org/drawingml/2006/main" sz="1500" i="1">
                      <a:solidFill>
                        <a:srgbClr val="212121"/>
                      </a:solidFill>
                      <a:latin typeface="Cambria Math" panose="02040503050406030204" pitchFamily="18" charset="0"/>
                    </a:rPr>
                    <m:t>)</m:t>
                  </m:r>
                </m:oMath>
              </m:oMathPara>
            </a14:m>
            <a:endParaRPr sz="1500">
              <a:solidFill>
                <a:srgbClr val="222222"/>
              </a:solidFill>
            </a:endParaRPr>
          </a:p>
        </p:txBody>
      </p:sp>
    </p:spTree>
  </p:cSld>
  <p:clrMapOvr>
    <a:masterClrMapping/>
  </p:clrMapOvr>
  <p:transition xmlns:p14="http://schemas.microsoft.com/office/powerpoint/2010/main" spd="med" advClick="1"/>
</p:sld>
</file>

<file path=ppt/slides/slide4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51" name="Circle"/>
          <p:cNvSpPr/>
          <p:nvPr/>
        </p:nvSpPr>
        <p:spPr>
          <a:xfrm>
            <a:off x="3801589" y="4044646"/>
            <a:ext cx="701272" cy="701272"/>
          </a:xfrm>
          <a:prstGeom prst="ellipse">
            <a:avLst/>
          </a:prstGeom>
          <a:solidFill>
            <a:srgbClr val="BAB9A0"/>
          </a:solidFill>
          <a:ln w="25400">
            <a:solidFill>
              <a:schemeClr val="accent1"/>
            </a:solidFill>
          </a:ln>
        </p:spPr>
        <p:txBody>
          <a:bodyPr lIns="0" tIns="0" rIns="0" bIns="0"/>
          <a:lstStyle/>
          <a:p>
            <a:pPr/>
          </a:p>
        </p:txBody>
      </p:sp>
      <p:sp>
        <p:nvSpPr>
          <p:cNvPr id="2752" name="Rectangle"/>
          <p:cNvSpPr/>
          <p:nvPr/>
        </p:nvSpPr>
        <p:spPr>
          <a:xfrm>
            <a:off x="494917" y="966894"/>
            <a:ext cx="573057" cy="3854399"/>
          </a:xfrm>
          <a:prstGeom prst="rect">
            <a:avLst/>
          </a:prstGeom>
          <a:ln w="25400">
            <a:solidFill>
              <a:srgbClr val="6572DA"/>
            </a:solidFill>
          </a:ln>
        </p:spPr>
        <p:txBody>
          <a:bodyPr lIns="0" tIns="0" rIns="0" bIns="0"/>
          <a:lstStyle/>
          <a:p>
            <a:pPr/>
          </a:p>
        </p:txBody>
      </p:sp>
      <p:sp>
        <p:nvSpPr>
          <p:cNvPr id="2753" name="Rectangle"/>
          <p:cNvSpPr/>
          <p:nvPr/>
        </p:nvSpPr>
        <p:spPr>
          <a:xfrm>
            <a:off x="6357034" y="1751706"/>
            <a:ext cx="573057" cy="2493298"/>
          </a:xfrm>
          <a:prstGeom prst="rect">
            <a:avLst/>
          </a:prstGeom>
          <a:ln w="25400">
            <a:solidFill>
              <a:srgbClr val="E35C44">
                <a:alpha val="51856"/>
              </a:srgbClr>
            </a:solidFill>
          </a:ln>
        </p:spPr>
        <p:txBody>
          <a:bodyPr lIns="0" tIns="0" rIns="0" bIns="0"/>
          <a:lstStyle/>
          <a:p>
            <a:pPr/>
          </a:p>
        </p:txBody>
      </p:sp>
      <p:sp>
        <p:nvSpPr>
          <p:cNvPr id="2754" name="Line"/>
          <p:cNvSpPr/>
          <p:nvPr/>
        </p:nvSpPr>
        <p:spPr>
          <a:xfrm flipH="1" flipV="1">
            <a:off x="2530293" y="1774627"/>
            <a:ext cx="1185658" cy="327171"/>
          </a:xfrm>
          <a:prstGeom prst="line">
            <a:avLst/>
          </a:prstGeom>
          <a:ln w="12700">
            <a:solidFill>
              <a:srgbClr val="6572DA"/>
            </a:solidFill>
            <a:prstDash val="sysDot"/>
            <a:miter lim="400000"/>
          </a:ln>
        </p:spPr>
        <p:txBody>
          <a:bodyPr lIns="0" tIns="0" rIns="0" bIns="0"/>
          <a:lstStyle/>
          <a:p>
            <a:pPr/>
          </a:p>
        </p:txBody>
      </p:sp>
      <p:sp>
        <p:nvSpPr>
          <p:cNvPr id="2755" name="Line"/>
          <p:cNvSpPr/>
          <p:nvPr/>
        </p:nvSpPr>
        <p:spPr>
          <a:xfrm flipH="1">
            <a:off x="2530294" y="3695262"/>
            <a:ext cx="1185658" cy="509192"/>
          </a:xfrm>
          <a:prstGeom prst="line">
            <a:avLst/>
          </a:prstGeom>
          <a:ln w="12700">
            <a:solidFill>
              <a:srgbClr val="6572DA"/>
            </a:solidFill>
            <a:prstDash val="sysDot"/>
            <a:miter lim="400000"/>
          </a:ln>
        </p:spPr>
        <p:txBody>
          <a:bodyPr lIns="0" tIns="0" rIns="0" bIns="0"/>
          <a:lstStyle/>
          <a:p>
            <a:pPr/>
          </a:p>
        </p:txBody>
      </p:sp>
      <p:sp>
        <p:nvSpPr>
          <p:cNvPr id="2756" name="Line"/>
          <p:cNvSpPr/>
          <p:nvPr/>
        </p:nvSpPr>
        <p:spPr>
          <a:xfrm flipH="1" flipV="1">
            <a:off x="5480664" y="3574848"/>
            <a:ext cx="865548" cy="652088"/>
          </a:xfrm>
          <a:prstGeom prst="line">
            <a:avLst/>
          </a:prstGeom>
          <a:ln w="12700">
            <a:solidFill>
              <a:srgbClr val="E35C44">
                <a:alpha val="51856"/>
              </a:srgbClr>
            </a:solidFill>
            <a:prstDash val="sysDot"/>
            <a:miter lim="400000"/>
          </a:ln>
        </p:spPr>
        <p:txBody>
          <a:bodyPr lIns="0" tIns="0" rIns="0" bIns="0"/>
          <a:lstStyle/>
          <a:p>
            <a:pPr/>
          </a:p>
        </p:txBody>
      </p:sp>
      <p:sp>
        <p:nvSpPr>
          <p:cNvPr id="2757" name="Line"/>
          <p:cNvSpPr/>
          <p:nvPr/>
        </p:nvSpPr>
        <p:spPr>
          <a:xfrm flipH="1">
            <a:off x="5468505" y="1747336"/>
            <a:ext cx="883908" cy="691968"/>
          </a:xfrm>
          <a:prstGeom prst="line">
            <a:avLst/>
          </a:prstGeom>
          <a:ln w="12700">
            <a:solidFill>
              <a:srgbClr val="E35C44">
                <a:alpha val="51856"/>
              </a:srgbClr>
            </a:solidFill>
            <a:prstDash val="sysDot"/>
            <a:miter lim="400000"/>
          </a:ln>
        </p:spPr>
        <p:txBody>
          <a:bodyPr lIns="0" tIns="0" rIns="0" bIns="0"/>
          <a:lstStyle/>
          <a:p>
            <a:pPr/>
          </a:p>
        </p:txBody>
      </p:sp>
      <p:sp>
        <p:nvSpPr>
          <p:cNvPr id="2758" name="Decoder"/>
          <p:cNvSpPr txBox="1"/>
          <p:nvPr/>
        </p:nvSpPr>
        <p:spPr>
          <a:xfrm>
            <a:off x="6644668" y="6035593"/>
            <a:ext cx="1176952" cy="339266"/>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ctr">
              <a:defRPr>
                <a:solidFill>
                  <a:srgbClr val="E35C44"/>
                </a:solidFill>
              </a:defRPr>
            </a:lvl1pPr>
          </a:lstStyle>
          <a:p>
            <a:pPr/>
            <a:r>
              <a:t>Decoder</a:t>
            </a:r>
          </a:p>
        </p:txBody>
      </p:sp>
      <p:sp>
        <p:nvSpPr>
          <p:cNvPr id="2759" name="Encoder"/>
          <p:cNvSpPr txBox="1"/>
          <p:nvPr/>
        </p:nvSpPr>
        <p:spPr>
          <a:xfrm>
            <a:off x="1415743" y="6035593"/>
            <a:ext cx="1160091" cy="339266"/>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ctr">
              <a:defRPr>
                <a:solidFill>
                  <a:srgbClr val="6572DA"/>
                </a:solidFill>
              </a:defRPr>
            </a:lvl1pPr>
          </a:lstStyle>
          <a:p>
            <a:pPr/>
            <a:r>
              <a:t>Encoder</a:t>
            </a:r>
          </a:p>
        </p:txBody>
      </p:sp>
      <p:sp>
        <p:nvSpPr>
          <p:cNvPr id="2797" name="Connection Line"/>
          <p:cNvSpPr/>
          <p:nvPr/>
        </p:nvSpPr>
        <p:spPr>
          <a:xfrm>
            <a:off x="573938" y="5492100"/>
            <a:ext cx="3326925" cy="302970"/>
          </a:xfrm>
          <a:custGeom>
            <a:avLst/>
            <a:gdLst/>
            <a:ahLst/>
            <a:cxnLst>
              <a:cxn ang="0">
                <a:pos x="wd2" y="hd2"/>
              </a:cxn>
              <a:cxn ang="5400000">
                <a:pos x="wd2" y="hd2"/>
              </a:cxn>
              <a:cxn ang="10800000">
                <a:pos x="wd2" y="hd2"/>
              </a:cxn>
              <a:cxn ang="16200000">
                <a:pos x="wd2" y="hd2"/>
              </a:cxn>
            </a:cxnLst>
            <a:rect l="0" t="0" r="r" b="b"/>
            <a:pathLst>
              <a:path w="21600" h="16205" fill="norm" stroke="1" extrusionOk="0">
                <a:moveTo>
                  <a:pt x="0" y="0"/>
                </a:moveTo>
                <a:cubicBezTo>
                  <a:pt x="7828" y="21228"/>
                  <a:pt x="15028" y="21600"/>
                  <a:pt x="21600" y="1116"/>
                </a:cubicBezTo>
              </a:path>
            </a:pathLst>
          </a:custGeom>
          <a:ln w="25400">
            <a:solidFill>
              <a:srgbClr val="6572DA"/>
            </a:solidFill>
            <a:prstDash val="sysDot"/>
            <a:miter lim="400000"/>
          </a:ln>
        </p:spPr>
        <p:txBody>
          <a:bodyPr/>
          <a:lstStyle/>
          <a:p>
            <a:pPr/>
          </a:p>
        </p:txBody>
      </p:sp>
      <p:sp>
        <p:nvSpPr>
          <p:cNvPr id="2798" name="Connection Line"/>
          <p:cNvSpPr/>
          <p:nvPr/>
        </p:nvSpPr>
        <p:spPr>
          <a:xfrm>
            <a:off x="5470823" y="5349537"/>
            <a:ext cx="3525206" cy="431785"/>
          </a:xfrm>
          <a:custGeom>
            <a:avLst/>
            <a:gdLst/>
            <a:ahLst/>
            <a:cxnLst>
              <a:cxn ang="0">
                <a:pos x="wd2" y="hd2"/>
              </a:cxn>
              <a:cxn ang="5400000">
                <a:pos x="wd2" y="hd2"/>
              </a:cxn>
              <a:cxn ang="10800000">
                <a:pos x="wd2" y="hd2"/>
              </a:cxn>
              <a:cxn ang="16200000">
                <a:pos x="wd2" y="hd2"/>
              </a:cxn>
            </a:cxnLst>
            <a:rect l="0" t="0" r="r" b="b"/>
            <a:pathLst>
              <a:path w="21600" h="16422" fill="norm" stroke="1" extrusionOk="0">
                <a:moveTo>
                  <a:pt x="0" y="0"/>
                </a:moveTo>
                <a:cubicBezTo>
                  <a:pt x="7724" y="19351"/>
                  <a:pt x="14924" y="21600"/>
                  <a:pt x="21600" y="6746"/>
                </a:cubicBezTo>
              </a:path>
            </a:pathLst>
          </a:custGeom>
          <a:ln w="25400">
            <a:solidFill>
              <a:srgbClr val="F1AB9F"/>
            </a:solidFill>
            <a:custDash>
              <a:ds d="200000" sp="200000"/>
            </a:custDash>
            <a:miter lim="400000"/>
          </a:ln>
        </p:spPr>
        <p:txBody>
          <a:bodyPr/>
          <a:lstStyle/>
          <a:p>
            <a:pPr/>
          </a:p>
        </p:txBody>
      </p:sp>
      <p:sp>
        <p:nvSpPr>
          <p:cNvPr id="2762" name="Equation"/>
          <p:cNvSpPr txBox="1"/>
          <p:nvPr/>
        </p:nvSpPr>
        <p:spPr>
          <a:xfrm rot="16200000">
            <a:off x="317277" y="2812273"/>
            <a:ext cx="624685" cy="163641"/>
          </a:xfrm>
          <a:prstGeom prst="rect">
            <a:avLst/>
          </a:prstGeom>
          <a:ln w="12700">
            <a:miter lim="400000"/>
          </a:ln>
        </p:spPr>
        <p:txBody>
          <a:bodyPr wrap="none" lIns="0" tIns="0" rIns="0" bIns="0">
            <a:spAutoFit/>
          </a:bodyPr>
          <a:lstStyle/>
          <a:p>
            <a:pPr latinLnBrk="1">
              <a:defRPr sz="1800">
                <a:solidFill>
                  <a:srgbClr val="000000"/>
                </a:solidFill>
              </a:defRPr>
            </a:pPr>
            <a14:m>
              <m:oMathPara>
                <m:oMathParaPr>
                  <m:jc m:val="centerGroup"/>
                </m:oMathParaPr>
                <m:oMath>
                  <m:r>
                    <a:rPr xmlns:a="http://schemas.openxmlformats.org/drawingml/2006/main" sz="1500" i="1">
                      <a:solidFill>
                        <a:srgbClr val="6472D9"/>
                      </a:solidFill>
                      <a:latin typeface="Cambria Math" panose="02040503050406030204" pitchFamily="18" charset="0"/>
                    </a:rPr>
                    <m:t>I</m:t>
                  </m:r>
                  <m:r>
                    <a:rPr xmlns:a="http://schemas.openxmlformats.org/drawingml/2006/main" sz="1500" i="1">
                      <a:solidFill>
                        <a:srgbClr val="6472D9"/>
                      </a:solidFill>
                      <a:latin typeface="Cambria Math" panose="02040503050406030204" pitchFamily="18" charset="0"/>
                    </a:rPr>
                    <m:t>n</m:t>
                  </m:r>
                  <m:r>
                    <a:rPr xmlns:a="http://schemas.openxmlformats.org/drawingml/2006/main" sz="1500" i="1">
                      <a:solidFill>
                        <a:srgbClr val="6472D9"/>
                      </a:solidFill>
                      <a:latin typeface="Cambria Math" panose="02040503050406030204" pitchFamily="18" charset="0"/>
                    </a:rPr>
                    <m:t>p</m:t>
                  </m:r>
                  <m:r>
                    <a:rPr xmlns:a="http://schemas.openxmlformats.org/drawingml/2006/main" sz="1500" i="1">
                      <a:solidFill>
                        <a:srgbClr val="6472D9"/>
                      </a:solidFill>
                      <a:latin typeface="Cambria Math" panose="02040503050406030204" pitchFamily="18" charset="0"/>
                    </a:rPr>
                    <m:t>u</m:t>
                  </m:r>
                  <m:r>
                    <a:rPr xmlns:a="http://schemas.openxmlformats.org/drawingml/2006/main" sz="1500" i="1">
                      <a:solidFill>
                        <a:srgbClr val="6472D9"/>
                      </a:solidFill>
                      <a:latin typeface="Cambria Math" panose="02040503050406030204" pitchFamily="18" charset="0"/>
                    </a:rPr>
                    <m:t>t</m:t>
                  </m:r>
                  <m:r>
                    <a:rPr xmlns:a="http://schemas.openxmlformats.org/drawingml/2006/main" sz="1500" i="1">
                      <a:solidFill>
                        <a:srgbClr val="6472D9"/>
                      </a:solidFill>
                      <a:latin typeface="Cambria Math" panose="02040503050406030204" pitchFamily="18" charset="0"/>
                    </a:rPr>
                    <m:t>X</m:t>
                  </m:r>
                </m:oMath>
              </m:oMathPara>
            </a14:m>
            <a:endParaRPr sz="1500">
              <a:solidFill>
                <a:srgbClr val="6572DA"/>
              </a:solidFill>
            </a:endParaRPr>
          </a:p>
        </p:txBody>
      </p:sp>
      <p:sp>
        <p:nvSpPr>
          <p:cNvPr id="2763" name="Equation"/>
          <p:cNvSpPr txBox="1"/>
          <p:nvPr/>
        </p:nvSpPr>
        <p:spPr>
          <a:xfrm rot="16200000">
            <a:off x="4655623" y="2938614"/>
            <a:ext cx="964750" cy="85345"/>
          </a:xfrm>
          <a:prstGeom prst="rect">
            <a:avLst/>
          </a:prstGeom>
          <a:ln w="12700">
            <a:miter lim="400000"/>
          </a:ln>
        </p:spPr>
        <p:txBody>
          <a:bodyPr wrap="none" lIns="0" tIns="0" rIns="0" bIns="0">
            <a:spAutoFit/>
          </a:bodyPr>
          <a:lstStyle/>
          <a:p>
            <a:pPr latinLnBrk="1">
              <a:defRPr sz="1800">
                <a:solidFill>
                  <a:srgbClr val="000000"/>
                </a:solidFill>
              </a:defRPr>
            </a:pPr>
            <a14:m>
              <m:oMathPara>
                <m:oMathParaPr>
                  <m:jc m:val="centerGroup"/>
                </m:oMathParaPr>
                <m:oMath>
                  <m:r>
                    <a:rPr xmlns:a="http://schemas.openxmlformats.org/drawingml/2006/main" sz="1000" i="1">
                      <a:solidFill>
                        <a:srgbClr val="BAB99F"/>
                      </a:solidFill>
                      <a:latin typeface="Cambria Math" panose="02040503050406030204" pitchFamily="18" charset="0"/>
                    </a:rPr>
                    <m:t>L</m:t>
                  </m:r>
                  <m:r>
                    <a:rPr xmlns:a="http://schemas.openxmlformats.org/drawingml/2006/main" sz="1000" i="1">
                      <a:solidFill>
                        <a:srgbClr val="BAB99F"/>
                      </a:solidFill>
                      <a:latin typeface="Cambria Math" panose="02040503050406030204" pitchFamily="18" charset="0"/>
                    </a:rPr>
                    <m:t>a</m:t>
                  </m:r>
                  <m:r>
                    <a:rPr xmlns:a="http://schemas.openxmlformats.org/drawingml/2006/main" sz="1000" i="1">
                      <a:solidFill>
                        <a:srgbClr val="BAB99F"/>
                      </a:solidFill>
                      <a:latin typeface="Cambria Math" panose="02040503050406030204" pitchFamily="18" charset="0"/>
                    </a:rPr>
                    <m:t>t</m:t>
                  </m:r>
                  <m:r>
                    <a:rPr xmlns:a="http://schemas.openxmlformats.org/drawingml/2006/main" sz="1000" i="1">
                      <a:solidFill>
                        <a:srgbClr val="BAB99F"/>
                      </a:solidFill>
                      <a:latin typeface="Cambria Math" panose="02040503050406030204" pitchFamily="18" charset="0"/>
                    </a:rPr>
                    <m:t>e</m:t>
                  </m:r>
                  <m:r>
                    <a:rPr xmlns:a="http://schemas.openxmlformats.org/drawingml/2006/main" sz="1000" i="1">
                      <a:solidFill>
                        <a:srgbClr val="BAB99F"/>
                      </a:solidFill>
                      <a:latin typeface="Cambria Math" panose="02040503050406030204" pitchFamily="18" charset="0"/>
                    </a:rPr>
                    <m:t>n</m:t>
                  </m:r>
                  <m:r>
                    <a:rPr xmlns:a="http://schemas.openxmlformats.org/drawingml/2006/main" sz="1000" i="1">
                      <a:solidFill>
                        <a:srgbClr val="BAB99F"/>
                      </a:solidFill>
                      <a:latin typeface="Cambria Math" panose="02040503050406030204" pitchFamily="18" charset="0"/>
                    </a:rPr>
                    <m:t>t</m:t>
                  </m:r>
                  <m:r>
                    <a:rPr xmlns:a="http://schemas.openxmlformats.org/drawingml/2006/main" sz="1000" i="1">
                      <a:solidFill>
                        <a:srgbClr val="BAB99F"/>
                      </a:solidFill>
                      <a:latin typeface="Cambria Math" panose="02040503050406030204" pitchFamily="18" charset="0"/>
                    </a:rPr>
                    <m:t>V</m:t>
                  </m:r>
                  <m:r>
                    <a:rPr xmlns:a="http://schemas.openxmlformats.org/drawingml/2006/main" sz="1000" i="1">
                      <a:solidFill>
                        <a:srgbClr val="BAB99F"/>
                      </a:solidFill>
                      <a:latin typeface="Cambria Math" panose="02040503050406030204" pitchFamily="18" charset="0"/>
                    </a:rPr>
                    <m:t>e</m:t>
                  </m:r>
                  <m:r>
                    <a:rPr xmlns:a="http://schemas.openxmlformats.org/drawingml/2006/main" sz="1000" i="1">
                      <a:solidFill>
                        <a:srgbClr val="BAB99F"/>
                      </a:solidFill>
                      <a:latin typeface="Cambria Math" panose="02040503050406030204" pitchFamily="18" charset="0"/>
                    </a:rPr>
                    <m:t>c</m:t>
                  </m:r>
                  <m:r>
                    <a:rPr xmlns:a="http://schemas.openxmlformats.org/drawingml/2006/main" sz="1000" i="1">
                      <a:solidFill>
                        <a:srgbClr val="BAB99F"/>
                      </a:solidFill>
                      <a:latin typeface="Cambria Math" panose="02040503050406030204" pitchFamily="18" charset="0"/>
                    </a:rPr>
                    <m:t>t</m:t>
                  </m:r>
                  <m:r>
                    <a:rPr xmlns:a="http://schemas.openxmlformats.org/drawingml/2006/main" sz="1000" i="1">
                      <a:solidFill>
                        <a:srgbClr val="BAB99F"/>
                      </a:solidFill>
                      <a:latin typeface="Cambria Math" panose="02040503050406030204" pitchFamily="18" charset="0"/>
                    </a:rPr>
                    <m:t>o</m:t>
                  </m:r>
                  <m:r>
                    <a:rPr xmlns:a="http://schemas.openxmlformats.org/drawingml/2006/main" sz="1000" i="1">
                      <a:solidFill>
                        <a:srgbClr val="BAB99F"/>
                      </a:solidFill>
                      <a:latin typeface="Cambria Math" panose="02040503050406030204" pitchFamily="18" charset="0"/>
                    </a:rPr>
                    <m:t>r</m:t>
                  </m:r>
                  <m:r>
                    <a:rPr xmlns:a="http://schemas.openxmlformats.org/drawingml/2006/main" sz="1000" i="1">
                      <a:solidFill>
                        <a:srgbClr val="BAB99F"/>
                      </a:solidFill>
                      <a:latin typeface="Cambria Math" panose="02040503050406030204" pitchFamily="18" charset="0"/>
                    </a:rPr>
                    <m:t>Z</m:t>
                  </m:r>
                </m:oMath>
              </m:oMathPara>
            </a14:m>
            <a:endParaRPr sz="1000">
              <a:solidFill>
                <a:srgbClr val="BAB9A0"/>
              </a:solidFill>
            </a:endParaRPr>
          </a:p>
        </p:txBody>
      </p:sp>
      <p:sp>
        <p:nvSpPr>
          <p:cNvPr id="2764" name="Rectangle"/>
          <p:cNvSpPr/>
          <p:nvPr/>
        </p:nvSpPr>
        <p:spPr>
          <a:xfrm>
            <a:off x="3714853" y="2117476"/>
            <a:ext cx="377104" cy="731583"/>
          </a:xfrm>
          <a:prstGeom prst="rect">
            <a:avLst/>
          </a:prstGeom>
          <a:ln w="25400">
            <a:solidFill>
              <a:srgbClr val="932192"/>
            </a:solidFill>
          </a:ln>
        </p:spPr>
        <p:txBody>
          <a:bodyPr lIns="0" tIns="0" rIns="0" bIns="0"/>
          <a:lstStyle/>
          <a:p>
            <a:pPr/>
          </a:p>
        </p:txBody>
      </p:sp>
      <p:grpSp>
        <p:nvGrpSpPr>
          <p:cNvPr id="2767" name="Group"/>
          <p:cNvGrpSpPr/>
          <p:nvPr/>
        </p:nvGrpSpPr>
        <p:grpSpPr>
          <a:xfrm>
            <a:off x="4067540" y="2351622"/>
            <a:ext cx="879746" cy="768786"/>
            <a:chOff x="0" y="0"/>
            <a:chExt cx="879744" cy="768785"/>
          </a:xfrm>
        </p:grpSpPr>
        <p:sp>
          <p:nvSpPr>
            <p:cNvPr id="2765" name="Direct…"/>
            <p:cNvSpPr txBox="1"/>
            <p:nvPr/>
          </p:nvSpPr>
          <p:spPr>
            <a:xfrm rot="2162091">
              <a:off x="18974" y="215238"/>
              <a:ext cx="841796" cy="33831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p>
              <a:pPr>
                <a:defRPr sz="900">
                  <a:solidFill>
                    <a:schemeClr val="accent4">
                      <a:lumOff val="-3294"/>
                    </a:schemeClr>
                  </a:solidFill>
                </a:defRPr>
              </a:pPr>
              <a:r>
                <a:t>Direct</a:t>
              </a:r>
            </a:p>
            <a:p>
              <a:pPr>
                <a:defRPr sz="900">
                  <a:solidFill>
                    <a:schemeClr val="accent4">
                      <a:lumOff val="-3294"/>
                    </a:schemeClr>
                  </a:solidFill>
                </a:defRPr>
              </a:pPr>
              <a:r>
                <a:t> Connection</a:t>
              </a:r>
            </a:p>
          </p:txBody>
        </p:sp>
        <p:sp>
          <p:nvSpPr>
            <p:cNvPr id="2766" name="Line"/>
            <p:cNvSpPr/>
            <p:nvPr/>
          </p:nvSpPr>
          <p:spPr>
            <a:xfrm>
              <a:off x="101629" y="132846"/>
              <a:ext cx="588795" cy="414126"/>
            </a:xfrm>
            <a:prstGeom prst="line">
              <a:avLst/>
            </a:prstGeom>
            <a:noFill/>
            <a:ln w="25400" cap="flat">
              <a:solidFill>
                <a:schemeClr val="accent4">
                  <a:lumOff val="-3294"/>
                </a:schemeClr>
              </a:solidFill>
              <a:prstDash val="solid"/>
              <a:round/>
              <a:tailEnd type="triangle" w="med" len="med"/>
            </a:ln>
            <a:effectLst/>
          </p:spPr>
          <p:txBody>
            <a:bodyPr wrap="square" lIns="0" tIns="0" rIns="0" bIns="0" numCol="1" anchor="t">
              <a:noAutofit/>
            </a:bodyPr>
            <a:lstStyle/>
            <a:p>
              <a:pPr/>
            </a:p>
          </p:txBody>
        </p:sp>
      </p:grpSp>
      <p:sp>
        <p:nvSpPr>
          <p:cNvPr id="2768" name="Rectangle"/>
          <p:cNvSpPr/>
          <p:nvPr/>
        </p:nvSpPr>
        <p:spPr>
          <a:xfrm>
            <a:off x="3710830" y="2952158"/>
            <a:ext cx="383189" cy="743386"/>
          </a:xfrm>
          <a:prstGeom prst="rect">
            <a:avLst/>
          </a:prstGeom>
          <a:ln w="25400">
            <a:solidFill>
              <a:srgbClr val="03A902"/>
            </a:solidFill>
          </a:ln>
        </p:spPr>
        <p:txBody>
          <a:bodyPr lIns="0" tIns="0" rIns="0" bIns="0"/>
          <a:lstStyle/>
          <a:p>
            <a:pPr/>
          </a:p>
        </p:txBody>
      </p:sp>
      <p:sp>
        <p:nvSpPr>
          <p:cNvPr id="2769" name="mean ( )"/>
          <p:cNvSpPr txBox="1"/>
          <p:nvPr/>
        </p:nvSpPr>
        <p:spPr>
          <a:xfrm rot="16200000">
            <a:off x="3477227" y="2229806"/>
            <a:ext cx="858260" cy="281466"/>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lstStyle/>
          <a:p>
            <a:pPr>
              <a:defRPr sz="1200">
                <a:solidFill>
                  <a:schemeClr val="accent4">
                    <a:lumOff val="-3294"/>
                  </a:schemeClr>
                </a:solidFill>
              </a:defRPr>
            </a:pPr>
            <a:r>
              <a:rPr>
                <a:solidFill>
                  <a:srgbClr val="942192"/>
                </a:solidFill>
              </a:rPr>
              <a:t>mean (</a:t>
            </a:r>
            <a14:m>
              <m:oMath>
                <m:r>
                  <a:rPr xmlns:a="http://schemas.openxmlformats.org/drawingml/2006/main" sz="1450" i="1">
                    <a:solidFill>
                      <a:srgbClr val="932092"/>
                    </a:solidFill>
                    <a:latin typeface="Cambria Math" panose="02040503050406030204" pitchFamily="18" charset="0"/>
                  </a:rPr>
                  <m:t>μ</m:t>
                </m:r>
              </m:oMath>
            </a14:m>
            <a:r>
              <a:rPr>
                <a:solidFill>
                  <a:srgbClr val="942192"/>
                </a:solidFill>
              </a:rPr>
              <a:t>)</a:t>
            </a:r>
            <a:endParaRPr>
              <a:solidFill>
                <a:srgbClr val="942192"/>
              </a:solidFill>
            </a:endParaRPr>
          </a:p>
        </p:txBody>
      </p:sp>
      <p:sp>
        <p:nvSpPr>
          <p:cNvPr id="2770" name="stdev ( )"/>
          <p:cNvSpPr txBox="1"/>
          <p:nvPr/>
        </p:nvSpPr>
        <p:spPr>
          <a:xfrm rot="16200000">
            <a:off x="3492190" y="3062206"/>
            <a:ext cx="828335" cy="278859"/>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lstStyle/>
          <a:p>
            <a:pPr>
              <a:defRPr sz="1200">
                <a:solidFill>
                  <a:srgbClr val="01A900"/>
                </a:solidFill>
              </a:defRPr>
            </a:pPr>
            <a:r>
              <a:t>stdev (</a:t>
            </a:r>
            <a14:m>
              <m:oMath>
                <m:r>
                  <a:rPr xmlns:a="http://schemas.openxmlformats.org/drawingml/2006/main" sz="1400" i="1">
                    <a:solidFill>
                      <a:srgbClr val="00A800"/>
                    </a:solidFill>
                    <a:latin typeface="Cambria Math" panose="02040503050406030204" pitchFamily="18" charset="0"/>
                  </a:rPr>
                  <m:t>σ</m:t>
                </m:r>
              </m:oMath>
            </a14:m>
            <a:r>
              <a:t>)</a:t>
            </a:r>
          </a:p>
        </p:txBody>
      </p:sp>
      <p:sp>
        <p:nvSpPr>
          <p:cNvPr id="2771" name="Equation"/>
          <p:cNvSpPr txBox="1"/>
          <p:nvPr/>
        </p:nvSpPr>
        <p:spPr>
          <a:xfrm>
            <a:off x="3833482" y="4334861"/>
            <a:ext cx="637486" cy="120842"/>
          </a:xfrm>
          <a:prstGeom prst="rect">
            <a:avLst/>
          </a:prstGeom>
          <a:ln w="12700">
            <a:miter lim="400000"/>
          </a:ln>
        </p:spPr>
        <p:txBody>
          <a:bodyPr wrap="none" lIns="0" tIns="0" rIns="0" bIns="0">
            <a:spAutoFit/>
          </a:bodyPr>
          <a:lstStyle/>
          <a:p>
            <a:pPr latinLnBrk="1">
              <a:defRPr sz="1800">
                <a:solidFill>
                  <a:srgbClr val="000000"/>
                </a:solidFill>
              </a:defRPr>
            </a:pPr>
            <a14:m>
              <m:oMathPara>
                <m:oMathParaPr>
                  <m:jc m:val="centerGroup"/>
                </m:oMathParaPr>
                <m:oMath>
                  <m:r>
                    <a:rPr xmlns:a="http://schemas.openxmlformats.org/drawingml/2006/main" sz="1100" i="1">
                      <a:solidFill>
                        <a:srgbClr val="333333"/>
                      </a:solidFill>
                      <a:latin typeface="Cambria Math" panose="02040503050406030204" pitchFamily="18" charset="0"/>
                    </a:rPr>
                    <m:t>ϵ</m:t>
                  </m:r>
                  <m:r>
                    <a:rPr xmlns:a="http://schemas.openxmlformats.org/drawingml/2006/main" sz="1100" i="1">
                      <a:solidFill>
                        <a:srgbClr val="333333"/>
                      </a:solidFill>
                      <a:latin typeface="Cambria Math" panose="02040503050406030204" pitchFamily="18" charset="0"/>
                    </a:rPr>
                    <m:t>∼</m:t>
                  </m:r>
                  <m:r>
                    <m:rPr>
                      <m:scr m:val="script"/>
                    </m:rPr>
                    <a:rPr xmlns:a="http://schemas.openxmlformats.org/drawingml/2006/main" sz="1100" i="1">
                      <a:solidFill>
                        <a:srgbClr val="333333"/>
                      </a:solidFill>
                      <a:latin typeface="Cambria Math" panose="02040503050406030204" pitchFamily="18" charset="0"/>
                    </a:rPr>
                    <m:t>N</m:t>
                  </m:r>
                  <m:r>
                    <a:rPr xmlns:a="http://schemas.openxmlformats.org/drawingml/2006/main" sz="1100" i="1">
                      <a:solidFill>
                        <a:srgbClr val="333333"/>
                      </a:solidFill>
                      <a:latin typeface="Cambria Math" panose="02040503050406030204" pitchFamily="18" charset="0"/>
                    </a:rPr>
                    <m:t>(</m:t>
                  </m:r>
                  <m:r>
                    <a:rPr xmlns:a="http://schemas.openxmlformats.org/drawingml/2006/main" sz="1100" i="1">
                      <a:solidFill>
                        <a:srgbClr val="333333"/>
                      </a:solidFill>
                      <a:latin typeface="Cambria Math" panose="02040503050406030204" pitchFamily="18" charset="0"/>
                    </a:rPr>
                    <m:t>0,1</m:t>
                  </m:r>
                  <m:r>
                    <a:rPr xmlns:a="http://schemas.openxmlformats.org/drawingml/2006/main" sz="1100" i="1">
                      <a:solidFill>
                        <a:srgbClr val="333333"/>
                      </a:solidFill>
                      <a:latin typeface="Cambria Math" panose="02040503050406030204" pitchFamily="18" charset="0"/>
                    </a:rPr>
                    <m:t>)</m:t>
                  </m:r>
                </m:oMath>
              </m:oMathPara>
            </a14:m>
            <a:endParaRPr sz="1100">
              <a:solidFill>
                <a:srgbClr val="333333"/>
              </a:solidFill>
            </a:endParaRPr>
          </a:p>
        </p:txBody>
      </p:sp>
      <p:sp>
        <p:nvSpPr>
          <p:cNvPr id="2772" name="Sample"/>
          <p:cNvSpPr txBox="1"/>
          <p:nvPr/>
        </p:nvSpPr>
        <p:spPr>
          <a:xfrm rot="18626329">
            <a:off x="4183426" y="3657926"/>
            <a:ext cx="541067" cy="171683"/>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defRPr sz="900">
                <a:solidFill>
                  <a:srgbClr val="D92A1A"/>
                </a:solidFill>
              </a:defRPr>
            </a:lvl1pPr>
          </a:lstStyle>
          <a:p>
            <a:pPr/>
            <a:r>
              <a:t>Sample</a:t>
            </a:r>
          </a:p>
        </p:txBody>
      </p:sp>
      <p:sp>
        <p:nvSpPr>
          <p:cNvPr id="2773" name="Line"/>
          <p:cNvSpPr/>
          <p:nvPr/>
        </p:nvSpPr>
        <p:spPr>
          <a:xfrm flipV="1">
            <a:off x="4343863" y="3544029"/>
            <a:ext cx="540633" cy="540633"/>
          </a:xfrm>
          <a:prstGeom prst="line">
            <a:avLst/>
          </a:prstGeom>
          <a:ln w="25400">
            <a:solidFill>
              <a:srgbClr val="D9291B"/>
            </a:solidFill>
            <a:tailEnd type="triangle"/>
          </a:ln>
        </p:spPr>
        <p:txBody>
          <a:bodyPr lIns="0" tIns="0" rIns="0" bIns="0"/>
          <a:lstStyle/>
          <a:p>
            <a:pPr/>
          </a:p>
        </p:txBody>
      </p:sp>
      <p:grpSp>
        <p:nvGrpSpPr>
          <p:cNvPr id="2776" name="Group"/>
          <p:cNvGrpSpPr/>
          <p:nvPr/>
        </p:nvGrpSpPr>
        <p:grpSpPr>
          <a:xfrm rot="17464700">
            <a:off x="4058492" y="2939458"/>
            <a:ext cx="879746" cy="768786"/>
            <a:chOff x="-52000" y="-47164"/>
            <a:chExt cx="879744" cy="768785"/>
          </a:xfrm>
        </p:grpSpPr>
        <p:sp>
          <p:nvSpPr>
            <p:cNvPr id="2774" name="Direct…"/>
            <p:cNvSpPr txBox="1"/>
            <p:nvPr/>
          </p:nvSpPr>
          <p:spPr>
            <a:xfrm rot="2162091">
              <a:off x="-33026" y="168073"/>
              <a:ext cx="841795" cy="33831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p>
              <a:pPr>
                <a:defRPr sz="900">
                  <a:solidFill>
                    <a:schemeClr val="accent4">
                      <a:lumOff val="-3294"/>
                    </a:schemeClr>
                  </a:solidFill>
                </a:defRPr>
              </a:pPr>
              <a:r>
                <a:t> Direct</a:t>
              </a:r>
            </a:p>
            <a:p>
              <a:pPr>
                <a:defRPr sz="900">
                  <a:solidFill>
                    <a:schemeClr val="accent4">
                      <a:lumOff val="-3294"/>
                    </a:schemeClr>
                  </a:solidFill>
                </a:defRPr>
              </a:pPr>
              <a:r>
                <a:t> Connection</a:t>
              </a:r>
            </a:p>
          </p:txBody>
        </p:sp>
        <p:sp>
          <p:nvSpPr>
            <p:cNvPr id="2775" name="Line"/>
            <p:cNvSpPr/>
            <p:nvPr/>
          </p:nvSpPr>
          <p:spPr>
            <a:xfrm>
              <a:off x="101629" y="132846"/>
              <a:ext cx="588795" cy="414126"/>
            </a:xfrm>
            <a:prstGeom prst="line">
              <a:avLst/>
            </a:prstGeom>
            <a:noFill/>
            <a:ln w="25400" cap="flat">
              <a:solidFill>
                <a:schemeClr val="accent4">
                  <a:lumOff val="-3294"/>
                </a:schemeClr>
              </a:solidFill>
              <a:prstDash val="solid"/>
              <a:round/>
              <a:tailEnd type="triangle" w="med" len="med"/>
            </a:ln>
            <a:effectLst/>
          </p:spPr>
          <p:txBody>
            <a:bodyPr wrap="square" lIns="0" tIns="0" rIns="0" bIns="0" numCol="1" anchor="t">
              <a:noAutofit/>
            </a:bodyPr>
            <a:lstStyle/>
            <a:p>
              <a:pPr/>
            </a:p>
          </p:txBody>
        </p:sp>
      </p:grpSp>
      <p:sp>
        <p:nvSpPr>
          <p:cNvPr id="2777" name="Equation"/>
          <p:cNvSpPr txBox="1"/>
          <p:nvPr/>
        </p:nvSpPr>
        <p:spPr>
          <a:xfrm rot="16200000">
            <a:off x="4593421" y="2816874"/>
            <a:ext cx="2112761" cy="136094"/>
          </a:xfrm>
          <a:prstGeom prst="rect">
            <a:avLst/>
          </a:prstGeom>
          <a:ln w="12700">
            <a:miter lim="400000"/>
          </a:ln>
        </p:spPr>
        <p:txBody>
          <a:bodyPr wrap="none" lIns="0" tIns="0" rIns="0" bIns="0">
            <a:spAutoFit/>
          </a:bodyPr>
          <a:lstStyle/>
          <a:p>
            <a:pPr latinLnBrk="1">
              <a:defRPr sz="1800">
                <a:solidFill>
                  <a:srgbClr val="000000"/>
                </a:solidFill>
              </a:defRPr>
            </a:pPr>
            <a14:m>
              <m:oMathPara>
                <m:oMathParaPr>
                  <m:jc m:val="centerGroup"/>
                </m:oMathParaPr>
                <m:oMath>
                  <m:r>
                    <a:rPr xmlns:a="http://schemas.openxmlformats.org/drawingml/2006/main" sz="1200" i="1">
                      <a:solidFill>
                        <a:srgbClr val="333333"/>
                      </a:solidFill>
                      <a:latin typeface="Cambria Math" panose="02040503050406030204" pitchFamily="18" charset="0"/>
                    </a:rPr>
                    <m:t>Z</m:t>
                  </m:r>
                  <m:r>
                    <a:rPr xmlns:a="http://schemas.openxmlformats.org/drawingml/2006/main" sz="1200" i="1">
                      <a:solidFill>
                        <a:srgbClr val="333333"/>
                      </a:solidFill>
                      <a:latin typeface="Cambria Math" panose="02040503050406030204" pitchFamily="18" charset="0"/>
                    </a:rPr>
                    <m:t>=</m:t>
                  </m:r>
                  <m:r>
                    <a:rPr xmlns:a="http://schemas.openxmlformats.org/drawingml/2006/main" sz="1200" i="1">
                      <a:solidFill>
                        <a:srgbClr val="333333"/>
                      </a:solidFill>
                      <a:latin typeface="Cambria Math" panose="02040503050406030204" pitchFamily="18" charset="0"/>
                    </a:rPr>
                    <m:t>μ</m:t>
                  </m:r>
                  <m:r>
                    <a:rPr xmlns:a="http://schemas.openxmlformats.org/drawingml/2006/main" sz="1200" i="1">
                      <a:solidFill>
                        <a:srgbClr val="333333"/>
                      </a:solidFill>
                      <a:latin typeface="Cambria Math" panose="02040503050406030204" pitchFamily="18" charset="0"/>
                    </a:rPr>
                    <m:t>+</m:t>
                  </m:r>
                  <m:r>
                    <a:rPr xmlns:a="http://schemas.openxmlformats.org/drawingml/2006/main" sz="1200" i="1">
                      <a:solidFill>
                        <a:srgbClr val="333333"/>
                      </a:solidFill>
                      <a:latin typeface="Cambria Math" panose="02040503050406030204" pitchFamily="18" charset="0"/>
                    </a:rPr>
                    <m:t>σ</m:t>
                  </m:r>
                  <m:r>
                    <a:rPr xmlns:a="http://schemas.openxmlformats.org/drawingml/2006/main" sz="1200" i="1">
                      <a:solidFill>
                        <a:srgbClr val="333333"/>
                      </a:solidFill>
                      <a:latin typeface="Cambria Math" panose="02040503050406030204" pitchFamily="18" charset="0"/>
                    </a:rPr>
                    <m:t>.</m:t>
                  </m:r>
                  <m:r>
                    <a:rPr xmlns:a="http://schemas.openxmlformats.org/drawingml/2006/main" sz="1200" i="1">
                      <a:solidFill>
                        <a:srgbClr val="333333"/>
                      </a:solidFill>
                      <a:latin typeface="Cambria Math" panose="02040503050406030204" pitchFamily="18" charset="0"/>
                    </a:rPr>
                    <m:t>ϵ</m:t>
                  </m:r>
                  <m:r>
                    <a:rPr xmlns:a="http://schemas.openxmlformats.org/drawingml/2006/main" sz="1200" i="1">
                      <a:solidFill>
                        <a:srgbClr val="333333"/>
                      </a:solidFill>
                      <a:latin typeface="Cambria Math" panose="02040503050406030204" pitchFamily="18" charset="0"/>
                    </a:rPr>
                    <m:t>,</m:t>
                  </m:r>
                  <m:r>
                    <a:rPr xmlns:a="http://schemas.openxmlformats.org/drawingml/2006/main" sz="1200" i="1">
                      <a:solidFill>
                        <a:srgbClr val="333333"/>
                      </a:solidFill>
                      <a:latin typeface="Cambria Math" panose="02040503050406030204" pitchFamily="18" charset="0"/>
                    </a:rPr>
                    <m:t>w</m:t>
                  </m:r>
                  <m:r>
                    <a:rPr xmlns:a="http://schemas.openxmlformats.org/drawingml/2006/main" sz="1200" i="1">
                      <a:solidFill>
                        <a:srgbClr val="333333"/>
                      </a:solidFill>
                      <a:latin typeface="Cambria Math" panose="02040503050406030204" pitchFamily="18" charset="0"/>
                    </a:rPr>
                    <m:t>h</m:t>
                  </m:r>
                  <m:r>
                    <a:rPr xmlns:a="http://schemas.openxmlformats.org/drawingml/2006/main" sz="1200" i="1">
                      <a:solidFill>
                        <a:srgbClr val="333333"/>
                      </a:solidFill>
                      <a:latin typeface="Cambria Math" panose="02040503050406030204" pitchFamily="18" charset="0"/>
                    </a:rPr>
                    <m:t>e</m:t>
                  </m:r>
                  <m:r>
                    <a:rPr xmlns:a="http://schemas.openxmlformats.org/drawingml/2006/main" sz="1200" i="1">
                      <a:solidFill>
                        <a:srgbClr val="333333"/>
                      </a:solidFill>
                      <a:latin typeface="Cambria Math" panose="02040503050406030204" pitchFamily="18" charset="0"/>
                    </a:rPr>
                    <m:t>r</m:t>
                  </m:r>
                  <m:r>
                    <a:rPr xmlns:a="http://schemas.openxmlformats.org/drawingml/2006/main" sz="1200" i="1">
                      <a:solidFill>
                        <a:srgbClr val="333333"/>
                      </a:solidFill>
                      <a:latin typeface="Cambria Math" panose="02040503050406030204" pitchFamily="18" charset="0"/>
                    </a:rPr>
                    <m:t>e</m:t>
                  </m:r>
                  <m:r>
                    <a:rPr xmlns:a="http://schemas.openxmlformats.org/drawingml/2006/main" sz="1200" i="1">
                      <a:solidFill>
                        <a:srgbClr val="333333"/>
                      </a:solidFill>
                      <a:latin typeface="Cambria Math" panose="02040503050406030204" pitchFamily="18" charset="0"/>
                    </a:rPr>
                    <m:t>ϵ</m:t>
                  </m:r>
                  <m:r>
                    <a:rPr xmlns:a="http://schemas.openxmlformats.org/drawingml/2006/main" sz="1200" i="1">
                      <a:solidFill>
                        <a:srgbClr val="333333"/>
                      </a:solidFill>
                      <a:latin typeface="Cambria Math" panose="02040503050406030204" pitchFamily="18" charset="0"/>
                    </a:rPr>
                    <m:t>∼</m:t>
                  </m:r>
                  <m:r>
                    <m:rPr>
                      <m:scr m:val="script"/>
                    </m:rPr>
                    <a:rPr xmlns:a="http://schemas.openxmlformats.org/drawingml/2006/main" sz="1200" i="1">
                      <a:solidFill>
                        <a:srgbClr val="333333"/>
                      </a:solidFill>
                      <a:latin typeface="Cambria Math" panose="02040503050406030204" pitchFamily="18" charset="0"/>
                    </a:rPr>
                    <m:t>N</m:t>
                  </m:r>
                  <m:r>
                    <a:rPr xmlns:a="http://schemas.openxmlformats.org/drawingml/2006/main" sz="1200" i="1">
                      <a:solidFill>
                        <a:srgbClr val="333333"/>
                      </a:solidFill>
                      <a:latin typeface="Cambria Math" panose="02040503050406030204" pitchFamily="18" charset="0"/>
                    </a:rPr>
                    <m:t>(</m:t>
                  </m:r>
                  <m:r>
                    <a:rPr xmlns:a="http://schemas.openxmlformats.org/drawingml/2006/main" sz="1200" i="1">
                      <a:solidFill>
                        <a:srgbClr val="333333"/>
                      </a:solidFill>
                      <a:latin typeface="Cambria Math" panose="02040503050406030204" pitchFamily="18" charset="0"/>
                    </a:rPr>
                    <m:t>0,1</m:t>
                  </m:r>
                  <m:r>
                    <a:rPr xmlns:a="http://schemas.openxmlformats.org/drawingml/2006/main" sz="1200" i="1">
                      <a:solidFill>
                        <a:srgbClr val="333333"/>
                      </a:solidFill>
                      <a:latin typeface="Cambria Math" panose="02040503050406030204" pitchFamily="18" charset="0"/>
                    </a:rPr>
                    <m:t>)</m:t>
                  </m:r>
                </m:oMath>
              </m:oMathPara>
            </a14:m>
            <a:endParaRPr sz="1200">
              <a:solidFill>
                <a:srgbClr val="333333"/>
              </a:solidFill>
            </a:endParaRPr>
          </a:p>
        </p:txBody>
      </p:sp>
      <p:sp>
        <p:nvSpPr>
          <p:cNvPr id="2778" name="Rectangle"/>
          <p:cNvSpPr/>
          <p:nvPr/>
        </p:nvSpPr>
        <p:spPr>
          <a:xfrm>
            <a:off x="1958102" y="1770603"/>
            <a:ext cx="573057" cy="2455504"/>
          </a:xfrm>
          <a:prstGeom prst="rect">
            <a:avLst/>
          </a:prstGeom>
          <a:ln w="25400">
            <a:solidFill>
              <a:srgbClr val="6572DA"/>
            </a:solidFill>
          </a:ln>
        </p:spPr>
        <p:txBody>
          <a:bodyPr lIns="0" tIns="0" rIns="0" bIns="0"/>
          <a:lstStyle/>
          <a:p>
            <a:pPr/>
          </a:p>
        </p:txBody>
      </p:sp>
      <p:sp>
        <p:nvSpPr>
          <p:cNvPr id="2779" name="Rectangle"/>
          <p:cNvSpPr/>
          <p:nvPr/>
        </p:nvSpPr>
        <p:spPr>
          <a:xfrm>
            <a:off x="8124345" y="966894"/>
            <a:ext cx="573057" cy="3854399"/>
          </a:xfrm>
          <a:prstGeom prst="rect">
            <a:avLst/>
          </a:prstGeom>
          <a:ln w="25400">
            <a:solidFill>
              <a:srgbClr val="E35C44">
                <a:alpha val="51856"/>
              </a:srgbClr>
            </a:solidFill>
          </a:ln>
        </p:spPr>
        <p:txBody>
          <a:bodyPr lIns="0" tIns="0" rIns="0" bIns="0"/>
          <a:lstStyle/>
          <a:p>
            <a:pPr/>
          </a:p>
        </p:txBody>
      </p:sp>
      <p:sp>
        <p:nvSpPr>
          <p:cNvPr id="2780" name="Line"/>
          <p:cNvSpPr/>
          <p:nvPr/>
        </p:nvSpPr>
        <p:spPr>
          <a:xfrm flipH="1" flipV="1">
            <a:off x="6925832" y="4248246"/>
            <a:ext cx="1200094" cy="562988"/>
          </a:xfrm>
          <a:prstGeom prst="line">
            <a:avLst/>
          </a:prstGeom>
          <a:ln w="12700">
            <a:solidFill>
              <a:srgbClr val="E35C44">
                <a:alpha val="51856"/>
              </a:srgbClr>
            </a:solidFill>
            <a:prstDash val="sysDot"/>
            <a:miter lim="400000"/>
          </a:ln>
        </p:spPr>
        <p:txBody>
          <a:bodyPr lIns="0" tIns="0" rIns="0" bIns="0"/>
          <a:lstStyle/>
          <a:p>
            <a:pPr/>
          </a:p>
        </p:txBody>
      </p:sp>
      <p:sp>
        <p:nvSpPr>
          <p:cNvPr id="2781" name="Line"/>
          <p:cNvSpPr/>
          <p:nvPr/>
        </p:nvSpPr>
        <p:spPr>
          <a:xfrm flipH="1">
            <a:off x="6931012" y="991718"/>
            <a:ext cx="1194914" cy="762969"/>
          </a:xfrm>
          <a:prstGeom prst="line">
            <a:avLst/>
          </a:prstGeom>
          <a:ln w="12700">
            <a:solidFill>
              <a:srgbClr val="E35C44">
                <a:alpha val="51856"/>
              </a:srgbClr>
            </a:solidFill>
            <a:prstDash val="sysDot"/>
            <a:miter lim="400000"/>
          </a:ln>
        </p:spPr>
        <p:txBody>
          <a:bodyPr lIns="0" tIns="0" rIns="0" bIns="0"/>
          <a:lstStyle/>
          <a:p>
            <a:pPr/>
          </a:p>
        </p:txBody>
      </p:sp>
      <p:sp>
        <p:nvSpPr>
          <p:cNvPr id="2782" name="Equation"/>
          <p:cNvSpPr txBox="1"/>
          <p:nvPr/>
        </p:nvSpPr>
        <p:spPr>
          <a:xfrm rot="16200000">
            <a:off x="7870190" y="2874911"/>
            <a:ext cx="801011" cy="212751"/>
          </a:xfrm>
          <a:prstGeom prst="rect">
            <a:avLst/>
          </a:prstGeom>
          <a:ln w="12700">
            <a:miter lim="400000"/>
          </a:ln>
        </p:spPr>
        <p:txBody>
          <a:bodyPr wrap="none" lIns="0" tIns="0" rIns="0" bIns="0">
            <a:spAutoFit/>
          </a:bodyPr>
          <a:lstStyle/>
          <a:p>
            <a:pPr latinLnBrk="1">
              <a:defRPr sz="1800">
                <a:solidFill>
                  <a:srgbClr val="000000"/>
                </a:solidFill>
              </a:defRPr>
            </a:pPr>
            <a14:m>
              <m:oMathPara>
                <m:oMathParaPr>
                  <m:jc m:val="centerGroup"/>
                </m:oMathParaPr>
                <m:oMath>
                  <m:r>
                    <a:rPr xmlns:a="http://schemas.openxmlformats.org/drawingml/2006/main" sz="1600" i="1">
                      <a:solidFill>
                        <a:srgbClr val="F1AA9F"/>
                      </a:solidFill>
                      <a:latin typeface="Cambria Math" panose="02040503050406030204" pitchFamily="18" charset="0"/>
                    </a:rPr>
                    <m:t>O</m:t>
                  </m:r>
                  <m:r>
                    <a:rPr xmlns:a="http://schemas.openxmlformats.org/drawingml/2006/main" sz="1600" i="1">
                      <a:solidFill>
                        <a:srgbClr val="F1AA9F"/>
                      </a:solidFill>
                      <a:latin typeface="Cambria Math" panose="02040503050406030204" pitchFamily="18" charset="0"/>
                    </a:rPr>
                    <m:t>u</m:t>
                  </m:r>
                  <m:r>
                    <a:rPr xmlns:a="http://schemas.openxmlformats.org/drawingml/2006/main" sz="1600" i="1">
                      <a:solidFill>
                        <a:srgbClr val="F1AA9F"/>
                      </a:solidFill>
                      <a:latin typeface="Cambria Math" panose="02040503050406030204" pitchFamily="18" charset="0"/>
                    </a:rPr>
                    <m:t>t</m:t>
                  </m:r>
                  <m:r>
                    <a:rPr xmlns:a="http://schemas.openxmlformats.org/drawingml/2006/main" sz="1600" i="1">
                      <a:solidFill>
                        <a:srgbClr val="F1AA9F"/>
                      </a:solidFill>
                      <a:latin typeface="Cambria Math" panose="02040503050406030204" pitchFamily="18" charset="0"/>
                    </a:rPr>
                    <m:t>p</m:t>
                  </m:r>
                  <m:r>
                    <a:rPr xmlns:a="http://schemas.openxmlformats.org/drawingml/2006/main" sz="1600" i="1">
                      <a:solidFill>
                        <a:srgbClr val="F1AA9F"/>
                      </a:solidFill>
                      <a:latin typeface="Cambria Math" panose="02040503050406030204" pitchFamily="18" charset="0"/>
                    </a:rPr>
                    <m:t>u</m:t>
                  </m:r>
                  <m:r>
                    <a:rPr xmlns:a="http://schemas.openxmlformats.org/drawingml/2006/main" sz="1600" i="1">
                      <a:solidFill>
                        <a:srgbClr val="F1AA9F"/>
                      </a:solidFill>
                      <a:latin typeface="Cambria Math" panose="02040503050406030204" pitchFamily="18" charset="0"/>
                    </a:rPr>
                    <m:t>t</m:t>
                  </m:r>
                  <m:limUpp>
                    <m:e>
                      <m:r>
                        <a:rPr xmlns:a="http://schemas.openxmlformats.org/drawingml/2006/main" sz="1600" i="1">
                          <a:solidFill>
                            <a:srgbClr val="F1AA9F"/>
                          </a:solidFill>
                          <a:latin typeface="Cambria Math" panose="02040503050406030204" pitchFamily="18" charset="0"/>
                        </a:rPr>
                        <m:t>X</m:t>
                      </m:r>
                    </m:e>
                    <m:lim>
                      <m:r>
                        <a:rPr xmlns:a="http://schemas.openxmlformats.org/drawingml/2006/main" sz="1600" i="1">
                          <a:solidFill>
                            <a:srgbClr val="F1AA9F"/>
                          </a:solidFill>
                          <a:latin typeface="Cambria Math" panose="02040503050406030204" pitchFamily="18" charset="0"/>
                        </a:rPr>
                        <m:t>˜</m:t>
                      </m:r>
                    </m:lim>
                  </m:limUpp>
                </m:oMath>
              </m:oMathPara>
            </a14:m>
            <a:endParaRPr sz="1600">
              <a:solidFill>
                <a:srgbClr val="F1AB9F"/>
              </a:solidFill>
            </a:endParaRPr>
          </a:p>
        </p:txBody>
      </p:sp>
      <p:sp>
        <p:nvSpPr>
          <p:cNvPr id="2783" name="Rectangle"/>
          <p:cNvSpPr/>
          <p:nvPr/>
        </p:nvSpPr>
        <p:spPr>
          <a:xfrm>
            <a:off x="4903784" y="2442490"/>
            <a:ext cx="573056" cy="1111730"/>
          </a:xfrm>
          <a:prstGeom prst="rect">
            <a:avLst/>
          </a:prstGeom>
          <a:ln w="25400">
            <a:solidFill>
              <a:schemeClr val="accent2">
                <a:lumOff val="10784"/>
              </a:schemeClr>
            </a:solidFill>
          </a:ln>
        </p:spPr>
        <p:txBody>
          <a:bodyPr lIns="0" tIns="0" rIns="0" bIns="0"/>
          <a:lstStyle/>
          <a:p>
            <a:pPr/>
          </a:p>
        </p:txBody>
      </p:sp>
      <p:sp>
        <p:nvSpPr>
          <p:cNvPr id="2784" name="Line"/>
          <p:cNvSpPr/>
          <p:nvPr/>
        </p:nvSpPr>
        <p:spPr>
          <a:xfrm flipH="1" flipV="1">
            <a:off x="1026493" y="1026827"/>
            <a:ext cx="916975" cy="741062"/>
          </a:xfrm>
          <a:prstGeom prst="line">
            <a:avLst/>
          </a:prstGeom>
          <a:ln w="12700">
            <a:solidFill>
              <a:srgbClr val="6572DA"/>
            </a:solidFill>
            <a:prstDash val="sysDot"/>
            <a:miter lim="400000"/>
          </a:ln>
        </p:spPr>
        <p:txBody>
          <a:bodyPr lIns="0" tIns="0" rIns="0" bIns="0"/>
          <a:lstStyle/>
          <a:p>
            <a:pPr/>
          </a:p>
        </p:txBody>
      </p:sp>
      <p:sp>
        <p:nvSpPr>
          <p:cNvPr id="2785" name="Line"/>
          <p:cNvSpPr/>
          <p:nvPr/>
        </p:nvSpPr>
        <p:spPr>
          <a:xfrm flipH="1">
            <a:off x="1067093" y="4214230"/>
            <a:ext cx="889469" cy="600798"/>
          </a:xfrm>
          <a:prstGeom prst="line">
            <a:avLst/>
          </a:prstGeom>
          <a:ln w="12700">
            <a:solidFill>
              <a:srgbClr val="6572DA"/>
            </a:solidFill>
            <a:prstDash val="sysDot"/>
            <a:miter lim="400000"/>
          </a:ln>
        </p:spPr>
        <p:txBody>
          <a:bodyPr lIns="0" tIns="0" rIns="0" bIns="0"/>
          <a:lstStyle/>
          <a:p>
            <a:pPr/>
          </a:p>
        </p:txBody>
      </p:sp>
      <p:sp>
        <p:nvSpPr>
          <p:cNvPr id="2799" name="Connection Line"/>
          <p:cNvSpPr/>
          <p:nvPr/>
        </p:nvSpPr>
        <p:spPr>
          <a:xfrm>
            <a:off x="3612155" y="1279819"/>
            <a:ext cx="2180774" cy="574423"/>
          </a:xfrm>
          <a:custGeom>
            <a:avLst/>
            <a:gdLst/>
            <a:ahLst/>
            <a:cxnLst>
              <a:cxn ang="0">
                <a:pos x="wd2" y="hd2"/>
              </a:cxn>
              <a:cxn ang="5400000">
                <a:pos x="wd2" y="hd2"/>
              </a:cxn>
              <a:cxn ang="10800000">
                <a:pos x="wd2" y="hd2"/>
              </a:cxn>
              <a:cxn ang="16200000">
                <a:pos x="wd2" y="hd2"/>
              </a:cxn>
            </a:cxnLst>
            <a:rect l="0" t="0" r="r" b="b"/>
            <a:pathLst>
              <a:path w="21600" h="16240" fill="norm" stroke="1" extrusionOk="0">
                <a:moveTo>
                  <a:pt x="0" y="16240"/>
                </a:moveTo>
                <a:cubicBezTo>
                  <a:pt x="6747" y="-4341"/>
                  <a:pt x="13947" y="-5360"/>
                  <a:pt x="21600" y="13184"/>
                </a:cubicBezTo>
              </a:path>
            </a:pathLst>
          </a:custGeom>
          <a:ln w="25400">
            <a:solidFill>
              <a:schemeClr val="accent2"/>
            </a:solidFill>
            <a:prstDash val="sysDot"/>
            <a:miter lim="400000"/>
          </a:ln>
        </p:spPr>
        <p:txBody>
          <a:bodyPr/>
          <a:lstStyle/>
          <a:p>
            <a:pPr/>
          </a:p>
        </p:txBody>
      </p:sp>
      <p:sp>
        <p:nvSpPr>
          <p:cNvPr id="2787" name="Re-parametrization"/>
          <p:cNvSpPr txBox="1"/>
          <p:nvPr/>
        </p:nvSpPr>
        <p:spPr>
          <a:xfrm>
            <a:off x="3776834" y="983835"/>
            <a:ext cx="1850362" cy="541134"/>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ctr">
              <a:defRPr>
                <a:solidFill>
                  <a:schemeClr val="accent2"/>
                </a:solidFill>
              </a:defRPr>
            </a:lvl1pPr>
          </a:lstStyle>
          <a:p>
            <a:pPr/>
            <a:r>
              <a:t>Re-parametrization</a:t>
            </a:r>
          </a:p>
        </p:txBody>
      </p:sp>
      <p:sp>
        <p:nvSpPr>
          <p:cNvPr id="2788" name="Equation"/>
          <p:cNvSpPr txBox="1"/>
          <p:nvPr/>
        </p:nvSpPr>
        <p:spPr>
          <a:xfrm rot="16200000">
            <a:off x="1843854" y="2938214"/>
            <a:ext cx="1026235" cy="120282"/>
          </a:xfrm>
          <a:prstGeom prst="rect">
            <a:avLst/>
          </a:prstGeom>
          <a:ln w="12700">
            <a:miter lim="400000"/>
          </a:ln>
        </p:spPr>
        <p:txBody>
          <a:bodyPr wrap="none" lIns="0" tIns="0" rIns="0" bIns="0">
            <a:spAutoFit/>
          </a:bodyPr>
          <a:lstStyle/>
          <a:p>
            <a:pPr latinLnBrk="1">
              <a:defRPr sz="1800">
                <a:solidFill>
                  <a:srgbClr val="000000"/>
                </a:solidFill>
              </a:defRPr>
            </a:pPr>
            <a14:m>
              <m:oMathPara>
                <m:oMathParaPr>
                  <m:jc m:val="centerGroup"/>
                </m:oMathParaPr>
                <m:oMath>
                  <m:r>
                    <a:rPr xmlns:a="http://schemas.openxmlformats.org/drawingml/2006/main" sz="1100" i="1">
                      <a:solidFill>
                        <a:srgbClr val="212121"/>
                      </a:solidFill>
                      <a:latin typeface="Cambria Math" panose="02040503050406030204" pitchFamily="18" charset="0"/>
                    </a:rPr>
                    <m:t>(</m:t>
                  </m:r>
                  <m:r>
                    <a:rPr xmlns:a="http://schemas.openxmlformats.org/drawingml/2006/main" sz="1100" i="1">
                      <a:solidFill>
                        <a:srgbClr val="212121"/>
                      </a:solidFill>
                      <a:latin typeface="Cambria Math" panose="02040503050406030204" pitchFamily="18" charset="0"/>
                    </a:rPr>
                    <m:t>b</m:t>
                  </m:r>
                  <m:r>
                    <a:rPr xmlns:a="http://schemas.openxmlformats.org/drawingml/2006/main" sz="1100" i="1">
                      <a:solidFill>
                        <a:srgbClr val="212121"/>
                      </a:solidFill>
                      <a:latin typeface="Cambria Math" panose="02040503050406030204" pitchFamily="18" charset="0"/>
                    </a:rPr>
                    <m:t>a</m:t>
                  </m:r>
                  <m:r>
                    <a:rPr xmlns:a="http://schemas.openxmlformats.org/drawingml/2006/main" sz="1100" i="1">
                      <a:solidFill>
                        <a:srgbClr val="212121"/>
                      </a:solidFill>
                      <a:latin typeface="Cambria Math" panose="02040503050406030204" pitchFamily="18" charset="0"/>
                    </a:rPr>
                    <m:t>t</m:t>
                  </m:r>
                  <m:r>
                    <a:rPr xmlns:a="http://schemas.openxmlformats.org/drawingml/2006/main" sz="1100" i="1">
                      <a:solidFill>
                        <a:srgbClr val="212121"/>
                      </a:solidFill>
                      <a:latin typeface="Cambria Math" panose="02040503050406030204" pitchFamily="18" charset="0"/>
                    </a:rPr>
                    <m:t>c</m:t>
                  </m:r>
                  <m:r>
                    <a:rPr xmlns:a="http://schemas.openxmlformats.org/drawingml/2006/main" sz="1100" i="1">
                      <a:solidFill>
                        <a:srgbClr val="212121"/>
                      </a:solidFill>
                      <a:latin typeface="Cambria Math" panose="02040503050406030204" pitchFamily="18" charset="0"/>
                    </a:rPr>
                    <m:t>h</m:t>
                  </m:r>
                  <m:r>
                    <a:rPr xmlns:a="http://schemas.openxmlformats.org/drawingml/2006/main" sz="1100" i="1">
                      <a:solidFill>
                        <a:srgbClr val="212121"/>
                      </a:solidFill>
                      <a:latin typeface="Cambria Math" panose="02040503050406030204" pitchFamily="18" charset="0"/>
                    </a:rPr>
                    <m:t>s</m:t>
                  </m:r>
                  <m:r>
                    <a:rPr xmlns:a="http://schemas.openxmlformats.org/drawingml/2006/main" sz="1100" i="1">
                      <a:solidFill>
                        <a:srgbClr val="212121"/>
                      </a:solidFill>
                      <a:latin typeface="Cambria Math" panose="02040503050406030204" pitchFamily="18" charset="0"/>
                    </a:rPr>
                    <m:t>i</m:t>
                  </m:r>
                  <m:r>
                    <a:rPr xmlns:a="http://schemas.openxmlformats.org/drawingml/2006/main" sz="1100" i="1">
                      <a:solidFill>
                        <a:srgbClr val="212121"/>
                      </a:solidFill>
                      <a:latin typeface="Cambria Math" panose="02040503050406030204" pitchFamily="18" charset="0"/>
                    </a:rPr>
                    <m:t>z</m:t>
                  </m:r>
                  <m:r>
                    <a:rPr xmlns:a="http://schemas.openxmlformats.org/drawingml/2006/main" sz="1100" i="1">
                      <a:solidFill>
                        <a:srgbClr val="212121"/>
                      </a:solidFill>
                      <a:latin typeface="Cambria Math" panose="02040503050406030204" pitchFamily="18" charset="0"/>
                    </a:rPr>
                    <m:t>e</m:t>
                  </m:r>
                  <m:r>
                    <a:rPr xmlns:a="http://schemas.openxmlformats.org/drawingml/2006/main" sz="1100" i="1">
                      <a:solidFill>
                        <a:srgbClr val="212121"/>
                      </a:solidFill>
                      <a:latin typeface="Cambria Math" panose="02040503050406030204" pitchFamily="18" charset="0"/>
                    </a:rPr>
                    <m:t>,</m:t>
                  </m:r>
                  <m:r>
                    <a:rPr xmlns:a="http://schemas.openxmlformats.org/drawingml/2006/main" sz="1100" i="1">
                      <a:solidFill>
                        <a:srgbClr val="212121"/>
                      </a:solidFill>
                      <a:latin typeface="Cambria Math" panose="02040503050406030204" pitchFamily="18" charset="0"/>
                    </a:rPr>
                    <m:t>100</m:t>
                  </m:r>
                  <m:r>
                    <a:rPr xmlns:a="http://schemas.openxmlformats.org/drawingml/2006/main" sz="1100" i="1">
                      <a:solidFill>
                        <a:srgbClr val="212121"/>
                      </a:solidFill>
                      <a:latin typeface="Cambria Math" panose="02040503050406030204" pitchFamily="18" charset="0"/>
                    </a:rPr>
                    <m:t>)</m:t>
                  </m:r>
                </m:oMath>
              </m:oMathPara>
            </a14:m>
            <a:endParaRPr sz="1100">
              <a:solidFill>
                <a:srgbClr val="222222"/>
              </a:solidFill>
            </a:endParaRPr>
          </a:p>
        </p:txBody>
      </p:sp>
      <p:sp>
        <p:nvSpPr>
          <p:cNvPr id="2789" name="Equation"/>
          <p:cNvSpPr txBox="1"/>
          <p:nvPr/>
        </p:nvSpPr>
        <p:spPr>
          <a:xfrm rot="16200000">
            <a:off x="1546481" y="2913582"/>
            <a:ext cx="1179558" cy="169546"/>
          </a:xfrm>
          <a:prstGeom prst="rect">
            <a:avLst/>
          </a:prstGeom>
          <a:ln w="12700">
            <a:miter lim="400000"/>
          </a:ln>
        </p:spPr>
        <p:txBody>
          <a:bodyPr wrap="none" lIns="0" tIns="0" rIns="0" bIns="0">
            <a:spAutoFit/>
          </a:bodyPr>
          <a:lstStyle/>
          <a:p>
            <a:pPr latinLnBrk="1">
              <a:defRPr sz="1800">
                <a:solidFill>
                  <a:srgbClr val="000000"/>
                </a:solidFill>
              </a:defRPr>
            </a:pPr>
            <a14:m>
              <m:oMathPara>
                <m:oMathParaPr>
                  <m:jc m:val="centerGroup"/>
                </m:oMathParaPr>
                <m:oMath>
                  <m:r>
                    <a:rPr xmlns:a="http://schemas.openxmlformats.org/drawingml/2006/main" sz="1500" i="1">
                      <a:solidFill>
                        <a:srgbClr val="6472D9"/>
                      </a:solidFill>
                      <a:latin typeface="Cambria Math" panose="02040503050406030204" pitchFamily="18" charset="0"/>
                    </a:rPr>
                    <m:t>H</m:t>
                  </m:r>
                  <m:r>
                    <a:rPr xmlns:a="http://schemas.openxmlformats.org/drawingml/2006/main" sz="1500" i="1">
                      <a:solidFill>
                        <a:srgbClr val="6472D9"/>
                      </a:solidFill>
                      <a:latin typeface="Cambria Math" panose="02040503050406030204" pitchFamily="18" charset="0"/>
                    </a:rPr>
                    <m:t>i</m:t>
                  </m:r>
                  <m:r>
                    <a:rPr xmlns:a="http://schemas.openxmlformats.org/drawingml/2006/main" sz="1500" i="1">
                      <a:solidFill>
                        <a:srgbClr val="6472D9"/>
                      </a:solidFill>
                      <a:latin typeface="Cambria Math" panose="02040503050406030204" pitchFamily="18" charset="0"/>
                    </a:rPr>
                    <m:t>d</m:t>
                  </m:r>
                  <m:r>
                    <a:rPr xmlns:a="http://schemas.openxmlformats.org/drawingml/2006/main" sz="1500" i="1">
                      <a:solidFill>
                        <a:srgbClr val="6472D9"/>
                      </a:solidFill>
                      <a:latin typeface="Cambria Math" panose="02040503050406030204" pitchFamily="18" charset="0"/>
                    </a:rPr>
                    <m:t>d</m:t>
                  </m:r>
                  <m:r>
                    <a:rPr xmlns:a="http://schemas.openxmlformats.org/drawingml/2006/main" sz="1500" i="1">
                      <a:solidFill>
                        <a:srgbClr val="6472D9"/>
                      </a:solidFill>
                      <a:latin typeface="Cambria Math" panose="02040503050406030204" pitchFamily="18" charset="0"/>
                    </a:rPr>
                    <m:t>e</m:t>
                  </m:r>
                  <m:r>
                    <a:rPr xmlns:a="http://schemas.openxmlformats.org/drawingml/2006/main" sz="1500" i="1">
                      <a:solidFill>
                        <a:srgbClr val="6472D9"/>
                      </a:solidFill>
                      <a:latin typeface="Cambria Math" panose="02040503050406030204" pitchFamily="18" charset="0"/>
                    </a:rPr>
                    <m:t>n</m:t>
                  </m:r>
                  <m:r>
                    <a:rPr xmlns:a="http://schemas.openxmlformats.org/drawingml/2006/main" sz="1500" i="1">
                      <a:solidFill>
                        <a:srgbClr val="6472D9"/>
                      </a:solidFill>
                      <a:latin typeface="Cambria Math" panose="02040503050406030204" pitchFamily="18" charset="0"/>
                    </a:rPr>
                    <m:t>L</m:t>
                  </m:r>
                  <m:r>
                    <a:rPr xmlns:a="http://schemas.openxmlformats.org/drawingml/2006/main" sz="1500" i="1">
                      <a:solidFill>
                        <a:srgbClr val="6472D9"/>
                      </a:solidFill>
                      <a:latin typeface="Cambria Math" panose="02040503050406030204" pitchFamily="18" charset="0"/>
                    </a:rPr>
                    <m:t>a</m:t>
                  </m:r>
                  <m:r>
                    <a:rPr xmlns:a="http://schemas.openxmlformats.org/drawingml/2006/main" sz="1500" i="1">
                      <a:solidFill>
                        <a:srgbClr val="6472D9"/>
                      </a:solidFill>
                      <a:latin typeface="Cambria Math" panose="02040503050406030204" pitchFamily="18" charset="0"/>
                    </a:rPr>
                    <m:t>y</m:t>
                  </m:r>
                  <m:r>
                    <a:rPr xmlns:a="http://schemas.openxmlformats.org/drawingml/2006/main" sz="1500" i="1">
                      <a:solidFill>
                        <a:srgbClr val="6472D9"/>
                      </a:solidFill>
                      <a:latin typeface="Cambria Math" panose="02040503050406030204" pitchFamily="18" charset="0"/>
                    </a:rPr>
                    <m:t>e</m:t>
                  </m:r>
                  <m:r>
                    <a:rPr xmlns:a="http://schemas.openxmlformats.org/drawingml/2006/main" sz="1500" i="1">
                      <a:solidFill>
                        <a:srgbClr val="6472D9"/>
                      </a:solidFill>
                      <a:latin typeface="Cambria Math" panose="02040503050406030204" pitchFamily="18" charset="0"/>
                    </a:rPr>
                    <m:t>r</m:t>
                  </m:r>
                </m:oMath>
              </m:oMathPara>
            </a14:m>
            <a:endParaRPr sz="1500">
              <a:solidFill>
                <a:srgbClr val="6572DA"/>
              </a:solidFill>
            </a:endParaRPr>
          </a:p>
        </p:txBody>
      </p:sp>
      <p:sp>
        <p:nvSpPr>
          <p:cNvPr id="2790" name="Equation"/>
          <p:cNvSpPr txBox="1"/>
          <p:nvPr/>
        </p:nvSpPr>
        <p:spPr>
          <a:xfrm rot="16200000">
            <a:off x="5678707" y="2919049"/>
            <a:ext cx="2134755" cy="124474"/>
          </a:xfrm>
          <a:prstGeom prst="rect">
            <a:avLst/>
          </a:prstGeom>
          <a:ln w="12700">
            <a:miter lim="400000"/>
          </a:ln>
        </p:spPr>
        <p:txBody>
          <a:bodyPr wrap="none" lIns="0" tIns="0" rIns="0" bIns="0">
            <a:spAutoFit/>
          </a:bodyPr>
          <a:lstStyle/>
          <a:p>
            <a:pPr latinLnBrk="1">
              <a:defRPr sz="1800">
                <a:solidFill>
                  <a:srgbClr val="000000"/>
                </a:solidFill>
              </a:defRPr>
            </a:pPr>
            <a14:m>
              <m:oMathPara>
                <m:oMathParaPr>
                  <m:jc m:val="centerGroup"/>
                </m:oMathParaPr>
                <m:oMath>
                  <m:r>
                    <a:rPr xmlns:a="http://schemas.openxmlformats.org/drawingml/2006/main" sz="1100" i="1">
                      <a:solidFill>
                        <a:srgbClr val="212121"/>
                      </a:solidFill>
                      <a:latin typeface="Cambria Math" panose="02040503050406030204" pitchFamily="18" charset="0"/>
                    </a:rPr>
                    <m:t>S</m:t>
                  </m:r>
                  <m:r>
                    <a:rPr xmlns:a="http://schemas.openxmlformats.org/drawingml/2006/main" sz="1100" i="1">
                      <a:solidFill>
                        <a:srgbClr val="212121"/>
                      </a:solidFill>
                      <a:latin typeface="Cambria Math" panose="02040503050406030204" pitchFamily="18" charset="0"/>
                    </a:rPr>
                    <m:t>h</m:t>
                  </m:r>
                  <m:r>
                    <a:rPr xmlns:a="http://schemas.openxmlformats.org/drawingml/2006/main" sz="1100" i="1">
                      <a:solidFill>
                        <a:srgbClr val="212121"/>
                      </a:solidFill>
                      <a:latin typeface="Cambria Math" panose="02040503050406030204" pitchFamily="18" charset="0"/>
                    </a:rPr>
                    <m:t>a</m:t>
                  </m:r>
                  <m:r>
                    <a:rPr xmlns:a="http://schemas.openxmlformats.org/drawingml/2006/main" sz="1100" i="1">
                      <a:solidFill>
                        <a:srgbClr val="212121"/>
                      </a:solidFill>
                      <a:latin typeface="Cambria Math" panose="02040503050406030204" pitchFamily="18" charset="0"/>
                    </a:rPr>
                    <m:t>p</m:t>
                  </m:r>
                  <m:r>
                    <a:rPr xmlns:a="http://schemas.openxmlformats.org/drawingml/2006/main" sz="1100" i="1">
                      <a:solidFill>
                        <a:srgbClr val="212121"/>
                      </a:solidFill>
                      <a:latin typeface="Cambria Math" panose="02040503050406030204" pitchFamily="18" charset="0"/>
                    </a:rPr>
                    <m:t>e</m:t>
                  </m:r>
                  <m:r>
                    <a:rPr xmlns:a="http://schemas.openxmlformats.org/drawingml/2006/main" sz="1100" i="1">
                      <a:solidFill>
                        <a:srgbClr val="212121"/>
                      </a:solidFill>
                      <a:latin typeface="Cambria Math" panose="02040503050406030204" pitchFamily="18" charset="0"/>
                    </a:rPr>
                    <m:t>o</m:t>
                  </m:r>
                  <m:r>
                    <a:rPr xmlns:a="http://schemas.openxmlformats.org/drawingml/2006/main" sz="1100" i="1">
                      <a:solidFill>
                        <a:srgbClr val="212121"/>
                      </a:solidFill>
                      <a:latin typeface="Cambria Math" panose="02040503050406030204" pitchFamily="18" charset="0"/>
                    </a:rPr>
                    <m:t>f</m:t>
                  </m:r>
                  <m:r>
                    <a:rPr xmlns:a="http://schemas.openxmlformats.org/drawingml/2006/main" sz="1100" i="1">
                      <a:solidFill>
                        <a:srgbClr val="212121"/>
                      </a:solidFill>
                      <a:latin typeface="Cambria Math" panose="02040503050406030204" pitchFamily="18" charset="0"/>
                    </a:rPr>
                    <m:t>T</m:t>
                  </m:r>
                  <m:r>
                    <a:rPr xmlns:a="http://schemas.openxmlformats.org/drawingml/2006/main" sz="1100" i="1">
                      <a:solidFill>
                        <a:srgbClr val="212121"/>
                      </a:solidFill>
                      <a:latin typeface="Cambria Math" panose="02040503050406030204" pitchFamily="18" charset="0"/>
                    </a:rPr>
                    <m:t>e</m:t>
                  </m:r>
                  <m:r>
                    <a:rPr xmlns:a="http://schemas.openxmlformats.org/drawingml/2006/main" sz="1100" i="1">
                      <a:solidFill>
                        <a:srgbClr val="212121"/>
                      </a:solidFill>
                      <a:latin typeface="Cambria Math" panose="02040503050406030204" pitchFamily="18" charset="0"/>
                    </a:rPr>
                    <m:t>n</m:t>
                  </m:r>
                  <m:r>
                    <a:rPr xmlns:a="http://schemas.openxmlformats.org/drawingml/2006/main" sz="1100" i="1">
                      <a:solidFill>
                        <a:srgbClr val="212121"/>
                      </a:solidFill>
                      <a:latin typeface="Cambria Math" panose="02040503050406030204" pitchFamily="18" charset="0"/>
                    </a:rPr>
                    <m:t>s</m:t>
                  </m:r>
                  <m:r>
                    <a:rPr xmlns:a="http://schemas.openxmlformats.org/drawingml/2006/main" sz="1100" i="1">
                      <a:solidFill>
                        <a:srgbClr val="212121"/>
                      </a:solidFill>
                      <a:latin typeface="Cambria Math" panose="02040503050406030204" pitchFamily="18" charset="0"/>
                    </a:rPr>
                    <m:t>o</m:t>
                  </m:r>
                  <m:r>
                    <a:rPr xmlns:a="http://schemas.openxmlformats.org/drawingml/2006/main" sz="1100" i="1">
                      <a:solidFill>
                        <a:srgbClr val="212121"/>
                      </a:solidFill>
                      <a:latin typeface="Cambria Math" panose="02040503050406030204" pitchFamily="18" charset="0"/>
                    </a:rPr>
                    <m:t>r</m:t>
                  </m:r>
                  <m:r>
                    <a:rPr xmlns:a="http://schemas.openxmlformats.org/drawingml/2006/main" sz="1100" i="1">
                      <a:solidFill>
                        <a:srgbClr val="212121"/>
                      </a:solidFill>
                      <a:latin typeface="Cambria Math" panose="02040503050406030204" pitchFamily="18" charset="0"/>
                    </a:rPr>
                    <m:t>(</m:t>
                  </m:r>
                  <m:r>
                    <a:rPr xmlns:a="http://schemas.openxmlformats.org/drawingml/2006/main" sz="1100" i="1">
                      <a:solidFill>
                        <a:srgbClr val="212121"/>
                      </a:solidFill>
                      <a:latin typeface="Cambria Math" panose="02040503050406030204" pitchFamily="18" charset="0"/>
                    </a:rPr>
                    <m:t>b</m:t>
                  </m:r>
                  <m:r>
                    <a:rPr xmlns:a="http://schemas.openxmlformats.org/drawingml/2006/main" sz="1100" i="1">
                      <a:solidFill>
                        <a:srgbClr val="212121"/>
                      </a:solidFill>
                      <a:latin typeface="Cambria Math" panose="02040503050406030204" pitchFamily="18" charset="0"/>
                    </a:rPr>
                    <m:t>a</m:t>
                  </m:r>
                  <m:r>
                    <a:rPr xmlns:a="http://schemas.openxmlformats.org/drawingml/2006/main" sz="1100" i="1">
                      <a:solidFill>
                        <a:srgbClr val="212121"/>
                      </a:solidFill>
                      <a:latin typeface="Cambria Math" panose="02040503050406030204" pitchFamily="18" charset="0"/>
                    </a:rPr>
                    <m:t>t</m:t>
                  </m:r>
                  <m:r>
                    <a:rPr xmlns:a="http://schemas.openxmlformats.org/drawingml/2006/main" sz="1100" i="1">
                      <a:solidFill>
                        <a:srgbClr val="212121"/>
                      </a:solidFill>
                      <a:latin typeface="Cambria Math" panose="02040503050406030204" pitchFamily="18" charset="0"/>
                    </a:rPr>
                    <m:t>c</m:t>
                  </m:r>
                  <m:r>
                    <a:rPr xmlns:a="http://schemas.openxmlformats.org/drawingml/2006/main" sz="1100" i="1">
                      <a:solidFill>
                        <a:srgbClr val="212121"/>
                      </a:solidFill>
                      <a:latin typeface="Cambria Math" panose="02040503050406030204" pitchFamily="18" charset="0"/>
                    </a:rPr>
                    <m:t>h</m:t>
                  </m:r>
                  <m:r>
                    <a:rPr xmlns:a="http://schemas.openxmlformats.org/drawingml/2006/main" sz="1100" i="1">
                      <a:solidFill>
                        <a:srgbClr val="212121"/>
                      </a:solidFill>
                      <a:latin typeface="Cambria Math" panose="02040503050406030204" pitchFamily="18" charset="0"/>
                    </a:rPr>
                    <m:t>s</m:t>
                  </m:r>
                  <m:r>
                    <a:rPr xmlns:a="http://schemas.openxmlformats.org/drawingml/2006/main" sz="1100" i="1">
                      <a:solidFill>
                        <a:srgbClr val="212121"/>
                      </a:solidFill>
                      <a:latin typeface="Cambria Math" panose="02040503050406030204" pitchFamily="18" charset="0"/>
                    </a:rPr>
                    <m:t>i</m:t>
                  </m:r>
                  <m:r>
                    <a:rPr xmlns:a="http://schemas.openxmlformats.org/drawingml/2006/main" sz="1100" i="1">
                      <a:solidFill>
                        <a:srgbClr val="212121"/>
                      </a:solidFill>
                      <a:latin typeface="Cambria Math" panose="02040503050406030204" pitchFamily="18" charset="0"/>
                    </a:rPr>
                    <m:t>z</m:t>
                  </m:r>
                  <m:r>
                    <a:rPr xmlns:a="http://schemas.openxmlformats.org/drawingml/2006/main" sz="1100" i="1">
                      <a:solidFill>
                        <a:srgbClr val="212121"/>
                      </a:solidFill>
                      <a:latin typeface="Cambria Math" panose="02040503050406030204" pitchFamily="18" charset="0"/>
                    </a:rPr>
                    <m:t>e</m:t>
                  </m:r>
                  <m:r>
                    <a:rPr xmlns:a="http://schemas.openxmlformats.org/drawingml/2006/main" sz="1100" i="1">
                      <a:solidFill>
                        <a:srgbClr val="212121"/>
                      </a:solidFill>
                      <a:latin typeface="Cambria Math" panose="02040503050406030204" pitchFamily="18" charset="0"/>
                    </a:rPr>
                    <m:t>,100</m:t>
                  </m:r>
                  <m:r>
                    <a:rPr xmlns:a="http://schemas.openxmlformats.org/drawingml/2006/main" sz="1100" i="1">
                      <a:solidFill>
                        <a:srgbClr val="212121"/>
                      </a:solidFill>
                      <a:latin typeface="Cambria Math" panose="02040503050406030204" pitchFamily="18" charset="0"/>
                    </a:rPr>
                    <m:t>)</m:t>
                  </m:r>
                </m:oMath>
              </m:oMathPara>
            </a14:m>
            <a:endParaRPr sz="1100">
              <a:solidFill>
                <a:srgbClr val="222222"/>
              </a:solidFill>
            </a:endParaRPr>
          </a:p>
        </p:txBody>
      </p:sp>
      <p:sp>
        <p:nvSpPr>
          <p:cNvPr id="2791" name="Equation"/>
          <p:cNvSpPr txBox="1"/>
          <p:nvPr/>
        </p:nvSpPr>
        <p:spPr>
          <a:xfrm rot="16200000">
            <a:off x="5966024" y="2913582"/>
            <a:ext cx="1179558" cy="169546"/>
          </a:xfrm>
          <a:prstGeom prst="rect">
            <a:avLst/>
          </a:prstGeom>
          <a:ln w="12700">
            <a:miter lim="400000"/>
          </a:ln>
        </p:spPr>
        <p:txBody>
          <a:bodyPr wrap="none" lIns="0" tIns="0" rIns="0" bIns="0">
            <a:spAutoFit/>
          </a:bodyPr>
          <a:lstStyle/>
          <a:p>
            <a:pPr latinLnBrk="1">
              <a:defRPr sz="1800">
                <a:solidFill>
                  <a:srgbClr val="000000"/>
                </a:solidFill>
              </a:defRPr>
            </a:pPr>
            <a14:m>
              <m:oMathPara>
                <m:oMathParaPr>
                  <m:jc m:val="centerGroup"/>
                </m:oMathParaPr>
                <m:oMath>
                  <m:r>
                    <a:rPr xmlns:a="http://schemas.openxmlformats.org/drawingml/2006/main" sz="1500" i="1">
                      <a:solidFill>
                        <a:srgbClr val="F1AA9F"/>
                      </a:solidFill>
                      <a:latin typeface="Cambria Math" panose="02040503050406030204" pitchFamily="18" charset="0"/>
                    </a:rPr>
                    <m:t>H</m:t>
                  </m:r>
                  <m:r>
                    <a:rPr xmlns:a="http://schemas.openxmlformats.org/drawingml/2006/main" sz="1500" i="1">
                      <a:solidFill>
                        <a:srgbClr val="F1AA9F"/>
                      </a:solidFill>
                      <a:latin typeface="Cambria Math" panose="02040503050406030204" pitchFamily="18" charset="0"/>
                    </a:rPr>
                    <m:t>i</m:t>
                  </m:r>
                  <m:r>
                    <a:rPr xmlns:a="http://schemas.openxmlformats.org/drawingml/2006/main" sz="1500" i="1">
                      <a:solidFill>
                        <a:srgbClr val="F1AA9F"/>
                      </a:solidFill>
                      <a:latin typeface="Cambria Math" panose="02040503050406030204" pitchFamily="18" charset="0"/>
                    </a:rPr>
                    <m:t>d</m:t>
                  </m:r>
                  <m:r>
                    <a:rPr xmlns:a="http://schemas.openxmlformats.org/drawingml/2006/main" sz="1500" i="1">
                      <a:solidFill>
                        <a:srgbClr val="F1AA9F"/>
                      </a:solidFill>
                      <a:latin typeface="Cambria Math" panose="02040503050406030204" pitchFamily="18" charset="0"/>
                    </a:rPr>
                    <m:t>d</m:t>
                  </m:r>
                  <m:r>
                    <a:rPr xmlns:a="http://schemas.openxmlformats.org/drawingml/2006/main" sz="1500" i="1">
                      <a:solidFill>
                        <a:srgbClr val="F1AA9F"/>
                      </a:solidFill>
                      <a:latin typeface="Cambria Math" panose="02040503050406030204" pitchFamily="18" charset="0"/>
                    </a:rPr>
                    <m:t>e</m:t>
                  </m:r>
                  <m:r>
                    <a:rPr xmlns:a="http://schemas.openxmlformats.org/drawingml/2006/main" sz="1500" i="1">
                      <a:solidFill>
                        <a:srgbClr val="F1AA9F"/>
                      </a:solidFill>
                      <a:latin typeface="Cambria Math" panose="02040503050406030204" pitchFamily="18" charset="0"/>
                    </a:rPr>
                    <m:t>n</m:t>
                  </m:r>
                  <m:r>
                    <a:rPr xmlns:a="http://schemas.openxmlformats.org/drawingml/2006/main" sz="1500" i="1">
                      <a:solidFill>
                        <a:srgbClr val="F1AA9F"/>
                      </a:solidFill>
                      <a:latin typeface="Cambria Math" panose="02040503050406030204" pitchFamily="18" charset="0"/>
                    </a:rPr>
                    <m:t>L</m:t>
                  </m:r>
                  <m:r>
                    <a:rPr xmlns:a="http://schemas.openxmlformats.org/drawingml/2006/main" sz="1500" i="1">
                      <a:solidFill>
                        <a:srgbClr val="F1AA9F"/>
                      </a:solidFill>
                      <a:latin typeface="Cambria Math" panose="02040503050406030204" pitchFamily="18" charset="0"/>
                    </a:rPr>
                    <m:t>a</m:t>
                  </m:r>
                  <m:r>
                    <a:rPr xmlns:a="http://schemas.openxmlformats.org/drawingml/2006/main" sz="1500" i="1">
                      <a:solidFill>
                        <a:srgbClr val="F1AA9F"/>
                      </a:solidFill>
                      <a:latin typeface="Cambria Math" panose="02040503050406030204" pitchFamily="18" charset="0"/>
                    </a:rPr>
                    <m:t>y</m:t>
                  </m:r>
                  <m:r>
                    <a:rPr xmlns:a="http://schemas.openxmlformats.org/drawingml/2006/main" sz="1500" i="1">
                      <a:solidFill>
                        <a:srgbClr val="F1AA9F"/>
                      </a:solidFill>
                      <a:latin typeface="Cambria Math" panose="02040503050406030204" pitchFamily="18" charset="0"/>
                    </a:rPr>
                    <m:t>e</m:t>
                  </m:r>
                  <m:r>
                    <a:rPr xmlns:a="http://schemas.openxmlformats.org/drawingml/2006/main" sz="1500" i="1">
                      <a:solidFill>
                        <a:srgbClr val="F1AA9F"/>
                      </a:solidFill>
                      <a:latin typeface="Cambria Math" panose="02040503050406030204" pitchFamily="18" charset="0"/>
                    </a:rPr>
                    <m:t>r</m:t>
                  </m:r>
                </m:oMath>
              </m:oMathPara>
            </a14:m>
            <a:endParaRPr sz="1500">
              <a:solidFill>
                <a:srgbClr val="F1AB9F"/>
              </a:solidFill>
            </a:endParaRPr>
          </a:p>
        </p:txBody>
      </p:sp>
      <p:sp>
        <p:nvSpPr>
          <p:cNvPr id="2792" name="Equation"/>
          <p:cNvSpPr txBox="1"/>
          <p:nvPr/>
        </p:nvSpPr>
        <p:spPr>
          <a:xfrm rot="16200000">
            <a:off x="3236518" y="3307137"/>
            <a:ext cx="681220" cy="76544"/>
          </a:xfrm>
          <a:prstGeom prst="rect">
            <a:avLst/>
          </a:prstGeom>
          <a:ln w="12700">
            <a:miter lim="400000"/>
          </a:ln>
        </p:spPr>
        <p:txBody>
          <a:bodyPr wrap="none" lIns="0" tIns="0" rIns="0" bIns="0">
            <a:spAutoFit/>
          </a:bodyPr>
          <a:lstStyle/>
          <a:p>
            <a:pPr latinLnBrk="1">
              <a:defRPr sz="1800">
                <a:solidFill>
                  <a:srgbClr val="000000"/>
                </a:solidFill>
              </a:defRPr>
            </a:pPr>
            <a14:m>
              <m:oMathPara>
                <m:oMathParaPr>
                  <m:jc m:val="centerGroup"/>
                </m:oMathParaPr>
                <m:oMath>
                  <m:r>
                    <a:rPr xmlns:a="http://schemas.openxmlformats.org/drawingml/2006/main" sz="700" i="1">
                      <a:solidFill>
                        <a:srgbClr val="000000"/>
                      </a:solidFill>
                      <a:latin typeface="Cambria Math" panose="02040503050406030204" pitchFamily="18" charset="0"/>
                    </a:rPr>
                    <m:t>(</m:t>
                  </m:r>
                  <m:r>
                    <a:rPr xmlns:a="http://schemas.openxmlformats.org/drawingml/2006/main" sz="700" i="1">
                      <a:solidFill>
                        <a:srgbClr val="000000"/>
                      </a:solidFill>
                      <a:latin typeface="Cambria Math" panose="02040503050406030204" pitchFamily="18" charset="0"/>
                    </a:rPr>
                    <m:t>b</m:t>
                  </m:r>
                  <m:r>
                    <a:rPr xmlns:a="http://schemas.openxmlformats.org/drawingml/2006/main" sz="700" i="1">
                      <a:solidFill>
                        <a:srgbClr val="000000"/>
                      </a:solidFill>
                      <a:latin typeface="Cambria Math" panose="02040503050406030204" pitchFamily="18" charset="0"/>
                    </a:rPr>
                    <m:t>a</m:t>
                  </m:r>
                  <m:r>
                    <a:rPr xmlns:a="http://schemas.openxmlformats.org/drawingml/2006/main" sz="700" i="1">
                      <a:solidFill>
                        <a:srgbClr val="000000"/>
                      </a:solidFill>
                      <a:latin typeface="Cambria Math" panose="02040503050406030204" pitchFamily="18" charset="0"/>
                    </a:rPr>
                    <m:t>t</m:t>
                  </m:r>
                  <m:r>
                    <a:rPr xmlns:a="http://schemas.openxmlformats.org/drawingml/2006/main" sz="700" i="1">
                      <a:solidFill>
                        <a:srgbClr val="000000"/>
                      </a:solidFill>
                      <a:latin typeface="Cambria Math" panose="02040503050406030204" pitchFamily="18" charset="0"/>
                    </a:rPr>
                    <m:t>c</m:t>
                  </m:r>
                  <m:r>
                    <a:rPr xmlns:a="http://schemas.openxmlformats.org/drawingml/2006/main" sz="700" i="1">
                      <a:solidFill>
                        <a:srgbClr val="000000"/>
                      </a:solidFill>
                      <a:latin typeface="Cambria Math" panose="02040503050406030204" pitchFamily="18" charset="0"/>
                    </a:rPr>
                    <m:t>h</m:t>
                  </m:r>
                  <m:r>
                    <a:rPr xmlns:a="http://schemas.openxmlformats.org/drawingml/2006/main" sz="700" i="1">
                      <a:solidFill>
                        <a:srgbClr val="000000"/>
                      </a:solidFill>
                      <a:latin typeface="Cambria Math" panose="02040503050406030204" pitchFamily="18" charset="0"/>
                    </a:rPr>
                    <m:t>s</m:t>
                  </m:r>
                  <m:r>
                    <a:rPr xmlns:a="http://schemas.openxmlformats.org/drawingml/2006/main" sz="700" i="1">
                      <a:solidFill>
                        <a:srgbClr val="000000"/>
                      </a:solidFill>
                      <a:latin typeface="Cambria Math" panose="02040503050406030204" pitchFamily="18" charset="0"/>
                    </a:rPr>
                    <m:t>i</m:t>
                  </m:r>
                  <m:r>
                    <a:rPr xmlns:a="http://schemas.openxmlformats.org/drawingml/2006/main" sz="700" i="1">
                      <a:solidFill>
                        <a:srgbClr val="000000"/>
                      </a:solidFill>
                      <a:latin typeface="Cambria Math" panose="02040503050406030204" pitchFamily="18" charset="0"/>
                    </a:rPr>
                    <m:t>z</m:t>
                  </m:r>
                  <m:r>
                    <a:rPr xmlns:a="http://schemas.openxmlformats.org/drawingml/2006/main" sz="700" i="1">
                      <a:solidFill>
                        <a:srgbClr val="000000"/>
                      </a:solidFill>
                      <a:latin typeface="Cambria Math" panose="02040503050406030204" pitchFamily="18" charset="0"/>
                    </a:rPr>
                    <m:t>e</m:t>
                  </m:r>
                  <m:r>
                    <a:rPr xmlns:a="http://schemas.openxmlformats.org/drawingml/2006/main" sz="700" i="1">
                      <a:solidFill>
                        <a:srgbClr val="000000"/>
                      </a:solidFill>
                      <a:latin typeface="Cambria Math" panose="02040503050406030204" pitchFamily="18" charset="0"/>
                    </a:rPr>
                    <m:t>,</m:t>
                  </m:r>
                  <m:r>
                    <a:rPr xmlns:a="http://schemas.openxmlformats.org/drawingml/2006/main" sz="700" i="1">
                      <a:solidFill>
                        <a:srgbClr val="000000"/>
                      </a:solidFill>
                      <a:latin typeface="Cambria Math" panose="02040503050406030204" pitchFamily="18" charset="0"/>
                    </a:rPr>
                    <m:t>20</m:t>
                  </m:r>
                  <m:r>
                    <a:rPr xmlns:a="http://schemas.openxmlformats.org/drawingml/2006/main" sz="700" i="1">
                      <a:solidFill>
                        <a:srgbClr val="000000"/>
                      </a:solidFill>
                      <a:latin typeface="Cambria Math" panose="02040503050406030204" pitchFamily="18" charset="0"/>
                    </a:rPr>
                    <m:t>)</m:t>
                  </m:r>
                </m:oMath>
              </m:oMathPara>
            </a14:m>
            <a:endParaRPr sz="700"/>
          </a:p>
        </p:txBody>
      </p:sp>
      <p:sp>
        <p:nvSpPr>
          <p:cNvPr id="2793" name="Equation"/>
          <p:cNvSpPr txBox="1"/>
          <p:nvPr/>
        </p:nvSpPr>
        <p:spPr>
          <a:xfrm rot="16200000">
            <a:off x="3236518" y="2481733"/>
            <a:ext cx="681220" cy="76544"/>
          </a:xfrm>
          <a:prstGeom prst="rect">
            <a:avLst/>
          </a:prstGeom>
          <a:ln w="12700">
            <a:miter lim="400000"/>
          </a:ln>
        </p:spPr>
        <p:txBody>
          <a:bodyPr wrap="none" lIns="0" tIns="0" rIns="0" bIns="0">
            <a:spAutoFit/>
          </a:bodyPr>
          <a:lstStyle/>
          <a:p>
            <a:pPr latinLnBrk="1">
              <a:defRPr sz="1800">
                <a:solidFill>
                  <a:srgbClr val="000000"/>
                </a:solidFill>
              </a:defRPr>
            </a:pPr>
            <a14:m>
              <m:oMathPara>
                <m:oMathParaPr>
                  <m:jc m:val="centerGroup"/>
                </m:oMathParaPr>
                <m:oMath>
                  <m:r>
                    <a:rPr xmlns:a="http://schemas.openxmlformats.org/drawingml/2006/main" sz="700" i="1">
                      <a:solidFill>
                        <a:srgbClr val="000000"/>
                      </a:solidFill>
                      <a:latin typeface="Cambria Math" panose="02040503050406030204" pitchFamily="18" charset="0"/>
                    </a:rPr>
                    <m:t>(</m:t>
                  </m:r>
                  <m:r>
                    <a:rPr xmlns:a="http://schemas.openxmlformats.org/drawingml/2006/main" sz="700" i="1">
                      <a:solidFill>
                        <a:srgbClr val="000000"/>
                      </a:solidFill>
                      <a:latin typeface="Cambria Math" panose="02040503050406030204" pitchFamily="18" charset="0"/>
                    </a:rPr>
                    <m:t>b</m:t>
                  </m:r>
                  <m:r>
                    <a:rPr xmlns:a="http://schemas.openxmlformats.org/drawingml/2006/main" sz="700" i="1">
                      <a:solidFill>
                        <a:srgbClr val="000000"/>
                      </a:solidFill>
                      <a:latin typeface="Cambria Math" panose="02040503050406030204" pitchFamily="18" charset="0"/>
                    </a:rPr>
                    <m:t>a</m:t>
                  </m:r>
                  <m:r>
                    <a:rPr xmlns:a="http://schemas.openxmlformats.org/drawingml/2006/main" sz="700" i="1">
                      <a:solidFill>
                        <a:srgbClr val="000000"/>
                      </a:solidFill>
                      <a:latin typeface="Cambria Math" panose="02040503050406030204" pitchFamily="18" charset="0"/>
                    </a:rPr>
                    <m:t>t</m:t>
                  </m:r>
                  <m:r>
                    <a:rPr xmlns:a="http://schemas.openxmlformats.org/drawingml/2006/main" sz="700" i="1">
                      <a:solidFill>
                        <a:srgbClr val="000000"/>
                      </a:solidFill>
                      <a:latin typeface="Cambria Math" panose="02040503050406030204" pitchFamily="18" charset="0"/>
                    </a:rPr>
                    <m:t>c</m:t>
                  </m:r>
                  <m:r>
                    <a:rPr xmlns:a="http://schemas.openxmlformats.org/drawingml/2006/main" sz="700" i="1">
                      <a:solidFill>
                        <a:srgbClr val="000000"/>
                      </a:solidFill>
                      <a:latin typeface="Cambria Math" panose="02040503050406030204" pitchFamily="18" charset="0"/>
                    </a:rPr>
                    <m:t>h</m:t>
                  </m:r>
                  <m:r>
                    <a:rPr xmlns:a="http://schemas.openxmlformats.org/drawingml/2006/main" sz="700" i="1">
                      <a:solidFill>
                        <a:srgbClr val="000000"/>
                      </a:solidFill>
                      <a:latin typeface="Cambria Math" panose="02040503050406030204" pitchFamily="18" charset="0"/>
                    </a:rPr>
                    <m:t>s</m:t>
                  </m:r>
                  <m:r>
                    <a:rPr xmlns:a="http://schemas.openxmlformats.org/drawingml/2006/main" sz="700" i="1">
                      <a:solidFill>
                        <a:srgbClr val="000000"/>
                      </a:solidFill>
                      <a:latin typeface="Cambria Math" panose="02040503050406030204" pitchFamily="18" charset="0"/>
                    </a:rPr>
                    <m:t>i</m:t>
                  </m:r>
                  <m:r>
                    <a:rPr xmlns:a="http://schemas.openxmlformats.org/drawingml/2006/main" sz="700" i="1">
                      <a:solidFill>
                        <a:srgbClr val="000000"/>
                      </a:solidFill>
                      <a:latin typeface="Cambria Math" panose="02040503050406030204" pitchFamily="18" charset="0"/>
                    </a:rPr>
                    <m:t>z</m:t>
                  </m:r>
                  <m:r>
                    <a:rPr xmlns:a="http://schemas.openxmlformats.org/drawingml/2006/main" sz="700" i="1">
                      <a:solidFill>
                        <a:srgbClr val="000000"/>
                      </a:solidFill>
                      <a:latin typeface="Cambria Math" panose="02040503050406030204" pitchFamily="18" charset="0"/>
                    </a:rPr>
                    <m:t>e</m:t>
                  </m:r>
                  <m:r>
                    <a:rPr xmlns:a="http://schemas.openxmlformats.org/drawingml/2006/main" sz="700" i="1">
                      <a:solidFill>
                        <a:srgbClr val="000000"/>
                      </a:solidFill>
                      <a:latin typeface="Cambria Math" panose="02040503050406030204" pitchFamily="18" charset="0"/>
                    </a:rPr>
                    <m:t>,</m:t>
                  </m:r>
                  <m:r>
                    <a:rPr xmlns:a="http://schemas.openxmlformats.org/drawingml/2006/main" sz="700" i="1">
                      <a:solidFill>
                        <a:srgbClr val="000000"/>
                      </a:solidFill>
                      <a:latin typeface="Cambria Math" panose="02040503050406030204" pitchFamily="18" charset="0"/>
                    </a:rPr>
                    <m:t>20</m:t>
                  </m:r>
                  <m:r>
                    <a:rPr xmlns:a="http://schemas.openxmlformats.org/drawingml/2006/main" sz="700" i="1">
                      <a:solidFill>
                        <a:srgbClr val="000000"/>
                      </a:solidFill>
                      <a:latin typeface="Cambria Math" panose="02040503050406030204" pitchFamily="18" charset="0"/>
                    </a:rPr>
                    <m:t>)</m:t>
                  </m:r>
                </m:oMath>
              </m:oMathPara>
            </a14:m>
            <a:endParaRPr sz="700"/>
          </a:p>
        </p:txBody>
      </p:sp>
      <p:sp>
        <p:nvSpPr>
          <p:cNvPr id="2794" name="Equation"/>
          <p:cNvSpPr txBox="1"/>
          <p:nvPr/>
        </p:nvSpPr>
        <p:spPr>
          <a:xfrm rot="16200000">
            <a:off x="4969367" y="2943014"/>
            <a:ext cx="681220" cy="76544"/>
          </a:xfrm>
          <a:prstGeom prst="rect">
            <a:avLst/>
          </a:prstGeom>
          <a:ln w="12700">
            <a:miter lim="400000"/>
          </a:ln>
        </p:spPr>
        <p:txBody>
          <a:bodyPr wrap="none" lIns="0" tIns="0" rIns="0" bIns="0">
            <a:spAutoFit/>
          </a:bodyPr>
          <a:lstStyle/>
          <a:p>
            <a:pPr latinLnBrk="1">
              <a:defRPr sz="1800">
                <a:solidFill>
                  <a:srgbClr val="000000"/>
                </a:solidFill>
              </a:defRPr>
            </a:pPr>
            <a14:m>
              <m:oMathPara>
                <m:oMathParaPr>
                  <m:jc m:val="centerGroup"/>
                </m:oMathParaPr>
                <m:oMath>
                  <m:r>
                    <a:rPr xmlns:a="http://schemas.openxmlformats.org/drawingml/2006/main" sz="700" i="1">
                      <a:solidFill>
                        <a:srgbClr val="212121"/>
                      </a:solidFill>
                      <a:latin typeface="Cambria Math" panose="02040503050406030204" pitchFamily="18" charset="0"/>
                    </a:rPr>
                    <m:t>(</m:t>
                  </m:r>
                  <m:r>
                    <a:rPr xmlns:a="http://schemas.openxmlformats.org/drawingml/2006/main" sz="700" i="1">
                      <a:solidFill>
                        <a:srgbClr val="212121"/>
                      </a:solidFill>
                      <a:latin typeface="Cambria Math" panose="02040503050406030204" pitchFamily="18" charset="0"/>
                    </a:rPr>
                    <m:t>b</m:t>
                  </m:r>
                  <m:r>
                    <a:rPr xmlns:a="http://schemas.openxmlformats.org/drawingml/2006/main" sz="700" i="1">
                      <a:solidFill>
                        <a:srgbClr val="212121"/>
                      </a:solidFill>
                      <a:latin typeface="Cambria Math" panose="02040503050406030204" pitchFamily="18" charset="0"/>
                    </a:rPr>
                    <m:t>a</m:t>
                  </m:r>
                  <m:r>
                    <a:rPr xmlns:a="http://schemas.openxmlformats.org/drawingml/2006/main" sz="700" i="1">
                      <a:solidFill>
                        <a:srgbClr val="212121"/>
                      </a:solidFill>
                      <a:latin typeface="Cambria Math" panose="02040503050406030204" pitchFamily="18" charset="0"/>
                    </a:rPr>
                    <m:t>t</m:t>
                  </m:r>
                  <m:r>
                    <a:rPr xmlns:a="http://schemas.openxmlformats.org/drawingml/2006/main" sz="700" i="1">
                      <a:solidFill>
                        <a:srgbClr val="212121"/>
                      </a:solidFill>
                      <a:latin typeface="Cambria Math" panose="02040503050406030204" pitchFamily="18" charset="0"/>
                    </a:rPr>
                    <m:t>c</m:t>
                  </m:r>
                  <m:r>
                    <a:rPr xmlns:a="http://schemas.openxmlformats.org/drawingml/2006/main" sz="700" i="1">
                      <a:solidFill>
                        <a:srgbClr val="212121"/>
                      </a:solidFill>
                      <a:latin typeface="Cambria Math" panose="02040503050406030204" pitchFamily="18" charset="0"/>
                    </a:rPr>
                    <m:t>h</m:t>
                  </m:r>
                  <m:r>
                    <a:rPr xmlns:a="http://schemas.openxmlformats.org/drawingml/2006/main" sz="700" i="1">
                      <a:solidFill>
                        <a:srgbClr val="212121"/>
                      </a:solidFill>
                      <a:latin typeface="Cambria Math" panose="02040503050406030204" pitchFamily="18" charset="0"/>
                    </a:rPr>
                    <m:t>s</m:t>
                  </m:r>
                  <m:r>
                    <a:rPr xmlns:a="http://schemas.openxmlformats.org/drawingml/2006/main" sz="700" i="1">
                      <a:solidFill>
                        <a:srgbClr val="212121"/>
                      </a:solidFill>
                      <a:latin typeface="Cambria Math" panose="02040503050406030204" pitchFamily="18" charset="0"/>
                    </a:rPr>
                    <m:t>i</m:t>
                  </m:r>
                  <m:r>
                    <a:rPr xmlns:a="http://schemas.openxmlformats.org/drawingml/2006/main" sz="700" i="1">
                      <a:solidFill>
                        <a:srgbClr val="212121"/>
                      </a:solidFill>
                      <a:latin typeface="Cambria Math" panose="02040503050406030204" pitchFamily="18" charset="0"/>
                    </a:rPr>
                    <m:t>z</m:t>
                  </m:r>
                  <m:r>
                    <a:rPr xmlns:a="http://schemas.openxmlformats.org/drawingml/2006/main" sz="700" i="1">
                      <a:solidFill>
                        <a:srgbClr val="212121"/>
                      </a:solidFill>
                      <a:latin typeface="Cambria Math" panose="02040503050406030204" pitchFamily="18" charset="0"/>
                    </a:rPr>
                    <m:t>e</m:t>
                  </m:r>
                  <m:r>
                    <a:rPr xmlns:a="http://schemas.openxmlformats.org/drawingml/2006/main" sz="700" i="1">
                      <a:solidFill>
                        <a:srgbClr val="212121"/>
                      </a:solidFill>
                      <a:latin typeface="Cambria Math" panose="02040503050406030204" pitchFamily="18" charset="0"/>
                    </a:rPr>
                    <m:t>,</m:t>
                  </m:r>
                  <m:r>
                    <a:rPr xmlns:a="http://schemas.openxmlformats.org/drawingml/2006/main" sz="700" i="1">
                      <a:solidFill>
                        <a:srgbClr val="212121"/>
                      </a:solidFill>
                      <a:latin typeface="Cambria Math" panose="02040503050406030204" pitchFamily="18" charset="0"/>
                    </a:rPr>
                    <m:t>20</m:t>
                  </m:r>
                  <m:r>
                    <a:rPr xmlns:a="http://schemas.openxmlformats.org/drawingml/2006/main" sz="700" i="1">
                      <a:solidFill>
                        <a:srgbClr val="212121"/>
                      </a:solidFill>
                      <a:latin typeface="Cambria Math" panose="02040503050406030204" pitchFamily="18" charset="0"/>
                    </a:rPr>
                    <m:t>)</m:t>
                  </m:r>
                </m:oMath>
              </m:oMathPara>
            </a14:m>
            <a:endParaRPr sz="700">
              <a:solidFill>
                <a:srgbClr val="222222"/>
              </a:solidFill>
            </a:endParaRPr>
          </a:p>
        </p:txBody>
      </p:sp>
      <p:sp>
        <p:nvSpPr>
          <p:cNvPr id="2795" name="Equation"/>
          <p:cNvSpPr txBox="1"/>
          <p:nvPr/>
        </p:nvSpPr>
        <p:spPr>
          <a:xfrm rot="16200000">
            <a:off x="-837580" y="2809130"/>
            <a:ext cx="3528815" cy="169927"/>
          </a:xfrm>
          <a:prstGeom prst="rect">
            <a:avLst/>
          </a:prstGeom>
          <a:ln w="12700">
            <a:miter lim="400000"/>
          </a:ln>
        </p:spPr>
        <p:txBody>
          <a:bodyPr wrap="none" lIns="0" tIns="0" rIns="0" bIns="0">
            <a:spAutoFit/>
          </a:bodyPr>
          <a:lstStyle/>
          <a:p>
            <a:pPr latinLnBrk="1">
              <a:defRPr sz="1800">
                <a:solidFill>
                  <a:srgbClr val="000000"/>
                </a:solidFill>
              </a:defRPr>
            </a:pPr>
            <a14:m>
              <m:oMathPara>
                <m:oMathParaPr>
                  <m:jc m:val="centerGroup"/>
                </m:oMathParaPr>
                <m:oMath>
                  <m:r>
                    <a:rPr xmlns:a="http://schemas.openxmlformats.org/drawingml/2006/main" sz="1500" i="1">
                      <a:solidFill>
                        <a:srgbClr val="212121"/>
                      </a:solidFill>
                      <a:latin typeface="Cambria Math" panose="02040503050406030204" pitchFamily="18" charset="0"/>
                    </a:rPr>
                    <m:t>S</m:t>
                  </m:r>
                  <m:r>
                    <a:rPr xmlns:a="http://schemas.openxmlformats.org/drawingml/2006/main" sz="1500" i="1">
                      <a:solidFill>
                        <a:srgbClr val="212121"/>
                      </a:solidFill>
                      <a:latin typeface="Cambria Math" panose="02040503050406030204" pitchFamily="18" charset="0"/>
                    </a:rPr>
                    <m:t>h</m:t>
                  </m:r>
                  <m:r>
                    <a:rPr xmlns:a="http://schemas.openxmlformats.org/drawingml/2006/main" sz="1500" i="1">
                      <a:solidFill>
                        <a:srgbClr val="212121"/>
                      </a:solidFill>
                      <a:latin typeface="Cambria Math" panose="02040503050406030204" pitchFamily="18" charset="0"/>
                    </a:rPr>
                    <m:t>a</m:t>
                  </m:r>
                  <m:r>
                    <a:rPr xmlns:a="http://schemas.openxmlformats.org/drawingml/2006/main" sz="1500" i="1">
                      <a:solidFill>
                        <a:srgbClr val="212121"/>
                      </a:solidFill>
                      <a:latin typeface="Cambria Math" panose="02040503050406030204" pitchFamily="18" charset="0"/>
                    </a:rPr>
                    <m:t>p</m:t>
                  </m:r>
                  <m:r>
                    <a:rPr xmlns:a="http://schemas.openxmlformats.org/drawingml/2006/main" sz="1500" i="1">
                      <a:solidFill>
                        <a:srgbClr val="212121"/>
                      </a:solidFill>
                      <a:latin typeface="Cambria Math" panose="02040503050406030204" pitchFamily="18" charset="0"/>
                    </a:rPr>
                    <m:t>e</m:t>
                  </m:r>
                  <m:r>
                    <a:rPr xmlns:a="http://schemas.openxmlformats.org/drawingml/2006/main" sz="1500" i="1">
                      <a:solidFill>
                        <a:srgbClr val="212121"/>
                      </a:solidFill>
                      <a:latin typeface="Cambria Math" panose="02040503050406030204" pitchFamily="18" charset="0"/>
                    </a:rPr>
                    <m:t>o</m:t>
                  </m:r>
                  <m:r>
                    <a:rPr xmlns:a="http://schemas.openxmlformats.org/drawingml/2006/main" sz="1500" i="1">
                      <a:solidFill>
                        <a:srgbClr val="212121"/>
                      </a:solidFill>
                      <a:latin typeface="Cambria Math" panose="02040503050406030204" pitchFamily="18" charset="0"/>
                    </a:rPr>
                    <m:t>f</m:t>
                  </m:r>
                  <m:r>
                    <a:rPr xmlns:a="http://schemas.openxmlformats.org/drawingml/2006/main" sz="1500" i="1">
                      <a:solidFill>
                        <a:srgbClr val="212121"/>
                      </a:solidFill>
                      <a:latin typeface="Cambria Math" panose="02040503050406030204" pitchFamily="18" charset="0"/>
                    </a:rPr>
                    <m:t>T</m:t>
                  </m:r>
                  <m:r>
                    <a:rPr xmlns:a="http://schemas.openxmlformats.org/drawingml/2006/main" sz="1500" i="1">
                      <a:solidFill>
                        <a:srgbClr val="212121"/>
                      </a:solidFill>
                      <a:latin typeface="Cambria Math" panose="02040503050406030204" pitchFamily="18" charset="0"/>
                    </a:rPr>
                    <m:t>e</m:t>
                  </m:r>
                  <m:r>
                    <a:rPr xmlns:a="http://schemas.openxmlformats.org/drawingml/2006/main" sz="1500" i="1">
                      <a:solidFill>
                        <a:srgbClr val="212121"/>
                      </a:solidFill>
                      <a:latin typeface="Cambria Math" panose="02040503050406030204" pitchFamily="18" charset="0"/>
                    </a:rPr>
                    <m:t>n</m:t>
                  </m:r>
                  <m:r>
                    <a:rPr xmlns:a="http://schemas.openxmlformats.org/drawingml/2006/main" sz="1500" i="1">
                      <a:solidFill>
                        <a:srgbClr val="212121"/>
                      </a:solidFill>
                      <a:latin typeface="Cambria Math" panose="02040503050406030204" pitchFamily="18" charset="0"/>
                    </a:rPr>
                    <m:t>s</m:t>
                  </m:r>
                  <m:r>
                    <a:rPr xmlns:a="http://schemas.openxmlformats.org/drawingml/2006/main" sz="1500" i="1">
                      <a:solidFill>
                        <a:srgbClr val="212121"/>
                      </a:solidFill>
                      <a:latin typeface="Cambria Math" panose="02040503050406030204" pitchFamily="18" charset="0"/>
                    </a:rPr>
                    <m:t>o</m:t>
                  </m:r>
                  <m:r>
                    <a:rPr xmlns:a="http://schemas.openxmlformats.org/drawingml/2006/main" sz="1500" i="1">
                      <a:solidFill>
                        <a:srgbClr val="212121"/>
                      </a:solidFill>
                      <a:latin typeface="Cambria Math" panose="02040503050406030204" pitchFamily="18" charset="0"/>
                    </a:rPr>
                    <m:t>r</m:t>
                  </m:r>
                  <m:r>
                    <a:rPr xmlns:a="http://schemas.openxmlformats.org/drawingml/2006/main" sz="1500" i="1">
                      <a:solidFill>
                        <a:srgbClr val="212121"/>
                      </a:solidFill>
                      <a:latin typeface="Cambria Math" panose="02040503050406030204" pitchFamily="18" charset="0"/>
                    </a:rPr>
                    <m:t>(</m:t>
                  </m:r>
                  <m:r>
                    <a:rPr xmlns:a="http://schemas.openxmlformats.org/drawingml/2006/main" sz="1500" i="1">
                      <a:solidFill>
                        <a:srgbClr val="212121"/>
                      </a:solidFill>
                      <a:latin typeface="Cambria Math" panose="02040503050406030204" pitchFamily="18" charset="0"/>
                    </a:rPr>
                    <m:t>b</m:t>
                  </m:r>
                  <m:r>
                    <a:rPr xmlns:a="http://schemas.openxmlformats.org/drawingml/2006/main" sz="1500" i="1">
                      <a:solidFill>
                        <a:srgbClr val="212121"/>
                      </a:solidFill>
                      <a:latin typeface="Cambria Math" panose="02040503050406030204" pitchFamily="18" charset="0"/>
                    </a:rPr>
                    <m:t>a</m:t>
                  </m:r>
                  <m:r>
                    <a:rPr xmlns:a="http://schemas.openxmlformats.org/drawingml/2006/main" sz="1500" i="1">
                      <a:solidFill>
                        <a:srgbClr val="212121"/>
                      </a:solidFill>
                      <a:latin typeface="Cambria Math" panose="02040503050406030204" pitchFamily="18" charset="0"/>
                    </a:rPr>
                    <m:t>t</m:t>
                  </m:r>
                  <m:r>
                    <a:rPr xmlns:a="http://schemas.openxmlformats.org/drawingml/2006/main" sz="1500" i="1">
                      <a:solidFill>
                        <a:srgbClr val="212121"/>
                      </a:solidFill>
                      <a:latin typeface="Cambria Math" panose="02040503050406030204" pitchFamily="18" charset="0"/>
                    </a:rPr>
                    <m:t>c</m:t>
                  </m:r>
                  <m:r>
                    <a:rPr xmlns:a="http://schemas.openxmlformats.org/drawingml/2006/main" sz="1500" i="1">
                      <a:solidFill>
                        <a:srgbClr val="212121"/>
                      </a:solidFill>
                      <a:latin typeface="Cambria Math" panose="02040503050406030204" pitchFamily="18" charset="0"/>
                    </a:rPr>
                    <m:t>h</m:t>
                  </m:r>
                  <m:r>
                    <a:rPr xmlns:a="http://schemas.openxmlformats.org/drawingml/2006/main" sz="1500" i="1">
                      <a:solidFill>
                        <a:srgbClr val="212121"/>
                      </a:solidFill>
                      <a:latin typeface="Cambria Math" panose="02040503050406030204" pitchFamily="18" charset="0"/>
                    </a:rPr>
                    <m:t>s</m:t>
                  </m:r>
                  <m:r>
                    <a:rPr xmlns:a="http://schemas.openxmlformats.org/drawingml/2006/main" sz="1500" i="1">
                      <a:solidFill>
                        <a:srgbClr val="212121"/>
                      </a:solidFill>
                      <a:latin typeface="Cambria Math" panose="02040503050406030204" pitchFamily="18" charset="0"/>
                    </a:rPr>
                    <m:t>i</m:t>
                  </m:r>
                  <m:r>
                    <a:rPr xmlns:a="http://schemas.openxmlformats.org/drawingml/2006/main" sz="1500" i="1">
                      <a:solidFill>
                        <a:srgbClr val="212121"/>
                      </a:solidFill>
                      <a:latin typeface="Cambria Math" panose="02040503050406030204" pitchFamily="18" charset="0"/>
                    </a:rPr>
                    <m:t>z</m:t>
                  </m:r>
                  <m:r>
                    <a:rPr xmlns:a="http://schemas.openxmlformats.org/drawingml/2006/main" sz="1500" i="1">
                      <a:solidFill>
                        <a:srgbClr val="212121"/>
                      </a:solidFill>
                      <a:latin typeface="Cambria Math" panose="02040503050406030204" pitchFamily="18" charset="0"/>
                    </a:rPr>
                    <m:t>e</m:t>
                  </m:r>
                  <m:r>
                    <a:rPr xmlns:a="http://schemas.openxmlformats.org/drawingml/2006/main" sz="1500" i="1">
                      <a:solidFill>
                        <a:srgbClr val="212121"/>
                      </a:solidFill>
                      <a:latin typeface="Cambria Math" panose="02040503050406030204" pitchFamily="18" charset="0"/>
                    </a:rPr>
                    <m:t>,</m:t>
                  </m:r>
                  <m:r>
                    <a:rPr xmlns:a="http://schemas.openxmlformats.org/drawingml/2006/main" sz="1500" i="1">
                      <a:solidFill>
                        <a:srgbClr val="212121"/>
                      </a:solidFill>
                      <a:latin typeface="Cambria Math" panose="02040503050406030204" pitchFamily="18" charset="0"/>
                    </a:rPr>
                    <m:t>16</m:t>
                  </m:r>
                  <m:r>
                    <a:rPr xmlns:a="http://schemas.openxmlformats.org/drawingml/2006/main" sz="1500" i="1">
                      <a:solidFill>
                        <a:srgbClr val="212121"/>
                      </a:solidFill>
                      <a:latin typeface="Cambria Math" panose="02040503050406030204" pitchFamily="18" charset="0"/>
                    </a:rPr>
                    <m:t>*</m:t>
                  </m:r>
                  <m:r>
                    <a:rPr xmlns:a="http://schemas.openxmlformats.org/drawingml/2006/main" sz="1500" i="1">
                      <a:solidFill>
                        <a:srgbClr val="212121"/>
                      </a:solidFill>
                      <a:latin typeface="Cambria Math" panose="02040503050406030204" pitchFamily="18" charset="0"/>
                    </a:rPr>
                    <m:t>14</m:t>
                  </m:r>
                  <m:r>
                    <a:rPr xmlns:a="http://schemas.openxmlformats.org/drawingml/2006/main" sz="1500" i="1">
                      <a:solidFill>
                        <a:srgbClr val="212121"/>
                      </a:solidFill>
                      <a:latin typeface="Cambria Math" panose="02040503050406030204" pitchFamily="18" charset="0"/>
                    </a:rPr>
                    <m:t>=</m:t>
                  </m:r>
                  <m:r>
                    <a:rPr xmlns:a="http://schemas.openxmlformats.org/drawingml/2006/main" sz="1500" i="1">
                      <a:solidFill>
                        <a:srgbClr val="212121"/>
                      </a:solidFill>
                      <a:latin typeface="Cambria Math" panose="02040503050406030204" pitchFamily="18" charset="0"/>
                    </a:rPr>
                    <m:t>224</m:t>
                  </m:r>
                  <m:r>
                    <a:rPr xmlns:a="http://schemas.openxmlformats.org/drawingml/2006/main" sz="1500" i="1">
                      <a:solidFill>
                        <a:srgbClr val="212121"/>
                      </a:solidFill>
                      <a:latin typeface="Cambria Math" panose="02040503050406030204" pitchFamily="18" charset="0"/>
                    </a:rPr>
                    <m:t>)</m:t>
                  </m:r>
                </m:oMath>
              </m:oMathPara>
            </a14:m>
            <a:endParaRPr sz="1500">
              <a:solidFill>
                <a:srgbClr val="222222"/>
              </a:solidFill>
            </a:endParaRPr>
          </a:p>
        </p:txBody>
      </p:sp>
      <p:sp>
        <p:nvSpPr>
          <p:cNvPr id="2796" name="Equation"/>
          <p:cNvSpPr txBox="1"/>
          <p:nvPr/>
        </p:nvSpPr>
        <p:spPr>
          <a:xfrm rot="16200000">
            <a:off x="7059203" y="2669371"/>
            <a:ext cx="3528816" cy="169927"/>
          </a:xfrm>
          <a:prstGeom prst="rect">
            <a:avLst/>
          </a:prstGeom>
          <a:ln w="12700">
            <a:miter lim="400000"/>
          </a:ln>
        </p:spPr>
        <p:txBody>
          <a:bodyPr wrap="none" lIns="0" tIns="0" rIns="0" bIns="0">
            <a:spAutoFit/>
          </a:bodyPr>
          <a:lstStyle/>
          <a:p>
            <a:pPr latinLnBrk="1">
              <a:defRPr sz="1800">
                <a:solidFill>
                  <a:srgbClr val="000000"/>
                </a:solidFill>
              </a:defRPr>
            </a:pPr>
            <a14:m>
              <m:oMathPara>
                <m:oMathParaPr>
                  <m:jc m:val="centerGroup"/>
                </m:oMathParaPr>
                <m:oMath>
                  <m:r>
                    <a:rPr xmlns:a="http://schemas.openxmlformats.org/drawingml/2006/main" sz="1500" i="1">
                      <a:solidFill>
                        <a:srgbClr val="212121"/>
                      </a:solidFill>
                      <a:latin typeface="Cambria Math" panose="02040503050406030204" pitchFamily="18" charset="0"/>
                    </a:rPr>
                    <m:t>S</m:t>
                  </m:r>
                  <m:r>
                    <a:rPr xmlns:a="http://schemas.openxmlformats.org/drawingml/2006/main" sz="1500" i="1">
                      <a:solidFill>
                        <a:srgbClr val="212121"/>
                      </a:solidFill>
                      <a:latin typeface="Cambria Math" panose="02040503050406030204" pitchFamily="18" charset="0"/>
                    </a:rPr>
                    <m:t>h</m:t>
                  </m:r>
                  <m:r>
                    <a:rPr xmlns:a="http://schemas.openxmlformats.org/drawingml/2006/main" sz="1500" i="1">
                      <a:solidFill>
                        <a:srgbClr val="212121"/>
                      </a:solidFill>
                      <a:latin typeface="Cambria Math" panose="02040503050406030204" pitchFamily="18" charset="0"/>
                    </a:rPr>
                    <m:t>a</m:t>
                  </m:r>
                  <m:r>
                    <a:rPr xmlns:a="http://schemas.openxmlformats.org/drawingml/2006/main" sz="1500" i="1">
                      <a:solidFill>
                        <a:srgbClr val="212121"/>
                      </a:solidFill>
                      <a:latin typeface="Cambria Math" panose="02040503050406030204" pitchFamily="18" charset="0"/>
                    </a:rPr>
                    <m:t>p</m:t>
                  </m:r>
                  <m:r>
                    <a:rPr xmlns:a="http://schemas.openxmlformats.org/drawingml/2006/main" sz="1500" i="1">
                      <a:solidFill>
                        <a:srgbClr val="212121"/>
                      </a:solidFill>
                      <a:latin typeface="Cambria Math" panose="02040503050406030204" pitchFamily="18" charset="0"/>
                    </a:rPr>
                    <m:t>e</m:t>
                  </m:r>
                  <m:r>
                    <a:rPr xmlns:a="http://schemas.openxmlformats.org/drawingml/2006/main" sz="1500" i="1">
                      <a:solidFill>
                        <a:srgbClr val="212121"/>
                      </a:solidFill>
                      <a:latin typeface="Cambria Math" panose="02040503050406030204" pitchFamily="18" charset="0"/>
                    </a:rPr>
                    <m:t>o</m:t>
                  </m:r>
                  <m:r>
                    <a:rPr xmlns:a="http://schemas.openxmlformats.org/drawingml/2006/main" sz="1500" i="1">
                      <a:solidFill>
                        <a:srgbClr val="212121"/>
                      </a:solidFill>
                      <a:latin typeface="Cambria Math" panose="02040503050406030204" pitchFamily="18" charset="0"/>
                    </a:rPr>
                    <m:t>f</m:t>
                  </m:r>
                  <m:r>
                    <a:rPr xmlns:a="http://schemas.openxmlformats.org/drawingml/2006/main" sz="1500" i="1">
                      <a:solidFill>
                        <a:srgbClr val="212121"/>
                      </a:solidFill>
                      <a:latin typeface="Cambria Math" panose="02040503050406030204" pitchFamily="18" charset="0"/>
                    </a:rPr>
                    <m:t>T</m:t>
                  </m:r>
                  <m:r>
                    <a:rPr xmlns:a="http://schemas.openxmlformats.org/drawingml/2006/main" sz="1500" i="1">
                      <a:solidFill>
                        <a:srgbClr val="212121"/>
                      </a:solidFill>
                      <a:latin typeface="Cambria Math" panose="02040503050406030204" pitchFamily="18" charset="0"/>
                    </a:rPr>
                    <m:t>e</m:t>
                  </m:r>
                  <m:r>
                    <a:rPr xmlns:a="http://schemas.openxmlformats.org/drawingml/2006/main" sz="1500" i="1">
                      <a:solidFill>
                        <a:srgbClr val="212121"/>
                      </a:solidFill>
                      <a:latin typeface="Cambria Math" panose="02040503050406030204" pitchFamily="18" charset="0"/>
                    </a:rPr>
                    <m:t>n</m:t>
                  </m:r>
                  <m:r>
                    <a:rPr xmlns:a="http://schemas.openxmlformats.org/drawingml/2006/main" sz="1500" i="1">
                      <a:solidFill>
                        <a:srgbClr val="212121"/>
                      </a:solidFill>
                      <a:latin typeface="Cambria Math" panose="02040503050406030204" pitchFamily="18" charset="0"/>
                    </a:rPr>
                    <m:t>s</m:t>
                  </m:r>
                  <m:r>
                    <a:rPr xmlns:a="http://schemas.openxmlformats.org/drawingml/2006/main" sz="1500" i="1">
                      <a:solidFill>
                        <a:srgbClr val="212121"/>
                      </a:solidFill>
                      <a:latin typeface="Cambria Math" panose="02040503050406030204" pitchFamily="18" charset="0"/>
                    </a:rPr>
                    <m:t>o</m:t>
                  </m:r>
                  <m:r>
                    <a:rPr xmlns:a="http://schemas.openxmlformats.org/drawingml/2006/main" sz="1500" i="1">
                      <a:solidFill>
                        <a:srgbClr val="212121"/>
                      </a:solidFill>
                      <a:latin typeface="Cambria Math" panose="02040503050406030204" pitchFamily="18" charset="0"/>
                    </a:rPr>
                    <m:t>r</m:t>
                  </m:r>
                  <m:r>
                    <a:rPr xmlns:a="http://schemas.openxmlformats.org/drawingml/2006/main" sz="1500" i="1">
                      <a:solidFill>
                        <a:srgbClr val="212121"/>
                      </a:solidFill>
                      <a:latin typeface="Cambria Math" panose="02040503050406030204" pitchFamily="18" charset="0"/>
                    </a:rPr>
                    <m:t>(</m:t>
                  </m:r>
                  <m:r>
                    <a:rPr xmlns:a="http://schemas.openxmlformats.org/drawingml/2006/main" sz="1500" i="1">
                      <a:solidFill>
                        <a:srgbClr val="212121"/>
                      </a:solidFill>
                      <a:latin typeface="Cambria Math" panose="02040503050406030204" pitchFamily="18" charset="0"/>
                    </a:rPr>
                    <m:t>b</m:t>
                  </m:r>
                  <m:r>
                    <a:rPr xmlns:a="http://schemas.openxmlformats.org/drawingml/2006/main" sz="1500" i="1">
                      <a:solidFill>
                        <a:srgbClr val="212121"/>
                      </a:solidFill>
                      <a:latin typeface="Cambria Math" panose="02040503050406030204" pitchFamily="18" charset="0"/>
                    </a:rPr>
                    <m:t>a</m:t>
                  </m:r>
                  <m:r>
                    <a:rPr xmlns:a="http://schemas.openxmlformats.org/drawingml/2006/main" sz="1500" i="1">
                      <a:solidFill>
                        <a:srgbClr val="212121"/>
                      </a:solidFill>
                      <a:latin typeface="Cambria Math" panose="02040503050406030204" pitchFamily="18" charset="0"/>
                    </a:rPr>
                    <m:t>t</m:t>
                  </m:r>
                  <m:r>
                    <a:rPr xmlns:a="http://schemas.openxmlformats.org/drawingml/2006/main" sz="1500" i="1">
                      <a:solidFill>
                        <a:srgbClr val="212121"/>
                      </a:solidFill>
                      <a:latin typeface="Cambria Math" panose="02040503050406030204" pitchFamily="18" charset="0"/>
                    </a:rPr>
                    <m:t>c</m:t>
                  </m:r>
                  <m:r>
                    <a:rPr xmlns:a="http://schemas.openxmlformats.org/drawingml/2006/main" sz="1500" i="1">
                      <a:solidFill>
                        <a:srgbClr val="212121"/>
                      </a:solidFill>
                      <a:latin typeface="Cambria Math" panose="02040503050406030204" pitchFamily="18" charset="0"/>
                    </a:rPr>
                    <m:t>h</m:t>
                  </m:r>
                  <m:r>
                    <a:rPr xmlns:a="http://schemas.openxmlformats.org/drawingml/2006/main" sz="1500" i="1">
                      <a:solidFill>
                        <a:srgbClr val="212121"/>
                      </a:solidFill>
                      <a:latin typeface="Cambria Math" panose="02040503050406030204" pitchFamily="18" charset="0"/>
                    </a:rPr>
                    <m:t>s</m:t>
                  </m:r>
                  <m:r>
                    <a:rPr xmlns:a="http://schemas.openxmlformats.org/drawingml/2006/main" sz="1500" i="1">
                      <a:solidFill>
                        <a:srgbClr val="212121"/>
                      </a:solidFill>
                      <a:latin typeface="Cambria Math" panose="02040503050406030204" pitchFamily="18" charset="0"/>
                    </a:rPr>
                    <m:t>i</m:t>
                  </m:r>
                  <m:r>
                    <a:rPr xmlns:a="http://schemas.openxmlformats.org/drawingml/2006/main" sz="1500" i="1">
                      <a:solidFill>
                        <a:srgbClr val="212121"/>
                      </a:solidFill>
                      <a:latin typeface="Cambria Math" panose="02040503050406030204" pitchFamily="18" charset="0"/>
                    </a:rPr>
                    <m:t>z</m:t>
                  </m:r>
                  <m:r>
                    <a:rPr xmlns:a="http://schemas.openxmlformats.org/drawingml/2006/main" sz="1500" i="1">
                      <a:solidFill>
                        <a:srgbClr val="212121"/>
                      </a:solidFill>
                      <a:latin typeface="Cambria Math" panose="02040503050406030204" pitchFamily="18" charset="0"/>
                    </a:rPr>
                    <m:t>e</m:t>
                  </m:r>
                  <m:r>
                    <a:rPr xmlns:a="http://schemas.openxmlformats.org/drawingml/2006/main" sz="1500" i="1">
                      <a:solidFill>
                        <a:srgbClr val="212121"/>
                      </a:solidFill>
                      <a:latin typeface="Cambria Math" panose="02040503050406030204" pitchFamily="18" charset="0"/>
                    </a:rPr>
                    <m:t>,</m:t>
                  </m:r>
                  <m:r>
                    <a:rPr xmlns:a="http://schemas.openxmlformats.org/drawingml/2006/main" sz="1500" i="1">
                      <a:solidFill>
                        <a:srgbClr val="212121"/>
                      </a:solidFill>
                      <a:latin typeface="Cambria Math" panose="02040503050406030204" pitchFamily="18" charset="0"/>
                    </a:rPr>
                    <m:t>16</m:t>
                  </m:r>
                  <m:r>
                    <a:rPr xmlns:a="http://schemas.openxmlformats.org/drawingml/2006/main" sz="1500" i="1">
                      <a:solidFill>
                        <a:srgbClr val="212121"/>
                      </a:solidFill>
                      <a:latin typeface="Cambria Math" panose="02040503050406030204" pitchFamily="18" charset="0"/>
                    </a:rPr>
                    <m:t>*</m:t>
                  </m:r>
                  <m:r>
                    <a:rPr xmlns:a="http://schemas.openxmlformats.org/drawingml/2006/main" sz="1500" i="1">
                      <a:solidFill>
                        <a:srgbClr val="212121"/>
                      </a:solidFill>
                      <a:latin typeface="Cambria Math" panose="02040503050406030204" pitchFamily="18" charset="0"/>
                    </a:rPr>
                    <m:t>14</m:t>
                  </m:r>
                  <m:r>
                    <a:rPr xmlns:a="http://schemas.openxmlformats.org/drawingml/2006/main" sz="1500" i="1">
                      <a:solidFill>
                        <a:srgbClr val="212121"/>
                      </a:solidFill>
                      <a:latin typeface="Cambria Math" panose="02040503050406030204" pitchFamily="18" charset="0"/>
                    </a:rPr>
                    <m:t>=</m:t>
                  </m:r>
                  <m:r>
                    <a:rPr xmlns:a="http://schemas.openxmlformats.org/drawingml/2006/main" sz="1500" i="1">
                      <a:solidFill>
                        <a:srgbClr val="212121"/>
                      </a:solidFill>
                      <a:latin typeface="Cambria Math" panose="02040503050406030204" pitchFamily="18" charset="0"/>
                    </a:rPr>
                    <m:t>224</m:t>
                  </m:r>
                  <m:r>
                    <a:rPr xmlns:a="http://schemas.openxmlformats.org/drawingml/2006/main" sz="1500" i="1">
                      <a:solidFill>
                        <a:srgbClr val="212121"/>
                      </a:solidFill>
                      <a:latin typeface="Cambria Math" panose="02040503050406030204" pitchFamily="18" charset="0"/>
                    </a:rPr>
                    <m:t>)</m:t>
                  </m:r>
                </m:oMath>
              </m:oMathPara>
            </a14:m>
            <a:endParaRPr sz="1500">
              <a:solidFill>
                <a:srgbClr val="222222"/>
              </a:solidFill>
            </a:endParaRPr>
          </a:p>
        </p:txBody>
      </p:sp>
    </p:spTree>
  </p:cSld>
  <p:clrMapOvr>
    <a:masterClrMapping/>
  </p:clrMapOvr>
  <p:transition xmlns:p14="http://schemas.microsoft.com/office/powerpoint/2010/main" spd="med" advClick="1"/>
</p:sld>
</file>

<file path=ppt/slides/slide4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01" name="Circle"/>
          <p:cNvSpPr/>
          <p:nvPr/>
        </p:nvSpPr>
        <p:spPr>
          <a:xfrm>
            <a:off x="1707483" y="4741267"/>
            <a:ext cx="812967" cy="812967"/>
          </a:xfrm>
          <a:prstGeom prst="ellipse">
            <a:avLst/>
          </a:prstGeom>
          <a:solidFill>
            <a:srgbClr val="BAB9A0"/>
          </a:solidFill>
          <a:ln w="25400">
            <a:solidFill>
              <a:schemeClr val="accent1"/>
            </a:solidFill>
          </a:ln>
        </p:spPr>
        <p:txBody>
          <a:bodyPr lIns="0" tIns="0" rIns="0" bIns="0"/>
          <a:lstStyle/>
          <a:p>
            <a:pPr/>
          </a:p>
        </p:txBody>
      </p:sp>
      <p:sp>
        <p:nvSpPr>
          <p:cNvPr id="2802" name="Variational Auto-Encoders"/>
          <p:cNvSpPr txBox="1"/>
          <p:nvPr>
            <p:ph type="title" idx="4294967295"/>
          </p:nvPr>
        </p:nvSpPr>
        <p:spPr>
          <a:xfrm>
            <a:off x="452437" y="754062"/>
            <a:ext cx="8239126" cy="538107"/>
          </a:xfrm>
          <a:prstGeom prst="rect">
            <a:avLst/>
          </a:prstGeom>
        </p:spPr>
        <p:txBody>
          <a:bodyPr lIns="19050" tIns="19050" rIns="19050" bIns="19050" anchor="t">
            <a:normAutofit fontScale="100000" lnSpcReduction="0"/>
          </a:bodyPr>
          <a:lstStyle>
            <a:lvl1pPr defTabSz="1219169">
              <a:lnSpc>
                <a:spcPct val="80000"/>
              </a:lnSpc>
              <a:defRPr b="1" spc="-53" sz="2700">
                <a:solidFill>
                  <a:srgbClr val="000000"/>
                </a:solidFill>
                <a:latin typeface="Helvetica Neue"/>
                <a:ea typeface="Helvetica Neue"/>
                <a:cs typeface="Helvetica Neue"/>
                <a:sym typeface="Helvetica Neue"/>
              </a:defRPr>
            </a:lvl1pPr>
          </a:lstStyle>
          <a:p>
            <a:pPr/>
            <a:r>
              <a:t>Variational Auto-Encoders</a:t>
            </a:r>
          </a:p>
        </p:txBody>
      </p:sp>
      <p:sp>
        <p:nvSpPr>
          <p:cNvPr id="2803" name="How do we make the probabilistic components differentiable?!…"/>
          <p:cNvSpPr txBox="1"/>
          <p:nvPr/>
        </p:nvSpPr>
        <p:spPr>
          <a:xfrm>
            <a:off x="4499252" y="2867271"/>
            <a:ext cx="4213065" cy="151901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sz="1200">
                <a:solidFill>
                  <a:schemeClr val="accent4">
                    <a:lumOff val="-3294"/>
                  </a:schemeClr>
                </a:solidFill>
              </a:defRPr>
            </a:pPr>
            <a:r>
              <a:t>How do we make the probabilistic components differentiable?!</a:t>
            </a:r>
          </a:p>
          <a:p>
            <a:pPr>
              <a:defRPr sz="1200">
                <a:solidFill>
                  <a:schemeClr val="accent4">
                    <a:lumOff val="-3294"/>
                  </a:schemeClr>
                </a:solidFill>
              </a:defRPr>
            </a:pPr>
          </a:p>
          <a:p>
            <a:pPr>
              <a:defRPr sz="1200">
                <a:solidFill>
                  <a:schemeClr val="accent4">
                    <a:lumOff val="-3294"/>
                  </a:schemeClr>
                </a:solidFill>
              </a:defRPr>
            </a:pPr>
            <a:r>
              <a:t>By using some mathematical manipulations, </a:t>
            </a:r>
            <a:r>
              <a:rPr>
                <a:solidFill>
                  <a:srgbClr val="000000"/>
                </a:solidFill>
              </a:rPr>
              <a:t>we move “sampling” operations out of the back-propagation path —&gt; This is called “Re-parametrization”</a:t>
            </a:r>
            <a:endParaRPr>
              <a:solidFill>
                <a:srgbClr val="000000"/>
              </a:solidFill>
            </a:endParaRPr>
          </a:p>
          <a:p>
            <a:pPr>
              <a:defRPr sz="1200">
                <a:solidFill>
                  <a:schemeClr val="accent4">
                    <a:lumOff val="-3294"/>
                  </a:schemeClr>
                </a:solidFill>
              </a:defRPr>
            </a:pPr>
            <a:endParaRPr>
              <a:solidFill>
                <a:srgbClr val="000000"/>
              </a:solidFill>
            </a:endParaRPr>
          </a:p>
        </p:txBody>
      </p:sp>
      <p:sp>
        <p:nvSpPr>
          <p:cNvPr id="2804" name="Rectangle"/>
          <p:cNvSpPr/>
          <p:nvPr/>
        </p:nvSpPr>
        <p:spPr>
          <a:xfrm>
            <a:off x="884636" y="2305571"/>
            <a:ext cx="423914" cy="2851254"/>
          </a:xfrm>
          <a:prstGeom prst="rect">
            <a:avLst/>
          </a:prstGeom>
          <a:ln w="25400">
            <a:solidFill>
              <a:srgbClr val="6572DA"/>
            </a:solidFill>
          </a:ln>
        </p:spPr>
        <p:txBody>
          <a:bodyPr lIns="0" tIns="0" rIns="0" bIns="0"/>
          <a:lstStyle/>
          <a:p>
            <a:pPr/>
          </a:p>
        </p:txBody>
      </p:sp>
      <p:sp>
        <p:nvSpPr>
          <p:cNvPr id="2805" name="Rectangle"/>
          <p:cNvSpPr/>
          <p:nvPr/>
        </p:nvSpPr>
        <p:spPr>
          <a:xfrm>
            <a:off x="3934820" y="2305571"/>
            <a:ext cx="423913" cy="2851254"/>
          </a:xfrm>
          <a:prstGeom prst="rect">
            <a:avLst/>
          </a:prstGeom>
          <a:ln w="25400">
            <a:solidFill>
              <a:srgbClr val="E35C44">
                <a:alpha val="51856"/>
              </a:srgbClr>
            </a:solidFill>
          </a:ln>
        </p:spPr>
        <p:txBody>
          <a:bodyPr lIns="0" tIns="0" rIns="0" bIns="0"/>
          <a:lstStyle/>
          <a:p>
            <a:pPr/>
          </a:p>
        </p:txBody>
      </p:sp>
      <p:sp>
        <p:nvSpPr>
          <p:cNvPr id="2806" name="Rectangle"/>
          <p:cNvSpPr/>
          <p:nvPr/>
        </p:nvSpPr>
        <p:spPr>
          <a:xfrm>
            <a:off x="2888794" y="2898204"/>
            <a:ext cx="423913" cy="1665989"/>
          </a:xfrm>
          <a:prstGeom prst="rect">
            <a:avLst/>
          </a:prstGeom>
          <a:ln w="25400">
            <a:solidFill>
              <a:srgbClr val="BAB9A0"/>
            </a:solidFill>
          </a:ln>
        </p:spPr>
        <p:txBody>
          <a:bodyPr lIns="0" tIns="0" rIns="0" bIns="0"/>
          <a:lstStyle/>
          <a:p>
            <a:pPr/>
          </a:p>
        </p:txBody>
      </p:sp>
      <p:sp>
        <p:nvSpPr>
          <p:cNvPr id="2807" name="Line"/>
          <p:cNvSpPr/>
          <p:nvPr/>
        </p:nvSpPr>
        <p:spPr>
          <a:xfrm flipH="1" flipV="1">
            <a:off x="1297233" y="2297342"/>
            <a:ext cx="635881" cy="603962"/>
          </a:xfrm>
          <a:prstGeom prst="line">
            <a:avLst/>
          </a:prstGeom>
          <a:ln w="12700">
            <a:solidFill>
              <a:srgbClr val="6572DA"/>
            </a:solidFill>
            <a:prstDash val="sysDot"/>
            <a:miter lim="400000"/>
          </a:ln>
        </p:spPr>
        <p:txBody>
          <a:bodyPr lIns="0" tIns="0" rIns="0" bIns="0"/>
          <a:lstStyle/>
          <a:p>
            <a:pPr/>
          </a:p>
        </p:txBody>
      </p:sp>
      <p:sp>
        <p:nvSpPr>
          <p:cNvPr id="2808" name="Line"/>
          <p:cNvSpPr/>
          <p:nvPr/>
        </p:nvSpPr>
        <p:spPr>
          <a:xfrm flipH="1">
            <a:off x="1306090" y="4561475"/>
            <a:ext cx="627024" cy="571858"/>
          </a:xfrm>
          <a:prstGeom prst="line">
            <a:avLst/>
          </a:prstGeom>
          <a:ln w="12700">
            <a:solidFill>
              <a:srgbClr val="6572DA"/>
            </a:solidFill>
            <a:prstDash val="sysDot"/>
            <a:miter lim="400000"/>
          </a:ln>
        </p:spPr>
        <p:txBody>
          <a:bodyPr lIns="0" tIns="0" rIns="0" bIns="0"/>
          <a:lstStyle/>
          <a:p>
            <a:pPr/>
          </a:p>
        </p:txBody>
      </p:sp>
      <p:sp>
        <p:nvSpPr>
          <p:cNvPr id="2809" name="Line"/>
          <p:cNvSpPr/>
          <p:nvPr/>
        </p:nvSpPr>
        <p:spPr>
          <a:xfrm flipH="1" flipV="1">
            <a:off x="3300109" y="4545423"/>
            <a:ext cx="635880" cy="603962"/>
          </a:xfrm>
          <a:prstGeom prst="line">
            <a:avLst/>
          </a:prstGeom>
          <a:ln w="12700">
            <a:solidFill>
              <a:srgbClr val="E35C44">
                <a:alpha val="51856"/>
              </a:srgbClr>
            </a:solidFill>
            <a:prstDash val="sysDot"/>
            <a:miter lim="400000"/>
          </a:ln>
        </p:spPr>
        <p:txBody>
          <a:bodyPr lIns="0" tIns="0" rIns="0" bIns="0"/>
          <a:lstStyle/>
          <a:p>
            <a:pPr/>
          </a:p>
        </p:txBody>
      </p:sp>
      <p:sp>
        <p:nvSpPr>
          <p:cNvPr id="2810" name="Line"/>
          <p:cNvSpPr/>
          <p:nvPr/>
        </p:nvSpPr>
        <p:spPr>
          <a:xfrm flipH="1">
            <a:off x="3308965" y="2323934"/>
            <a:ext cx="627024" cy="571858"/>
          </a:xfrm>
          <a:prstGeom prst="line">
            <a:avLst/>
          </a:prstGeom>
          <a:ln w="12700">
            <a:solidFill>
              <a:srgbClr val="E35C44">
                <a:alpha val="51856"/>
              </a:srgbClr>
            </a:solidFill>
            <a:prstDash val="sysDot"/>
            <a:miter lim="400000"/>
          </a:ln>
        </p:spPr>
        <p:txBody>
          <a:bodyPr lIns="0" tIns="0" rIns="0" bIns="0"/>
          <a:lstStyle/>
          <a:p>
            <a:pPr/>
          </a:p>
        </p:txBody>
      </p:sp>
      <p:sp>
        <p:nvSpPr>
          <p:cNvPr id="2811" name="Decoder"/>
          <p:cNvSpPr txBox="1"/>
          <p:nvPr/>
        </p:nvSpPr>
        <p:spPr>
          <a:xfrm>
            <a:off x="3182729" y="5687163"/>
            <a:ext cx="870640" cy="250969"/>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ctr">
              <a:defRPr>
                <a:solidFill>
                  <a:srgbClr val="E35C44"/>
                </a:solidFill>
              </a:defRPr>
            </a:lvl1pPr>
          </a:lstStyle>
          <a:p>
            <a:pPr/>
            <a:r>
              <a:t>Decoder</a:t>
            </a:r>
          </a:p>
        </p:txBody>
      </p:sp>
      <p:sp>
        <p:nvSpPr>
          <p:cNvPr id="2812" name="Encoder"/>
          <p:cNvSpPr txBox="1"/>
          <p:nvPr/>
        </p:nvSpPr>
        <p:spPr>
          <a:xfrm>
            <a:off x="1182327" y="5717643"/>
            <a:ext cx="858166" cy="250969"/>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ctr">
              <a:defRPr>
                <a:solidFill>
                  <a:srgbClr val="6572DA"/>
                </a:solidFill>
              </a:defRPr>
            </a:lvl1pPr>
          </a:lstStyle>
          <a:p>
            <a:pPr/>
            <a:r>
              <a:t>Encoder</a:t>
            </a:r>
          </a:p>
        </p:txBody>
      </p:sp>
      <p:sp>
        <p:nvSpPr>
          <p:cNvPr id="2848" name="Connection Line"/>
          <p:cNvSpPr/>
          <p:nvPr/>
        </p:nvSpPr>
        <p:spPr>
          <a:xfrm>
            <a:off x="815264" y="5331578"/>
            <a:ext cx="1591549" cy="219616"/>
          </a:xfrm>
          <a:custGeom>
            <a:avLst/>
            <a:gdLst/>
            <a:ahLst/>
            <a:cxnLst>
              <a:cxn ang="0">
                <a:pos x="wd2" y="hd2"/>
              </a:cxn>
              <a:cxn ang="5400000">
                <a:pos x="wd2" y="hd2"/>
              </a:cxn>
              <a:cxn ang="10800000">
                <a:pos x="wd2" y="hd2"/>
              </a:cxn>
              <a:cxn ang="16200000">
                <a:pos x="wd2" y="hd2"/>
              </a:cxn>
            </a:cxnLst>
            <a:rect l="0" t="0" r="r" b="b"/>
            <a:pathLst>
              <a:path w="21600" h="16201" fill="norm" stroke="1" extrusionOk="0">
                <a:moveTo>
                  <a:pt x="0" y="0"/>
                </a:moveTo>
                <a:cubicBezTo>
                  <a:pt x="7827" y="21430"/>
                  <a:pt x="15027" y="21600"/>
                  <a:pt x="21600" y="510"/>
                </a:cubicBezTo>
              </a:path>
            </a:pathLst>
          </a:custGeom>
          <a:ln w="25400">
            <a:solidFill>
              <a:srgbClr val="6572DA"/>
            </a:solidFill>
            <a:prstDash val="sysDot"/>
            <a:miter lim="400000"/>
          </a:ln>
        </p:spPr>
        <p:txBody>
          <a:bodyPr/>
          <a:lstStyle/>
          <a:p>
            <a:pPr/>
          </a:p>
        </p:txBody>
      </p:sp>
      <p:sp>
        <p:nvSpPr>
          <p:cNvPr id="2849" name="Connection Line"/>
          <p:cNvSpPr/>
          <p:nvPr/>
        </p:nvSpPr>
        <p:spPr>
          <a:xfrm>
            <a:off x="2821903" y="5330264"/>
            <a:ext cx="1591549" cy="219616"/>
          </a:xfrm>
          <a:custGeom>
            <a:avLst/>
            <a:gdLst/>
            <a:ahLst/>
            <a:cxnLst>
              <a:cxn ang="0">
                <a:pos x="wd2" y="hd2"/>
              </a:cxn>
              <a:cxn ang="5400000">
                <a:pos x="wd2" y="hd2"/>
              </a:cxn>
              <a:cxn ang="10800000">
                <a:pos x="wd2" y="hd2"/>
              </a:cxn>
              <a:cxn ang="16200000">
                <a:pos x="wd2" y="hd2"/>
              </a:cxn>
            </a:cxnLst>
            <a:rect l="0" t="0" r="r" b="b"/>
            <a:pathLst>
              <a:path w="21600" h="16201" fill="norm" stroke="1" extrusionOk="0">
                <a:moveTo>
                  <a:pt x="0" y="0"/>
                </a:moveTo>
                <a:cubicBezTo>
                  <a:pt x="7827" y="21430"/>
                  <a:pt x="15027" y="21600"/>
                  <a:pt x="21600" y="510"/>
                </a:cubicBezTo>
              </a:path>
            </a:pathLst>
          </a:custGeom>
          <a:ln w="25400">
            <a:solidFill>
              <a:srgbClr val="F1AB9F"/>
            </a:solidFill>
            <a:custDash>
              <a:ds d="200000" sp="200000"/>
            </a:custDash>
            <a:miter lim="400000"/>
          </a:ln>
        </p:spPr>
        <p:txBody>
          <a:bodyPr/>
          <a:lstStyle/>
          <a:p>
            <a:pPr/>
          </a:p>
        </p:txBody>
      </p:sp>
      <p:sp>
        <p:nvSpPr>
          <p:cNvPr id="2815" name="Equation"/>
          <p:cNvSpPr txBox="1"/>
          <p:nvPr/>
        </p:nvSpPr>
        <p:spPr>
          <a:xfrm rot="16200000">
            <a:off x="807705" y="3660619"/>
            <a:ext cx="591795" cy="152731"/>
          </a:xfrm>
          <a:prstGeom prst="rect">
            <a:avLst/>
          </a:prstGeom>
          <a:ln w="12700">
            <a:miter lim="400000"/>
          </a:ln>
        </p:spPr>
        <p:txBody>
          <a:bodyPr wrap="none" lIns="0" tIns="0" rIns="0" bIns="0">
            <a:spAutoFit/>
          </a:bodyPr>
          <a:lstStyle/>
          <a:p>
            <a:pPr latinLnBrk="1">
              <a:defRPr sz="1800">
                <a:solidFill>
                  <a:srgbClr val="000000"/>
                </a:solidFill>
              </a:defRPr>
            </a:pPr>
            <a14:m>
              <m:oMathPara>
                <m:oMathParaPr>
                  <m:jc m:val="centerGroup"/>
                </m:oMathParaPr>
                <m:oMath>
                  <m:r>
                    <a:rPr xmlns:a="http://schemas.openxmlformats.org/drawingml/2006/main" sz="1400" i="1">
                      <a:solidFill>
                        <a:srgbClr val="6472D9"/>
                      </a:solidFill>
                      <a:latin typeface="Cambria Math" panose="02040503050406030204" pitchFamily="18" charset="0"/>
                    </a:rPr>
                    <m:t>I</m:t>
                  </m:r>
                  <m:r>
                    <a:rPr xmlns:a="http://schemas.openxmlformats.org/drawingml/2006/main" sz="1400" i="1">
                      <a:solidFill>
                        <a:srgbClr val="6472D9"/>
                      </a:solidFill>
                      <a:latin typeface="Cambria Math" panose="02040503050406030204" pitchFamily="18" charset="0"/>
                    </a:rPr>
                    <m:t>n</m:t>
                  </m:r>
                  <m:r>
                    <a:rPr xmlns:a="http://schemas.openxmlformats.org/drawingml/2006/main" sz="1400" i="1">
                      <a:solidFill>
                        <a:srgbClr val="6472D9"/>
                      </a:solidFill>
                      <a:latin typeface="Cambria Math" panose="02040503050406030204" pitchFamily="18" charset="0"/>
                    </a:rPr>
                    <m:t>p</m:t>
                  </m:r>
                  <m:r>
                    <a:rPr xmlns:a="http://schemas.openxmlformats.org/drawingml/2006/main" sz="1400" i="1">
                      <a:solidFill>
                        <a:srgbClr val="6472D9"/>
                      </a:solidFill>
                      <a:latin typeface="Cambria Math" panose="02040503050406030204" pitchFamily="18" charset="0"/>
                    </a:rPr>
                    <m:t>u</m:t>
                  </m:r>
                  <m:r>
                    <a:rPr xmlns:a="http://schemas.openxmlformats.org/drawingml/2006/main" sz="1400" i="1">
                      <a:solidFill>
                        <a:srgbClr val="6472D9"/>
                      </a:solidFill>
                      <a:latin typeface="Cambria Math" panose="02040503050406030204" pitchFamily="18" charset="0"/>
                    </a:rPr>
                    <m:t>t</m:t>
                  </m:r>
                  <m:r>
                    <a:rPr xmlns:a="http://schemas.openxmlformats.org/drawingml/2006/main" sz="1400" i="1">
                      <a:solidFill>
                        <a:srgbClr val="6472D9"/>
                      </a:solidFill>
                      <a:latin typeface="Cambria Math" panose="02040503050406030204" pitchFamily="18" charset="0"/>
                    </a:rPr>
                    <m:t>X</m:t>
                  </m:r>
                </m:oMath>
              </m:oMathPara>
            </a14:m>
            <a:endParaRPr sz="1400">
              <a:solidFill>
                <a:srgbClr val="6572DA"/>
              </a:solidFill>
            </a:endParaRPr>
          </a:p>
        </p:txBody>
      </p:sp>
      <p:sp>
        <p:nvSpPr>
          <p:cNvPr id="2816" name="Equation"/>
          <p:cNvSpPr txBox="1"/>
          <p:nvPr/>
        </p:nvSpPr>
        <p:spPr>
          <a:xfrm rot="16200000">
            <a:off x="3771513" y="3643906"/>
            <a:ext cx="720219" cy="186158"/>
          </a:xfrm>
          <a:prstGeom prst="rect">
            <a:avLst/>
          </a:prstGeom>
          <a:ln w="12700">
            <a:miter lim="400000"/>
          </a:ln>
        </p:spPr>
        <p:txBody>
          <a:bodyPr wrap="none" lIns="0" tIns="0" rIns="0" bIns="0">
            <a:spAutoFit/>
          </a:bodyPr>
          <a:lstStyle/>
          <a:p>
            <a:pPr latinLnBrk="1">
              <a:defRPr sz="1800">
                <a:solidFill>
                  <a:srgbClr val="000000"/>
                </a:solidFill>
              </a:defRPr>
            </a:pPr>
            <a14:m>
              <m:oMathPara>
                <m:oMathParaPr>
                  <m:jc m:val="centerGroup"/>
                </m:oMathParaPr>
                <m:oMath>
                  <m:r>
                    <a:rPr xmlns:a="http://schemas.openxmlformats.org/drawingml/2006/main" sz="1400" i="1">
                      <a:solidFill>
                        <a:srgbClr val="F1AA9F"/>
                      </a:solidFill>
                      <a:latin typeface="Cambria Math" panose="02040503050406030204" pitchFamily="18" charset="0"/>
                    </a:rPr>
                    <m:t>O</m:t>
                  </m:r>
                  <m:r>
                    <a:rPr xmlns:a="http://schemas.openxmlformats.org/drawingml/2006/main" sz="1400" i="1">
                      <a:solidFill>
                        <a:srgbClr val="F1AA9F"/>
                      </a:solidFill>
                      <a:latin typeface="Cambria Math" panose="02040503050406030204" pitchFamily="18" charset="0"/>
                    </a:rPr>
                    <m:t>u</m:t>
                  </m:r>
                  <m:r>
                    <a:rPr xmlns:a="http://schemas.openxmlformats.org/drawingml/2006/main" sz="1400" i="1">
                      <a:solidFill>
                        <a:srgbClr val="F1AA9F"/>
                      </a:solidFill>
                      <a:latin typeface="Cambria Math" panose="02040503050406030204" pitchFamily="18" charset="0"/>
                    </a:rPr>
                    <m:t>t</m:t>
                  </m:r>
                  <m:r>
                    <a:rPr xmlns:a="http://schemas.openxmlformats.org/drawingml/2006/main" sz="1400" i="1">
                      <a:solidFill>
                        <a:srgbClr val="F1AA9F"/>
                      </a:solidFill>
                      <a:latin typeface="Cambria Math" panose="02040503050406030204" pitchFamily="18" charset="0"/>
                    </a:rPr>
                    <m:t>p</m:t>
                  </m:r>
                  <m:r>
                    <a:rPr xmlns:a="http://schemas.openxmlformats.org/drawingml/2006/main" sz="1400" i="1">
                      <a:solidFill>
                        <a:srgbClr val="F1AA9F"/>
                      </a:solidFill>
                      <a:latin typeface="Cambria Math" panose="02040503050406030204" pitchFamily="18" charset="0"/>
                    </a:rPr>
                    <m:t>u</m:t>
                  </m:r>
                  <m:r>
                    <a:rPr xmlns:a="http://schemas.openxmlformats.org/drawingml/2006/main" sz="1400" i="1">
                      <a:solidFill>
                        <a:srgbClr val="F1AA9F"/>
                      </a:solidFill>
                      <a:latin typeface="Cambria Math" panose="02040503050406030204" pitchFamily="18" charset="0"/>
                    </a:rPr>
                    <m:t>t</m:t>
                  </m:r>
                  <m:limUpp>
                    <m:e>
                      <m:r>
                        <a:rPr xmlns:a="http://schemas.openxmlformats.org/drawingml/2006/main" sz="1400" i="1">
                          <a:solidFill>
                            <a:srgbClr val="F1AA9F"/>
                          </a:solidFill>
                          <a:latin typeface="Cambria Math" panose="02040503050406030204" pitchFamily="18" charset="0"/>
                        </a:rPr>
                        <m:t>X</m:t>
                      </m:r>
                    </m:e>
                    <m:lim>
                      <m:r>
                        <a:rPr xmlns:a="http://schemas.openxmlformats.org/drawingml/2006/main" sz="1400" i="1">
                          <a:solidFill>
                            <a:srgbClr val="F1AA9F"/>
                          </a:solidFill>
                          <a:latin typeface="Cambria Math" panose="02040503050406030204" pitchFamily="18" charset="0"/>
                        </a:rPr>
                        <m:t>˜</m:t>
                      </m:r>
                    </m:lim>
                  </m:limUpp>
                </m:oMath>
              </m:oMathPara>
            </a14:m>
            <a:endParaRPr sz="1400">
              <a:solidFill>
                <a:srgbClr val="F1AB9F"/>
              </a:solidFill>
            </a:endParaRPr>
          </a:p>
        </p:txBody>
      </p:sp>
      <p:sp>
        <p:nvSpPr>
          <p:cNvPr id="2817" name="Equation"/>
          <p:cNvSpPr txBox="1"/>
          <p:nvPr/>
        </p:nvSpPr>
        <p:spPr>
          <a:xfrm rot="16200000">
            <a:off x="2476485" y="3677244"/>
            <a:ext cx="1233878" cy="119482"/>
          </a:xfrm>
          <a:prstGeom prst="rect">
            <a:avLst/>
          </a:prstGeom>
          <a:ln w="12700">
            <a:miter lim="400000"/>
          </a:ln>
        </p:spPr>
        <p:txBody>
          <a:bodyPr wrap="none" lIns="0" tIns="0" rIns="0" bIns="0">
            <a:spAutoFit/>
          </a:bodyPr>
          <a:lstStyle/>
          <a:p>
            <a:pPr latinLnBrk="1">
              <a:defRPr sz="1800">
                <a:solidFill>
                  <a:srgbClr val="000000"/>
                </a:solidFill>
              </a:defRPr>
            </a:pPr>
            <a14:m>
              <m:oMathPara>
                <m:oMathParaPr>
                  <m:jc m:val="centerGroup"/>
                </m:oMathParaPr>
                <m:oMath>
                  <m:r>
                    <a:rPr xmlns:a="http://schemas.openxmlformats.org/drawingml/2006/main" sz="1400" i="1">
                      <a:solidFill>
                        <a:srgbClr val="BAB99F"/>
                      </a:solidFill>
                      <a:latin typeface="Cambria Math" panose="02040503050406030204" pitchFamily="18" charset="0"/>
                    </a:rPr>
                    <m:t>L</m:t>
                  </m:r>
                  <m:r>
                    <a:rPr xmlns:a="http://schemas.openxmlformats.org/drawingml/2006/main" sz="1400" i="1">
                      <a:solidFill>
                        <a:srgbClr val="BAB99F"/>
                      </a:solidFill>
                      <a:latin typeface="Cambria Math" panose="02040503050406030204" pitchFamily="18" charset="0"/>
                    </a:rPr>
                    <m:t>a</m:t>
                  </m:r>
                  <m:r>
                    <a:rPr xmlns:a="http://schemas.openxmlformats.org/drawingml/2006/main" sz="1400" i="1">
                      <a:solidFill>
                        <a:srgbClr val="BAB99F"/>
                      </a:solidFill>
                      <a:latin typeface="Cambria Math" panose="02040503050406030204" pitchFamily="18" charset="0"/>
                    </a:rPr>
                    <m:t>t</m:t>
                  </m:r>
                  <m:r>
                    <a:rPr xmlns:a="http://schemas.openxmlformats.org/drawingml/2006/main" sz="1400" i="1">
                      <a:solidFill>
                        <a:srgbClr val="BAB99F"/>
                      </a:solidFill>
                      <a:latin typeface="Cambria Math" panose="02040503050406030204" pitchFamily="18" charset="0"/>
                    </a:rPr>
                    <m:t>e</m:t>
                  </m:r>
                  <m:r>
                    <a:rPr xmlns:a="http://schemas.openxmlformats.org/drawingml/2006/main" sz="1400" i="1">
                      <a:solidFill>
                        <a:srgbClr val="BAB99F"/>
                      </a:solidFill>
                      <a:latin typeface="Cambria Math" panose="02040503050406030204" pitchFamily="18" charset="0"/>
                    </a:rPr>
                    <m:t>n</m:t>
                  </m:r>
                  <m:r>
                    <a:rPr xmlns:a="http://schemas.openxmlformats.org/drawingml/2006/main" sz="1400" i="1">
                      <a:solidFill>
                        <a:srgbClr val="BAB99F"/>
                      </a:solidFill>
                      <a:latin typeface="Cambria Math" panose="02040503050406030204" pitchFamily="18" charset="0"/>
                    </a:rPr>
                    <m:t>t</m:t>
                  </m:r>
                  <m:r>
                    <a:rPr xmlns:a="http://schemas.openxmlformats.org/drawingml/2006/main" sz="1400" i="1">
                      <a:solidFill>
                        <a:srgbClr val="BAB99F"/>
                      </a:solidFill>
                      <a:latin typeface="Cambria Math" panose="02040503050406030204" pitchFamily="18" charset="0"/>
                    </a:rPr>
                    <m:t>V</m:t>
                  </m:r>
                  <m:r>
                    <a:rPr xmlns:a="http://schemas.openxmlformats.org/drawingml/2006/main" sz="1400" i="1">
                      <a:solidFill>
                        <a:srgbClr val="BAB99F"/>
                      </a:solidFill>
                      <a:latin typeface="Cambria Math" panose="02040503050406030204" pitchFamily="18" charset="0"/>
                    </a:rPr>
                    <m:t>e</m:t>
                  </m:r>
                  <m:r>
                    <a:rPr xmlns:a="http://schemas.openxmlformats.org/drawingml/2006/main" sz="1400" i="1">
                      <a:solidFill>
                        <a:srgbClr val="BAB99F"/>
                      </a:solidFill>
                      <a:latin typeface="Cambria Math" panose="02040503050406030204" pitchFamily="18" charset="0"/>
                    </a:rPr>
                    <m:t>c</m:t>
                  </m:r>
                  <m:r>
                    <a:rPr xmlns:a="http://schemas.openxmlformats.org/drawingml/2006/main" sz="1400" i="1">
                      <a:solidFill>
                        <a:srgbClr val="BAB99F"/>
                      </a:solidFill>
                      <a:latin typeface="Cambria Math" panose="02040503050406030204" pitchFamily="18" charset="0"/>
                    </a:rPr>
                    <m:t>t</m:t>
                  </m:r>
                  <m:r>
                    <a:rPr xmlns:a="http://schemas.openxmlformats.org/drawingml/2006/main" sz="1400" i="1">
                      <a:solidFill>
                        <a:srgbClr val="BAB99F"/>
                      </a:solidFill>
                      <a:latin typeface="Cambria Math" panose="02040503050406030204" pitchFamily="18" charset="0"/>
                    </a:rPr>
                    <m:t>o</m:t>
                  </m:r>
                  <m:r>
                    <a:rPr xmlns:a="http://schemas.openxmlformats.org/drawingml/2006/main" sz="1400" i="1">
                      <a:solidFill>
                        <a:srgbClr val="BAB99F"/>
                      </a:solidFill>
                      <a:latin typeface="Cambria Math" panose="02040503050406030204" pitchFamily="18" charset="0"/>
                    </a:rPr>
                    <m:t>r</m:t>
                  </m:r>
                  <m:r>
                    <a:rPr xmlns:a="http://schemas.openxmlformats.org/drawingml/2006/main" sz="1400" i="1">
                      <a:solidFill>
                        <a:srgbClr val="BAB99F"/>
                      </a:solidFill>
                      <a:latin typeface="Cambria Math" panose="02040503050406030204" pitchFamily="18" charset="0"/>
                    </a:rPr>
                    <m:t>Z</m:t>
                  </m:r>
                </m:oMath>
              </m:oMathPara>
            </a14:m>
            <a:endParaRPr sz="1400">
              <a:solidFill>
                <a:srgbClr val="BAB9A0"/>
              </a:solidFill>
            </a:endParaRPr>
          </a:p>
        </p:txBody>
      </p:sp>
      <p:sp>
        <p:nvSpPr>
          <p:cNvPr id="2818" name="Rectangle"/>
          <p:cNvSpPr/>
          <p:nvPr/>
        </p:nvSpPr>
        <p:spPr>
          <a:xfrm>
            <a:off x="1907815" y="2881580"/>
            <a:ext cx="423914" cy="822392"/>
          </a:xfrm>
          <a:prstGeom prst="rect">
            <a:avLst/>
          </a:prstGeom>
          <a:ln w="25400">
            <a:solidFill>
              <a:srgbClr val="932192"/>
            </a:solidFill>
          </a:ln>
        </p:spPr>
        <p:txBody>
          <a:bodyPr lIns="0" tIns="0" rIns="0" bIns="0"/>
          <a:lstStyle/>
          <a:p>
            <a:pPr/>
          </a:p>
        </p:txBody>
      </p:sp>
      <p:grpSp>
        <p:nvGrpSpPr>
          <p:cNvPr id="2821" name="Group"/>
          <p:cNvGrpSpPr/>
          <p:nvPr/>
        </p:nvGrpSpPr>
        <p:grpSpPr>
          <a:xfrm>
            <a:off x="2331657" y="3248116"/>
            <a:ext cx="650783" cy="568702"/>
            <a:chOff x="0" y="0"/>
            <a:chExt cx="650782" cy="568701"/>
          </a:xfrm>
        </p:grpSpPr>
        <p:sp>
          <p:nvSpPr>
            <p:cNvPr id="2819" name="Direct…"/>
            <p:cNvSpPr txBox="1"/>
            <p:nvPr/>
          </p:nvSpPr>
          <p:spPr>
            <a:xfrm rot="2162091">
              <a:off x="14036" y="159220"/>
              <a:ext cx="622710" cy="25026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p>
              <a:pPr>
                <a:defRPr sz="900">
                  <a:solidFill>
                    <a:schemeClr val="accent4">
                      <a:lumOff val="-3294"/>
                    </a:schemeClr>
                  </a:solidFill>
                </a:defRPr>
              </a:pPr>
              <a:r>
                <a:t>Direct</a:t>
              </a:r>
            </a:p>
            <a:p>
              <a:pPr>
                <a:defRPr sz="900">
                  <a:solidFill>
                    <a:schemeClr val="accent4">
                      <a:lumOff val="-3294"/>
                    </a:schemeClr>
                  </a:solidFill>
                </a:defRPr>
              </a:pPr>
              <a:r>
                <a:t> Connection</a:t>
              </a:r>
            </a:p>
          </p:txBody>
        </p:sp>
        <p:sp>
          <p:nvSpPr>
            <p:cNvPr id="2820" name="Line"/>
            <p:cNvSpPr/>
            <p:nvPr/>
          </p:nvSpPr>
          <p:spPr>
            <a:xfrm>
              <a:off x="75179" y="98271"/>
              <a:ext cx="435555" cy="306347"/>
            </a:xfrm>
            <a:prstGeom prst="line">
              <a:avLst/>
            </a:prstGeom>
            <a:noFill/>
            <a:ln w="25400" cap="flat">
              <a:solidFill>
                <a:schemeClr val="accent4">
                  <a:lumOff val="-3294"/>
                </a:schemeClr>
              </a:solidFill>
              <a:prstDash val="solid"/>
              <a:round/>
              <a:tailEnd type="triangle" w="med" len="med"/>
            </a:ln>
            <a:effectLst/>
          </p:spPr>
          <p:txBody>
            <a:bodyPr wrap="square" lIns="0" tIns="0" rIns="0" bIns="0" numCol="1" anchor="t">
              <a:noAutofit/>
            </a:bodyPr>
            <a:lstStyle/>
            <a:p>
              <a:pPr/>
            </a:p>
          </p:txBody>
        </p:sp>
      </p:grpSp>
      <p:sp>
        <p:nvSpPr>
          <p:cNvPr id="2822" name="Rectangle"/>
          <p:cNvSpPr/>
          <p:nvPr/>
        </p:nvSpPr>
        <p:spPr>
          <a:xfrm>
            <a:off x="1907089" y="3742626"/>
            <a:ext cx="423914" cy="822392"/>
          </a:xfrm>
          <a:prstGeom prst="rect">
            <a:avLst/>
          </a:prstGeom>
          <a:ln w="25400">
            <a:solidFill>
              <a:srgbClr val="03A902"/>
            </a:solidFill>
          </a:ln>
        </p:spPr>
        <p:txBody>
          <a:bodyPr lIns="0" tIns="0" rIns="0" bIns="0"/>
          <a:lstStyle/>
          <a:p>
            <a:pPr/>
          </a:p>
        </p:txBody>
      </p:sp>
      <p:sp>
        <p:nvSpPr>
          <p:cNvPr id="2823" name="mean ( )"/>
          <p:cNvSpPr txBox="1"/>
          <p:nvPr/>
        </p:nvSpPr>
        <p:spPr>
          <a:xfrm rot="16200000">
            <a:off x="1796522" y="3197950"/>
            <a:ext cx="634889" cy="20821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p>
            <a:pPr>
              <a:defRPr sz="1200">
                <a:solidFill>
                  <a:schemeClr val="accent4">
                    <a:lumOff val="-3294"/>
                  </a:schemeClr>
                </a:solidFill>
              </a:defRPr>
            </a:pPr>
            <a:r>
              <a:rPr>
                <a:solidFill>
                  <a:srgbClr val="942192"/>
                </a:solidFill>
              </a:rPr>
              <a:t>mean (</a:t>
            </a:r>
            <a14:m>
              <m:oMath>
                <m:r>
                  <a:rPr xmlns:a="http://schemas.openxmlformats.org/drawingml/2006/main" sz="1450" i="1">
                    <a:solidFill>
                      <a:srgbClr val="932092"/>
                    </a:solidFill>
                    <a:latin typeface="Cambria Math" panose="02040503050406030204" pitchFamily="18" charset="0"/>
                  </a:rPr>
                  <m:t>μ</m:t>
                </m:r>
              </m:oMath>
            </a14:m>
            <a:r>
              <a:rPr>
                <a:solidFill>
                  <a:srgbClr val="942192"/>
                </a:solidFill>
              </a:rPr>
              <a:t>)</a:t>
            </a:r>
            <a:endParaRPr>
              <a:solidFill>
                <a:srgbClr val="942192"/>
              </a:solidFill>
            </a:endParaRPr>
          </a:p>
        </p:txBody>
      </p:sp>
      <p:sp>
        <p:nvSpPr>
          <p:cNvPr id="2824" name="stdev ( )"/>
          <p:cNvSpPr txBox="1"/>
          <p:nvPr/>
        </p:nvSpPr>
        <p:spPr>
          <a:xfrm rot="16200000">
            <a:off x="1813395" y="4050680"/>
            <a:ext cx="612753" cy="20628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p>
            <a:pPr>
              <a:defRPr sz="1200">
                <a:solidFill>
                  <a:srgbClr val="01A900"/>
                </a:solidFill>
              </a:defRPr>
            </a:pPr>
            <a:r>
              <a:t>stdev (</a:t>
            </a:r>
            <a14:m>
              <m:oMath>
                <m:r>
                  <a:rPr xmlns:a="http://schemas.openxmlformats.org/drawingml/2006/main" sz="1400" i="1">
                    <a:solidFill>
                      <a:srgbClr val="00A800"/>
                    </a:solidFill>
                    <a:latin typeface="Cambria Math" panose="02040503050406030204" pitchFamily="18" charset="0"/>
                  </a:rPr>
                  <m:t>σ</m:t>
                </m:r>
              </m:oMath>
            </a14:m>
            <a:r>
              <a:t>)</a:t>
            </a:r>
          </a:p>
        </p:txBody>
      </p:sp>
      <p:grpSp>
        <p:nvGrpSpPr>
          <p:cNvPr id="2827" name="Group"/>
          <p:cNvGrpSpPr/>
          <p:nvPr/>
        </p:nvGrpSpPr>
        <p:grpSpPr>
          <a:xfrm>
            <a:off x="4968145" y="4501743"/>
            <a:ext cx="3448131" cy="1965511"/>
            <a:chOff x="0" y="0"/>
            <a:chExt cx="3448129" cy="1965509"/>
          </a:xfrm>
        </p:grpSpPr>
        <p:pic>
          <p:nvPicPr>
            <p:cNvPr id="2825" name="Image" descr="Image"/>
            <p:cNvPicPr>
              <a:picLocks noChangeAspect="1"/>
            </p:cNvPicPr>
            <p:nvPr/>
          </p:nvPicPr>
          <p:blipFill>
            <a:blip r:embed="rId2">
              <a:extLst/>
            </a:blip>
            <a:stretch>
              <a:fillRect/>
            </a:stretch>
          </p:blipFill>
          <p:spPr>
            <a:xfrm>
              <a:off x="0" y="0"/>
              <a:ext cx="3448130" cy="1512050"/>
            </a:xfrm>
            <a:prstGeom prst="rect">
              <a:avLst/>
            </a:prstGeom>
            <a:ln w="12700" cap="flat">
              <a:noFill/>
              <a:miter lim="400000"/>
            </a:ln>
            <a:effectLst/>
          </p:spPr>
        </p:pic>
        <p:sp>
          <p:nvSpPr>
            <p:cNvPr id="2826" name="Caption"/>
            <p:cNvSpPr/>
            <p:nvPr/>
          </p:nvSpPr>
          <p:spPr>
            <a:xfrm>
              <a:off x="0" y="1613649"/>
              <a:ext cx="3448130" cy="351861"/>
            </a:xfrm>
            <a:prstGeom prst="roundRect">
              <a:avLst>
                <a:gd name="adj" fmla="val 0"/>
              </a:avLst>
            </a:prstGeom>
            <a:solidFill>
              <a:srgbClr val="000000">
                <a:alpha val="0"/>
              </a:srgbClr>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t">
              <a:noAutofit/>
            </a:bodyPr>
            <a:lstStyle>
              <a:lvl1pPr>
                <a:defRPr sz="900"/>
              </a:lvl1pPr>
            </a:lstStyle>
            <a:p>
              <a:pPr/>
              <a:r>
                <a:t>Image from https://towardsdatascience.com/reparameterization-trick-126062cfd3c3</a:t>
              </a:r>
            </a:p>
          </p:txBody>
        </p:sp>
      </p:grpSp>
      <p:sp>
        <p:nvSpPr>
          <p:cNvPr id="2828" name="Equation"/>
          <p:cNvSpPr txBox="1"/>
          <p:nvPr/>
        </p:nvSpPr>
        <p:spPr>
          <a:xfrm>
            <a:off x="1740506" y="5040995"/>
            <a:ext cx="804175" cy="153798"/>
          </a:xfrm>
          <a:prstGeom prst="rect">
            <a:avLst/>
          </a:prstGeom>
          <a:ln w="12700">
            <a:miter lim="400000"/>
          </a:ln>
        </p:spPr>
        <p:txBody>
          <a:bodyPr wrap="none" lIns="0" tIns="0" rIns="0" bIns="0">
            <a:spAutoFit/>
          </a:bodyPr>
          <a:lstStyle/>
          <a:p>
            <a:pPr latinLnBrk="1">
              <a:defRPr sz="1800">
                <a:solidFill>
                  <a:srgbClr val="000000"/>
                </a:solidFill>
              </a:defRPr>
            </a:pPr>
            <a14:m>
              <m:oMathPara>
                <m:oMathParaPr>
                  <m:jc m:val="centerGroup"/>
                </m:oMathParaPr>
                <m:oMath>
                  <m:r>
                    <a:rPr xmlns:a="http://schemas.openxmlformats.org/drawingml/2006/main" sz="1400" i="1">
                      <a:solidFill>
                        <a:srgbClr val="333333"/>
                      </a:solidFill>
                      <a:latin typeface="Cambria Math" panose="02040503050406030204" pitchFamily="18" charset="0"/>
                    </a:rPr>
                    <m:t>ϵ</m:t>
                  </m:r>
                  <m:r>
                    <a:rPr xmlns:a="http://schemas.openxmlformats.org/drawingml/2006/main" sz="1400" i="1">
                      <a:solidFill>
                        <a:srgbClr val="333333"/>
                      </a:solidFill>
                      <a:latin typeface="Cambria Math" panose="02040503050406030204" pitchFamily="18" charset="0"/>
                    </a:rPr>
                    <m:t>∼</m:t>
                  </m:r>
                  <m:r>
                    <m:rPr>
                      <m:scr m:val="script"/>
                    </m:rPr>
                    <a:rPr xmlns:a="http://schemas.openxmlformats.org/drawingml/2006/main" sz="1400" i="1">
                      <a:solidFill>
                        <a:srgbClr val="333333"/>
                      </a:solidFill>
                      <a:latin typeface="Cambria Math" panose="02040503050406030204" pitchFamily="18" charset="0"/>
                    </a:rPr>
                    <m:t>N</m:t>
                  </m:r>
                  <m:r>
                    <a:rPr xmlns:a="http://schemas.openxmlformats.org/drawingml/2006/main" sz="1400" i="1">
                      <a:solidFill>
                        <a:srgbClr val="333333"/>
                      </a:solidFill>
                      <a:latin typeface="Cambria Math" panose="02040503050406030204" pitchFamily="18" charset="0"/>
                    </a:rPr>
                    <m:t>(</m:t>
                  </m:r>
                  <m:r>
                    <a:rPr xmlns:a="http://schemas.openxmlformats.org/drawingml/2006/main" sz="1400" i="1">
                      <a:solidFill>
                        <a:srgbClr val="333333"/>
                      </a:solidFill>
                      <a:latin typeface="Cambria Math" panose="02040503050406030204" pitchFamily="18" charset="0"/>
                    </a:rPr>
                    <m:t>0,1</m:t>
                  </m:r>
                  <m:r>
                    <a:rPr xmlns:a="http://schemas.openxmlformats.org/drawingml/2006/main" sz="1400" i="1">
                      <a:solidFill>
                        <a:srgbClr val="333333"/>
                      </a:solidFill>
                      <a:latin typeface="Cambria Math" panose="02040503050406030204" pitchFamily="18" charset="0"/>
                    </a:rPr>
                    <m:t>)</m:t>
                  </m:r>
                </m:oMath>
              </m:oMathPara>
            </a14:m>
            <a:endParaRPr sz="1400">
              <a:solidFill>
                <a:srgbClr val="333333"/>
              </a:solidFill>
            </a:endParaRPr>
          </a:p>
        </p:txBody>
      </p:sp>
      <p:sp>
        <p:nvSpPr>
          <p:cNvPr id="2829" name="Sample"/>
          <p:cNvSpPr txBox="1"/>
          <p:nvPr/>
        </p:nvSpPr>
        <p:spPr>
          <a:xfrm rot="18626329">
            <a:off x="2342892" y="4597922"/>
            <a:ext cx="400250" cy="1270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900">
                <a:solidFill>
                  <a:srgbClr val="D92A1A"/>
                </a:solidFill>
              </a:defRPr>
            </a:lvl1pPr>
          </a:lstStyle>
          <a:p>
            <a:pPr/>
            <a:r>
              <a:t>Sample</a:t>
            </a:r>
          </a:p>
        </p:txBody>
      </p:sp>
      <p:sp>
        <p:nvSpPr>
          <p:cNvPr id="2830" name="Line"/>
          <p:cNvSpPr/>
          <p:nvPr/>
        </p:nvSpPr>
        <p:spPr>
          <a:xfrm flipV="1">
            <a:off x="2461575" y="4513669"/>
            <a:ext cx="399928" cy="399928"/>
          </a:xfrm>
          <a:prstGeom prst="line">
            <a:avLst/>
          </a:prstGeom>
          <a:ln w="25400">
            <a:solidFill>
              <a:srgbClr val="D9291B"/>
            </a:solidFill>
            <a:tailEnd type="triangle"/>
          </a:ln>
        </p:spPr>
        <p:txBody>
          <a:bodyPr lIns="0" tIns="0" rIns="0" bIns="0"/>
          <a:lstStyle/>
          <a:p>
            <a:pPr/>
          </a:p>
        </p:txBody>
      </p:sp>
      <p:grpSp>
        <p:nvGrpSpPr>
          <p:cNvPr id="2833" name="Group"/>
          <p:cNvGrpSpPr/>
          <p:nvPr/>
        </p:nvGrpSpPr>
        <p:grpSpPr>
          <a:xfrm rot="17464700">
            <a:off x="2273736" y="3861303"/>
            <a:ext cx="650783" cy="568703"/>
            <a:chOff x="-38466" y="-34889"/>
            <a:chExt cx="650782" cy="568701"/>
          </a:xfrm>
        </p:grpSpPr>
        <p:sp>
          <p:nvSpPr>
            <p:cNvPr id="2831" name="Direct…"/>
            <p:cNvSpPr txBox="1"/>
            <p:nvPr/>
          </p:nvSpPr>
          <p:spPr>
            <a:xfrm rot="2162091">
              <a:off x="-24431" y="124330"/>
              <a:ext cx="622710" cy="25026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p>
              <a:pPr>
                <a:defRPr sz="900">
                  <a:solidFill>
                    <a:schemeClr val="accent4">
                      <a:lumOff val="-3294"/>
                    </a:schemeClr>
                  </a:solidFill>
                </a:defRPr>
              </a:pPr>
              <a:r>
                <a:t> Direct</a:t>
              </a:r>
            </a:p>
            <a:p>
              <a:pPr>
                <a:defRPr sz="900">
                  <a:solidFill>
                    <a:schemeClr val="accent4">
                      <a:lumOff val="-3294"/>
                    </a:schemeClr>
                  </a:solidFill>
                </a:defRPr>
              </a:pPr>
              <a:r>
                <a:t> Connection</a:t>
              </a:r>
            </a:p>
          </p:txBody>
        </p:sp>
        <p:sp>
          <p:nvSpPr>
            <p:cNvPr id="2832" name="Line"/>
            <p:cNvSpPr/>
            <p:nvPr/>
          </p:nvSpPr>
          <p:spPr>
            <a:xfrm>
              <a:off x="75179" y="98271"/>
              <a:ext cx="435555" cy="306347"/>
            </a:xfrm>
            <a:prstGeom prst="line">
              <a:avLst/>
            </a:prstGeom>
            <a:noFill/>
            <a:ln w="25400" cap="flat">
              <a:solidFill>
                <a:schemeClr val="accent4">
                  <a:lumOff val="-3294"/>
                </a:schemeClr>
              </a:solidFill>
              <a:prstDash val="solid"/>
              <a:round/>
              <a:tailEnd type="triangle" w="med" len="med"/>
            </a:ln>
            <a:effectLst/>
          </p:spPr>
          <p:txBody>
            <a:bodyPr wrap="square" lIns="0" tIns="0" rIns="0" bIns="0" numCol="1" anchor="t">
              <a:noAutofit/>
            </a:bodyPr>
            <a:lstStyle/>
            <a:p>
              <a:pPr/>
            </a:p>
          </p:txBody>
        </p:sp>
      </p:grpSp>
      <p:sp>
        <p:nvSpPr>
          <p:cNvPr id="2834" name="Equation"/>
          <p:cNvSpPr txBox="1"/>
          <p:nvPr/>
        </p:nvSpPr>
        <p:spPr>
          <a:xfrm rot="16200000">
            <a:off x="2630204" y="3680163"/>
            <a:ext cx="1644152" cy="102071"/>
          </a:xfrm>
          <a:prstGeom prst="rect">
            <a:avLst/>
          </a:prstGeom>
          <a:ln w="12700">
            <a:miter lim="400000"/>
          </a:ln>
        </p:spPr>
        <p:txBody>
          <a:bodyPr wrap="none" lIns="0" tIns="0" rIns="0" bIns="0">
            <a:spAutoFit/>
          </a:bodyPr>
          <a:lstStyle/>
          <a:p>
            <a:pPr latinLnBrk="1">
              <a:defRPr sz="1800">
                <a:solidFill>
                  <a:srgbClr val="000000"/>
                </a:solidFill>
              </a:defRPr>
            </a:pPr>
            <a14:m>
              <m:oMathPara>
                <m:oMathParaPr>
                  <m:jc m:val="centerGroup"/>
                </m:oMathParaPr>
                <m:oMath>
                  <m:r>
                    <a:rPr xmlns:a="http://schemas.openxmlformats.org/drawingml/2006/main" sz="900" i="1">
                      <a:solidFill>
                        <a:srgbClr val="333333"/>
                      </a:solidFill>
                      <a:latin typeface="Cambria Math" panose="02040503050406030204" pitchFamily="18" charset="0"/>
                    </a:rPr>
                    <m:t>Z</m:t>
                  </m:r>
                  <m:r>
                    <a:rPr xmlns:a="http://schemas.openxmlformats.org/drawingml/2006/main" sz="900" i="1">
                      <a:solidFill>
                        <a:srgbClr val="333333"/>
                      </a:solidFill>
                      <a:latin typeface="Cambria Math" panose="02040503050406030204" pitchFamily="18" charset="0"/>
                    </a:rPr>
                    <m:t>=</m:t>
                  </m:r>
                  <m:r>
                    <a:rPr xmlns:a="http://schemas.openxmlformats.org/drawingml/2006/main" sz="900" i="1">
                      <a:solidFill>
                        <a:srgbClr val="333333"/>
                      </a:solidFill>
                      <a:latin typeface="Cambria Math" panose="02040503050406030204" pitchFamily="18" charset="0"/>
                    </a:rPr>
                    <m:t>μ</m:t>
                  </m:r>
                  <m:r>
                    <a:rPr xmlns:a="http://schemas.openxmlformats.org/drawingml/2006/main" sz="900" i="1">
                      <a:solidFill>
                        <a:srgbClr val="333333"/>
                      </a:solidFill>
                      <a:latin typeface="Cambria Math" panose="02040503050406030204" pitchFamily="18" charset="0"/>
                    </a:rPr>
                    <m:t>+</m:t>
                  </m:r>
                  <m:r>
                    <a:rPr xmlns:a="http://schemas.openxmlformats.org/drawingml/2006/main" sz="900" i="1">
                      <a:solidFill>
                        <a:srgbClr val="333333"/>
                      </a:solidFill>
                      <a:latin typeface="Cambria Math" panose="02040503050406030204" pitchFamily="18" charset="0"/>
                    </a:rPr>
                    <m:t>σ</m:t>
                  </m:r>
                  <m:r>
                    <a:rPr xmlns:a="http://schemas.openxmlformats.org/drawingml/2006/main" sz="900" i="1">
                      <a:solidFill>
                        <a:srgbClr val="333333"/>
                      </a:solidFill>
                      <a:latin typeface="Cambria Math" panose="02040503050406030204" pitchFamily="18" charset="0"/>
                    </a:rPr>
                    <m:t>.</m:t>
                  </m:r>
                  <m:r>
                    <a:rPr xmlns:a="http://schemas.openxmlformats.org/drawingml/2006/main" sz="900" i="1">
                      <a:solidFill>
                        <a:srgbClr val="333333"/>
                      </a:solidFill>
                      <a:latin typeface="Cambria Math" panose="02040503050406030204" pitchFamily="18" charset="0"/>
                    </a:rPr>
                    <m:t>ϵ</m:t>
                  </m:r>
                  <m:r>
                    <a:rPr xmlns:a="http://schemas.openxmlformats.org/drawingml/2006/main" sz="900" i="1">
                      <a:solidFill>
                        <a:srgbClr val="333333"/>
                      </a:solidFill>
                      <a:latin typeface="Cambria Math" panose="02040503050406030204" pitchFamily="18" charset="0"/>
                    </a:rPr>
                    <m:t>,</m:t>
                  </m:r>
                  <m:r>
                    <a:rPr xmlns:a="http://schemas.openxmlformats.org/drawingml/2006/main" sz="900" i="1">
                      <a:solidFill>
                        <a:srgbClr val="333333"/>
                      </a:solidFill>
                      <a:latin typeface="Cambria Math" panose="02040503050406030204" pitchFamily="18" charset="0"/>
                    </a:rPr>
                    <m:t>w</m:t>
                  </m:r>
                  <m:r>
                    <a:rPr xmlns:a="http://schemas.openxmlformats.org/drawingml/2006/main" sz="900" i="1">
                      <a:solidFill>
                        <a:srgbClr val="333333"/>
                      </a:solidFill>
                      <a:latin typeface="Cambria Math" panose="02040503050406030204" pitchFamily="18" charset="0"/>
                    </a:rPr>
                    <m:t>h</m:t>
                  </m:r>
                  <m:r>
                    <a:rPr xmlns:a="http://schemas.openxmlformats.org/drawingml/2006/main" sz="900" i="1">
                      <a:solidFill>
                        <a:srgbClr val="333333"/>
                      </a:solidFill>
                      <a:latin typeface="Cambria Math" panose="02040503050406030204" pitchFamily="18" charset="0"/>
                    </a:rPr>
                    <m:t>e</m:t>
                  </m:r>
                  <m:r>
                    <a:rPr xmlns:a="http://schemas.openxmlformats.org/drawingml/2006/main" sz="900" i="1">
                      <a:solidFill>
                        <a:srgbClr val="333333"/>
                      </a:solidFill>
                      <a:latin typeface="Cambria Math" panose="02040503050406030204" pitchFamily="18" charset="0"/>
                    </a:rPr>
                    <m:t>r</m:t>
                  </m:r>
                  <m:r>
                    <a:rPr xmlns:a="http://schemas.openxmlformats.org/drawingml/2006/main" sz="900" i="1">
                      <a:solidFill>
                        <a:srgbClr val="333333"/>
                      </a:solidFill>
                      <a:latin typeface="Cambria Math" panose="02040503050406030204" pitchFamily="18" charset="0"/>
                    </a:rPr>
                    <m:t>e</m:t>
                  </m:r>
                  <m:r>
                    <a:rPr xmlns:a="http://schemas.openxmlformats.org/drawingml/2006/main" sz="900" i="1">
                      <a:solidFill>
                        <a:srgbClr val="333333"/>
                      </a:solidFill>
                      <a:latin typeface="Cambria Math" panose="02040503050406030204" pitchFamily="18" charset="0"/>
                    </a:rPr>
                    <m:t>ϵ</m:t>
                  </m:r>
                  <m:r>
                    <a:rPr xmlns:a="http://schemas.openxmlformats.org/drawingml/2006/main" sz="900" i="1">
                      <a:solidFill>
                        <a:srgbClr val="333333"/>
                      </a:solidFill>
                      <a:latin typeface="Cambria Math" panose="02040503050406030204" pitchFamily="18" charset="0"/>
                    </a:rPr>
                    <m:t>∼</m:t>
                  </m:r>
                  <m:r>
                    <m:rPr>
                      <m:scr m:val="script"/>
                    </m:rPr>
                    <a:rPr xmlns:a="http://schemas.openxmlformats.org/drawingml/2006/main" sz="900" i="1">
                      <a:solidFill>
                        <a:srgbClr val="333333"/>
                      </a:solidFill>
                      <a:latin typeface="Cambria Math" panose="02040503050406030204" pitchFamily="18" charset="0"/>
                    </a:rPr>
                    <m:t>N</m:t>
                  </m:r>
                  <m:r>
                    <a:rPr xmlns:a="http://schemas.openxmlformats.org/drawingml/2006/main" sz="900" i="1">
                      <a:solidFill>
                        <a:srgbClr val="333333"/>
                      </a:solidFill>
                      <a:latin typeface="Cambria Math" panose="02040503050406030204" pitchFamily="18" charset="0"/>
                    </a:rPr>
                    <m:t>(</m:t>
                  </m:r>
                  <m:r>
                    <a:rPr xmlns:a="http://schemas.openxmlformats.org/drawingml/2006/main" sz="900" i="1">
                      <a:solidFill>
                        <a:srgbClr val="333333"/>
                      </a:solidFill>
                      <a:latin typeface="Cambria Math" panose="02040503050406030204" pitchFamily="18" charset="0"/>
                    </a:rPr>
                    <m:t>0,1</m:t>
                  </m:r>
                  <m:r>
                    <a:rPr xmlns:a="http://schemas.openxmlformats.org/drawingml/2006/main" sz="900" i="1">
                      <a:solidFill>
                        <a:srgbClr val="333333"/>
                      </a:solidFill>
                      <a:latin typeface="Cambria Math" panose="02040503050406030204" pitchFamily="18" charset="0"/>
                    </a:rPr>
                    <m:t>)</m:t>
                  </m:r>
                </m:oMath>
              </m:oMathPara>
            </a14:m>
            <a:endParaRPr sz="900">
              <a:solidFill>
                <a:srgbClr val="333333"/>
              </a:solidFill>
            </a:endParaRPr>
          </a:p>
        </p:txBody>
      </p:sp>
      <p:grpSp>
        <p:nvGrpSpPr>
          <p:cNvPr id="2847" name="Group"/>
          <p:cNvGrpSpPr/>
          <p:nvPr/>
        </p:nvGrpSpPr>
        <p:grpSpPr>
          <a:xfrm>
            <a:off x="7534476" y="293959"/>
            <a:ext cx="1279795" cy="1037424"/>
            <a:chOff x="-17960" y="-17960"/>
            <a:chExt cx="1279793" cy="1037422"/>
          </a:xfrm>
        </p:grpSpPr>
        <p:pic>
          <p:nvPicPr>
            <p:cNvPr id="2835" name="Rounded Rectangle Rounded rectangle" descr="Rounded Rectangle Rounded rectangle"/>
            <p:cNvPicPr>
              <a:picLocks noChangeAspect="0"/>
            </p:cNvPicPr>
            <p:nvPr/>
          </p:nvPicPr>
          <p:blipFill>
            <a:blip r:embed="rId3">
              <a:extLst/>
            </a:blip>
            <a:stretch>
              <a:fillRect/>
            </a:stretch>
          </p:blipFill>
          <p:spPr>
            <a:xfrm>
              <a:off x="-17961" y="-17961"/>
              <a:ext cx="1279795" cy="1037423"/>
            </a:xfrm>
            <a:prstGeom prst="rect">
              <a:avLst/>
            </a:prstGeom>
            <a:effectLst/>
          </p:spPr>
        </p:pic>
        <p:grpSp>
          <p:nvGrpSpPr>
            <p:cNvPr id="2839" name="VAE"/>
            <p:cNvGrpSpPr/>
            <p:nvPr/>
          </p:nvGrpSpPr>
          <p:grpSpPr>
            <a:xfrm>
              <a:off x="68324" y="512069"/>
              <a:ext cx="1085991" cy="372260"/>
              <a:chOff x="0" y="0"/>
              <a:chExt cx="1085989" cy="372258"/>
            </a:xfrm>
          </p:grpSpPr>
          <p:sp>
            <p:nvSpPr>
              <p:cNvPr id="2838" name="VAE"/>
              <p:cNvSpPr/>
              <p:nvPr/>
            </p:nvSpPr>
            <p:spPr>
              <a:xfrm>
                <a:off x="17960" y="17960"/>
                <a:ext cx="1050070" cy="33633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829" y="0"/>
                    </a:moveTo>
                    <a:lnTo>
                      <a:pt x="1771" y="0"/>
                    </a:lnTo>
                    <a:cubicBezTo>
                      <a:pt x="1252" y="0"/>
                      <a:pt x="940" y="0"/>
                      <a:pt x="732" y="271"/>
                    </a:cubicBezTo>
                    <a:cubicBezTo>
                      <a:pt x="432" y="612"/>
                      <a:pt x="196" y="1349"/>
                      <a:pt x="87" y="2285"/>
                    </a:cubicBezTo>
                    <a:cubicBezTo>
                      <a:pt x="0" y="2934"/>
                      <a:pt x="0" y="3908"/>
                      <a:pt x="0" y="5531"/>
                    </a:cubicBezTo>
                    <a:lnTo>
                      <a:pt x="0" y="16069"/>
                    </a:lnTo>
                    <a:cubicBezTo>
                      <a:pt x="0" y="17692"/>
                      <a:pt x="0" y="18666"/>
                      <a:pt x="87" y="19315"/>
                    </a:cubicBezTo>
                    <a:cubicBezTo>
                      <a:pt x="196" y="20251"/>
                      <a:pt x="432" y="20988"/>
                      <a:pt x="732" y="21329"/>
                    </a:cubicBezTo>
                    <a:cubicBezTo>
                      <a:pt x="940" y="21600"/>
                      <a:pt x="1252" y="21600"/>
                      <a:pt x="1771" y="21600"/>
                    </a:cubicBezTo>
                    <a:lnTo>
                      <a:pt x="19829" y="21600"/>
                    </a:lnTo>
                    <a:cubicBezTo>
                      <a:pt x="20348" y="21600"/>
                      <a:pt x="20660" y="21600"/>
                      <a:pt x="20868" y="21329"/>
                    </a:cubicBezTo>
                    <a:cubicBezTo>
                      <a:pt x="21168" y="20988"/>
                      <a:pt x="21404" y="20251"/>
                      <a:pt x="21513" y="19315"/>
                    </a:cubicBezTo>
                    <a:cubicBezTo>
                      <a:pt x="21600" y="18666"/>
                      <a:pt x="21600" y="17692"/>
                      <a:pt x="21600" y="16069"/>
                    </a:cubicBezTo>
                    <a:lnTo>
                      <a:pt x="21600" y="5531"/>
                    </a:lnTo>
                    <a:cubicBezTo>
                      <a:pt x="21600" y="3908"/>
                      <a:pt x="21600" y="2934"/>
                      <a:pt x="21513" y="2285"/>
                    </a:cubicBezTo>
                    <a:cubicBezTo>
                      <a:pt x="21404" y="1349"/>
                      <a:pt x="21168" y="612"/>
                      <a:pt x="20868" y="271"/>
                    </a:cubicBezTo>
                    <a:cubicBezTo>
                      <a:pt x="20660" y="0"/>
                      <a:pt x="20348" y="0"/>
                      <a:pt x="19829" y="0"/>
                    </a:cubicBezTo>
                    <a:close/>
                  </a:path>
                </a:pathLst>
              </a:custGeom>
              <a:solidFill>
                <a:srgbClr val="D5D5D5"/>
              </a:solidFill>
              <a:ln>
                <a:noFill/>
              </a:ln>
              <a:effectLst/>
              <a:extLst>
                <a:ext uri="{C572A759-6A51-4108-AA02-DFA0A04FC94B}">
                  <ma14:wrappingTextBoxFlag xmlns:ma14="http://schemas.microsoft.com/office/mac/drawingml/2011/main" val="1"/>
                </a:ext>
              </a:extLst>
            </p:spPr>
            <p:txBody>
              <a:bodyPr wrap="square" lIns="19050" tIns="19050" rIns="19050" bIns="19050" numCol="1" anchor="ctr">
                <a:noAutofit/>
              </a:bodyPr>
              <a:lstStyle>
                <a:lvl1pPr algn="ctr" defTabSz="412750">
                  <a:defRPr sz="800">
                    <a:solidFill>
                      <a:srgbClr val="000000"/>
                    </a:solidFill>
                    <a:latin typeface="Helvetica Neue Medium"/>
                    <a:ea typeface="Helvetica Neue Medium"/>
                    <a:cs typeface="Helvetica Neue Medium"/>
                    <a:sym typeface="Helvetica Neue Medium"/>
                  </a:defRPr>
                </a:lvl1pPr>
              </a:lstStyle>
              <a:p>
                <a:pPr/>
                <a:r>
                  <a:t>VAE</a:t>
                </a:r>
              </a:p>
            </p:txBody>
          </p:sp>
          <p:pic>
            <p:nvPicPr>
              <p:cNvPr id="2837" name="VAE VAE" descr="VAE VAE"/>
              <p:cNvPicPr>
                <a:picLocks noChangeAspect="0"/>
              </p:cNvPicPr>
              <p:nvPr/>
            </p:nvPicPr>
            <p:blipFill>
              <a:blip r:embed="rId4">
                <a:extLst/>
              </a:blip>
              <a:stretch>
                <a:fillRect/>
              </a:stretch>
            </p:blipFill>
            <p:spPr>
              <a:xfrm>
                <a:off x="-1" y="0"/>
                <a:ext cx="1085991" cy="372259"/>
              </a:xfrm>
              <a:prstGeom prst="rect">
                <a:avLst/>
              </a:prstGeom>
              <a:effectLst/>
            </p:spPr>
          </p:pic>
        </p:grpSp>
        <p:grpSp>
          <p:nvGrpSpPr>
            <p:cNvPr id="2846" name="Group"/>
            <p:cNvGrpSpPr/>
            <p:nvPr/>
          </p:nvGrpSpPr>
          <p:grpSpPr>
            <a:xfrm>
              <a:off x="201565" y="134646"/>
              <a:ext cx="840742" cy="380024"/>
              <a:chOff x="-17960" y="-17960"/>
              <a:chExt cx="840741" cy="380023"/>
            </a:xfrm>
          </p:grpSpPr>
          <p:grpSp>
            <p:nvGrpSpPr>
              <p:cNvPr id="2842" name="Tasks and Models"/>
              <p:cNvGrpSpPr/>
              <p:nvPr/>
            </p:nvGrpSpPr>
            <p:grpSpPr>
              <a:xfrm>
                <a:off x="-17961" y="-17961"/>
                <a:ext cx="840742" cy="200964"/>
                <a:chOff x="0" y="0"/>
                <a:chExt cx="840741" cy="200962"/>
              </a:xfrm>
            </p:grpSpPr>
            <p:sp>
              <p:nvSpPr>
                <p:cNvPr id="2841" name="Tasks and Models"/>
                <p:cNvSpPr/>
                <p:nvPr/>
              </p:nvSpPr>
              <p:spPr>
                <a:xfrm>
                  <a:off x="17960" y="17960"/>
                  <a:ext cx="804821" cy="16504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829" y="0"/>
                      </a:moveTo>
                      <a:lnTo>
                        <a:pt x="1771" y="0"/>
                      </a:lnTo>
                      <a:cubicBezTo>
                        <a:pt x="1252" y="0"/>
                        <a:pt x="940" y="0"/>
                        <a:pt x="732" y="423"/>
                      </a:cubicBezTo>
                      <a:cubicBezTo>
                        <a:pt x="432" y="955"/>
                        <a:pt x="196" y="2107"/>
                        <a:pt x="87" y="3569"/>
                      </a:cubicBezTo>
                      <a:cubicBezTo>
                        <a:pt x="0" y="4583"/>
                        <a:pt x="0" y="6103"/>
                        <a:pt x="0" y="8638"/>
                      </a:cubicBezTo>
                      <a:lnTo>
                        <a:pt x="0" y="12962"/>
                      </a:lnTo>
                      <a:cubicBezTo>
                        <a:pt x="0" y="15497"/>
                        <a:pt x="0" y="17017"/>
                        <a:pt x="87" y="18031"/>
                      </a:cubicBezTo>
                      <a:cubicBezTo>
                        <a:pt x="196" y="19493"/>
                        <a:pt x="432" y="20645"/>
                        <a:pt x="732" y="21177"/>
                      </a:cubicBezTo>
                      <a:cubicBezTo>
                        <a:pt x="940" y="21600"/>
                        <a:pt x="1252" y="21600"/>
                        <a:pt x="1771" y="21600"/>
                      </a:cubicBezTo>
                      <a:lnTo>
                        <a:pt x="19829" y="21600"/>
                      </a:lnTo>
                      <a:cubicBezTo>
                        <a:pt x="20348" y="21600"/>
                        <a:pt x="20660" y="21600"/>
                        <a:pt x="20868" y="21177"/>
                      </a:cubicBezTo>
                      <a:cubicBezTo>
                        <a:pt x="21168" y="20645"/>
                        <a:pt x="21404" y="19493"/>
                        <a:pt x="21513" y="18031"/>
                      </a:cubicBezTo>
                      <a:cubicBezTo>
                        <a:pt x="21600" y="17017"/>
                        <a:pt x="21600" y="15497"/>
                        <a:pt x="21600" y="12962"/>
                      </a:cubicBezTo>
                      <a:lnTo>
                        <a:pt x="21600" y="8638"/>
                      </a:lnTo>
                      <a:cubicBezTo>
                        <a:pt x="21600" y="6103"/>
                        <a:pt x="21600" y="4583"/>
                        <a:pt x="21513" y="3569"/>
                      </a:cubicBezTo>
                      <a:cubicBezTo>
                        <a:pt x="21404" y="2107"/>
                        <a:pt x="21168" y="955"/>
                        <a:pt x="20868" y="423"/>
                      </a:cubicBezTo>
                      <a:cubicBezTo>
                        <a:pt x="20660" y="0"/>
                        <a:pt x="20348" y="0"/>
                        <a:pt x="19829" y="0"/>
                      </a:cubicBezTo>
                      <a:close/>
                    </a:path>
                  </a:pathLst>
                </a:custGeom>
                <a:solidFill>
                  <a:schemeClr val="accent1">
                    <a:lumOff val="2401"/>
                  </a:schemeClr>
                </a:solidFill>
                <a:ln>
                  <a:noFill/>
                </a:ln>
                <a:effectLst/>
                <a:extLst>
                  <a:ext uri="{C572A759-6A51-4108-AA02-DFA0A04FC94B}">
                    <ma14:wrappingTextBoxFlag xmlns:ma14="http://schemas.microsoft.com/office/mac/drawingml/2011/main" val="1"/>
                  </a:ext>
                </a:extLst>
              </p:spPr>
              <p:txBody>
                <a:bodyPr wrap="square" lIns="19050" tIns="19050" rIns="19050" bIns="19050" numCol="1" anchor="ctr">
                  <a:noAutofit/>
                </a:bodyPr>
                <a:lstStyle>
                  <a:lvl1pPr algn="ctr" defTabSz="412750">
                    <a:defRPr sz="600">
                      <a:solidFill>
                        <a:srgbClr val="000000"/>
                      </a:solidFill>
                      <a:latin typeface="Helvetica Neue Medium"/>
                      <a:ea typeface="Helvetica Neue Medium"/>
                      <a:cs typeface="Helvetica Neue Medium"/>
                      <a:sym typeface="Helvetica Neue Medium"/>
                    </a:defRPr>
                  </a:lvl1pPr>
                </a:lstStyle>
                <a:p>
                  <a:pPr/>
                  <a:r>
                    <a:t>Tasks and Models</a:t>
                  </a:r>
                </a:p>
              </p:txBody>
            </p:sp>
            <p:pic>
              <p:nvPicPr>
                <p:cNvPr id="2840" name="Tasks and Models Tasks and Models" descr="Tasks and Models Tasks and Models"/>
                <p:cNvPicPr>
                  <a:picLocks noChangeAspect="0"/>
                </p:cNvPicPr>
                <p:nvPr/>
              </p:nvPicPr>
              <p:blipFill>
                <a:blip r:embed="rId5">
                  <a:extLst/>
                </a:blip>
                <a:stretch>
                  <a:fillRect/>
                </a:stretch>
              </p:blipFill>
              <p:spPr>
                <a:xfrm>
                  <a:off x="-1" y="-1"/>
                  <a:ext cx="840743" cy="200964"/>
                </a:xfrm>
                <a:prstGeom prst="rect">
                  <a:avLst/>
                </a:prstGeom>
                <a:effectLst/>
              </p:spPr>
            </p:pic>
          </p:grpSp>
          <p:grpSp>
            <p:nvGrpSpPr>
              <p:cNvPr id="2845" name="Intro to NN"/>
              <p:cNvGrpSpPr/>
              <p:nvPr/>
            </p:nvGrpSpPr>
            <p:grpSpPr>
              <a:xfrm>
                <a:off x="-17961" y="152576"/>
                <a:ext cx="840742" cy="209487"/>
                <a:chOff x="0" y="0"/>
                <a:chExt cx="840741" cy="209486"/>
              </a:xfrm>
            </p:grpSpPr>
            <p:sp>
              <p:nvSpPr>
                <p:cNvPr id="2844" name="Intro to NN"/>
                <p:cNvSpPr/>
                <p:nvPr/>
              </p:nvSpPr>
              <p:spPr>
                <a:xfrm>
                  <a:off x="17960" y="17960"/>
                  <a:ext cx="804821" cy="17356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829" y="0"/>
                      </a:moveTo>
                      <a:lnTo>
                        <a:pt x="1771" y="0"/>
                      </a:lnTo>
                      <a:cubicBezTo>
                        <a:pt x="1252" y="0"/>
                        <a:pt x="940" y="0"/>
                        <a:pt x="732" y="403"/>
                      </a:cubicBezTo>
                      <a:cubicBezTo>
                        <a:pt x="432" y="908"/>
                        <a:pt x="196" y="2003"/>
                        <a:pt x="87" y="3393"/>
                      </a:cubicBezTo>
                      <a:cubicBezTo>
                        <a:pt x="0" y="4357"/>
                        <a:pt x="0" y="5804"/>
                        <a:pt x="0" y="8214"/>
                      </a:cubicBezTo>
                      <a:lnTo>
                        <a:pt x="0" y="13386"/>
                      </a:lnTo>
                      <a:cubicBezTo>
                        <a:pt x="0" y="15796"/>
                        <a:pt x="0" y="17243"/>
                        <a:pt x="87" y="18207"/>
                      </a:cubicBezTo>
                      <a:cubicBezTo>
                        <a:pt x="196" y="19597"/>
                        <a:pt x="432" y="20692"/>
                        <a:pt x="732" y="21197"/>
                      </a:cubicBezTo>
                      <a:cubicBezTo>
                        <a:pt x="940" y="21600"/>
                        <a:pt x="1252" y="21600"/>
                        <a:pt x="1771" y="21600"/>
                      </a:cubicBezTo>
                      <a:lnTo>
                        <a:pt x="19829" y="21600"/>
                      </a:lnTo>
                      <a:cubicBezTo>
                        <a:pt x="20348" y="21600"/>
                        <a:pt x="20660" y="21600"/>
                        <a:pt x="20868" y="21197"/>
                      </a:cubicBezTo>
                      <a:cubicBezTo>
                        <a:pt x="21168" y="20692"/>
                        <a:pt x="21404" y="19597"/>
                        <a:pt x="21513" y="18207"/>
                      </a:cubicBezTo>
                      <a:cubicBezTo>
                        <a:pt x="21600" y="17243"/>
                        <a:pt x="21600" y="15796"/>
                        <a:pt x="21600" y="13386"/>
                      </a:cubicBezTo>
                      <a:lnTo>
                        <a:pt x="21600" y="8214"/>
                      </a:lnTo>
                      <a:cubicBezTo>
                        <a:pt x="21600" y="5804"/>
                        <a:pt x="21600" y="4357"/>
                        <a:pt x="21513" y="3393"/>
                      </a:cubicBezTo>
                      <a:cubicBezTo>
                        <a:pt x="21404" y="2003"/>
                        <a:pt x="21168" y="908"/>
                        <a:pt x="20868" y="403"/>
                      </a:cubicBezTo>
                      <a:cubicBezTo>
                        <a:pt x="20660" y="0"/>
                        <a:pt x="20348" y="0"/>
                        <a:pt x="19829" y="0"/>
                      </a:cubicBezTo>
                      <a:close/>
                    </a:path>
                  </a:pathLst>
                </a:custGeom>
                <a:solidFill>
                  <a:schemeClr val="accent1">
                    <a:lumOff val="2401"/>
                  </a:schemeClr>
                </a:solidFill>
                <a:ln>
                  <a:noFill/>
                </a:ln>
                <a:effectLst/>
                <a:extLst>
                  <a:ext uri="{C572A759-6A51-4108-AA02-DFA0A04FC94B}">
                    <ma14:wrappingTextBoxFlag xmlns:ma14="http://schemas.microsoft.com/office/mac/drawingml/2011/main" val="1"/>
                  </a:ext>
                </a:extLst>
              </p:spPr>
              <p:txBody>
                <a:bodyPr wrap="square" lIns="19050" tIns="19050" rIns="19050" bIns="19050" numCol="1" anchor="ctr">
                  <a:noAutofit/>
                </a:bodyPr>
                <a:lstStyle>
                  <a:lvl1pPr algn="ctr" defTabSz="412750">
                    <a:defRPr sz="600">
                      <a:solidFill>
                        <a:srgbClr val="000000"/>
                      </a:solidFill>
                      <a:latin typeface="Helvetica Neue Medium"/>
                      <a:ea typeface="Helvetica Neue Medium"/>
                      <a:cs typeface="Helvetica Neue Medium"/>
                      <a:sym typeface="Helvetica Neue Medium"/>
                    </a:defRPr>
                  </a:lvl1pPr>
                </a:lstStyle>
                <a:p>
                  <a:pPr/>
                  <a:r>
                    <a:t>Intro to NN</a:t>
                  </a:r>
                </a:p>
              </p:txBody>
            </p:sp>
            <p:pic>
              <p:nvPicPr>
                <p:cNvPr id="2843" name="Intro to NN Intro to NN" descr="Intro to NN Intro to NN"/>
                <p:cNvPicPr>
                  <a:picLocks noChangeAspect="0"/>
                </p:cNvPicPr>
                <p:nvPr/>
              </p:nvPicPr>
              <p:blipFill>
                <a:blip r:embed="rId6">
                  <a:extLst/>
                </a:blip>
                <a:stretch>
                  <a:fillRect/>
                </a:stretch>
              </p:blipFill>
              <p:spPr>
                <a:xfrm>
                  <a:off x="-1" y="0"/>
                  <a:ext cx="840743" cy="209487"/>
                </a:xfrm>
                <a:prstGeom prst="rect">
                  <a:avLst/>
                </a:prstGeom>
                <a:effectLst/>
              </p:spPr>
            </p:pic>
          </p:grpSp>
        </p:grpSp>
      </p:grpSp>
    </p:spTree>
  </p:cSld>
  <p:clrMapOvr>
    <a:masterClrMapping/>
  </p:clrMapOvr>
  <p:transition xmlns:p14="http://schemas.microsoft.com/office/powerpoint/2010/main" spd="med" advClick="1"/>
</p:sld>
</file>

<file path=ppt/slides/slide4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51" name="Circle"/>
          <p:cNvSpPr/>
          <p:nvPr/>
        </p:nvSpPr>
        <p:spPr>
          <a:xfrm>
            <a:off x="1707483" y="4741267"/>
            <a:ext cx="812967" cy="812967"/>
          </a:xfrm>
          <a:prstGeom prst="ellipse">
            <a:avLst/>
          </a:prstGeom>
          <a:solidFill>
            <a:srgbClr val="BAB9A0"/>
          </a:solidFill>
          <a:ln w="25400">
            <a:solidFill>
              <a:schemeClr val="accent1"/>
            </a:solidFill>
          </a:ln>
        </p:spPr>
        <p:txBody>
          <a:bodyPr lIns="0" tIns="0" rIns="0" bIns="0"/>
          <a:lstStyle/>
          <a:p>
            <a:pPr/>
          </a:p>
        </p:txBody>
      </p:sp>
      <p:sp>
        <p:nvSpPr>
          <p:cNvPr id="2852" name="Variational Auto-Encoders"/>
          <p:cNvSpPr txBox="1"/>
          <p:nvPr>
            <p:ph type="title" idx="4294967295"/>
          </p:nvPr>
        </p:nvSpPr>
        <p:spPr>
          <a:xfrm>
            <a:off x="452437" y="754062"/>
            <a:ext cx="8239126" cy="538107"/>
          </a:xfrm>
          <a:prstGeom prst="rect">
            <a:avLst/>
          </a:prstGeom>
        </p:spPr>
        <p:txBody>
          <a:bodyPr lIns="19050" tIns="19050" rIns="19050" bIns="19050" anchor="t">
            <a:normAutofit fontScale="100000" lnSpcReduction="0"/>
          </a:bodyPr>
          <a:lstStyle>
            <a:lvl1pPr defTabSz="1219169">
              <a:lnSpc>
                <a:spcPct val="80000"/>
              </a:lnSpc>
              <a:defRPr b="1" spc="-53" sz="2700">
                <a:solidFill>
                  <a:srgbClr val="000000"/>
                </a:solidFill>
                <a:latin typeface="Helvetica Neue"/>
                <a:ea typeface="Helvetica Neue"/>
                <a:cs typeface="Helvetica Neue"/>
                <a:sym typeface="Helvetica Neue"/>
              </a:defRPr>
            </a:lvl1pPr>
          </a:lstStyle>
          <a:p>
            <a:pPr/>
            <a:r>
              <a:t>Variational Auto-Encoders</a:t>
            </a:r>
          </a:p>
        </p:txBody>
      </p:sp>
      <p:sp>
        <p:nvSpPr>
          <p:cNvPr id="2853" name="One more issue?! If we train the model as is, then it turns out that the model decides to set the stdev nodes to zero and only pass information through the mean (i.e. the model turns itself back into a deterministic auto-encoder)…"/>
          <p:cNvSpPr txBox="1"/>
          <p:nvPr/>
        </p:nvSpPr>
        <p:spPr>
          <a:xfrm>
            <a:off x="4499252" y="2778371"/>
            <a:ext cx="4213065" cy="169681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sz="1200">
                <a:solidFill>
                  <a:schemeClr val="accent4">
                    <a:lumOff val="-3294"/>
                  </a:schemeClr>
                </a:solidFill>
              </a:defRPr>
            </a:pPr>
            <a:r>
              <a:t>One more issue?! If we train the model as is, then it turns out that the model decides to set the stdev nodes to zero and only pass information through the mean (i.e. the model turns itself back into a deterministic auto-encoder)</a:t>
            </a:r>
          </a:p>
          <a:p>
            <a:pPr>
              <a:defRPr sz="1200">
                <a:solidFill>
                  <a:schemeClr val="accent4">
                    <a:lumOff val="-3294"/>
                  </a:schemeClr>
                </a:solidFill>
              </a:defRPr>
            </a:pPr>
          </a:p>
          <a:p>
            <a:pPr>
              <a:defRPr sz="1200">
                <a:solidFill>
                  <a:schemeClr val="accent4">
                    <a:lumOff val="-3294"/>
                  </a:schemeClr>
                </a:solidFill>
              </a:defRPr>
            </a:pPr>
            <a:r>
              <a:t>To solve this, we add a loss term to our loss function so as to ensure the predicted distributions to be as close to a standard normal distribution as possible</a:t>
            </a:r>
            <a:endParaRPr>
              <a:solidFill>
                <a:srgbClr val="000000"/>
              </a:solidFill>
            </a:endParaRPr>
          </a:p>
        </p:txBody>
      </p:sp>
      <p:sp>
        <p:nvSpPr>
          <p:cNvPr id="2854" name="Rectangle"/>
          <p:cNvSpPr/>
          <p:nvPr/>
        </p:nvSpPr>
        <p:spPr>
          <a:xfrm>
            <a:off x="884636" y="2305571"/>
            <a:ext cx="423914" cy="2851254"/>
          </a:xfrm>
          <a:prstGeom prst="rect">
            <a:avLst/>
          </a:prstGeom>
          <a:ln w="25400">
            <a:solidFill>
              <a:srgbClr val="6572DA"/>
            </a:solidFill>
          </a:ln>
        </p:spPr>
        <p:txBody>
          <a:bodyPr lIns="0" tIns="0" rIns="0" bIns="0"/>
          <a:lstStyle/>
          <a:p>
            <a:pPr/>
          </a:p>
        </p:txBody>
      </p:sp>
      <p:sp>
        <p:nvSpPr>
          <p:cNvPr id="2855" name="Rectangle"/>
          <p:cNvSpPr/>
          <p:nvPr/>
        </p:nvSpPr>
        <p:spPr>
          <a:xfrm>
            <a:off x="3934820" y="2305571"/>
            <a:ext cx="423913" cy="2851254"/>
          </a:xfrm>
          <a:prstGeom prst="rect">
            <a:avLst/>
          </a:prstGeom>
          <a:ln w="25400">
            <a:solidFill>
              <a:srgbClr val="E35C44">
                <a:alpha val="51856"/>
              </a:srgbClr>
            </a:solidFill>
          </a:ln>
        </p:spPr>
        <p:txBody>
          <a:bodyPr lIns="0" tIns="0" rIns="0" bIns="0"/>
          <a:lstStyle/>
          <a:p>
            <a:pPr/>
          </a:p>
        </p:txBody>
      </p:sp>
      <p:sp>
        <p:nvSpPr>
          <p:cNvPr id="2856" name="Rectangle"/>
          <p:cNvSpPr/>
          <p:nvPr/>
        </p:nvSpPr>
        <p:spPr>
          <a:xfrm>
            <a:off x="2888794" y="2898204"/>
            <a:ext cx="423913" cy="1665989"/>
          </a:xfrm>
          <a:prstGeom prst="rect">
            <a:avLst/>
          </a:prstGeom>
          <a:ln w="25400">
            <a:solidFill>
              <a:srgbClr val="BAB9A0"/>
            </a:solidFill>
          </a:ln>
        </p:spPr>
        <p:txBody>
          <a:bodyPr lIns="0" tIns="0" rIns="0" bIns="0"/>
          <a:lstStyle/>
          <a:p>
            <a:pPr/>
          </a:p>
        </p:txBody>
      </p:sp>
      <p:sp>
        <p:nvSpPr>
          <p:cNvPr id="2857" name="Line"/>
          <p:cNvSpPr/>
          <p:nvPr/>
        </p:nvSpPr>
        <p:spPr>
          <a:xfrm flipH="1" flipV="1">
            <a:off x="1297233" y="2297342"/>
            <a:ext cx="635881" cy="603962"/>
          </a:xfrm>
          <a:prstGeom prst="line">
            <a:avLst/>
          </a:prstGeom>
          <a:ln w="12700">
            <a:solidFill>
              <a:srgbClr val="6572DA"/>
            </a:solidFill>
            <a:prstDash val="sysDot"/>
            <a:miter lim="400000"/>
          </a:ln>
        </p:spPr>
        <p:txBody>
          <a:bodyPr lIns="0" tIns="0" rIns="0" bIns="0"/>
          <a:lstStyle/>
          <a:p>
            <a:pPr/>
          </a:p>
        </p:txBody>
      </p:sp>
      <p:sp>
        <p:nvSpPr>
          <p:cNvPr id="2858" name="Line"/>
          <p:cNvSpPr/>
          <p:nvPr/>
        </p:nvSpPr>
        <p:spPr>
          <a:xfrm flipH="1">
            <a:off x="1306090" y="4561475"/>
            <a:ext cx="627024" cy="571858"/>
          </a:xfrm>
          <a:prstGeom prst="line">
            <a:avLst/>
          </a:prstGeom>
          <a:ln w="12700">
            <a:solidFill>
              <a:srgbClr val="6572DA"/>
            </a:solidFill>
            <a:prstDash val="sysDot"/>
            <a:miter lim="400000"/>
          </a:ln>
        </p:spPr>
        <p:txBody>
          <a:bodyPr lIns="0" tIns="0" rIns="0" bIns="0"/>
          <a:lstStyle/>
          <a:p>
            <a:pPr/>
          </a:p>
        </p:txBody>
      </p:sp>
      <p:sp>
        <p:nvSpPr>
          <p:cNvPr id="2859" name="Line"/>
          <p:cNvSpPr/>
          <p:nvPr/>
        </p:nvSpPr>
        <p:spPr>
          <a:xfrm flipH="1" flipV="1">
            <a:off x="3300109" y="4545423"/>
            <a:ext cx="635880" cy="603962"/>
          </a:xfrm>
          <a:prstGeom prst="line">
            <a:avLst/>
          </a:prstGeom>
          <a:ln w="12700">
            <a:solidFill>
              <a:srgbClr val="E35C44">
                <a:alpha val="51856"/>
              </a:srgbClr>
            </a:solidFill>
            <a:prstDash val="sysDot"/>
            <a:miter lim="400000"/>
          </a:ln>
        </p:spPr>
        <p:txBody>
          <a:bodyPr lIns="0" tIns="0" rIns="0" bIns="0"/>
          <a:lstStyle/>
          <a:p>
            <a:pPr/>
          </a:p>
        </p:txBody>
      </p:sp>
      <p:sp>
        <p:nvSpPr>
          <p:cNvPr id="2860" name="Line"/>
          <p:cNvSpPr/>
          <p:nvPr/>
        </p:nvSpPr>
        <p:spPr>
          <a:xfrm flipH="1">
            <a:off x="3308965" y="2323934"/>
            <a:ext cx="627024" cy="571858"/>
          </a:xfrm>
          <a:prstGeom prst="line">
            <a:avLst/>
          </a:prstGeom>
          <a:ln w="12700">
            <a:solidFill>
              <a:srgbClr val="E35C44">
                <a:alpha val="51856"/>
              </a:srgbClr>
            </a:solidFill>
            <a:prstDash val="sysDot"/>
            <a:miter lim="400000"/>
          </a:ln>
        </p:spPr>
        <p:txBody>
          <a:bodyPr lIns="0" tIns="0" rIns="0" bIns="0"/>
          <a:lstStyle/>
          <a:p>
            <a:pPr/>
          </a:p>
        </p:txBody>
      </p:sp>
      <p:sp>
        <p:nvSpPr>
          <p:cNvPr id="2861" name="Decoder"/>
          <p:cNvSpPr txBox="1"/>
          <p:nvPr/>
        </p:nvSpPr>
        <p:spPr>
          <a:xfrm>
            <a:off x="3182729" y="5687163"/>
            <a:ext cx="870640" cy="250969"/>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ctr">
              <a:defRPr>
                <a:solidFill>
                  <a:srgbClr val="E35C44"/>
                </a:solidFill>
              </a:defRPr>
            </a:lvl1pPr>
          </a:lstStyle>
          <a:p>
            <a:pPr/>
            <a:r>
              <a:t>Decoder</a:t>
            </a:r>
          </a:p>
        </p:txBody>
      </p:sp>
      <p:sp>
        <p:nvSpPr>
          <p:cNvPr id="2862" name="Encoder"/>
          <p:cNvSpPr txBox="1"/>
          <p:nvPr/>
        </p:nvSpPr>
        <p:spPr>
          <a:xfrm>
            <a:off x="1182327" y="5717643"/>
            <a:ext cx="858166" cy="250969"/>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ctr">
              <a:defRPr>
                <a:solidFill>
                  <a:srgbClr val="6572DA"/>
                </a:solidFill>
              </a:defRPr>
            </a:lvl1pPr>
          </a:lstStyle>
          <a:p>
            <a:pPr/>
            <a:r>
              <a:t>Encoder</a:t>
            </a:r>
          </a:p>
        </p:txBody>
      </p:sp>
      <p:sp>
        <p:nvSpPr>
          <p:cNvPr id="2895" name="Connection Line"/>
          <p:cNvSpPr/>
          <p:nvPr/>
        </p:nvSpPr>
        <p:spPr>
          <a:xfrm>
            <a:off x="815264" y="5331578"/>
            <a:ext cx="1591549" cy="219616"/>
          </a:xfrm>
          <a:custGeom>
            <a:avLst/>
            <a:gdLst/>
            <a:ahLst/>
            <a:cxnLst>
              <a:cxn ang="0">
                <a:pos x="wd2" y="hd2"/>
              </a:cxn>
              <a:cxn ang="5400000">
                <a:pos x="wd2" y="hd2"/>
              </a:cxn>
              <a:cxn ang="10800000">
                <a:pos x="wd2" y="hd2"/>
              </a:cxn>
              <a:cxn ang="16200000">
                <a:pos x="wd2" y="hd2"/>
              </a:cxn>
            </a:cxnLst>
            <a:rect l="0" t="0" r="r" b="b"/>
            <a:pathLst>
              <a:path w="21600" h="16201" fill="norm" stroke="1" extrusionOk="0">
                <a:moveTo>
                  <a:pt x="0" y="0"/>
                </a:moveTo>
                <a:cubicBezTo>
                  <a:pt x="7827" y="21430"/>
                  <a:pt x="15027" y="21600"/>
                  <a:pt x="21600" y="510"/>
                </a:cubicBezTo>
              </a:path>
            </a:pathLst>
          </a:custGeom>
          <a:ln w="25400">
            <a:solidFill>
              <a:srgbClr val="6572DA"/>
            </a:solidFill>
            <a:prstDash val="sysDot"/>
            <a:miter lim="400000"/>
          </a:ln>
        </p:spPr>
        <p:txBody>
          <a:bodyPr/>
          <a:lstStyle/>
          <a:p>
            <a:pPr/>
          </a:p>
        </p:txBody>
      </p:sp>
      <p:sp>
        <p:nvSpPr>
          <p:cNvPr id="2896" name="Connection Line"/>
          <p:cNvSpPr/>
          <p:nvPr/>
        </p:nvSpPr>
        <p:spPr>
          <a:xfrm>
            <a:off x="2821903" y="5330264"/>
            <a:ext cx="1591549" cy="219616"/>
          </a:xfrm>
          <a:custGeom>
            <a:avLst/>
            <a:gdLst/>
            <a:ahLst/>
            <a:cxnLst>
              <a:cxn ang="0">
                <a:pos x="wd2" y="hd2"/>
              </a:cxn>
              <a:cxn ang="5400000">
                <a:pos x="wd2" y="hd2"/>
              </a:cxn>
              <a:cxn ang="10800000">
                <a:pos x="wd2" y="hd2"/>
              </a:cxn>
              <a:cxn ang="16200000">
                <a:pos x="wd2" y="hd2"/>
              </a:cxn>
            </a:cxnLst>
            <a:rect l="0" t="0" r="r" b="b"/>
            <a:pathLst>
              <a:path w="21600" h="16201" fill="norm" stroke="1" extrusionOk="0">
                <a:moveTo>
                  <a:pt x="0" y="0"/>
                </a:moveTo>
                <a:cubicBezTo>
                  <a:pt x="7827" y="21430"/>
                  <a:pt x="15027" y="21600"/>
                  <a:pt x="21600" y="510"/>
                </a:cubicBezTo>
              </a:path>
            </a:pathLst>
          </a:custGeom>
          <a:ln w="25400">
            <a:solidFill>
              <a:srgbClr val="F1AB9F"/>
            </a:solidFill>
            <a:custDash>
              <a:ds d="200000" sp="200000"/>
            </a:custDash>
            <a:miter lim="400000"/>
          </a:ln>
        </p:spPr>
        <p:txBody>
          <a:bodyPr/>
          <a:lstStyle/>
          <a:p>
            <a:pPr/>
          </a:p>
        </p:txBody>
      </p:sp>
      <p:sp>
        <p:nvSpPr>
          <p:cNvPr id="2865" name="Equation"/>
          <p:cNvSpPr txBox="1"/>
          <p:nvPr/>
        </p:nvSpPr>
        <p:spPr>
          <a:xfrm rot="16200000">
            <a:off x="807705" y="3660619"/>
            <a:ext cx="591795" cy="152731"/>
          </a:xfrm>
          <a:prstGeom prst="rect">
            <a:avLst/>
          </a:prstGeom>
          <a:ln w="12700">
            <a:miter lim="400000"/>
          </a:ln>
        </p:spPr>
        <p:txBody>
          <a:bodyPr wrap="none" lIns="0" tIns="0" rIns="0" bIns="0">
            <a:spAutoFit/>
          </a:bodyPr>
          <a:lstStyle/>
          <a:p>
            <a:pPr latinLnBrk="1">
              <a:defRPr sz="1800">
                <a:solidFill>
                  <a:srgbClr val="000000"/>
                </a:solidFill>
              </a:defRPr>
            </a:pPr>
            <a14:m>
              <m:oMathPara>
                <m:oMathParaPr>
                  <m:jc m:val="centerGroup"/>
                </m:oMathParaPr>
                <m:oMath>
                  <m:r>
                    <a:rPr xmlns:a="http://schemas.openxmlformats.org/drawingml/2006/main" sz="1400" i="1">
                      <a:solidFill>
                        <a:srgbClr val="6472D9"/>
                      </a:solidFill>
                      <a:latin typeface="Cambria Math" panose="02040503050406030204" pitchFamily="18" charset="0"/>
                    </a:rPr>
                    <m:t>I</m:t>
                  </m:r>
                  <m:r>
                    <a:rPr xmlns:a="http://schemas.openxmlformats.org/drawingml/2006/main" sz="1400" i="1">
                      <a:solidFill>
                        <a:srgbClr val="6472D9"/>
                      </a:solidFill>
                      <a:latin typeface="Cambria Math" panose="02040503050406030204" pitchFamily="18" charset="0"/>
                    </a:rPr>
                    <m:t>n</m:t>
                  </m:r>
                  <m:r>
                    <a:rPr xmlns:a="http://schemas.openxmlformats.org/drawingml/2006/main" sz="1400" i="1">
                      <a:solidFill>
                        <a:srgbClr val="6472D9"/>
                      </a:solidFill>
                      <a:latin typeface="Cambria Math" panose="02040503050406030204" pitchFamily="18" charset="0"/>
                    </a:rPr>
                    <m:t>p</m:t>
                  </m:r>
                  <m:r>
                    <a:rPr xmlns:a="http://schemas.openxmlformats.org/drawingml/2006/main" sz="1400" i="1">
                      <a:solidFill>
                        <a:srgbClr val="6472D9"/>
                      </a:solidFill>
                      <a:latin typeface="Cambria Math" panose="02040503050406030204" pitchFamily="18" charset="0"/>
                    </a:rPr>
                    <m:t>u</m:t>
                  </m:r>
                  <m:r>
                    <a:rPr xmlns:a="http://schemas.openxmlformats.org/drawingml/2006/main" sz="1400" i="1">
                      <a:solidFill>
                        <a:srgbClr val="6472D9"/>
                      </a:solidFill>
                      <a:latin typeface="Cambria Math" panose="02040503050406030204" pitchFamily="18" charset="0"/>
                    </a:rPr>
                    <m:t>t</m:t>
                  </m:r>
                  <m:r>
                    <a:rPr xmlns:a="http://schemas.openxmlformats.org/drawingml/2006/main" sz="1400" i="1">
                      <a:solidFill>
                        <a:srgbClr val="6472D9"/>
                      </a:solidFill>
                      <a:latin typeface="Cambria Math" panose="02040503050406030204" pitchFamily="18" charset="0"/>
                    </a:rPr>
                    <m:t>X</m:t>
                  </m:r>
                </m:oMath>
              </m:oMathPara>
            </a14:m>
            <a:endParaRPr sz="1400">
              <a:solidFill>
                <a:srgbClr val="6572DA"/>
              </a:solidFill>
            </a:endParaRPr>
          </a:p>
        </p:txBody>
      </p:sp>
      <p:sp>
        <p:nvSpPr>
          <p:cNvPr id="2866" name="Equation"/>
          <p:cNvSpPr txBox="1"/>
          <p:nvPr/>
        </p:nvSpPr>
        <p:spPr>
          <a:xfrm rot="16200000">
            <a:off x="3771513" y="3643906"/>
            <a:ext cx="720219" cy="186158"/>
          </a:xfrm>
          <a:prstGeom prst="rect">
            <a:avLst/>
          </a:prstGeom>
          <a:ln w="12700">
            <a:miter lim="400000"/>
          </a:ln>
        </p:spPr>
        <p:txBody>
          <a:bodyPr wrap="none" lIns="0" tIns="0" rIns="0" bIns="0">
            <a:spAutoFit/>
          </a:bodyPr>
          <a:lstStyle/>
          <a:p>
            <a:pPr latinLnBrk="1">
              <a:defRPr sz="1800">
                <a:solidFill>
                  <a:srgbClr val="000000"/>
                </a:solidFill>
              </a:defRPr>
            </a:pPr>
            <a14:m>
              <m:oMathPara>
                <m:oMathParaPr>
                  <m:jc m:val="centerGroup"/>
                </m:oMathParaPr>
                <m:oMath>
                  <m:r>
                    <a:rPr xmlns:a="http://schemas.openxmlformats.org/drawingml/2006/main" sz="1400" i="1">
                      <a:solidFill>
                        <a:srgbClr val="F1AA9F"/>
                      </a:solidFill>
                      <a:latin typeface="Cambria Math" panose="02040503050406030204" pitchFamily="18" charset="0"/>
                    </a:rPr>
                    <m:t>O</m:t>
                  </m:r>
                  <m:r>
                    <a:rPr xmlns:a="http://schemas.openxmlformats.org/drawingml/2006/main" sz="1400" i="1">
                      <a:solidFill>
                        <a:srgbClr val="F1AA9F"/>
                      </a:solidFill>
                      <a:latin typeface="Cambria Math" panose="02040503050406030204" pitchFamily="18" charset="0"/>
                    </a:rPr>
                    <m:t>u</m:t>
                  </m:r>
                  <m:r>
                    <a:rPr xmlns:a="http://schemas.openxmlformats.org/drawingml/2006/main" sz="1400" i="1">
                      <a:solidFill>
                        <a:srgbClr val="F1AA9F"/>
                      </a:solidFill>
                      <a:latin typeface="Cambria Math" panose="02040503050406030204" pitchFamily="18" charset="0"/>
                    </a:rPr>
                    <m:t>t</m:t>
                  </m:r>
                  <m:r>
                    <a:rPr xmlns:a="http://schemas.openxmlformats.org/drawingml/2006/main" sz="1400" i="1">
                      <a:solidFill>
                        <a:srgbClr val="F1AA9F"/>
                      </a:solidFill>
                      <a:latin typeface="Cambria Math" panose="02040503050406030204" pitchFamily="18" charset="0"/>
                    </a:rPr>
                    <m:t>p</m:t>
                  </m:r>
                  <m:r>
                    <a:rPr xmlns:a="http://schemas.openxmlformats.org/drawingml/2006/main" sz="1400" i="1">
                      <a:solidFill>
                        <a:srgbClr val="F1AA9F"/>
                      </a:solidFill>
                      <a:latin typeface="Cambria Math" panose="02040503050406030204" pitchFamily="18" charset="0"/>
                    </a:rPr>
                    <m:t>u</m:t>
                  </m:r>
                  <m:r>
                    <a:rPr xmlns:a="http://schemas.openxmlformats.org/drawingml/2006/main" sz="1400" i="1">
                      <a:solidFill>
                        <a:srgbClr val="F1AA9F"/>
                      </a:solidFill>
                      <a:latin typeface="Cambria Math" panose="02040503050406030204" pitchFamily="18" charset="0"/>
                    </a:rPr>
                    <m:t>t</m:t>
                  </m:r>
                  <m:limUpp>
                    <m:e>
                      <m:r>
                        <a:rPr xmlns:a="http://schemas.openxmlformats.org/drawingml/2006/main" sz="1400" i="1">
                          <a:solidFill>
                            <a:srgbClr val="F1AA9F"/>
                          </a:solidFill>
                          <a:latin typeface="Cambria Math" panose="02040503050406030204" pitchFamily="18" charset="0"/>
                        </a:rPr>
                        <m:t>X</m:t>
                      </m:r>
                    </m:e>
                    <m:lim>
                      <m:r>
                        <a:rPr xmlns:a="http://schemas.openxmlformats.org/drawingml/2006/main" sz="1400" i="1">
                          <a:solidFill>
                            <a:srgbClr val="F1AA9F"/>
                          </a:solidFill>
                          <a:latin typeface="Cambria Math" panose="02040503050406030204" pitchFamily="18" charset="0"/>
                        </a:rPr>
                        <m:t>˜</m:t>
                      </m:r>
                    </m:lim>
                  </m:limUpp>
                </m:oMath>
              </m:oMathPara>
            </a14:m>
            <a:endParaRPr sz="1400">
              <a:solidFill>
                <a:srgbClr val="F1AB9F"/>
              </a:solidFill>
            </a:endParaRPr>
          </a:p>
        </p:txBody>
      </p:sp>
      <p:sp>
        <p:nvSpPr>
          <p:cNvPr id="2867" name="Equation"/>
          <p:cNvSpPr txBox="1"/>
          <p:nvPr/>
        </p:nvSpPr>
        <p:spPr>
          <a:xfrm rot="16200000">
            <a:off x="2476485" y="3677244"/>
            <a:ext cx="1233878" cy="119482"/>
          </a:xfrm>
          <a:prstGeom prst="rect">
            <a:avLst/>
          </a:prstGeom>
          <a:ln w="12700">
            <a:miter lim="400000"/>
          </a:ln>
        </p:spPr>
        <p:txBody>
          <a:bodyPr wrap="none" lIns="0" tIns="0" rIns="0" bIns="0">
            <a:spAutoFit/>
          </a:bodyPr>
          <a:lstStyle/>
          <a:p>
            <a:pPr latinLnBrk="1">
              <a:defRPr sz="1800">
                <a:solidFill>
                  <a:srgbClr val="000000"/>
                </a:solidFill>
              </a:defRPr>
            </a:pPr>
            <a14:m>
              <m:oMathPara>
                <m:oMathParaPr>
                  <m:jc m:val="centerGroup"/>
                </m:oMathParaPr>
                <m:oMath>
                  <m:r>
                    <a:rPr xmlns:a="http://schemas.openxmlformats.org/drawingml/2006/main" sz="1400" i="1">
                      <a:solidFill>
                        <a:srgbClr val="BAB99F"/>
                      </a:solidFill>
                      <a:latin typeface="Cambria Math" panose="02040503050406030204" pitchFamily="18" charset="0"/>
                    </a:rPr>
                    <m:t>L</m:t>
                  </m:r>
                  <m:r>
                    <a:rPr xmlns:a="http://schemas.openxmlformats.org/drawingml/2006/main" sz="1400" i="1">
                      <a:solidFill>
                        <a:srgbClr val="BAB99F"/>
                      </a:solidFill>
                      <a:latin typeface="Cambria Math" panose="02040503050406030204" pitchFamily="18" charset="0"/>
                    </a:rPr>
                    <m:t>a</m:t>
                  </m:r>
                  <m:r>
                    <a:rPr xmlns:a="http://schemas.openxmlformats.org/drawingml/2006/main" sz="1400" i="1">
                      <a:solidFill>
                        <a:srgbClr val="BAB99F"/>
                      </a:solidFill>
                      <a:latin typeface="Cambria Math" panose="02040503050406030204" pitchFamily="18" charset="0"/>
                    </a:rPr>
                    <m:t>t</m:t>
                  </m:r>
                  <m:r>
                    <a:rPr xmlns:a="http://schemas.openxmlformats.org/drawingml/2006/main" sz="1400" i="1">
                      <a:solidFill>
                        <a:srgbClr val="BAB99F"/>
                      </a:solidFill>
                      <a:latin typeface="Cambria Math" panose="02040503050406030204" pitchFamily="18" charset="0"/>
                    </a:rPr>
                    <m:t>e</m:t>
                  </m:r>
                  <m:r>
                    <a:rPr xmlns:a="http://schemas.openxmlformats.org/drawingml/2006/main" sz="1400" i="1">
                      <a:solidFill>
                        <a:srgbClr val="BAB99F"/>
                      </a:solidFill>
                      <a:latin typeface="Cambria Math" panose="02040503050406030204" pitchFamily="18" charset="0"/>
                    </a:rPr>
                    <m:t>n</m:t>
                  </m:r>
                  <m:r>
                    <a:rPr xmlns:a="http://schemas.openxmlformats.org/drawingml/2006/main" sz="1400" i="1">
                      <a:solidFill>
                        <a:srgbClr val="BAB99F"/>
                      </a:solidFill>
                      <a:latin typeface="Cambria Math" panose="02040503050406030204" pitchFamily="18" charset="0"/>
                    </a:rPr>
                    <m:t>t</m:t>
                  </m:r>
                  <m:r>
                    <a:rPr xmlns:a="http://schemas.openxmlformats.org/drawingml/2006/main" sz="1400" i="1">
                      <a:solidFill>
                        <a:srgbClr val="BAB99F"/>
                      </a:solidFill>
                      <a:latin typeface="Cambria Math" panose="02040503050406030204" pitchFamily="18" charset="0"/>
                    </a:rPr>
                    <m:t>V</m:t>
                  </m:r>
                  <m:r>
                    <a:rPr xmlns:a="http://schemas.openxmlformats.org/drawingml/2006/main" sz="1400" i="1">
                      <a:solidFill>
                        <a:srgbClr val="BAB99F"/>
                      </a:solidFill>
                      <a:latin typeface="Cambria Math" panose="02040503050406030204" pitchFamily="18" charset="0"/>
                    </a:rPr>
                    <m:t>e</m:t>
                  </m:r>
                  <m:r>
                    <a:rPr xmlns:a="http://schemas.openxmlformats.org/drawingml/2006/main" sz="1400" i="1">
                      <a:solidFill>
                        <a:srgbClr val="BAB99F"/>
                      </a:solidFill>
                      <a:latin typeface="Cambria Math" panose="02040503050406030204" pitchFamily="18" charset="0"/>
                    </a:rPr>
                    <m:t>c</m:t>
                  </m:r>
                  <m:r>
                    <a:rPr xmlns:a="http://schemas.openxmlformats.org/drawingml/2006/main" sz="1400" i="1">
                      <a:solidFill>
                        <a:srgbClr val="BAB99F"/>
                      </a:solidFill>
                      <a:latin typeface="Cambria Math" panose="02040503050406030204" pitchFamily="18" charset="0"/>
                    </a:rPr>
                    <m:t>t</m:t>
                  </m:r>
                  <m:r>
                    <a:rPr xmlns:a="http://schemas.openxmlformats.org/drawingml/2006/main" sz="1400" i="1">
                      <a:solidFill>
                        <a:srgbClr val="BAB99F"/>
                      </a:solidFill>
                      <a:latin typeface="Cambria Math" panose="02040503050406030204" pitchFamily="18" charset="0"/>
                    </a:rPr>
                    <m:t>o</m:t>
                  </m:r>
                  <m:r>
                    <a:rPr xmlns:a="http://schemas.openxmlformats.org/drawingml/2006/main" sz="1400" i="1">
                      <a:solidFill>
                        <a:srgbClr val="BAB99F"/>
                      </a:solidFill>
                      <a:latin typeface="Cambria Math" panose="02040503050406030204" pitchFamily="18" charset="0"/>
                    </a:rPr>
                    <m:t>r</m:t>
                  </m:r>
                  <m:r>
                    <a:rPr xmlns:a="http://schemas.openxmlformats.org/drawingml/2006/main" sz="1400" i="1">
                      <a:solidFill>
                        <a:srgbClr val="BAB99F"/>
                      </a:solidFill>
                      <a:latin typeface="Cambria Math" panose="02040503050406030204" pitchFamily="18" charset="0"/>
                    </a:rPr>
                    <m:t>Z</m:t>
                  </m:r>
                </m:oMath>
              </m:oMathPara>
            </a14:m>
            <a:endParaRPr sz="1400">
              <a:solidFill>
                <a:srgbClr val="BAB9A0"/>
              </a:solidFill>
            </a:endParaRPr>
          </a:p>
        </p:txBody>
      </p:sp>
      <p:sp>
        <p:nvSpPr>
          <p:cNvPr id="2868" name="Rectangle"/>
          <p:cNvSpPr/>
          <p:nvPr/>
        </p:nvSpPr>
        <p:spPr>
          <a:xfrm>
            <a:off x="1907815" y="2881580"/>
            <a:ext cx="423914" cy="822392"/>
          </a:xfrm>
          <a:prstGeom prst="rect">
            <a:avLst/>
          </a:prstGeom>
          <a:ln w="25400">
            <a:solidFill>
              <a:srgbClr val="932192"/>
            </a:solidFill>
          </a:ln>
        </p:spPr>
        <p:txBody>
          <a:bodyPr lIns="0" tIns="0" rIns="0" bIns="0"/>
          <a:lstStyle/>
          <a:p>
            <a:pPr/>
          </a:p>
        </p:txBody>
      </p:sp>
      <p:grpSp>
        <p:nvGrpSpPr>
          <p:cNvPr id="2871" name="Group"/>
          <p:cNvGrpSpPr/>
          <p:nvPr/>
        </p:nvGrpSpPr>
        <p:grpSpPr>
          <a:xfrm>
            <a:off x="2331657" y="3248116"/>
            <a:ext cx="650783" cy="568702"/>
            <a:chOff x="0" y="0"/>
            <a:chExt cx="650782" cy="568701"/>
          </a:xfrm>
        </p:grpSpPr>
        <p:sp>
          <p:nvSpPr>
            <p:cNvPr id="2869" name="Direct…"/>
            <p:cNvSpPr txBox="1"/>
            <p:nvPr/>
          </p:nvSpPr>
          <p:spPr>
            <a:xfrm rot="2162091">
              <a:off x="14036" y="159220"/>
              <a:ext cx="622710" cy="25026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p>
              <a:pPr>
                <a:defRPr sz="900">
                  <a:solidFill>
                    <a:schemeClr val="accent4">
                      <a:lumOff val="-3294"/>
                    </a:schemeClr>
                  </a:solidFill>
                </a:defRPr>
              </a:pPr>
              <a:r>
                <a:t>Direct</a:t>
              </a:r>
            </a:p>
            <a:p>
              <a:pPr>
                <a:defRPr sz="900">
                  <a:solidFill>
                    <a:schemeClr val="accent4">
                      <a:lumOff val="-3294"/>
                    </a:schemeClr>
                  </a:solidFill>
                </a:defRPr>
              </a:pPr>
              <a:r>
                <a:t> Connection</a:t>
              </a:r>
            </a:p>
          </p:txBody>
        </p:sp>
        <p:sp>
          <p:nvSpPr>
            <p:cNvPr id="2870" name="Line"/>
            <p:cNvSpPr/>
            <p:nvPr/>
          </p:nvSpPr>
          <p:spPr>
            <a:xfrm>
              <a:off x="75179" y="98271"/>
              <a:ext cx="435555" cy="306347"/>
            </a:xfrm>
            <a:prstGeom prst="line">
              <a:avLst/>
            </a:prstGeom>
            <a:noFill/>
            <a:ln w="25400" cap="flat">
              <a:solidFill>
                <a:schemeClr val="accent4">
                  <a:lumOff val="-3294"/>
                </a:schemeClr>
              </a:solidFill>
              <a:prstDash val="solid"/>
              <a:round/>
              <a:tailEnd type="triangle" w="med" len="med"/>
            </a:ln>
            <a:effectLst/>
          </p:spPr>
          <p:txBody>
            <a:bodyPr wrap="square" lIns="0" tIns="0" rIns="0" bIns="0" numCol="1" anchor="t">
              <a:noAutofit/>
            </a:bodyPr>
            <a:lstStyle/>
            <a:p>
              <a:pPr/>
            </a:p>
          </p:txBody>
        </p:sp>
      </p:grpSp>
      <p:sp>
        <p:nvSpPr>
          <p:cNvPr id="2872" name="Rectangle"/>
          <p:cNvSpPr/>
          <p:nvPr/>
        </p:nvSpPr>
        <p:spPr>
          <a:xfrm>
            <a:off x="1907089" y="3742626"/>
            <a:ext cx="423914" cy="822392"/>
          </a:xfrm>
          <a:prstGeom prst="rect">
            <a:avLst/>
          </a:prstGeom>
          <a:ln w="25400">
            <a:solidFill>
              <a:srgbClr val="03A902"/>
            </a:solidFill>
          </a:ln>
        </p:spPr>
        <p:txBody>
          <a:bodyPr lIns="0" tIns="0" rIns="0" bIns="0"/>
          <a:lstStyle/>
          <a:p>
            <a:pPr/>
          </a:p>
        </p:txBody>
      </p:sp>
      <p:sp>
        <p:nvSpPr>
          <p:cNvPr id="2873" name="mean ( )"/>
          <p:cNvSpPr txBox="1"/>
          <p:nvPr/>
        </p:nvSpPr>
        <p:spPr>
          <a:xfrm rot="16200000">
            <a:off x="1796522" y="3197950"/>
            <a:ext cx="634889" cy="20821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p>
            <a:pPr>
              <a:defRPr sz="1200">
                <a:solidFill>
                  <a:schemeClr val="accent4">
                    <a:lumOff val="-3294"/>
                  </a:schemeClr>
                </a:solidFill>
              </a:defRPr>
            </a:pPr>
            <a:r>
              <a:rPr>
                <a:solidFill>
                  <a:srgbClr val="942192"/>
                </a:solidFill>
              </a:rPr>
              <a:t>mean (</a:t>
            </a:r>
            <a14:m>
              <m:oMath>
                <m:r>
                  <a:rPr xmlns:a="http://schemas.openxmlformats.org/drawingml/2006/main" sz="1450" i="1">
                    <a:solidFill>
                      <a:srgbClr val="932092"/>
                    </a:solidFill>
                    <a:latin typeface="Cambria Math" panose="02040503050406030204" pitchFamily="18" charset="0"/>
                  </a:rPr>
                  <m:t>μ</m:t>
                </m:r>
              </m:oMath>
            </a14:m>
            <a:r>
              <a:rPr>
                <a:solidFill>
                  <a:srgbClr val="942192"/>
                </a:solidFill>
              </a:rPr>
              <a:t>)</a:t>
            </a:r>
            <a:endParaRPr>
              <a:solidFill>
                <a:srgbClr val="942192"/>
              </a:solidFill>
            </a:endParaRPr>
          </a:p>
        </p:txBody>
      </p:sp>
      <p:sp>
        <p:nvSpPr>
          <p:cNvPr id="2874" name="stdev ( )"/>
          <p:cNvSpPr txBox="1"/>
          <p:nvPr/>
        </p:nvSpPr>
        <p:spPr>
          <a:xfrm rot="16200000">
            <a:off x="1813395" y="4050680"/>
            <a:ext cx="612753" cy="20628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p>
            <a:pPr>
              <a:defRPr sz="1200">
                <a:solidFill>
                  <a:srgbClr val="01A900"/>
                </a:solidFill>
              </a:defRPr>
            </a:pPr>
            <a:r>
              <a:t>stdev (</a:t>
            </a:r>
            <a14:m>
              <m:oMath>
                <m:r>
                  <a:rPr xmlns:a="http://schemas.openxmlformats.org/drawingml/2006/main" sz="1400" i="1">
                    <a:solidFill>
                      <a:srgbClr val="00A800"/>
                    </a:solidFill>
                    <a:latin typeface="Cambria Math" panose="02040503050406030204" pitchFamily="18" charset="0"/>
                  </a:rPr>
                  <m:t>σ</m:t>
                </m:r>
              </m:oMath>
            </a14:m>
            <a:r>
              <a:t>)</a:t>
            </a:r>
          </a:p>
        </p:txBody>
      </p:sp>
      <p:sp>
        <p:nvSpPr>
          <p:cNvPr id="2875" name="Equation"/>
          <p:cNvSpPr txBox="1"/>
          <p:nvPr/>
        </p:nvSpPr>
        <p:spPr>
          <a:xfrm>
            <a:off x="1740506" y="5040995"/>
            <a:ext cx="804175" cy="153798"/>
          </a:xfrm>
          <a:prstGeom prst="rect">
            <a:avLst/>
          </a:prstGeom>
          <a:ln w="12700">
            <a:miter lim="400000"/>
          </a:ln>
        </p:spPr>
        <p:txBody>
          <a:bodyPr wrap="none" lIns="0" tIns="0" rIns="0" bIns="0">
            <a:spAutoFit/>
          </a:bodyPr>
          <a:lstStyle/>
          <a:p>
            <a:pPr latinLnBrk="1">
              <a:defRPr sz="1800">
                <a:solidFill>
                  <a:srgbClr val="000000"/>
                </a:solidFill>
              </a:defRPr>
            </a:pPr>
            <a14:m>
              <m:oMathPara>
                <m:oMathParaPr>
                  <m:jc m:val="centerGroup"/>
                </m:oMathParaPr>
                <m:oMath>
                  <m:r>
                    <a:rPr xmlns:a="http://schemas.openxmlformats.org/drawingml/2006/main" sz="1400" i="1">
                      <a:solidFill>
                        <a:srgbClr val="333333"/>
                      </a:solidFill>
                      <a:latin typeface="Cambria Math" panose="02040503050406030204" pitchFamily="18" charset="0"/>
                    </a:rPr>
                    <m:t>ϵ</m:t>
                  </m:r>
                  <m:r>
                    <a:rPr xmlns:a="http://schemas.openxmlformats.org/drawingml/2006/main" sz="1400" i="1">
                      <a:solidFill>
                        <a:srgbClr val="333333"/>
                      </a:solidFill>
                      <a:latin typeface="Cambria Math" panose="02040503050406030204" pitchFamily="18" charset="0"/>
                    </a:rPr>
                    <m:t>∼</m:t>
                  </m:r>
                  <m:r>
                    <m:rPr>
                      <m:scr m:val="script"/>
                    </m:rPr>
                    <a:rPr xmlns:a="http://schemas.openxmlformats.org/drawingml/2006/main" sz="1400" i="1">
                      <a:solidFill>
                        <a:srgbClr val="333333"/>
                      </a:solidFill>
                      <a:latin typeface="Cambria Math" panose="02040503050406030204" pitchFamily="18" charset="0"/>
                    </a:rPr>
                    <m:t>N</m:t>
                  </m:r>
                  <m:r>
                    <a:rPr xmlns:a="http://schemas.openxmlformats.org/drawingml/2006/main" sz="1400" i="1">
                      <a:solidFill>
                        <a:srgbClr val="333333"/>
                      </a:solidFill>
                      <a:latin typeface="Cambria Math" panose="02040503050406030204" pitchFamily="18" charset="0"/>
                    </a:rPr>
                    <m:t>(</m:t>
                  </m:r>
                  <m:r>
                    <a:rPr xmlns:a="http://schemas.openxmlformats.org/drawingml/2006/main" sz="1400" i="1">
                      <a:solidFill>
                        <a:srgbClr val="333333"/>
                      </a:solidFill>
                      <a:latin typeface="Cambria Math" panose="02040503050406030204" pitchFamily="18" charset="0"/>
                    </a:rPr>
                    <m:t>0,1</m:t>
                  </m:r>
                  <m:r>
                    <a:rPr xmlns:a="http://schemas.openxmlformats.org/drawingml/2006/main" sz="1400" i="1">
                      <a:solidFill>
                        <a:srgbClr val="333333"/>
                      </a:solidFill>
                      <a:latin typeface="Cambria Math" panose="02040503050406030204" pitchFamily="18" charset="0"/>
                    </a:rPr>
                    <m:t>)</m:t>
                  </m:r>
                </m:oMath>
              </m:oMathPara>
            </a14:m>
            <a:endParaRPr sz="1400">
              <a:solidFill>
                <a:srgbClr val="333333"/>
              </a:solidFill>
            </a:endParaRPr>
          </a:p>
        </p:txBody>
      </p:sp>
      <p:sp>
        <p:nvSpPr>
          <p:cNvPr id="2876" name="Sample"/>
          <p:cNvSpPr txBox="1"/>
          <p:nvPr/>
        </p:nvSpPr>
        <p:spPr>
          <a:xfrm rot="18626329">
            <a:off x="2342892" y="4597922"/>
            <a:ext cx="400250" cy="1270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900">
                <a:solidFill>
                  <a:srgbClr val="D92A1A"/>
                </a:solidFill>
              </a:defRPr>
            </a:lvl1pPr>
          </a:lstStyle>
          <a:p>
            <a:pPr/>
            <a:r>
              <a:t>Sample</a:t>
            </a:r>
          </a:p>
        </p:txBody>
      </p:sp>
      <p:sp>
        <p:nvSpPr>
          <p:cNvPr id="2877" name="Line"/>
          <p:cNvSpPr/>
          <p:nvPr/>
        </p:nvSpPr>
        <p:spPr>
          <a:xfrm flipV="1">
            <a:off x="2461575" y="4513669"/>
            <a:ext cx="399928" cy="399928"/>
          </a:xfrm>
          <a:prstGeom prst="line">
            <a:avLst/>
          </a:prstGeom>
          <a:ln w="25400">
            <a:solidFill>
              <a:srgbClr val="D9291B"/>
            </a:solidFill>
            <a:tailEnd type="triangle"/>
          </a:ln>
        </p:spPr>
        <p:txBody>
          <a:bodyPr lIns="0" tIns="0" rIns="0" bIns="0"/>
          <a:lstStyle/>
          <a:p>
            <a:pPr/>
          </a:p>
        </p:txBody>
      </p:sp>
      <p:grpSp>
        <p:nvGrpSpPr>
          <p:cNvPr id="2880" name="Group"/>
          <p:cNvGrpSpPr/>
          <p:nvPr/>
        </p:nvGrpSpPr>
        <p:grpSpPr>
          <a:xfrm rot="17464700">
            <a:off x="2273736" y="3861303"/>
            <a:ext cx="650783" cy="568703"/>
            <a:chOff x="-38466" y="-34889"/>
            <a:chExt cx="650782" cy="568701"/>
          </a:xfrm>
        </p:grpSpPr>
        <p:sp>
          <p:nvSpPr>
            <p:cNvPr id="2878" name="Direct…"/>
            <p:cNvSpPr txBox="1"/>
            <p:nvPr/>
          </p:nvSpPr>
          <p:spPr>
            <a:xfrm rot="2162091">
              <a:off x="-24431" y="124330"/>
              <a:ext cx="622710" cy="25026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p>
              <a:pPr>
                <a:defRPr sz="900">
                  <a:solidFill>
                    <a:schemeClr val="accent4">
                      <a:lumOff val="-3294"/>
                    </a:schemeClr>
                  </a:solidFill>
                </a:defRPr>
              </a:pPr>
              <a:r>
                <a:t> Direct</a:t>
              </a:r>
            </a:p>
            <a:p>
              <a:pPr>
                <a:defRPr sz="900">
                  <a:solidFill>
                    <a:schemeClr val="accent4">
                      <a:lumOff val="-3294"/>
                    </a:schemeClr>
                  </a:solidFill>
                </a:defRPr>
              </a:pPr>
              <a:r>
                <a:t> Connection</a:t>
              </a:r>
            </a:p>
          </p:txBody>
        </p:sp>
        <p:sp>
          <p:nvSpPr>
            <p:cNvPr id="2879" name="Line"/>
            <p:cNvSpPr/>
            <p:nvPr/>
          </p:nvSpPr>
          <p:spPr>
            <a:xfrm>
              <a:off x="75179" y="98271"/>
              <a:ext cx="435555" cy="306347"/>
            </a:xfrm>
            <a:prstGeom prst="line">
              <a:avLst/>
            </a:prstGeom>
            <a:noFill/>
            <a:ln w="25400" cap="flat">
              <a:solidFill>
                <a:schemeClr val="accent4">
                  <a:lumOff val="-3294"/>
                </a:schemeClr>
              </a:solidFill>
              <a:prstDash val="solid"/>
              <a:round/>
              <a:tailEnd type="triangle" w="med" len="med"/>
            </a:ln>
            <a:effectLst/>
          </p:spPr>
          <p:txBody>
            <a:bodyPr wrap="square" lIns="0" tIns="0" rIns="0" bIns="0" numCol="1" anchor="t">
              <a:noAutofit/>
            </a:bodyPr>
            <a:lstStyle/>
            <a:p>
              <a:pPr/>
            </a:p>
          </p:txBody>
        </p:sp>
      </p:grpSp>
      <p:sp>
        <p:nvSpPr>
          <p:cNvPr id="2881" name="Equation"/>
          <p:cNvSpPr txBox="1"/>
          <p:nvPr/>
        </p:nvSpPr>
        <p:spPr>
          <a:xfrm rot="16200000">
            <a:off x="2630204" y="3680163"/>
            <a:ext cx="1644152" cy="102071"/>
          </a:xfrm>
          <a:prstGeom prst="rect">
            <a:avLst/>
          </a:prstGeom>
          <a:ln w="12700">
            <a:miter lim="400000"/>
          </a:ln>
        </p:spPr>
        <p:txBody>
          <a:bodyPr wrap="none" lIns="0" tIns="0" rIns="0" bIns="0">
            <a:spAutoFit/>
          </a:bodyPr>
          <a:lstStyle/>
          <a:p>
            <a:pPr latinLnBrk="1">
              <a:defRPr sz="1800">
                <a:solidFill>
                  <a:srgbClr val="000000"/>
                </a:solidFill>
              </a:defRPr>
            </a:pPr>
            <a14:m>
              <m:oMathPara>
                <m:oMathParaPr>
                  <m:jc m:val="centerGroup"/>
                </m:oMathParaPr>
                <m:oMath>
                  <m:r>
                    <a:rPr xmlns:a="http://schemas.openxmlformats.org/drawingml/2006/main" sz="900" i="1">
                      <a:solidFill>
                        <a:srgbClr val="333333"/>
                      </a:solidFill>
                      <a:latin typeface="Cambria Math" panose="02040503050406030204" pitchFamily="18" charset="0"/>
                    </a:rPr>
                    <m:t>Z</m:t>
                  </m:r>
                  <m:r>
                    <a:rPr xmlns:a="http://schemas.openxmlformats.org/drawingml/2006/main" sz="900" i="1">
                      <a:solidFill>
                        <a:srgbClr val="333333"/>
                      </a:solidFill>
                      <a:latin typeface="Cambria Math" panose="02040503050406030204" pitchFamily="18" charset="0"/>
                    </a:rPr>
                    <m:t>=</m:t>
                  </m:r>
                  <m:r>
                    <a:rPr xmlns:a="http://schemas.openxmlformats.org/drawingml/2006/main" sz="900" i="1">
                      <a:solidFill>
                        <a:srgbClr val="333333"/>
                      </a:solidFill>
                      <a:latin typeface="Cambria Math" panose="02040503050406030204" pitchFamily="18" charset="0"/>
                    </a:rPr>
                    <m:t>μ</m:t>
                  </m:r>
                  <m:r>
                    <a:rPr xmlns:a="http://schemas.openxmlformats.org/drawingml/2006/main" sz="900" i="1">
                      <a:solidFill>
                        <a:srgbClr val="333333"/>
                      </a:solidFill>
                      <a:latin typeface="Cambria Math" panose="02040503050406030204" pitchFamily="18" charset="0"/>
                    </a:rPr>
                    <m:t>+</m:t>
                  </m:r>
                  <m:r>
                    <a:rPr xmlns:a="http://schemas.openxmlformats.org/drawingml/2006/main" sz="900" i="1">
                      <a:solidFill>
                        <a:srgbClr val="333333"/>
                      </a:solidFill>
                      <a:latin typeface="Cambria Math" panose="02040503050406030204" pitchFamily="18" charset="0"/>
                    </a:rPr>
                    <m:t>σ</m:t>
                  </m:r>
                  <m:r>
                    <a:rPr xmlns:a="http://schemas.openxmlformats.org/drawingml/2006/main" sz="900" i="1">
                      <a:solidFill>
                        <a:srgbClr val="333333"/>
                      </a:solidFill>
                      <a:latin typeface="Cambria Math" panose="02040503050406030204" pitchFamily="18" charset="0"/>
                    </a:rPr>
                    <m:t>.</m:t>
                  </m:r>
                  <m:r>
                    <a:rPr xmlns:a="http://schemas.openxmlformats.org/drawingml/2006/main" sz="900" i="1">
                      <a:solidFill>
                        <a:srgbClr val="333333"/>
                      </a:solidFill>
                      <a:latin typeface="Cambria Math" panose="02040503050406030204" pitchFamily="18" charset="0"/>
                    </a:rPr>
                    <m:t>ϵ</m:t>
                  </m:r>
                  <m:r>
                    <a:rPr xmlns:a="http://schemas.openxmlformats.org/drawingml/2006/main" sz="900" i="1">
                      <a:solidFill>
                        <a:srgbClr val="333333"/>
                      </a:solidFill>
                      <a:latin typeface="Cambria Math" panose="02040503050406030204" pitchFamily="18" charset="0"/>
                    </a:rPr>
                    <m:t>,</m:t>
                  </m:r>
                  <m:r>
                    <a:rPr xmlns:a="http://schemas.openxmlformats.org/drawingml/2006/main" sz="900" i="1">
                      <a:solidFill>
                        <a:srgbClr val="333333"/>
                      </a:solidFill>
                      <a:latin typeface="Cambria Math" panose="02040503050406030204" pitchFamily="18" charset="0"/>
                    </a:rPr>
                    <m:t>w</m:t>
                  </m:r>
                  <m:r>
                    <a:rPr xmlns:a="http://schemas.openxmlformats.org/drawingml/2006/main" sz="900" i="1">
                      <a:solidFill>
                        <a:srgbClr val="333333"/>
                      </a:solidFill>
                      <a:latin typeface="Cambria Math" panose="02040503050406030204" pitchFamily="18" charset="0"/>
                    </a:rPr>
                    <m:t>h</m:t>
                  </m:r>
                  <m:r>
                    <a:rPr xmlns:a="http://schemas.openxmlformats.org/drawingml/2006/main" sz="900" i="1">
                      <a:solidFill>
                        <a:srgbClr val="333333"/>
                      </a:solidFill>
                      <a:latin typeface="Cambria Math" panose="02040503050406030204" pitchFamily="18" charset="0"/>
                    </a:rPr>
                    <m:t>e</m:t>
                  </m:r>
                  <m:r>
                    <a:rPr xmlns:a="http://schemas.openxmlformats.org/drawingml/2006/main" sz="900" i="1">
                      <a:solidFill>
                        <a:srgbClr val="333333"/>
                      </a:solidFill>
                      <a:latin typeface="Cambria Math" panose="02040503050406030204" pitchFamily="18" charset="0"/>
                    </a:rPr>
                    <m:t>r</m:t>
                  </m:r>
                  <m:r>
                    <a:rPr xmlns:a="http://schemas.openxmlformats.org/drawingml/2006/main" sz="900" i="1">
                      <a:solidFill>
                        <a:srgbClr val="333333"/>
                      </a:solidFill>
                      <a:latin typeface="Cambria Math" panose="02040503050406030204" pitchFamily="18" charset="0"/>
                    </a:rPr>
                    <m:t>e</m:t>
                  </m:r>
                  <m:r>
                    <a:rPr xmlns:a="http://schemas.openxmlformats.org/drawingml/2006/main" sz="900" i="1">
                      <a:solidFill>
                        <a:srgbClr val="333333"/>
                      </a:solidFill>
                      <a:latin typeface="Cambria Math" panose="02040503050406030204" pitchFamily="18" charset="0"/>
                    </a:rPr>
                    <m:t>ϵ</m:t>
                  </m:r>
                  <m:r>
                    <a:rPr xmlns:a="http://schemas.openxmlformats.org/drawingml/2006/main" sz="900" i="1">
                      <a:solidFill>
                        <a:srgbClr val="333333"/>
                      </a:solidFill>
                      <a:latin typeface="Cambria Math" panose="02040503050406030204" pitchFamily="18" charset="0"/>
                    </a:rPr>
                    <m:t>∼</m:t>
                  </m:r>
                  <m:r>
                    <m:rPr>
                      <m:scr m:val="script"/>
                    </m:rPr>
                    <a:rPr xmlns:a="http://schemas.openxmlformats.org/drawingml/2006/main" sz="900" i="1">
                      <a:solidFill>
                        <a:srgbClr val="333333"/>
                      </a:solidFill>
                      <a:latin typeface="Cambria Math" panose="02040503050406030204" pitchFamily="18" charset="0"/>
                    </a:rPr>
                    <m:t>N</m:t>
                  </m:r>
                  <m:r>
                    <a:rPr xmlns:a="http://schemas.openxmlformats.org/drawingml/2006/main" sz="900" i="1">
                      <a:solidFill>
                        <a:srgbClr val="333333"/>
                      </a:solidFill>
                      <a:latin typeface="Cambria Math" panose="02040503050406030204" pitchFamily="18" charset="0"/>
                    </a:rPr>
                    <m:t>(</m:t>
                  </m:r>
                  <m:r>
                    <a:rPr xmlns:a="http://schemas.openxmlformats.org/drawingml/2006/main" sz="900" i="1">
                      <a:solidFill>
                        <a:srgbClr val="333333"/>
                      </a:solidFill>
                      <a:latin typeface="Cambria Math" panose="02040503050406030204" pitchFamily="18" charset="0"/>
                    </a:rPr>
                    <m:t>0,1</m:t>
                  </m:r>
                  <m:r>
                    <a:rPr xmlns:a="http://schemas.openxmlformats.org/drawingml/2006/main" sz="900" i="1">
                      <a:solidFill>
                        <a:srgbClr val="333333"/>
                      </a:solidFill>
                      <a:latin typeface="Cambria Math" panose="02040503050406030204" pitchFamily="18" charset="0"/>
                    </a:rPr>
                    <m:t>)</m:t>
                  </m:r>
                </m:oMath>
              </m:oMathPara>
            </a14:m>
            <a:endParaRPr sz="900">
              <a:solidFill>
                <a:srgbClr val="333333"/>
              </a:solidFill>
            </a:endParaRPr>
          </a:p>
        </p:txBody>
      </p:sp>
      <p:grpSp>
        <p:nvGrpSpPr>
          <p:cNvPr id="2894" name="Group"/>
          <p:cNvGrpSpPr/>
          <p:nvPr/>
        </p:nvGrpSpPr>
        <p:grpSpPr>
          <a:xfrm>
            <a:off x="7534476" y="293959"/>
            <a:ext cx="1279795" cy="1037424"/>
            <a:chOff x="-17960" y="-17960"/>
            <a:chExt cx="1279793" cy="1037422"/>
          </a:xfrm>
        </p:grpSpPr>
        <p:pic>
          <p:nvPicPr>
            <p:cNvPr id="2882" name="Rounded Rectangle Rounded rectangle" descr="Rounded Rectangle Rounded rectangle"/>
            <p:cNvPicPr>
              <a:picLocks noChangeAspect="0"/>
            </p:cNvPicPr>
            <p:nvPr/>
          </p:nvPicPr>
          <p:blipFill>
            <a:blip r:embed="rId2">
              <a:extLst/>
            </a:blip>
            <a:stretch>
              <a:fillRect/>
            </a:stretch>
          </p:blipFill>
          <p:spPr>
            <a:xfrm>
              <a:off x="-17961" y="-17961"/>
              <a:ext cx="1279795" cy="1037423"/>
            </a:xfrm>
            <a:prstGeom prst="rect">
              <a:avLst/>
            </a:prstGeom>
            <a:effectLst/>
          </p:spPr>
        </p:pic>
        <p:grpSp>
          <p:nvGrpSpPr>
            <p:cNvPr id="2886" name="VAE"/>
            <p:cNvGrpSpPr/>
            <p:nvPr/>
          </p:nvGrpSpPr>
          <p:grpSpPr>
            <a:xfrm>
              <a:off x="68324" y="512069"/>
              <a:ext cx="1085991" cy="372260"/>
              <a:chOff x="0" y="0"/>
              <a:chExt cx="1085989" cy="372258"/>
            </a:xfrm>
          </p:grpSpPr>
          <p:sp>
            <p:nvSpPr>
              <p:cNvPr id="2885" name="VAE"/>
              <p:cNvSpPr/>
              <p:nvPr/>
            </p:nvSpPr>
            <p:spPr>
              <a:xfrm>
                <a:off x="17960" y="17960"/>
                <a:ext cx="1050070" cy="33633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829" y="0"/>
                    </a:moveTo>
                    <a:lnTo>
                      <a:pt x="1771" y="0"/>
                    </a:lnTo>
                    <a:cubicBezTo>
                      <a:pt x="1252" y="0"/>
                      <a:pt x="940" y="0"/>
                      <a:pt x="732" y="271"/>
                    </a:cubicBezTo>
                    <a:cubicBezTo>
                      <a:pt x="432" y="612"/>
                      <a:pt x="196" y="1349"/>
                      <a:pt x="87" y="2285"/>
                    </a:cubicBezTo>
                    <a:cubicBezTo>
                      <a:pt x="0" y="2934"/>
                      <a:pt x="0" y="3908"/>
                      <a:pt x="0" y="5531"/>
                    </a:cubicBezTo>
                    <a:lnTo>
                      <a:pt x="0" y="16069"/>
                    </a:lnTo>
                    <a:cubicBezTo>
                      <a:pt x="0" y="17692"/>
                      <a:pt x="0" y="18666"/>
                      <a:pt x="87" y="19315"/>
                    </a:cubicBezTo>
                    <a:cubicBezTo>
                      <a:pt x="196" y="20251"/>
                      <a:pt x="432" y="20988"/>
                      <a:pt x="732" y="21329"/>
                    </a:cubicBezTo>
                    <a:cubicBezTo>
                      <a:pt x="940" y="21600"/>
                      <a:pt x="1252" y="21600"/>
                      <a:pt x="1771" y="21600"/>
                    </a:cubicBezTo>
                    <a:lnTo>
                      <a:pt x="19829" y="21600"/>
                    </a:lnTo>
                    <a:cubicBezTo>
                      <a:pt x="20348" y="21600"/>
                      <a:pt x="20660" y="21600"/>
                      <a:pt x="20868" y="21329"/>
                    </a:cubicBezTo>
                    <a:cubicBezTo>
                      <a:pt x="21168" y="20988"/>
                      <a:pt x="21404" y="20251"/>
                      <a:pt x="21513" y="19315"/>
                    </a:cubicBezTo>
                    <a:cubicBezTo>
                      <a:pt x="21600" y="18666"/>
                      <a:pt x="21600" y="17692"/>
                      <a:pt x="21600" y="16069"/>
                    </a:cubicBezTo>
                    <a:lnTo>
                      <a:pt x="21600" y="5531"/>
                    </a:lnTo>
                    <a:cubicBezTo>
                      <a:pt x="21600" y="3908"/>
                      <a:pt x="21600" y="2934"/>
                      <a:pt x="21513" y="2285"/>
                    </a:cubicBezTo>
                    <a:cubicBezTo>
                      <a:pt x="21404" y="1349"/>
                      <a:pt x="21168" y="612"/>
                      <a:pt x="20868" y="271"/>
                    </a:cubicBezTo>
                    <a:cubicBezTo>
                      <a:pt x="20660" y="0"/>
                      <a:pt x="20348" y="0"/>
                      <a:pt x="19829" y="0"/>
                    </a:cubicBezTo>
                    <a:close/>
                  </a:path>
                </a:pathLst>
              </a:custGeom>
              <a:solidFill>
                <a:srgbClr val="D5D5D5"/>
              </a:solidFill>
              <a:ln>
                <a:noFill/>
              </a:ln>
              <a:effectLst/>
              <a:extLst>
                <a:ext uri="{C572A759-6A51-4108-AA02-DFA0A04FC94B}">
                  <ma14:wrappingTextBoxFlag xmlns:ma14="http://schemas.microsoft.com/office/mac/drawingml/2011/main" val="1"/>
                </a:ext>
              </a:extLst>
            </p:spPr>
            <p:txBody>
              <a:bodyPr wrap="square" lIns="19050" tIns="19050" rIns="19050" bIns="19050" numCol="1" anchor="ctr">
                <a:noAutofit/>
              </a:bodyPr>
              <a:lstStyle>
                <a:lvl1pPr algn="ctr" defTabSz="412750">
                  <a:defRPr sz="800">
                    <a:solidFill>
                      <a:srgbClr val="000000"/>
                    </a:solidFill>
                    <a:latin typeface="Helvetica Neue Medium"/>
                    <a:ea typeface="Helvetica Neue Medium"/>
                    <a:cs typeface="Helvetica Neue Medium"/>
                    <a:sym typeface="Helvetica Neue Medium"/>
                  </a:defRPr>
                </a:lvl1pPr>
              </a:lstStyle>
              <a:p>
                <a:pPr/>
                <a:r>
                  <a:t>VAE</a:t>
                </a:r>
              </a:p>
            </p:txBody>
          </p:sp>
          <p:pic>
            <p:nvPicPr>
              <p:cNvPr id="2884" name="VAE VAE" descr="VAE VAE"/>
              <p:cNvPicPr>
                <a:picLocks noChangeAspect="0"/>
              </p:cNvPicPr>
              <p:nvPr/>
            </p:nvPicPr>
            <p:blipFill>
              <a:blip r:embed="rId3">
                <a:extLst/>
              </a:blip>
              <a:stretch>
                <a:fillRect/>
              </a:stretch>
            </p:blipFill>
            <p:spPr>
              <a:xfrm>
                <a:off x="-1" y="0"/>
                <a:ext cx="1085991" cy="372259"/>
              </a:xfrm>
              <a:prstGeom prst="rect">
                <a:avLst/>
              </a:prstGeom>
              <a:effectLst/>
            </p:spPr>
          </p:pic>
        </p:grpSp>
        <p:grpSp>
          <p:nvGrpSpPr>
            <p:cNvPr id="2893" name="Group"/>
            <p:cNvGrpSpPr/>
            <p:nvPr/>
          </p:nvGrpSpPr>
          <p:grpSpPr>
            <a:xfrm>
              <a:off x="201565" y="134646"/>
              <a:ext cx="840742" cy="380024"/>
              <a:chOff x="-17960" y="-17960"/>
              <a:chExt cx="840741" cy="380023"/>
            </a:xfrm>
          </p:grpSpPr>
          <p:grpSp>
            <p:nvGrpSpPr>
              <p:cNvPr id="2889" name="Tasks and Models"/>
              <p:cNvGrpSpPr/>
              <p:nvPr/>
            </p:nvGrpSpPr>
            <p:grpSpPr>
              <a:xfrm>
                <a:off x="-17961" y="-17961"/>
                <a:ext cx="840742" cy="200964"/>
                <a:chOff x="0" y="0"/>
                <a:chExt cx="840741" cy="200962"/>
              </a:xfrm>
            </p:grpSpPr>
            <p:sp>
              <p:nvSpPr>
                <p:cNvPr id="2888" name="Tasks and Models"/>
                <p:cNvSpPr/>
                <p:nvPr/>
              </p:nvSpPr>
              <p:spPr>
                <a:xfrm>
                  <a:off x="17960" y="17960"/>
                  <a:ext cx="804821" cy="16504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829" y="0"/>
                      </a:moveTo>
                      <a:lnTo>
                        <a:pt x="1771" y="0"/>
                      </a:lnTo>
                      <a:cubicBezTo>
                        <a:pt x="1252" y="0"/>
                        <a:pt x="940" y="0"/>
                        <a:pt x="732" y="423"/>
                      </a:cubicBezTo>
                      <a:cubicBezTo>
                        <a:pt x="432" y="955"/>
                        <a:pt x="196" y="2107"/>
                        <a:pt x="87" y="3569"/>
                      </a:cubicBezTo>
                      <a:cubicBezTo>
                        <a:pt x="0" y="4583"/>
                        <a:pt x="0" y="6103"/>
                        <a:pt x="0" y="8638"/>
                      </a:cubicBezTo>
                      <a:lnTo>
                        <a:pt x="0" y="12962"/>
                      </a:lnTo>
                      <a:cubicBezTo>
                        <a:pt x="0" y="15497"/>
                        <a:pt x="0" y="17017"/>
                        <a:pt x="87" y="18031"/>
                      </a:cubicBezTo>
                      <a:cubicBezTo>
                        <a:pt x="196" y="19493"/>
                        <a:pt x="432" y="20645"/>
                        <a:pt x="732" y="21177"/>
                      </a:cubicBezTo>
                      <a:cubicBezTo>
                        <a:pt x="940" y="21600"/>
                        <a:pt x="1252" y="21600"/>
                        <a:pt x="1771" y="21600"/>
                      </a:cubicBezTo>
                      <a:lnTo>
                        <a:pt x="19829" y="21600"/>
                      </a:lnTo>
                      <a:cubicBezTo>
                        <a:pt x="20348" y="21600"/>
                        <a:pt x="20660" y="21600"/>
                        <a:pt x="20868" y="21177"/>
                      </a:cubicBezTo>
                      <a:cubicBezTo>
                        <a:pt x="21168" y="20645"/>
                        <a:pt x="21404" y="19493"/>
                        <a:pt x="21513" y="18031"/>
                      </a:cubicBezTo>
                      <a:cubicBezTo>
                        <a:pt x="21600" y="17017"/>
                        <a:pt x="21600" y="15497"/>
                        <a:pt x="21600" y="12962"/>
                      </a:cubicBezTo>
                      <a:lnTo>
                        <a:pt x="21600" y="8638"/>
                      </a:lnTo>
                      <a:cubicBezTo>
                        <a:pt x="21600" y="6103"/>
                        <a:pt x="21600" y="4583"/>
                        <a:pt x="21513" y="3569"/>
                      </a:cubicBezTo>
                      <a:cubicBezTo>
                        <a:pt x="21404" y="2107"/>
                        <a:pt x="21168" y="955"/>
                        <a:pt x="20868" y="423"/>
                      </a:cubicBezTo>
                      <a:cubicBezTo>
                        <a:pt x="20660" y="0"/>
                        <a:pt x="20348" y="0"/>
                        <a:pt x="19829" y="0"/>
                      </a:cubicBezTo>
                      <a:close/>
                    </a:path>
                  </a:pathLst>
                </a:custGeom>
                <a:solidFill>
                  <a:schemeClr val="accent1">
                    <a:lumOff val="2401"/>
                  </a:schemeClr>
                </a:solidFill>
                <a:ln>
                  <a:noFill/>
                </a:ln>
                <a:effectLst/>
                <a:extLst>
                  <a:ext uri="{C572A759-6A51-4108-AA02-DFA0A04FC94B}">
                    <ma14:wrappingTextBoxFlag xmlns:ma14="http://schemas.microsoft.com/office/mac/drawingml/2011/main" val="1"/>
                  </a:ext>
                </a:extLst>
              </p:spPr>
              <p:txBody>
                <a:bodyPr wrap="square" lIns="19050" tIns="19050" rIns="19050" bIns="19050" numCol="1" anchor="ctr">
                  <a:noAutofit/>
                </a:bodyPr>
                <a:lstStyle>
                  <a:lvl1pPr algn="ctr" defTabSz="412750">
                    <a:defRPr sz="600">
                      <a:solidFill>
                        <a:srgbClr val="000000"/>
                      </a:solidFill>
                      <a:latin typeface="Helvetica Neue Medium"/>
                      <a:ea typeface="Helvetica Neue Medium"/>
                      <a:cs typeface="Helvetica Neue Medium"/>
                      <a:sym typeface="Helvetica Neue Medium"/>
                    </a:defRPr>
                  </a:lvl1pPr>
                </a:lstStyle>
                <a:p>
                  <a:pPr/>
                  <a:r>
                    <a:t>Tasks and Models</a:t>
                  </a:r>
                </a:p>
              </p:txBody>
            </p:sp>
            <p:pic>
              <p:nvPicPr>
                <p:cNvPr id="2887" name="Tasks and Models Tasks and Models" descr="Tasks and Models Tasks and Models"/>
                <p:cNvPicPr>
                  <a:picLocks noChangeAspect="0"/>
                </p:cNvPicPr>
                <p:nvPr/>
              </p:nvPicPr>
              <p:blipFill>
                <a:blip r:embed="rId4">
                  <a:extLst/>
                </a:blip>
                <a:stretch>
                  <a:fillRect/>
                </a:stretch>
              </p:blipFill>
              <p:spPr>
                <a:xfrm>
                  <a:off x="-1" y="-1"/>
                  <a:ext cx="840743" cy="200964"/>
                </a:xfrm>
                <a:prstGeom prst="rect">
                  <a:avLst/>
                </a:prstGeom>
                <a:effectLst/>
              </p:spPr>
            </p:pic>
          </p:grpSp>
          <p:grpSp>
            <p:nvGrpSpPr>
              <p:cNvPr id="2892" name="Intro to NN"/>
              <p:cNvGrpSpPr/>
              <p:nvPr/>
            </p:nvGrpSpPr>
            <p:grpSpPr>
              <a:xfrm>
                <a:off x="-17961" y="152576"/>
                <a:ext cx="840742" cy="209487"/>
                <a:chOff x="0" y="0"/>
                <a:chExt cx="840741" cy="209486"/>
              </a:xfrm>
            </p:grpSpPr>
            <p:sp>
              <p:nvSpPr>
                <p:cNvPr id="2891" name="Intro to NN"/>
                <p:cNvSpPr/>
                <p:nvPr/>
              </p:nvSpPr>
              <p:spPr>
                <a:xfrm>
                  <a:off x="17960" y="17960"/>
                  <a:ext cx="804821" cy="17356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829" y="0"/>
                      </a:moveTo>
                      <a:lnTo>
                        <a:pt x="1771" y="0"/>
                      </a:lnTo>
                      <a:cubicBezTo>
                        <a:pt x="1252" y="0"/>
                        <a:pt x="940" y="0"/>
                        <a:pt x="732" y="403"/>
                      </a:cubicBezTo>
                      <a:cubicBezTo>
                        <a:pt x="432" y="908"/>
                        <a:pt x="196" y="2003"/>
                        <a:pt x="87" y="3393"/>
                      </a:cubicBezTo>
                      <a:cubicBezTo>
                        <a:pt x="0" y="4357"/>
                        <a:pt x="0" y="5804"/>
                        <a:pt x="0" y="8214"/>
                      </a:cubicBezTo>
                      <a:lnTo>
                        <a:pt x="0" y="13386"/>
                      </a:lnTo>
                      <a:cubicBezTo>
                        <a:pt x="0" y="15796"/>
                        <a:pt x="0" y="17243"/>
                        <a:pt x="87" y="18207"/>
                      </a:cubicBezTo>
                      <a:cubicBezTo>
                        <a:pt x="196" y="19597"/>
                        <a:pt x="432" y="20692"/>
                        <a:pt x="732" y="21197"/>
                      </a:cubicBezTo>
                      <a:cubicBezTo>
                        <a:pt x="940" y="21600"/>
                        <a:pt x="1252" y="21600"/>
                        <a:pt x="1771" y="21600"/>
                      </a:cubicBezTo>
                      <a:lnTo>
                        <a:pt x="19829" y="21600"/>
                      </a:lnTo>
                      <a:cubicBezTo>
                        <a:pt x="20348" y="21600"/>
                        <a:pt x="20660" y="21600"/>
                        <a:pt x="20868" y="21197"/>
                      </a:cubicBezTo>
                      <a:cubicBezTo>
                        <a:pt x="21168" y="20692"/>
                        <a:pt x="21404" y="19597"/>
                        <a:pt x="21513" y="18207"/>
                      </a:cubicBezTo>
                      <a:cubicBezTo>
                        <a:pt x="21600" y="17243"/>
                        <a:pt x="21600" y="15796"/>
                        <a:pt x="21600" y="13386"/>
                      </a:cubicBezTo>
                      <a:lnTo>
                        <a:pt x="21600" y="8214"/>
                      </a:lnTo>
                      <a:cubicBezTo>
                        <a:pt x="21600" y="5804"/>
                        <a:pt x="21600" y="4357"/>
                        <a:pt x="21513" y="3393"/>
                      </a:cubicBezTo>
                      <a:cubicBezTo>
                        <a:pt x="21404" y="2003"/>
                        <a:pt x="21168" y="908"/>
                        <a:pt x="20868" y="403"/>
                      </a:cubicBezTo>
                      <a:cubicBezTo>
                        <a:pt x="20660" y="0"/>
                        <a:pt x="20348" y="0"/>
                        <a:pt x="19829" y="0"/>
                      </a:cubicBezTo>
                      <a:close/>
                    </a:path>
                  </a:pathLst>
                </a:custGeom>
                <a:solidFill>
                  <a:schemeClr val="accent1">
                    <a:lumOff val="2401"/>
                  </a:schemeClr>
                </a:solidFill>
                <a:ln>
                  <a:noFill/>
                </a:ln>
                <a:effectLst/>
                <a:extLst>
                  <a:ext uri="{C572A759-6A51-4108-AA02-DFA0A04FC94B}">
                    <ma14:wrappingTextBoxFlag xmlns:ma14="http://schemas.microsoft.com/office/mac/drawingml/2011/main" val="1"/>
                  </a:ext>
                </a:extLst>
              </p:spPr>
              <p:txBody>
                <a:bodyPr wrap="square" lIns="19050" tIns="19050" rIns="19050" bIns="19050" numCol="1" anchor="ctr">
                  <a:noAutofit/>
                </a:bodyPr>
                <a:lstStyle>
                  <a:lvl1pPr algn="ctr" defTabSz="412750">
                    <a:defRPr sz="600">
                      <a:solidFill>
                        <a:srgbClr val="000000"/>
                      </a:solidFill>
                      <a:latin typeface="Helvetica Neue Medium"/>
                      <a:ea typeface="Helvetica Neue Medium"/>
                      <a:cs typeface="Helvetica Neue Medium"/>
                      <a:sym typeface="Helvetica Neue Medium"/>
                    </a:defRPr>
                  </a:lvl1pPr>
                </a:lstStyle>
                <a:p>
                  <a:pPr/>
                  <a:r>
                    <a:t>Intro to NN</a:t>
                  </a:r>
                </a:p>
              </p:txBody>
            </p:sp>
            <p:pic>
              <p:nvPicPr>
                <p:cNvPr id="2890" name="Intro to NN Intro to NN" descr="Intro to NN Intro to NN"/>
                <p:cNvPicPr>
                  <a:picLocks noChangeAspect="0"/>
                </p:cNvPicPr>
                <p:nvPr/>
              </p:nvPicPr>
              <p:blipFill>
                <a:blip r:embed="rId5">
                  <a:extLst/>
                </a:blip>
                <a:stretch>
                  <a:fillRect/>
                </a:stretch>
              </p:blipFill>
              <p:spPr>
                <a:xfrm>
                  <a:off x="-1" y="0"/>
                  <a:ext cx="840743" cy="209487"/>
                </a:xfrm>
                <a:prstGeom prst="rect">
                  <a:avLst/>
                </a:prstGeom>
                <a:effectLst/>
              </p:spPr>
            </p:pic>
          </p:grpSp>
        </p:grpSp>
      </p:grpSp>
    </p:spTree>
  </p:cSld>
  <p:clrMapOvr>
    <a:masterClrMapping/>
  </p:clrMapOvr>
  <p:transition xmlns:p14="http://schemas.microsoft.com/office/powerpoint/2010/main" spd="med" advClick="1"/>
</p:sld>
</file>

<file path=ppt/slides/slide4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2900" name="Group"/>
          <p:cNvGrpSpPr/>
          <p:nvPr/>
        </p:nvGrpSpPr>
        <p:grpSpPr>
          <a:xfrm>
            <a:off x="1560927" y="1557371"/>
            <a:ext cx="1562079" cy="418903"/>
            <a:chOff x="0" y="0"/>
            <a:chExt cx="1562078" cy="418901"/>
          </a:xfrm>
        </p:grpSpPr>
        <p:sp>
          <p:nvSpPr>
            <p:cNvPr id="2898" name="Equation"/>
            <p:cNvSpPr txBox="1"/>
            <p:nvPr/>
          </p:nvSpPr>
          <p:spPr>
            <a:xfrm>
              <a:off x="0" y="0"/>
              <a:ext cx="1562078" cy="107366"/>
            </a:xfrm>
            <a:prstGeom prst="rect">
              <a:avLst/>
            </a:prstGeom>
            <a:noFill/>
            <a:ln w="12700" cap="flat">
              <a:noFill/>
              <a:miter lim="400000"/>
            </a:ln>
            <a:effectLst/>
          </p:spPr>
          <p:txBody>
            <a:bodyPr wrap="none" lIns="0" tIns="0" rIns="0" bIns="0">
              <a:spAutoFit/>
            </a:bodyPr>
            <a:lstStyle/>
            <a:p>
              <a:pPr latinLnBrk="1">
                <a:defRPr sz="1800">
                  <a:solidFill>
                    <a:srgbClr val="000000"/>
                  </a:solidFill>
                </a:defRPr>
              </a:pPr>
              <a14:m>
                <m:oMathPara>
                  <m:oMathParaPr>
                    <m:jc m:val="centerGroup"/>
                  </m:oMathParaPr>
                  <m:oMath>
                    <m:r>
                      <a:rPr xmlns:a="http://schemas.openxmlformats.org/drawingml/2006/main" sz="900" i="1">
                        <a:solidFill>
                          <a:srgbClr val="333333"/>
                        </a:solidFill>
                        <a:latin typeface="Cambria Math" panose="02040503050406030204" pitchFamily="18" charset="0"/>
                      </a:rPr>
                      <m:t>I</m:t>
                    </m:r>
                    <m:r>
                      <a:rPr xmlns:a="http://schemas.openxmlformats.org/drawingml/2006/main" sz="900" i="1">
                        <a:solidFill>
                          <a:srgbClr val="333333"/>
                        </a:solidFill>
                        <a:latin typeface="Cambria Math" panose="02040503050406030204" pitchFamily="18" charset="0"/>
                      </a:rPr>
                      <m:t>n</m:t>
                    </m:r>
                    <m:r>
                      <a:rPr xmlns:a="http://schemas.openxmlformats.org/drawingml/2006/main" sz="900" i="1">
                        <a:solidFill>
                          <a:srgbClr val="333333"/>
                        </a:solidFill>
                        <a:latin typeface="Cambria Math" panose="02040503050406030204" pitchFamily="18" charset="0"/>
                      </a:rPr>
                      <m:t>p</m:t>
                    </m:r>
                    <m:r>
                      <a:rPr xmlns:a="http://schemas.openxmlformats.org/drawingml/2006/main" sz="900" i="1">
                        <a:solidFill>
                          <a:srgbClr val="333333"/>
                        </a:solidFill>
                        <a:latin typeface="Cambria Math" panose="02040503050406030204" pitchFamily="18" charset="0"/>
                      </a:rPr>
                      <m:t>u</m:t>
                    </m:r>
                    <m:r>
                      <a:rPr xmlns:a="http://schemas.openxmlformats.org/drawingml/2006/main" sz="900" i="1">
                        <a:solidFill>
                          <a:srgbClr val="333333"/>
                        </a:solidFill>
                        <a:latin typeface="Cambria Math" panose="02040503050406030204" pitchFamily="18" charset="0"/>
                      </a:rPr>
                      <m:t>t</m:t>
                    </m:r>
                    <m:r>
                      <a:rPr xmlns:a="http://schemas.openxmlformats.org/drawingml/2006/main" sz="900" i="1">
                        <a:solidFill>
                          <a:srgbClr val="333333"/>
                        </a:solidFill>
                        <a:latin typeface="Cambria Math" panose="02040503050406030204" pitchFamily="18" charset="0"/>
                      </a:rPr>
                      <m:t>X</m:t>
                    </m:r>
                    <m:r>
                      <a:rPr xmlns:a="http://schemas.openxmlformats.org/drawingml/2006/main" sz="900" i="1">
                        <a:solidFill>
                          <a:srgbClr val="333333"/>
                        </a:solidFill>
                        <a:latin typeface="Cambria Math" panose="02040503050406030204" pitchFamily="18" charset="0"/>
                      </a:rPr>
                      <m:t>=</m:t>
                    </m:r>
                    <m:r>
                      <a:rPr xmlns:a="http://schemas.openxmlformats.org/drawingml/2006/main" sz="900" i="1">
                        <a:solidFill>
                          <a:srgbClr val="333333"/>
                        </a:solidFill>
                        <a:latin typeface="Cambria Math" panose="02040503050406030204" pitchFamily="18" charset="0"/>
                      </a:rPr>
                      <m:t>(</m:t>
                    </m:r>
                    <m:sSub>
                      <m:e>
                        <m:r>
                          <a:rPr xmlns:a="http://schemas.openxmlformats.org/drawingml/2006/main" sz="900" i="1">
                            <a:solidFill>
                              <a:srgbClr val="333333"/>
                            </a:solidFill>
                            <a:latin typeface="Cambria Math" panose="02040503050406030204" pitchFamily="18" charset="0"/>
                          </a:rPr>
                          <m:t>x</m:t>
                        </m:r>
                      </m:e>
                      <m:sub>
                        <m:r>
                          <a:rPr xmlns:a="http://schemas.openxmlformats.org/drawingml/2006/main" sz="900" i="1">
                            <a:solidFill>
                              <a:srgbClr val="333333"/>
                            </a:solidFill>
                            <a:latin typeface="Cambria Math" panose="02040503050406030204" pitchFamily="18" charset="0"/>
                          </a:rPr>
                          <m:t>0</m:t>
                        </m:r>
                      </m:sub>
                    </m:sSub>
                    <m:r>
                      <a:rPr xmlns:a="http://schemas.openxmlformats.org/drawingml/2006/main" sz="900" i="1">
                        <a:solidFill>
                          <a:srgbClr val="333333"/>
                        </a:solidFill>
                        <a:latin typeface="Cambria Math" panose="02040503050406030204" pitchFamily="18" charset="0"/>
                      </a:rPr>
                      <m:t>,</m:t>
                    </m:r>
                    <m:sSub>
                      <m:e>
                        <m:r>
                          <a:rPr xmlns:a="http://schemas.openxmlformats.org/drawingml/2006/main" sz="900" i="1">
                            <a:solidFill>
                              <a:srgbClr val="333333"/>
                            </a:solidFill>
                            <a:latin typeface="Cambria Math" panose="02040503050406030204" pitchFamily="18" charset="0"/>
                          </a:rPr>
                          <m:t>x</m:t>
                        </m:r>
                      </m:e>
                      <m:sub>
                        <m:r>
                          <a:rPr xmlns:a="http://schemas.openxmlformats.org/drawingml/2006/main" sz="900" i="1">
                            <a:solidFill>
                              <a:srgbClr val="333333"/>
                            </a:solidFill>
                            <a:latin typeface="Cambria Math" panose="02040503050406030204" pitchFamily="18" charset="0"/>
                          </a:rPr>
                          <m:t>1</m:t>
                        </m:r>
                      </m:sub>
                    </m:sSub>
                    <m:r>
                      <a:rPr xmlns:a="http://schemas.openxmlformats.org/drawingml/2006/main" sz="900" i="1">
                        <a:solidFill>
                          <a:srgbClr val="333333"/>
                        </a:solidFill>
                        <a:latin typeface="Cambria Math" panose="02040503050406030204" pitchFamily="18" charset="0"/>
                      </a:rPr>
                      <m:t>,</m:t>
                    </m:r>
                    <m:sSub>
                      <m:e>
                        <m:r>
                          <a:rPr xmlns:a="http://schemas.openxmlformats.org/drawingml/2006/main" sz="900" i="1">
                            <a:solidFill>
                              <a:srgbClr val="333333"/>
                            </a:solidFill>
                            <a:latin typeface="Cambria Math" panose="02040503050406030204" pitchFamily="18" charset="0"/>
                          </a:rPr>
                          <m:t>x</m:t>
                        </m:r>
                      </m:e>
                      <m:sub>
                        <m:r>
                          <a:rPr xmlns:a="http://schemas.openxmlformats.org/drawingml/2006/main" sz="900" i="1">
                            <a:solidFill>
                              <a:srgbClr val="333333"/>
                            </a:solidFill>
                            <a:latin typeface="Cambria Math" panose="02040503050406030204" pitchFamily="18" charset="0"/>
                          </a:rPr>
                          <m:t>2</m:t>
                        </m:r>
                      </m:sub>
                    </m:sSub>
                    <m:r>
                      <a:rPr xmlns:a="http://schemas.openxmlformats.org/drawingml/2006/main" sz="900" i="1">
                        <a:solidFill>
                          <a:srgbClr val="333333"/>
                        </a:solidFill>
                        <a:latin typeface="Cambria Math" panose="02040503050406030204" pitchFamily="18" charset="0"/>
                      </a:rPr>
                      <m:t>,</m:t>
                    </m:r>
                    <m:r>
                      <a:rPr xmlns:a="http://schemas.openxmlformats.org/drawingml/2006/main" sz="900" i="1">
                        <a:solidFill>
                          <a:srgbClr val="333333"/>
                        </a:solidFill>
                        <a:latin typeface="Cambria Math" panose="02040503050406030204" pitchFamily="18" charset="0"/>
                      </a:rPr>
                      <m:t>.</m:t>
                    </m:r>
                    <m:r>
                      <a:rPr xmlns:a="http://schemas.openxmlformats.org/drawingml/2006/main" sz="900" i="1">
                        <a:solidFill>
                          <a:srgbClr val="333333"/>
                        </a:solidFill>
                        <a:latin typeface="Cambria Math" panose="02040503050406030204" pitchFamily="18" charset="0"/>
                      </a:rPr>
                      <m:t>.</m:t>
                    </m:r>
                    <m:r>
                      <a:rPr xmlns:a="http://schemas.openxmlformats.org/drawingml/2006/main" sz="900" i="1">
                        <a:solidFill>
                          <a:srgbClr val="333333"/>
                        </a:solidFill>
                        <a:latin typeface="Cambria Math" panose="02040503050406030204" pitchFamily="18" charset="0"/>
                      </a:rPr>
                      <m:t>.</m:t>
                    </m:r>
                    <m:r>
                      <a:rPr xmlns:a="http://schemas.openxmlformats.org/drawingml/2006/main" sz="900" i="1">
                        <a:solidFill>
                          <a:srgbClr val="333333"/>
                        </a:solidFill>
                        <a:latin typeface="Cambria Math" panose="02040503050406030204" pitchFamily="18" charset="0"/>
                      </a:rPr>
                      <m:t>,</m:t>
                    </m:r>
                    <m:sSub>
                      <m:e>
                        <m:r>
                          <a:rPr xmlns:a="http://schemas.openxmlformats.org/drawingml/2006/main" sz="900" i="1">
                            <a:solidFill>
                              <a:srgbClr val="333333"/>
                            </a:solidFill>
                            <a:latin typeface="Cambria Math" panose="02040503050406030204" pitchFamily="18" charset="0"/>
                          </a:rPr>
                          <m:t>x</m:t>
                        </m:r>
                      </m:e>
                      <m:sub>
                        <m:r>
                          <a:rPr xmlns:a="http://schemas.openxmlformats.org/drawingml/2006/main" sz="900" i="1">
                            <a:solidFill>
                              <a:srgbClr val="333333"/>
                            </a:solidFill>
                            <a:latin typeface="Cambria Math" panose="02040503050406030204" pitchFamily="18" charset="0"/>
                          </a:rPr>
                          <m:t>n</m:t>
                        </m:r>
                        <m:r>
                          <a:rPr xmlns:a="http://schemas.openxmlformats.org/drawingml/2006/main" sz="900" i="1">
                            <a:solidFill>
                              <a:srgbClr val="333333"/>
                            </a:solidFill>
                            <a:latin typeface="Cambria Math" panose="02040503050406030204" pitchFamily="18" charset="0"/>
                          </a:rPr>
                          <m:t>-</m:t>
                        </m:r>
                        <m:r>
                          <a:rPr xmlns:a="http://schemas.openxmlformats.org/drawingml/2006/main" sz="900" i="1">
                            <a:solidFill>
                              <a:srgbClr val="333333"/>
                            </a:solidFill>
                            <a:latin typeface="Cambria Math" panose="02040503050406030204" pitchFamily="18" charset="0"/>
                          </a:rPr>
                          <m:t>1</m:t>
                        </m:r>
                      </m:sub>
                    </m:sSub>
                    <m:r>
                      <a:rPr xmlns:a="http://schemas.openxmlformats.org/drawingml/2006/main" sz="900" i="1">
                        <a:solidFill>
                          <a:srgbClr val="333333"/>
                        </a:solidFill>
                        <a:latin typeface="Cambria Math" panose="02040503050406030204" pitchFamily="18" charset="0"/>
                      </a:rPr>
                      <m:t>)</m:t>
                    </m:r>
                  </m:oMath>
                </m:oMathPara>
              </a14:m>
              <a:endParaRPr sz="900">
                <a:solidFill>
                  <a:srgbClr val="333333"/>
                </a:solidFill>
              </a:endParaRPr>
            </a:p>
          </p:txBody>
        </p:sp>
        <p:sp>
          <p:nvSpPr>
            <p:cNvPr id="2899" name="Equation"/>
            <p:cNvSpPr txBox="1"/>
            <p:nvPr/>
          </p:nvSpPr>
          <p:spPr>
            <a:xfrm>
              <a:off x="90836" y="311535"/>
              <a:ext cx="1380405" cy="107367"/>
            </a:xfrm>
            <a:prstGeom prst="rect">
              <a:avLst/>
            </a:prstGeom>
            <a:noFill/>
            <a:ln w="12700" cap="flat">
              <a:noFill/>
              <a:miter lim="400000"/>
            </a:ln>
            <a:effectLst/>
          </p:spPr>
          <p:txBody>
            <a:bodyPr wrap="none" lIns="0" tIns="0" rIns="0" bIns="0">
              <a:spAutoFit/>
            </a:bodyPr>
            <a:lstStyle/>
            <a:p>
              <a:pPr latinLnBrk="1">
                <a:defRPr sz="1800">
                  <a:solidFill>
                    <a:srgbClr val="000000"/>
                  </a:solidFill>
                </a:defRPr>
              </a:pPr>
              <a14:m>
                <m:oMathPara>
                  <m:oMathParaPr>
                    <m:jc m:val="centerGroup"/>
                  </m:oMathParaPr>
                  <m:oMath>
                    <m:r>
                      <a:rPr xmlns:a="http://schemas.openxmlformats.org/drawingml/2006/main" sz="900" i="1">
                        <a:solidFill>
                          <a:srgbClr val="333333"/>
                        </a:solidFill>
                        <a:latin typeface="Cambria Math" panose="02040503050406030204" pitchFamily="18" charset="0"/>
                      </a:rPr>
                      <m:t>L</m:t>
                    </m:r>
                    <m:r>
                      <a:rPr xmlns:a="http://schemas.openxmlformats.org/drawingml/2006/main" sz="900" i="1">
                        <a:solidFill>
                          <a:srgbClr val="333333"/>
                        </a:solidFill>
                        <a:latin typeface="Cambria Math" panose="02040503050406030204" pitchFamily="18" charset="0"/>
                      </a:rPr>
                      <m:t>a</m:t>
                    </m:r>
                    <m:r>
                      <a:rPr xmlns:a="http://schemas.openxmlformats.org/drawingml/2006/main" sz="900" i="1">
                        <a:solidFill>
                          <a:srgbClr val="333333"/>
                        </a:solidFill>
                        <a:latin typeface="Cambria Math" panose="02040503050406030204" pitchFamily="18" charset="0"/>
                      </a:rPr>
                      <m:t>t</m:t>
                    </m:r>
                    <m:r>
                      <a:rPr xmlns:a="http://schemas.openxmlformats.org/drawingml/2006/main" sz="900" i="1">
                        <a:solidFill>
                          <a:srgbClr val="333333"/>
                        </a:solidFill>
                        <a:latin typeface="Cambria Math" panose="02040503050406030204" pitchFamily="18" charset="0"/>
                      </a:rPr>
                      <m:t>e</m:t>
                    </m:r>
                    <m:r>
                      <a:rPr xmlns:a="http://schemas.openxmlformats.org/drawingml/2006/main" sz="900" i="1">
                        <a:solidFill>
                          <a:srgbClr val="333333"/>
                        </a:solidFill>
                        <a:latin typeface="Cambria Math" panose="02040503050406030204" pitchFamily="18" charset="0"/>
                      </a:rPr>
                      <m:t>n</m:t>
                    </m:r>
                    <m:r>
                      <a:rPr xmlns:a="http://schemas.openxmlformats.org/drawingml/2006/main" sz="900" i="1">
                        <a:solidFill>
                          <a:srgbClr val="333333"/>
                        </a:solidFill>
                        <a:latin typeface="Cambria Math" panose="02040503050406030204" pitchFamily="18" charset="0"/>
                      </a:rPr>
                      <m:t>t</m:t>
                    </m:r>
                    <m:r>
                      <a:rPr xmlns:a="http://schemas.openxmlformats.org/drawingml/2006/main" sz="900" i="1">
                        <a:solidFill>
                          <a:srgbClr val="333333"/>
                        </a:solidFill>
                        <a:latin typeface="Cambria Math" panose="02040503050406030204" pitchFamily="18" charset="0"/>
                      </a:rPr>
                      <m:t>V</m:t>
                    </m:r>
                    <m:r>
                      <a:rPr xmlns:a="http://schemas.openxmlformats.org/drawingml/2006/main" sz="900" i="1">
                        <a:solidFill>
                          <a:srgbClr val="333333"/>
                        </a:solidFill>
                        <a:latin typeface="Cambria Math" panose="02040503050406030204" pitchFamily="18" charset="0"/>
                      </a:rPr>
                      <m:t>e</m:t>
                    </m:r>
                    <m:r>
                      <a:rPr xmlns:a="http://schemas.openxmlformats.org/drawingml/2006/main" sz="900" i="1">
                        <a:solidFill>
                          <a:srgbClr val="333333"/>
                        </a:solidFill>
                        <a:latin typeface="Cambria Math" panose="02040503050406030204" pitchFamily="18" charset="0"/>
                      </a:rPr>
                      <m:t>c</m:t>
                    </m:r>
                    <m:r>
                      <a:rPr xmlns:a="http://schemas.openxmlformats.org/drawingml/2006/main" sz="900" i="1">
                        <a:solidFill>
                          <a:srgbClr val="333333"/>
                        </a:solidFill>
                        <a:latin typeface="Cambria Math" panose="02040503050406030204" pitchFamily="18" charset="0"/>
                      </a:rPr>
                      <m:t>t</m:t>
                    </m:r>
                    <m:r>
                      <a:rPr xmlns:a="http://schemas.openxmlformats.org/drawingml/2006/main" sz="900" i="1">
                        <a:solidFill>
                          <a:srgbClr val="333333"/>
                        </a:solidFill>
                        <a:latin typeface="Cambria Math" panose="02040503050406030204" pitchFamily="18" charset="0"/>
                      </a:rPr>
                      <m:t>o</m:t>
                    </m:r>
                    <m:r>
                      <a:rPr xmlns:a="http://schemas.openxmlformats.org/drawingml/2006/main" sz="900" i="1">
                        <a:solidFill>
                          <a:srgbClr val="333333"/>
                        </a:solidFill>
                        <a:latin typeface="Cambria Math" panose="02040503050406030204" pitchFamily="18" charset="0"/>
                      </a:rPr>
                      <m:t>r</m:t>
                    </m:r>
                    <m:r>
                      <a:rPr xmlns:a="http://schemas.openxmlformats.org/drawingml/2006/main" sz="900" i="1">
                        <a:solidFill>
                          <a:srgbClr val="333333"/>
                        </a:solidFill>
                        <a:latin typeface="Cambria Math" panose="02040503050406030204" pitchFamily="18" charset="0"/>
                      </a:rPr>
                      <m:t>Z</m:t>
                    </m:r>
                    <m:r>
                      <a:rPr xmlns:a="http://schemas.openxmlformats.org/drawingml/2006/main" sz="900" i="1">
                        <a:solidFill>
                          <a:srgbClr val="333333"/>
                        </a:solidFill>
                        <a:latin typeface="Cambria Math" panose="02040503050406030204" pitchFamily="18" charset="0"/>
                      </a:rPr>
                      <m:t>=</m:t>
                    </m:r>
                    <m:r>
                      <a:rPr xmlns:a="http://schemas.openxmlformats.org/drawingml/2006/main" sz="900" i="1">
                        <a:solidFill>
                          <a:srgbClr val="333333"/>
                        </a:solidFill>
                        <a:latin typeface="Cambria Math" panose="02040503050406030204" pitchFamily="18" charset="0"/>
                      </a:rPr>
                      <m:t>(</m:t>
                    </m:r>
                    <m:sSub>
                      <m:e>
                        <m:r>
                          <a:rPr xmlns:a="http://schemas.openxmlformats.org/drawingml/2006/main" sz="900" i="1">
                            <a:solidFill>
                              <a:srgbClr val="333333"/>
                            </a:solidFill>
                            <a:latin typeface="Cambria Math" panose="02040503050406030204" pitchFamily="18" charset="0"/>
                          </a:rPr>
                          <m:t>z</m:t>
                        </m:r>
                      </m:e>
                      <m:sub>
                        <m:r>
                          <a:rPr xmlns:a="http://schemas.openxmlformats.org/drawingml/2006/main" sz="900" i="1">
                            <a:solidFill>
                              <a:srgbClr val="333333"/>
                            </a:solidFill>
                            <a:latin typeface="Cambria Math" panose="02040503050406030204" pitchFamily="18" charset="0"/>
                          </a:rPr>
                          <m:t>0</m:t>
                        </m:r>
                      </m:sub>
                    </m:sSub>
                    <m:r>
                      <a:rPr xmlns:a="http://schemas.openxmlformats.org/drawingml/2006/main" sz="900" i="1">
                        <a:solidFill>
                          <a:srgbClr val="333333"/>
                        </a:solidFill>
                        <a:latin typeface="Cambria Math" panose="02040503050406030204" pitchFamily="18" charset="0"/>
                      </a:rPr>
                      <m:t>,</m:t>
                    </m:r>
                    <m:sSub>
                      <m:e>
                        <m:r>
                          <a:rPr xmlns:a="http://schemas.openxmlformats.org/drawingml/2006/main" sz="900" i="1">
                            <a:solidFill>
                              <a:srgbClr val="333333"/>
                            </a:solidFill>
                            <a:latin typeface="Cambria Math" panose="02040503050406030204" pitchFamily="18" charset="0"/>
                          </a:rPr>
                          <m:t>z</m:t>
                        </m:r>
                      </m:e>
                      <m:sub>
                        <m:r>
                          <a:rPr xmlns:a="http://schemas.openxmlformats.org/drawingml/2006/main" sz="900" i="1">
                            <a:solidFill>
                              <a:srgbClr val="333333"/>
                            </a:solidFill>
                            <a:latin typeface="Cambria Math" panose="02040503050406030204" pitchFamily="18" charset="0"/>
                          </a:rPr>
                          <m:t>1</m:t>
                        </m:r>
                      </m:sub>
                    </m:sSub>
                    <m:r>
                      <a:rPr xmlns:a="http://schemas.openxmlformats.org/drawingml/2006/main" sz="900" i="1">
                        <a:solidFill>
                          <a:srgbClr val="333333"/>
                        </a:solidFill>
                        <a:latin typeface="Cambria Math" panose="02040503050406030204" pitchFamily="18" charset="0"/>
                      </a:rPr>
                      <m:t>)</m:t>
                    </m:r>
                  </m:oMath>
                </m:oMathPara>
              </a14:m>
              <a:endParaRPr sz="900">
                <a:solidFill>
                  <a:srgbClr val="333333"/>
                </a:solidFill>
              </a:endParaRPr>
            </a:p>
          </p:txBody>
        </p:sp>
      </p:grpSp>
      <p:grpSp>
        <p:nvGrpSpPr>
          <p:cNvPr id="2904" name="Group"/>
          <p:cNvGrpSpPr/>
          <p:nvPr/>
        </p:nvGrpSpPr>
        <p:grpSpPr>
          <a:xfrm>
            <a:off x="4733257" y="1438124"/>
            <a:ext cx="2810009" cy="627537"/>
            <a:chOff x="0" y="0"/>
            <a:chExt cx="2810007" cy="627535"/>
          </a:xfrm>
        </p:grpSpPr>
        <p:sp>
          <p:nvSpPr>
            <p:cNvPr id="2901" name="Equation"/>
            <p:cNvSpPr txBox="1"/>
            <p:nvPr/>
          </p:nvSpPr>
          <p:spPr>
            <a:xfrm>
              <a:off x="610739" y="0"/>
              <a:ext cx="1562079" cy="107366"/>
            </a:xfrm>
            <a:prstGeom prst="rect">
              <a:avLst/>
            </a:prstGeom>
            <a:noFill/>
            <a:ln w="12700" cap="flat">
              <a:noFill/>
              <a:miter lim="400000"/>
            </a:ln>
            <a:effectLst/>
          </p:spPr>
          <p:txBody>
            <a:bodyPr wrap="none" lIns="0" tIns="0" rIns="0" bIns="0">
              <a:spAutoFit/>
            </a:bodyPr>
            <a:lstStyle/>
            <a:p>
              <a:pPr latinLnBrk="1">
                <a:defRPr sz="1800">
                  <a:solidFill>
                    <a:srgbClr val="000000"/>
                  </a:solidFill>
                </a:defRPr>
              </a:pPr>
              <a14:m>
                <m:oMathPara>
                  <m:oMathParaPr>
                    <m:jc m:val="centerGroup"/>
                  </m:oMathParaPr>
                  <m:oMath>
                    <m:r>
                      <a:rPr xmlns:a="http://schemas.openxmlformats.org/drawingml/2006/main" sz="900" i="1">
                        <a:solidFill>
                          <a:srgbClr val="333333"/>
                        </a:solidFill>
                        <a:latin typeface="Cambria Math" panose="02040503050406030204" pitchFamily="18" charset="0"/>
                      </a:rPr>
                      <m:t>I</m:t>
                    </m:r>
                    <m:r>
                      <a:rPr xmlns:a="http://schemas.openxmlformats.org/drawingml/2006/main" sz="900" i="1">
                        <a:solidFill>
                          <a:srgbClr val="333333"/>
                        </a:solidFill>
                        <a:latin typeface="Cambria Math" panose="02040503050406030204" pitchFamily="18" charset="0"/>
                      </a:rPr>
                      <m:t>n</m:t>
                    </m:r>
                    <m:r>
                      <a:rPr xmlns:a="http://schemas.openxmlformats.org/drawingml/2006/main" sz="900" i="1">
                        <a:solidFill>
                          <a:srgbClr val="333333"/>
                        </a:solidFill>
                        <a:latin typeface="Cambria Math" panose="02040503050406030204" pitchFamily="18" charset="0"/>
                      </a:rPr>
                      <m:t>p</m:t>
                    </m:r>
                    <m:r>
                      <a:rPr xmlns:a="http://schemas.openxmlformats.org/drawingml/2006/main" sz="900" i="1">
                        <a:solidFill>
                          <a:srgbClr val="333333"/>
                        </a:solidFill>
                        <a:latin typeface="Cambria Math" panose="02040503050406030204" pitchFamily="18" charset="0"/>
                      </a:rPr>
                      <m:t>u</m:t>
                    </m:r>
                    <m:r>
                      <a:rPr xmlns:a="http://schemas.openxmlformats.org/drawingml/2006/main" sz="900" i="1">
                        <a:solidFill>
                          <a:srgbClr val="333333"/>
                        </a:solidFill>
                        <a:latin typeface="Cambria Math" panose="02040503050406030204" pitchFamily="18" charset="0"/>
                      </a:rPr>
                      <m:t>t</m:t>
                    </m:r>
                    <m:r>
                      <a:rPr xmlns:a="http://schemas.openxmlformats.org/drawingml/2006/main" sz="900" i="1">
                        <a:solidFill>
                          <a:srgbClr val="333333"/>
                        </a:solidFill>
                        <a:latin typeface="Cambria Math" panose="02040503050406030204" pitchFamily="18" charset="0"/>
                      </a:rPr>
                      <m:t>X</m:t>
                    </m:r>
                    <m:r>
                      <a:rPr xmlns:a="http://schemas.openxmlformats.org/drawingml/2006/main" sz="900" i="1">
                        <a:solidFill>
                          <a:srgbClr val="333333"/>
                        </a:solidFill>
                        <a:latin typeface="Cambria Math" panose="02040503050406030204" pitchFamily="18" charset="0"/>
                      </a:rPr>
                      <m:t>=</m:t>
                    </m:r>
                    <m:r>
                      <a:rPr xmlns:a="http://schemas.openxmlformats.org/drawingml/2006/main" sz="900" i="1">
                        <a:solidFill>
                          <a:srgbClr val="333333"/>
                        </a:solidFill>
                        <a:latin typeface="Cambria Math" panose="02040503050406030204" pitchFamily="18" charset="0"/>
                      </a:rPr>
                      <m:t>(</m:t>
                    </m:r>
                    <m:sSub>
                      <m:e>
                        <m:r>
                          <a:rPr xmlns:a="http://schemas.openxmlformats.org/drawingml/2006/main" sz="900" i="1">
                            <a:solidFill>
                              <a:srgbClr val="333333"/>
                            </a:solidFill>
                            <a:latin typeface="Cambria Math" panose="02040503050406030204" pitchFamily="18" charset="0"/>
                          </a:rPr>
                          <m:t>x</m:t>
                        </m:r>
                      </m:e>
                      <m:sub>
                        <m:r>
                          <a:rPr xmlns:a="http://schemas.openxmlformats.org/drawingml/2006/main" sz="900" i="1">
                            <a:solidFill>
                              <a:srgbClr val="333333"/>
                            </a:solidFill>
                            <a:latin typeface="Cambria Math" panose="02040503050406030204" pitchFamily="18" charset="0"/>
                          </a:rPr>
                          <m:t>0</m:t>
                        </m:r>
                      </m:sub>
                    </m:sSub>
                    <m:r>
                      <a:rPr xmlns:a="http://schemas.openxmlformats.org/drawingml/2006/main" sz="900" i="1">
                        <a:solidFill>
                          <a:srgbClr val="333333"/>
                        </a:solidFill>
                        <a:latin typeface="Cambria Math" panose="02040503050406030204" pitchFamily="18" charset="0"/>
                      </a:rPr>
                      <m:t>,</m:t>
                    </m:r>
                    <m:sSub>
                      <m:e>
                        <m:r>
                          <a:rPr xmlns:a="http://schemas.openxmlformats.org/drawingml/2006/main" sz="900" i="1">
                            <a:solidFill>
                              <a:srgbClr val="333333"/>
                            </a:solidFill>
                            <a:latin typeface="Cambria Math" panose="02040503050406030204" pitchFamily="18" charset="0"/>
                          </a:rPr>
                          <m:t>x</m:t>
                        </m:r>
                      </m:e>
                      <m:sub>
                        <m:r>
                          <a:rPr xmlns:a="http://schemas.openxmlformats.org/drawingml/2006/main" sz="900" i="1">
                            <a:solidFill>
                              <a:srgbClr val="333333"/>
                            </a:solidFill>
                            <a:latin typeface="Cambria Math" panose="02040503050406030204" pitchFamily="18" charset="0"/>
                          </a:rPr>
                          <m:t>1</m:t>
                        </m:r>
                      </m:sub>
                    </m:sSub>
                    <m:r>
                      <a:rPr xmlns:a="http://schemas.openxmlformats.org/drawingml/2006/main" sz="900" i="1">
                        <a:solidFill>
                          <a:srgbClr val="333333"/>
                        </a:solidFill>
                        <a:latin typeface="Cambria Math" panose="02040503050406030204" pitchFamily="18" charset="0"/>
                      </a:rPr>
                      <m:t>,</m:t>
                    </m:r>
                    <m:sSub>
                      <m:e>
                        <m:r>
                          <a:rPr xmlns:a="http://schemas.openxmlformats.org/drawingml/2006/main" sz="900" i="1">
                            <a:solidFill>
                              <a:srgbClr val="333333"/>
                            </a:solidFill>
                            <a:latin typeface="Cambria Math" panose="02040503050406030204" pitchFamily="18" charset="0"/>
                          </a:rPr>
                          <m:t>x</m:t>
                        </m:r>
                      </m:e>
                      <m:sub>
                        <m:r>
                          <a:rPr xmlns:a="http://schemas.openxmlformats.org/drawingml/2006/main" sz="900" i="1">
                            <a:solidFill>
                              <a:srgbClr val="333333"/>
                            </a:solidFill>
                            <a:latin typeface="Cambria Math" panose="02040503050406030204" pitchFamily="18" charset="0"/>
                          </a:rPr>
                          <m:t>2</m:t>
                        </m:r>
                      </m:sub>
                    </m:sSub>
                    <m:r>
                      <a:rPr xmlns:a="http://schemas.openxmlformats.org/drawingml/2006/main" sz="900" i="1">
                        <a:solidFill>
                          <a:srgbClr val="333333"/>
                        </a:solidFill>
                        <a:latin typeface="Cambria Math" panose="02040503050406030204" pitchFamily="18" charset="0"/>
                      </a:rPr>
                      <m:t>,</m:t>
                    </m:r>
                    <m:r>
                      <a:rPr xmlns:a="http://schemas.openxmlformats.org/drawingml/2006/main" sz="900" i="1">
                        <a:solidFill>
                          <a:srgbClr val="333333"/>
                        </a:solidFill>
                        <a:latin typeface="Cambria Math" panose="02040503050406030204" pitchFamily="18" charset="0"/>
                      </a:rPr>
                      <m:t>.</m:t>
                    </m:r>
                    <m:r>
                      <a:rPr xmlns:a="http://schemas.openxmlformats.org/drawingml/2006/main" sz="900" i="1">
                        <a:solidFill>
                          <a:srgbClr val="333333"/>
                        </a:solidFill>
                        <a:latin typeface="Cambria Math" panose="02040503050406030204" pitchFamily="18" charset="0"/>
                      </a:rPr>
                      <m:t>.</m:t>
                    </m:r>
                    <m:r>
                      <a:rPr xmlns:a="http://schemas.openxmlformats.org/drawingml/2006/main" sz="900" i="1">
                        <a:solidFill>
                          <a:srgbClr val="333333"/>
                        </a:solidFill>
                        <a:latin typeface="Cambria Math" panose="02040503050406030204" pitchFamily="18" charset="0"/>
                      </a:rPr>
                      <m:t>.</m:t>
                    </m:r>
                    <m:r>
                      <a:rPr xmlns:a="http://schemas.openxmlformats.org/drawingml/2006/main" sz="900" i="1">
                        <a:solidFill>
                          <a:srgbClr val="333333"/>
                        </a:solidFill>
                        <a:latin typeface="Cambria Math" panose="02040503050406030204" pitchFamily="18" charset="0"/>
                      </a:rPr>
                      <m:t>,</m:t>
                    </m:r>
                    <m:sSub>
                      <m:e>
                        <m:r>
                          <a:rPr xmlns:a="http://schemas.openxmlformats.org/drawingml/2006/main" sz="900" i="1">
                            <a:solidFill>
                              <a:srgbClr val="333333"/>
                            </a:solidFill>
                            <a:latin typeface="Cambria Math" panose="02040503050406030204" pitchFamily="18" charset="0"/>
                          </a:rPr>
                          <m:t>x</m:t>
                        </m:r>
                      </m:e>
                      <m:sub>
                        <m:r>
                          <a:rPr xmlns:a="http://schemas.openxmlformats.org/drawingml/2006/main" sz="900" i="1">
                            <a:solidFill>
                              <a:srgbClr val="333333"/>
                            </a:solidFill>
                            <a:latin typeface="Cambria Math" panose="02040503050406030204" pitchFamily="18" charset="0"/>
                          </a:rPr>
                          <m:t>n</m:t>
                        </m:r>
                        <m:r>
                          <a:rPr xmlns:a="http://schemas.openxmlformats.org/drawingml/2006/main" sz="900" i="1">
                            <a:solidFill>
                              <a:srgbClr val="333333"/>
                            </a:solidFill>
                            <a:latin typeface="Cambria Math" panose="02040503050406030204" pitchFamily="18" charset="0"/>
                          </a:rPr>
                          <m:t>-</m:t>
                        </m:r>
                        <m:r>
                          <a:rPr xmlns:a="http://schemas.openxmlformats.org/drawingml/2006/main" sz="900" i="1">
                            <a:solidFill>
                              <a:srgbClr val="333333"/>
                            </a:solidFill>
                            <a:latin typeface="Cambria Math" panose="02040503050406030204" pitchFamily="18" charset="0"/>
                          </a:rPr>
                          <m:t>1</m:t>
                        </m:r>
                      </m:sub>
                    </m:sSub>
                    <m:r>
                      <a:rPr xmlns:a="http://schemas.openxmlformats.org/drawingml/2006/main" sz="900" i="1">
                        <a:solidFill>
                          <a:srgbClr val="333333"/>
                        </a:solidFill>
                        <a:latin typeface="Cambria Math" panose="02040503050406030204" pitchFamily="18" charset="0"/>
                      </a:rPr>
                      <m:t>)</m:t>
                    </m:r>
                  </m:oMath>
                </m:oMathPara>
              </a14:m>
              <a:endParaRPr sz="900">
                <a:solidFill>
                  <a:srgbClr val="333333"/>
                </a:solidFill>
              </a:endParaRPr>
            </a:p>
          </p:txBody>
        </p:sp>
        <p:sp>
          <p:nvSpPr>
            <p:cNvPr id="2902" name="Equation"/>
            <p:cNvSpPr txBox="1"/>
            <p:nvPr/>
          </p:nvSpPr>
          <p:spPr>
            <a:xfrm>
              <a:off x="0" y="262218"/>
              <a:ext cx="2810008" cy="108624"/>
            </a:xfrm>
            <a:prstGeom prst="rect">
              <a:avLst/>
            </a:prstGeom>
            <a:noFill/>
            <a:ln w="12700" cap="flat">
              <a:noFill/>
              <a:miter lim="400000"/>
            </a:ln>
            <a:effectLst/>
          </p:spPr>
          <p:txBody>
            <a:bodyPr wrap="none" lIns="0" tIns="0" rIns="0" bIns="0">
              <a:spAutoFit/>
            </a:bodyPr>
            <a:lstStyle/>
            <a:p>
              <a:pPr latinLnBrk="1">
                <a:defRPr sz="1800">
                  <a:solidFill>
                    <a:srgbClr val="000000"/>
                  </a:solidFill>
                </a:defRPr>
              </a:pPr>
              <a14:m>
                <m:oMathPara>
                  <m:oMathParaPr>
                    <m:jc m:val="centerGroup"/>
                  </m:oMathParaPr>
                  <m:oMath>
                    <m:r>
                      <a:rPr xmlns:a="http://schemas.openxmlformats.org/drawingml/2006/main" sz="900" i="1">
                        <a:solidFill>
                          <a:srgbClr val="333333"/>
                        </a:solidFill>
                        <a:latin typeface="Cambria Math" panose="02040503050406030204" pitchFamily="18" charset="0"/>
                      </a:rPr>
                      <m:t>L</m:t>
                    </m:r>
                    <m:r>
                      <a:rPr xmlns:a="http://schemas.openxmlformats.org/drawingml/2006/main" sz="900" i="1">
                        <a:solidFill>
                          <a:srgbClr val="333333"/>
                        </a:solidFill>
                        <a:latin typeface="Cambria Math" panose="02040503050406030204" pitchFamily="18" charset="0"/>
                      </a:rPr>
                      <m:t>a</m:t>
                    </m:r>
                    <m:r>
                      <a:rPr xmlns:a="http://schemas.openxmlformats.org/drawingml/2006/main" sz="900" i="1">
                        <a:solidFill>
                          <a:srgbClr val="333333"/>
                        </a:solidFill>
                        <a:latin typeface="Cambria Math" panose="02040503050406030204" pitchFamily="18" charset="0"/>
                      </a:rPr>
                      <m:t>t</m:t>
                    </m:r>
                    <m:r>
                      <a:rPr xmlns:a="http://schemas.openxmlformats.org/drawingml/2006/main" sz="900" i="1">
                        <a:solidFill>
                          <a:srgbClr val="333333"/>
                        </a:solidFill>
                        <a:latin typeface="Cambria Math" panose="02040503050406030204" pitchFamily="18" charset="0"/>
                      </a:rPr>
                      <m:t>e</m:t>
                    </m:r>
                    <m:r>
                      <a:rPr xmlns:a="http://schemas.openxmlformats.org/drawingml/2006/main" sz="900" i="1">
                        <a:solidFill>
                          <a:srgbClr val="333333"/>
                        </a:solidFill>
                        <a:latin typeface="Cambria Math" panose="02040503050406030204" pitchFamily="18" charset="0"/>
                      </a:rPr>
                      <m:t>n</m:t>
                    </m:r>
                    <m:r>
                      <a:rPr xmlns:a="http://schemas.openxmlformats.org/drawingml/2006/main" sz="900" i="1">
                        <a:solidFill>
                          <a:srgbClr val="333333"/>
                        </a:solidFill>
                        <a:latin typeface="Cambria Math" panose="02040503050406030204" pitchFamily="18" charset="0"/>
                      </a:rPr>
                      <m:t>t</m:t>
                    </m:r>
                    <m:r>
                      <a:rPr xmlns:a="http://schemas.openxmlformats.org/drawingml/2006/main" sz="900" i="1">
                        <a:solidFill>
                          <a:srgbClr val="333333"/>
                        </a:solidFill>
                        <a:latin typeface="Cambria Math" panose="02040503050406030204" pitchFamily="18" charset="0"/>
                      </a:rPr>
                      <m:t>D</m:t>
                    </m:r>
                    <m:r>
                      <a:rPr xmlns:a="http://schemas.openxmlformats.org/drawingml/2006/main" sz="900" i="1">
                        <a:solidFill>
                          <a:srgbClr val="333333"/>
                        </a:solidFill>
                        <a:latin typeface="Cambria Math" panose="02040503050406030204" pitchFamily="18" charset="0"/>
                      </a:rPr>
                      <m:t>i</m:t>
                    </m:r>
                    <m:r>
                      <a:rPr xmlns:a="http://schemas.openxmlformats.org/drawingml/2006/main" sz="900" i="1">
                        <a:solidFill>
                          <a:srgbClr val="333333"/>
                        </a:solidFill>
                        <a:latin typeface="Cambria Math" panose="02040503050406030204" pitchFamily="18" charset="0"/>
                      </a:rPr>
                      <m:t>s</m:t>
                    </m:r>
                    <m:r>
                      <a:rPr xmlns:a="http://schemas.openxmlformats.org/drawingml/2006/main" sz="900" i="1">
                        <a:solidFill>
                          <a:srgbClr val="333333"/>
                        </a:solidFill>
                        <a:latin typeface="Cambria Math" panose="02040503050406030204" pitchFamily="18" charset="0"/>
                      </a:rPr>
                      <m:t>t</m:t>
                    </m:r>
                    <m:r>
                      <a:rPr xmlns:a="http://schemas.openxmlformats.org/drawingml/2006/main" sz="900" i="1">
                        <a:solidFill>
                          <a:srgbClr val="333333"/>
                        </a:solidFill>
                        <a:latin typeface="Cambria Math" panose="02040503050406030204" pitchFamily="18" charset="0"/>
                      </a:rPr>
                      <m:t>r</m:t>
                    </m:r>
                    <m:r>
                      <a:rPr xmlns:a="http://schemas.openxmlformats.org/drawingml/2006/main" sz="900" i="1">
                        <a:solidFill>
                          <a:srgbClr val="333333"/>
                        </a:solidFill>
                        <a:latin typeface="Cambria Math" panose="02040503050406030204" pitchFamily="18" charset="0"/>
                      </a:rPr>
                      <m:t>i</m:t>
                    </m:r>
                    <m:r>
                      <a:rPr xmlns:a="http://schemas.openxmlformats.org/drawingml/2006/main" sz="900" i="1">
                        <a:solidFill>
                          <a:srgbClr val="333333"/>
                        </a:solidFill>
                        <a:latin typeface="Cambria Math" panose="02040503050406030204" pitchFamily="18" charset="0"/>
                      </a:rPr>
                      <m:t>b</m:t>
                    </m:r>
                    <m:r>
                      <a:rPr xmlns:a="http://schemas.openxmlformats.org/drawingml/2006/main" sz="900" i="1">
                        <a:solidFill>
                          <a:srgbClr val="333333"/>
                        </a:solidFill>
                        <a:latin typeface="Cambria Math" panose="02040503050406030204" pitchFamily="18" charset="0"/>
                      </a:rPr>
                      <m:t>u</m:t>
                    </m:r>
                    <m:r>
                      <a:rPr xmlns:a="http://schemas.openxmlformats.org/drawingml/2006/main" sz="900" i="1">
                        <a:solidFill>
                          <a:srgbClr val="333333"/>
                        </a:solidFill>
                        <a:latin typeface="Cambria Math" panose="02040503050406030204" pitchFamily="18" charset="0"/>
                      </a:rPr>
                      <m:t>t</m:t>
                    </m:r>
                    <m:r>
                      <a:rPr xmlns:a="http://schemas.openxmlformats.org/drawingml/2006/main" sz="900" i="1">
                        <a:solidFill>
                          <a:srgbClr val="333333"/>
                        </a:solidFill>
                        <a:latin typeface="Cambria Math" panose="02040503050406030204" pitchFamily="18" charset="0"/>
                      </a:rPr>
                      <m:t>i</m:t>
                    </m:r>
                    <m:r>
                      <a:rPr xmlns:a="http://schemas.openxmlformats.org/drawingml/2006/main" sz="900" i="1">
                        <a:solidFill>
                          <a:srgbClr val="333333"/>
                        </a:solidFill>
                        <a:latin typeface="Cambria Math" panose="02040503050406030204" pitchFamily="18" charset="0"/>
                      </a:rPr>
                      <m:t>o</m:t>
                    </m:r>
                    <m:r>
                      <a:rPr xmlns:a="http://schemas.openxmlformats.org/drawingml/2006/main" sz="900" i="1">
                        <a:solidFill>
                          <a:srgbClr val="333333"/>
                        </a:solidFill>
                        <a:latin typeface="Cambria Math" panose="02040503050406030204" pitchFamily="18" charset="0"/>
                      </a:rPr>
                      <m:t>n</m:t>
                    </m:r>
                    <m:r>
                      <a:rPr xmlns:a="http://schemas.openxmlformats.org/drawingml/2006/main" sz="900" i="1">
                        <a:solidFill>
                          <a:srgbClr val="333333"/>
                        </a:solidFill>
                        <a:latin typeface="Cambria Math" panose="02040503050406030204" pitchFamily="18" charset="0"/>
                      </a:rPr>
                      <m:t>ϕ</m:t>
                    </m:r>
                    <m:r>
                      <a:rPr xmlns:a="http://schemas.openxmlformats.org/drawingml/2006/main" sz="900" i="1">
                        <a:solidFill>
                          <a:srgbClr val="333333"/>
                        </a:solidFill>
                        <a:latin typeface="Cambria Math" panose="02040503050406030204" pitchFamily="18" charset="0"/>
                      </a:rPr>
                      <m:t>(</m:t>
                    </m:r>
                    <m:r>
                      <a:rPr xmlns:a="http://schemas.openxmlformats.org/drawingml/2006/main" sz="900" i="1">
                        <a:solidFill>
                          <a:srgbClr val="333333"/>
                        </a:solidFill>
                        <a:latin typeface="Cambria Math" panose="02040503050406030204" pitchFamily="18" charset="0"/>
                      </a:rPr>
                      <m:t>μ</m:t>
                    </m:r>
                    <m:r>
                      <a:rPr xmlns:a="http://schemas.openxmlformats.org/drawingml/2006/main" sz="900" i="1">
                        <a:solidFill>
                          <a:srgbClr val="333333"/>
                        </a:solidFill>
                        <a:latin typeface="Cambria Math" panose="02040503050406030204" pitchFamily="18" charset="0"/>
                      </a:rPr>
                      <m:t>,</m:t>
                    </m:r>
                    <m:r>
                      <a:rPr xmlns:a="http://schemas.openxmlformats.org/drawingml/2006/main" sz="900" i="1">
                        <a:solidFill>
                          <a:srgbClr val="333333"/>
                        </a:solidFill>
                        <a:latin typeface="Cambria Math" panose="02040503050406030204" pitchFamily="18" charset="0"/>
                      </a:rPr>
                      <m:t>σ</m:t>
                    </m:r>
                    <m:r>
                      <a:rPr xmlns:a="http://schemas.openxmlformats.org/drawingml/2006/main" sz="900" i="1">
                        <a:solidFill>
                          <a:srgbClr val="333333"/>
                        </a:solidFill>
                        <a:latin typeface="Cambria Math" panose="02040503050406030204" pitchFamily="18" charset="0"/>
                      </a:rPr>
                      <m:t>)</m:t>
                    </m:r>
                    <m:r>
                      <a:rPr xmlns:a="http://schemas.openxmlformats.org/drawingml/2006/main" sz="900" i="1">
                        <a:solidFill>
                          <a:srgbClr val="333333"/>
                        </a:solidFill>
                        <a:latin typeface="Cambria Math" panose="02040503050406030204" pitchFamily="18" charset="0"/>
                      </a:rPr>
                      <m:t>=</m:t>
                    </m:r>
                    <m:r>
                      <a:rPr xmlns:a="http://schemas.openxmlformats.org/drawingml/2006/main" sz="900" i="1">
                        <a:solidFill>
                          <a:srgbClr val="333333"/>
                        </a:solidFill>
                        <a:latin typeface="Cambria Math" panose="02040503050406030204" pitchFamily="18" charset="0"/>
                      </a:rPr>
                      <m:t>(</m:t>
                    </m:r>
                    <m:r>
                      <m:rPr>
                        <m:scr m:val="script"/>
                      </m:rPr>
                      <a:rPr xmlns:a="http://schemas.openxmlformats.org/drawingml/2006/main" sz="900" i="1">
                        <a:solidFill>
                          <a:srgbClr val="333333"/>
                        </a:solidFill>
                        <a:latin typeface="Cambria Math" panose="02040503050406030204" pitchFamily="18" charset="0"/>
                      </a:rPr>
                      <m:t>N</m:t>
                    </m:r>
                    <m:r>
                      <a:rPr xmlns:a="http://schemas.openxmlformats.org/drawingml/2006/main" sz="900" i="1">
                        <a:solidFill>
                          <a:srgbClr val="333333"/>
                        </a:solidFill>
                        <a:latin typeface="Cambria Math" panose="02040503050406030204" pitchFamily="18" charset="0"/>
                      </a:rPr>
                      <m:t>(</m:t>
                    </m:r>
                    <m:sSub>
                      <m:e>
                        <m:r>
                          <a:rPr xmlns:a="http://schemas.openxmlformats.org/drawingml/2006/main" sz="900" i="1">
                            <a:solidFill>
                              <a:srgbClr val="333333"/>
                            </a:solidFill>
                            <a:latin typeface="Cambria Math" panose="02040503050406030204" pitchFamily="18" charset="0"/>
                          </a:rPr>
                          <m:t>μ</m:t>
                        </m:r>
                      </m:e>
                      <m:sub>
                        <m:r>
                          <a:rPr xmlns:a="http://schemas.openxmlformats.org/drawingml/2006/main" sz="900" i="1">
                            <a:solidFill>
                              <a:srgbClr val="333333"/>
                            </a:solidFill>
                            <a:latin typeface="Cambria Math" panose="02040503050406030204" pitchFamily="18" charset="0"/>
                          </a:rPr>
                          <m:t>0</m:t>
                        </m:r>
                      </m:sub>
                    </m:sSub>
                    <m:r>
                      <a:rPr xmlns:a="http://schemas.openxmlformats.org/drawingml/2006/main" sz="900" i="1">
                        <a:solidFill>
                          <a:srgbClr val="333333"/>
                        </a:solidFill>
                        <a:latin typeface="Cambria Math" panose="02040503050406030204" pitchFamily="18" charset="0"/>
                      </a:rPr>
                      <m:t>,</m:t>
                    </m:r>
                    <m:sSub>
                      <m:e>
                        <m:r>
                          <a:rPr xmlns:a="http://schemas.openxmlformats.org/drawingml/2006/main" sz="900" i="1">
                            <a:solidFill>
                              <a:srgbClr val="333333"/>
                            </a:solidFill>
                            <a:latin typeface="Cambria Math" panose="02040503050406030204" pitchFamily="18" charset="0"/>
                          </a:rPr>
                          <m:t>σ</m:t>
                        </m:r>
                      </m:e>
                      <m:sub>
                        <m:r>
                          <a:rPr xmlns:a="http://schemas.openxmlformats.org/drawingml/2006/main" sz="900" i="1">
                            <a:solidFill>
                              <a:srgbClr val="333333"/>
                            </a:solidFill>
                            <a:latin typeface="Cambria Math" panose="02040503050406030204" pitchFamily="18" charset="0"/>
                          </a:rPr>
                          <m:t>0</m:t>
                        </m:r>
                      </m:sub>
                    </m:sSub>
                    <m:r>
                      <a:rPr xmlns:a="http://schemas.openxmlformats.org/drawingml/2006/main" sz="900" i="1">
                        <a:solidFill>
                          <a:srgbClr val="333333"/>
                        </a:solidFill>
                        <a:latin typeface="Cambria Math" panose="02040503050406030204" pitchFamily="18" charset="0"/>
                      </a:rPr>
                      <m:t>)</m:t>
                    </m:r>
                    <m:r>
                      <a:rPr xmlns:a="http://schemas.openxmlformats.org/drawingml/2006/main" sz="900" i="1">
                        <a:solidFill>
                          <a:srgbClr val="333333"/>
                        </a:solidFill>
                        <a:latin typeface="Cambria Math" panose="02040503050406030204" pitchFamily="18" charset="0"/>
                      </a:rPr>
                      <m:t>,</m:t>
                    </m:r>
                    <m:r>
                      <m:rPr>
                        <m:scr m:val="script"/>
                      </m:rPr>
                      <a:rPr xmlns:a="http://schemas.openxmlformats.org/drawingml/2006/main" sz="900" i="1">
                        <a:solidFill>
                          <a:srgbClr val="333333"/>
                        </a:solidFill>
                        <a:latin typeface="Cambria Math" panose="02040503050406030204" pitchFamily="18" charset="0"/>
                      </a:rPr>
                      <m:t>N</m:t>
                    </m:r>
                    <m:r>
                      <a:rPr xmlns:a="http://schemas.openxmlformats.org/drawingml/2006/main" sz="900" i="1">
                        <a:solidFill>
                          <a:srgbClr val="333333"/>
                        </a:solidFill>
                        <a:latin typeface="Cambria Math" panose="02040503050406030204" pitchFamily="18" charset="0"/>
                      </a:rPr>
                      <m:t>(</m:t>
                    </m:r>
                    <m:sSub>
                      <m:e>
                        <m:r>
                          <a:rPr xmlns:a="http://schemas.openxmlformats.org/drawingml/2006/main" sz="900" i="1">
                            <a:solidFill>
                              <a:srgbClr val="333333"/>
                            </a:solidFill>
                            <a:latin typeface="Cambria Math" panose="02040503050406030204" pitchFamily="18" charset="0"/>
                          </a:rPr>
                          <m:t>μ</m:t>
                        </m:r>
                      </m:e>
                      <m:sub>
                        <m:r>
                          <a:rPr xmlns:a="http://schemas.openxmlformats.org/drawingml/2006/main" sz="900" i="1">
                            <a:solidFill>
                              <a:srgbClr val="333333"/>
                            </a:solidFill>
                            <a:latin typeface="Cambria Math" panose="02040503050406030204" pitchFamily="18" charset="0"/>
                          </a:rPr>
                          <m:t>1</m:t>
                        </m:r>
                      </m:sub>
                    </m:sSub>
                    <m:r>
                      <a:rPr xmlns:a="http://schemas.openxmlformats.org/drawingml/2006/main" sz="900" i="1">
                        <a:solidFill>
                          <a:srgbClr val="333333"/>
                        </a:solidFill>
                        <a:latin typeface="Cambria Math" panose="02040503050406030204" pitchFamily="18" charset="0"/>
                      </a:rPr>
                      <m:t>,</m:t>
                    </m:r>
                    <m:sSub>
                      <m:e>
                        <m:r>
                          <a:rPr xmlns:a="http://schemas.openxmlformats.org/drawingml/2006/main" sz="900" i="1">
                            <a:solidFill>
                              <a:srgbClr val="333333"/>
                            </a:solidFill>
                            <a:latin typeface="Cambria Math" panose="02040503050406030204" pitchFamily="18" charset="0"/>
                          </a:rPr>
                          <m:t>σ</m:t>
                        </m:r>
                      </m:e>
                      <m:sub>
                        <m:r>
                          <a:rPr xmlns:a="http://schemas.openxmlformats.org/drawingml/2006/main" sz="900" i="1">
                            <a:solidFill>
                              <a:srgbClr val="333333"/>
                            </a:solidFill>
                            <a:latin typeface="Cambria Math" panose="02040503050406030204" pitchFamily="18" charset="0"/>
                          </a:rPr>
                          <m:t>1</m:t>
                        </m:r>
                      </m:sub>
                    </m:sSub>
                    <m:r>
                      <a:rPr xmlns:a="http://schemas.openxmlformats.org/drawingml/2006/main" sz="900" i="1">
                        <a:solidFill>
                          <a:srgbClr val="333333"/>
                        </a:solidFill>
                        <a:latin typeface="Cambria Math" panose="02040503050406030204" pitchFamily="18" charset="0"/>
                      </a:rPr>
                      <m:t>)</m:t>
                    </m:r>
                    <m:r>
                      <a:rPr xmlns:a="http://schemas.openxmlformats.org/drawingml/2006/main" sz="900" i="1">
                        <a:solidFill>
                          <a:srgbClr val="333333"/>
                        </a:solidFill>
                        <a:latin typeface="Cambria Math" panose="02040503050406030204" pitchFamily="18" charset="0"/>
                      </a:rPr>
                      <m:t>)</m:t>
                    </m:r>
                  </m:oMath>
                </m:oMathPara>
              </a14:m>
              <a:endParaRPr sz="900">
                <a:solidFill>
                  <a:srgbClr val="333333"/>
                </a:solidFill>
              </a:endParaRPr>
            </a:p>
          </p:txBody>
        </p:sp>
        <p:sp>
          <p:nvSpPr>
            <p:cNvPr id="2903" name="Equation"/>
            <p:cNvSpPr txBox="1"/>
            <p:nvPr/>
          </p:nvSpPr>
          <p:spPr>
            <a:xfrm>
              <a:off x="396425" y="525693"/>
              <a:ext cx="1990707" cy="101843"/>
            </a:xfrm>
            <a:prstGeom prst="rect">
              <a:avLst/>
            </a:prstGeom>
            <a:noFill/>
            <a:ln w="12700" cap="flat">
              <a:noFill/>
              <a:miter lim="400000"/>
            </a:ln>
            <a:effectLst/>
          </p:spPr>
          <p:txBody>
            <a:bodyPr wrap="none" lIns="0" tIns="0" rIns="0" bIns="0">
              <a:spAutoFit/>
            </a:bodyPr>
            <a:lstStyle/>
            <a:p>
              <a:pPr latinLnBrk="1">
                <a:defRPr sz="1800">
                  <a:solidFill>
                    <a:srgbClr val="000000"/>
                  </a:solidFill>
                </a:defRPr>
              </a:pPr>
              <a14:m>
                <m:oMathPara>
                  <m:oMathParaPr>
                    <m:jc m:val="centerGroup"/>
                  </m:oMathParaPr>
                  <m:oMath>
                    <m:r>
                      <a:rPr xmlns:a="http://schemas.openxmlformats.org/drawingml/2006/main" sz="900" i="1">
                        <a:solidFill>
                          <a:srgbClr val="333333"/>
                        </a:solidFill>
                        <a:latin typeface="Cambria Math" panose="02040503050406030204" pitchFamily="18" charset="0"/>
                      </a:rPr>
                      <m:t>L</m:t>
                    </m:r>
                    <m:r>
                      <a:rPr xmlns:a="http://schemas.openxmlformats.org/drawingml/2006/main" sz="900" i="1">
                        <a:solidFill>
                          <a:srgbClr val="333333"/>
                        </a:solidFill>
                        <a:latin typeface="Cambria Math" panose="02040503050406030204" pitchFamily="18" charset="0"/>
                      </a:rPr>
                      <m:t>a</m:t>
                    </m:r>
                    <m:r>
                      <a:rPr xmlns:a="http://schemas.openxmlformats.org/drawingml/2006/main" sz="900" i="1">
                        <a:solidFill>
                          <a:srgbClr val="333333"/>
                        </a:solidFill>
                        <a:latin typeface="Cambria Math" panose="02040503050406030204" pitchFamily="18" charset="0"/>
                      </a:rPr>
                      <m:t>t</m:t>
                    </m:r>
                    <m:r>
                      <a:rPr xmlns:a="http://schemas.openxmlformats.org/drawingml/2006/main" sz="900" i="1">
                        <a:solidFill>
                          <a:srgbClr val="333333"/>
                        </a:solidFill>
                        <a:latin typeface="Cambria Math" panose="02040503050406030204" pitchFamily="18" charset="0"/>
                      </a:rPr>
                      <m:t>e</m:t>
                    </m:r>
                    <m:r>
                      <a:rPr xmlns:a="http://schemas.openxmlformats.org/drawingml/2006/main" sz="900" i="1">
                        <a:solidFill>
                          <a:srgbClr val="333333"/>
                        </a:solidFill>
                        <a:latin typeface="Cambria Math" panose="02040503050406030204" pitchFamily="18" charset="0"/>
                      </a:rPr>
                      <m:t>n</m:t>
                    </m:r>
                    <m:r>
                      <a:rPr xmlns:a="http://schemas.openxmlformats.org/drawingml/2006/main" sz="900" i="1">
                        <a:solidFill>
                          <a:srgbClr val="333333"/>
                        </a:solidFill>
                        <a:latin typeface="Cambria Math" panose="02040503050406030204" pitchFamily="18" charset="0"/>
                      </a:rPr>
                      <m:t>t</m:t>
                    </m:r>
                    <m:r>
                      <a:rPr xmlns:a="http://schemas.openxmlformats.org/drawingml/2006/main" sz="900" i="1">
                        <a:solidFill>
                          <a:srgbClr val="333333"/>
                        </a:solidFill>
                        <a:latin typeface="Cambria Math" panose="02040503050406030204" pitchFamily="18" charset="0"/>
                      </a:rPr>
                      <m:t>V</m:t>
                    </m:r>
                    <m:r>
                      <a:rPr xmlns:a="http://schemas.openxmlformats.org/drawingml/2006/main" sz="900" i="1">
                        <a:solidFill>
                          <a:srgbClr val="333333"/>
                        </a:solidFill>
                        <a:latin typeface="Cambria Math" panose="02040503050406030204" pitchFamily="18" charset="0"/>
                      </a:rPr>
                      <m:t>e</m:t>
                    </m:r>
                    <m:r>
                      <a:rPr xmlns:a="http://schemas.openxmlformats.org/drawingml/2006/main" sz="900" i="1">
                        <a:solidFill>
                          <a:srgbClr val="333333"/>
                        </a:solidFill>
                        <a:latin typeface="Cambria Math" panose="02040503050406030204" pitchFamily="18" charset="0"/>
                      </a:rPr>
                      <m:t>c</m:t>
                    </m:r>
                    <m:r>
                      <a:rPr xmlns:a="http://schemas.openxmlformats.org/drawingml/2006/main" sz="900" i="1">
                        <a:solidFill>
                          <a:srgbClr val="333333"/>
                        </a:solidFill>
                        <a:latin typeface="Cambria Math" panose="02040503050406030204" pitchFamily="18" charset="0"/>
                      </a:rPr>
                      <m:t>t</m:t>
                    </m:r>
                    <m:r>
                      <a:rPr xmlns:a="http://schemas.openxmlformats.org/drawingml/2006/main" sz="900" i="1">
                        <a:solidFill>
                          <a:srgbClr val="333333"/>
                        </a:solidFill>
                        <a:latin typeface="Cambria Math" panose="02040503050406030204" pitchFamily="18" charset="0"/>
                      </a:rPr>
                      <m:t>o</m:t>
                    </m:r>
                    <m:r>
                      <a:rPr xmlns:a="http://schemas.openxmlformats.org/drawingml/2006/main" sz="900" i="1">
                        <a:solidFill>
                          <a:srgbClr val="333333"/>
                        </a:solidFill>
                        <a:latin typeface="Cambria Math" panose="02040503050406030204" pitchFamily="18" charset="0"/>
                      </a:rPr>
                      <m:t>r</m:t>
                    </m:r>
                    <m:r>
                      <a:rPr xmlns:a="http://schemas.openxmlformats.org/drawingml/2006/main" sz="900" i="1">
                        <a:solidFill>
                          <a:srgbClr val="333333"/>
                        </a:solidFill>
                        <a:latin typeface="Cambria Math" panose="02040503050406030204" pitchFamily="18" charset="0"/>
                      </a:rPr>
                      <m:t>Z</m:t>
                    </m:r>
                    <m:r>
                      <a:rPr xmlns:a="http://schemas.openxmlformats.org/drawingml/2006/main" sz="900" i="1">
                        <a:solidFill>
                          <a:srgbClr val="333333"/>
                        </a:solidFill>
                        <a:latin typeface="Cambria Math" panose="02040503050406030204" pitchFamily="18" charset="0"/>
                      </a:rPr>
                      <m:t>i</m:t>
                    </m:r>
                    <m:r>
                      <a:rPr xmlns:a="http://schemas.openxmlformats.org/drawingml/2006/main" sz="900" i="1">
                        <a:solidFill>
                          <a:srgbClr val="333333"/>
                        </a:solidFill>
                        <a:latin typeface="Cambria Math" panose="02040503050406030204" pitchFamily="18" charset="0"/>
                      </a:rPr>
                      <m:t>s</m:t>
                    </m:r>
                    <m:r>
                      <a:rPr xmlns:a="http://schemas.openxmlformats.org/drawingml/2006/main" sz="900" i="1">
                        <a:solidFill>
                          <a:srgbClr val="333333"/>
                        </a:solidFill>
                        <a:latin typeface="Cambria Math" panose="02040503050406030204" pitchFamily="18" charset="0"/>
                      </a:rPr>
                      <m:t>s</m:t>
                    </m:r>
                    <m:r>
                      <a:rPr xmlns:a="http://schemas.openxmlformats.org/drawingml/2006/main" sz="900" i="1">
                        <a:solidFill>
                          <a:srgbClr val="333333"/>
                        </a:solidFill>
                        <a:latin typeface="Cambria Math" panose="02040503050406030204" pitchFamily="18" charset="0"/>
                      </a:rPr>
                      <m:t>a</m:t>
                    </m:r>
                    <m:r>
                      <a:rPr xmlns:a="http://schemas.openxmlformats.org/drawingml/2006/main" sz="900" i="1">
                        <a:solidFill>
                          <a:srgbClr val="333333"/>
                        </a:solidFill>
                        <a:latin typeface="Cambria Math" panose="02040503050406030204" pitchFamily="18" charset="0"/>
                      </a:rPr>
                      <m:t>m</m:t>
                    </m:r>
                    <m:r>
                      <a:rPr xmlns:a="http://schemas.openxmlformats.org/drawingml/2006/main" sz="900" i="1">
                        <a:solidFill>
                          <a:srgbClr val="333333"/>
                        </a:solidFill>
                        <a:latin typeface="Cambria Math" panose="02040503050406030204" pitchFamily="18" charset="0"/>
                      </a:rPr>
                      <m:t>p</m:t>
                    </m:r>
                    <m:r>
                      <a:rPr xmlns:a="http://schemas.openxmlformats.org/drawingml/2006/main" sz="900" i="1">
                        <a:solidFill>
                          <a:srgbClr val="333333"/>
                        </a:solidFill>
                        <a:latin typeface="Cambria Math" panose="02040503050406030204" pitchFamily="18" charset="0"/>
                      </a:rPr>
                      <m:t>l</m:t>
                    </m:r>
                    <m:r>
                      <a:rPr xmlns:a="http://schemas.openxmlformats.org/drawingml/2006/main" sz="900" i="1">
                        <a:solidFill>
                          <a:srgbClr val="333333"/>
                        </a:solidFill>
                        <a:latin typeface="Cambria Math" panose="02040503050406030204" pitchFamily="18" charset="0"/>
                      </a:rPr>
                      <m:t>e</m:t>
                    </m:r>
                    <m:r>
                      <a:rPr xmlns:a="http://schemas.openxmlformats.org/drawingml/2006/main" sz="900" i="1">
                        <a:solidFill>
                          <a:srgbClr val="333333"/>
                        </a:solidFill>
                        <a:latin typeface="Cambria Math" panose="02040503050406030204" pitchFamily="18" charset="0"/>
                      </a:rPr>
                      <m:t>d</m:t>
                    </m:r>
                    <m:r>
                      <a:rPr xmlns:a="http://schemas.openxmlformats.org/drawingml/2006/main" sz="900" i="1">
                        <a:solidFill>
                          <a:srgbClr val="333333"/>
                        </a:solidFill>
                        <a:latin typeface="Cambria Math" panose="02040503050406030204" pitchFamily="18" charset="0"/>
                      </a:rPr>
                      <m:t>f</m:t>
                    </m:r>
                    <m:r>
                      <a:rPr xmlns:a="http://schemas.openxmlformats.org/drawingml/2006/main" sz="900" i="1">
                        <a:solidFill>
                          <a:srgbClr val="333333"/>
                        </a:solidFill>
                        <a:latin typeface="Cambria Math" panose="02040503050406030204" pitchFamily="18" charset="0"/>
                      </a:rPr>
                      <m:t>r</m:t>
                    </m:r>
                    <m:r>
                      <a:rPr xmlns:a="http://schemas.openxmlformats.org/drawingml/2006/main" sz="900" i="1">
                        <a:solidFill>
                          <a:srgbClr val="333333"/>
                        </a:solidFill>
                        <a:latin typeface="Cambria Math" panose="02040503050406030204" pitchFamily="18" charset="0"/>
                      </a:rPr>
                      <m:t>o</m:t>
                    </m:r>
                    <m:r>
                      <a:rPr xmlns:a="http://schemas.openxmlformats.org/drawingml/2006/main" sz="900" i="1">
                        <a:solidFill>
                          <a:srgbClr val="333333"/>
                        </a:solidFill>
                        <a:latin typeface="Cambria Math" panose="02040503050406030204" pitchFamily="18" charset="0"/>
                      </a:rPr>
                      <m:t>m</m:t>
                    </m:r>
                    <m:r>
                      <a:rPr xmlns:a="http://schemas.openxmlformats.org/drawingml/2006/main" sz="900" i="1">
                        <a:solidFill>
                          <a:srgbClr val="333333"/>
                        </a:solidFill>
                        <a:latin typeface="Cambria Math" panose="02040503050406030204" pitchFamily="18" charset="0"/>
                      </a:rPr>
                      <m:t>ϕ</m:t>
                    </m:r>
                  </m:oMath>
                </m:oMathPara>
              </a14:m>
              <a:endParaRPr sz="900">
                <a:solidFill>
                  <a:srgbClr val="333333"/>
                </a:solidFill>
              </a:endParaRPr>
            </a:p>
          </p:txBody>
        </p:sp>
      </p:grpSp>
      <p:grpSp>
        <p:nvGrpSpPr>
          <p:cNvPr id="2908" name="Group"/>
          <p:cNvGrpSpPr/>
          <p:nvPr/>
        </p:nvGrpSpPr>
        <p:grpSpPr>
          <a:xfrm>
            <a:off x="2065073" y="854299"/>
            <a:ext cx="4521979" cy="538107"/>
            <a:chOff x="0" y="0"/>
            <a:chExt cx="4521978" cy="538105"/>
          </a:xfrm>
        </p:grpSpPr>
        <p:sp>
          <p:nvSpPr>
            <p:cNvPr id="2905" name="VAE"/>
            <p:cNvSpPr txBox="1"/>
            <p:nvPr/>
          </p:nvSpPr>
          <p:spPr>
            <a:xfrm>
              <a:off x="3837769" y="0"/>
              <a:ext cx="684210" cy="53810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9050" tIns="19050" rIns="19050" bIns="19050" numCol="1" anchor="t">
              <a:normAutofit fontScale="100000" lnSpcReduction="0"/>
            </a:bodyPr>
            <a:lstStyle>
              <a:lvl1pPr defTabSz="1219169">
                <a:lnSpc>
                  <a:spcPct val="80000"/>
                </a:lnSpc>
                <a:defRPr b="1" spc="-44" sz="2200">
                  <a:solidFill>
                    <a:srgbClr val="000000"/>
                  </a:solidFill>
                  <a:latin typeface="Helvetica Neue"/>
                  <a:ea typeface="Helvetica Neue"/>
                  <a:cs typeface="Helvetica Neue"/>
                  <a:sym typeface="Helvetica Neue"/>
                </a:defRPr>
              </a:lvl1pPr>
            </a:lstStyle>
            <a:p>
              <a:pPr/>
              <a:r>
                <a:t>VAE</a:t>
              </a:r>
            </a:p>
          </p:txBody>
        </p:sp>
        <p:sp>
          <p:nvSpPr>
            <p:cNvPr id="2906" name="AE"/>
            <p:cNvSpPr txBox="1"/>
            <p:nvPr/>
          </p:nvSpPr>
          <p:spPr>
            <a:xfrm>
              <a:off x="0" y="0"/>
              <a:ext cx="684209" cy="53810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9050" tIns="19050" rIns="19050" bIns="19050" numCol="1" anchor="t">
              <a:normAutofit fontScale="100000" lnSpcReduction="0"/>
            </a:bodyPr>
            <a:lstStyle>
              <a:lvl1pPr defTabSz="1219169">
                <a:lnSpc>
                  <a:spcPct val="80000"/>
                </a:lnSpc>
                <a:defRPr b="1" spc="-44" sz="2200">
                  <a:solidFill>
                    <a:srgbClr val="000000"/>
                  </a:solidFill>
                  <a:latin typeface="Helvetica Neue"/>
                  <a:ea typeface="Helvetica Neue"/>
                  <a:cs typeface="Helvetica Neue"/>
                  <a:sym typeface="Helvetica Neue"/>
                </a:defRPr>
              </a:lvl1pPr>
            </a:lstStyle>
            <a:p>
              <a:pPr/>
              <a:r>
                <a:t>AE</a:t>
              </a:r>
            </a:p>
          </p:txBody>
        </p:sp>
        <p:sp>
          <p:nvSpPr>
            <p:cNvPr id="2907" name="vs."/>
            <p:cNvSpPr txBox="1"/>
            <p:nvPr/>
          </p:nvSpPr>
          <p:spPr>
            <a:xfrm>
              <a:off x="1880777" y="0"/>
              <a:ext cx="684209" cy="53810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9050" tIns="19050" rIns="19050" bIns="19050" numCol="1" anchor="t">
              <a:normAutofit fontScale="100000" lnSpcReduction="0"/>
            </a:bodyPr>
            <a:lstStyle>
              <a:lvl1pPr algn="ctr" defTabSz="1219169">
                <a:lnSpc>
                  <a:spcPct val="80000"/>
                </a:lnSpc>
                <a:defRPr b="1" spc="-44" sz="2200">
                  <a:solidFill>
                    <a:srgbClr val="000000"/>
                  </a:solidFill>
                  <a:latin typeface="Helvetica Neue"/>
                  <a:ea typeface="Helvetica Neue"/>
                  <a:cs typeface="Helvetica Neue"/>
                  <a:sym typeface="Helvetica Neue"/>
                </a:defRPr>
              </a:lvl1pPr>
            </a:lstStyle>
            <a:p>
              <a:pPr/>
              <a:r>
                <a:t>vs.</a:t>
              </a:r>
            </a:p>
          </p:txBody>
        </p:sp>
      </p:grpSp>
      <p:grpSp>
        <p:nvGrpSpPr>
          <p:cNvPr id="2938" name="Group"/>
          <p:cNvGrpSpPr/>
          <p:nvPr/>
        </p:nvGrpSpPr>
        <p:grpSpPr>
          <a:xfrm>
            <a:off x="596915" y="2801219"/>
            <a:ext cx="3013136" cy="3394331"/>
            <a:chOff x="0" y="0"/>
            <a:chExt cx="3013134" cy="3394329"/>
          </a:xfrm>
        </p:grpSpPr>
        <p:sp>
          <p:nvSpPr>
            <p:cNvPr id="2909" name="Circle"/>
            <p:cNvSpPr/>
            <p:nvPr/>
          </p:nvSpPr>
          <p:spPr>
            <a:xfrm>
              <a:off x="1702237" y="1315883"/>
              <a:ext cx="85627" cy="85627"/>
            </a:xfrm>
            <a:prstGeom prst="ellipse">
              <a:avLst/>
            </a:prstGeom>
            <a:solidFill>
              <a:srgbClr val="FF212B"/>
            </a:solidFill>
            <a:ln w="12700" cap="flat">
              <a:noFill/>
              <a:miter lim="400000"/>
            </a:ln>
            <a:effectLst/>
          </p:spPr>
          <p:txBody>
            <a:bodyPr wrap="square" lIns="0" tIns="0" rIns="0" bIns="0" numCol="1" anchor="t">
              <a:noAutofit/>
            </a:bodyPr>
            <a:lstStyle/>
            <a:p>
              <a:pPr/>
            </a:p>
          </p:txBody>
        </p:sp>
        <p:sp>
          <p:nvSpPr>
            <p:cNvPr id="2910" name="Equation"/>
            <p:cNvSpPr txBox="1"/>
            <p:nvPr/>
          </p:nvSpPr>
          <p:spPr>
            <a:xfrm>
              <a:off x="1488924" y="1170309"/>
              <a:ext cx="191361" cy="111088"/>
            </a:xfrm>
            <a:prstGeom prst="rect">
              <a:avLst/>
            </a:prstGeom>
            <a:noFill/>
            <a:ln w="12700" cap="flat">
              <a:noFill/>
              <a:miter lim="400000"/>
            </a:ln>
            <a:effectLst/>
          </p:spPr>
          <p:txBody>
            <a:bodyPr wrap="none" lIns="0" tIns="0" rIns="0" bIns="0">
              <a:spAutoFit/>
            </a:bodyPr>
            <a:lstStyle/>
            <a:p>
              <a:pPr latinLnBrk="1">
                <a:defRPr sz="1800">
                  <a:solidFill>
                    <a:srgbClr val="000000"/>
                  </a:solidFill>
                </a:defRPr>
              </a:pPr>
              <a14:m>
                <m:oMathPara>
                  <m:oMathParaPr>
                    <m:jc m:val="centerGroup"/>
                  </m:oMathParaPr>
                  <m:oMath>
                    <m:sSup>
                      <m:e>
                        <m:r>
                          <a:rPr xmlns:a="http://schemas.openxmlformats.org/drawingml/2006/main" sz="900" i="1">
                            <a:solidFill>
                              <a:srgbClr val="333333"/>
                            </a:solidFill>
                            <a:latin typeface="Cambria Math" panose="02040503050406030204" pitchFamily="18" charset="0"/>
                          </a:rPr>
                          <m:t>Z</m:t>
                        </m:r>
                      </m:e>
                      <m:sup>
                        <m:r>
                          <a:rPr xmlns:a="http://schemas.openxmlformats.org/drawingml/2006/main" sz="900" i="1">
                            <a:solidFill>
                              <a:srgbClr val="333333"/>
                            </a:solidFill>
                            <a:latin typeface="Cambria Math" panose="02040503050406030204" pitchFamily="18" charset="0"/>
                          </a:rPr>
                          <m:t>(</m:t>
                        </m:r>
                        <m:r>
                          <a:rPr xmlns:a="http://schemas.openxmlformats.org/drawingml/2006/main" sz="900" i="1">
                            <a:solidFill>
                              <a:srgbClr val="333333"/>
                            </a:solidFill>
                            <a:latin typeface="Cambria Math" panose="02040503050406030204" pitchFamily="18" charset="0"/>
                          </a:rPr>
                          <m:t>1</m:t>
                        </m:r>
                        <m:r>
                          <a:rPr xmlns:a="http://schemas.openxmlformats.org/drawingml/2006/main" sz="900" i="1">
                            <a:solidFill>
                              <a:srgbClr val="333333"/>
                            </a:solidFill>
                            <a:latin typeface="Cambria Math" panose="02040503050406030204" pitchFamily="18" charset="0"/>
                          </a:rPr>
                          <m:t>)</m:t>
                        </m:r>
                      </m:sup>
                    </m:sSup>
                  </m:oMath>
                </m:oMathPara>
              </a14:m>
              <a:endParaRPr sz="900">
                <a:solidFill>
                  <a:srgbClr val="333333"/>
                </a:solidFill>
              </a:endParaRPr>
            </a:p>
          </p:txBody>
        </p:sp>
        <p:sp>
          <p:nvSpPr>
            <p:cNvPr id="2911" name="Equation"/>
            <p:cNvSpPr txBox="1"/>
            <p:nvPr/>
          </p:nvSpPr>
          <p:spPr>
            <a:xfrm>
              <a:off x="814553" y="3258871"/>
              <a:ext cx="2050339" cy="135459"/>
            </a:xfrm>
            <a:prstGeom prst="rect">
              <a:avLst/>
            </a:prstGeom>
            <a:noFill/>
            <a:ln w="12700" cap="flat">
              <a:noFill/>
              <a:miter lim="400000"/>
            </a:ln>
            <a:effectLst/>
          </p:spPr>
          <p:txBody>
            <a:bodyPr wrap="none" lIns="0" tIns="0" rIns="0" bIns="0">
              <a:spAutoFit/>
            </a:bodyPr>
            <a:lstStyle/>
            <a:p>
              <a:pPr latinLnBrk="1">
                <a:defRPr sz="1800">
                  <a:solidFill>
                    <a:srgbClr val="000000"/>
                  </a:solidFill>
                </a:defRPr>
              </a:pPr>
              <a14:m>
                <m:oMathPara>
                  <m:oMathParaPr>
                    <m:jc m:val="centerGroup"/>
                  </m:oMathParaPr>
                  <m:oMath>
                    <m:sSup>
                      <m:e>
                        <m:r>
                          <a:rPr xmlns:a="http://schemas.openxmlformats.org/drawingml/2006/main" sz="900" i="1">
                            <a:solidFill>
                              <a:srgbClr val="333333"/>
                            </a:solidFill>
                            <a:latin typeface="Cambria Math" panose="02040503050406030204" pitchFamily="18" charset="0"/>
                          </a:rPr>
                          <m:t>Z</m:t>
                        </m:r>
                      </m:e>
                      <m:sup>
                        <m:r>
                          <a:rPr xmlns:a="http://schemas.openxmlformats.org/drawingml/2006/main" sz="900" i="1">
                            <a:solidFill>
                              <a:srgbClr val="333333"/>
                            </a:solidFill>
                            <a:latin typeface="Cambria Math" panose="02040503050406030204" pitchFamily="18" charset="0"/>
                          </a:rPr>
                          <m:t>(</m:t>
                        </m:r>
                        <m:r>
                          <a:rPr xmlns:a="http://schemas.openxmlformats.org/drawingml/2006/main" sz="900" i="1">
                            <a:solidFill>
                              <a:srgbClr val="333333"/>
                            </a:solidFill>
                            <a:latin typeface="Cambria Math" panose="02040503050406030204" pitchFamily="18" charset="0"/>
                          </a:rPr>
                          <m:t>K</m:t>
                        </m:r>
                        <m:r>
                          <a:rPr xmlns:a="http://schemas.openxmlformats.org/drawingml/2006/main" sz="900" i="1">
                            <a:solidFill>
                              <a:srgbClr val="333333"/>
                            </a:solidFill>
                            <a:latin typeface="Cambria Math" panose="02040503050406030204" pitchFamily="18" charset="0"/>
                          </a:rPr>
                          <m:t>)</m:t>
                        </m:r>
                      </m:sup>
                    </m:sSup>
                    <m:r>
                      <a:rPr xmlns:a="http://schemas.openxmlformats.org/drawingml/2006/main" sz="900" i="1">
                        <a:solidFill>
                          <a:srgbClr val="333333"/>
                        </a:solidFill>
                        <a:latin typeface="Cambria Math" panose="02040503050406030204" pitchFamily="18" charset="0"/>
                      </a:rPr>
                      <m:t>:</m:t>
                    </m:r>
                    <m:r>
                      <a:rPr xmlns:a="http://schemas.openxmlformats.org/drawingml/2006/main" sz="900" i="1">
                        <a:solidFill>
                          <a:srgbClr val="333333"/>
                        </a:solidFill>
                        <a:latin typeface="Cambria Math" panose="02040503050406030204" pitchFamily="18" charset="0"/>
                      </a:rPr>
                      <m:t>L</m:t>
                    </m:r>
                    <m:r>
                      <a:rPr xmlns:a="http://schemas.openxmlformats.org/drawingml/2006/main" sz="900" i="1">
                        <a:solidFill>
                          <a:srgbClr val="333333"/>
                        </a:solidFill>
                        <a:latin typeface="Cambria Math" panose="02040503050406030204" pitchFamily="18" charset="0"/>
                      </a:rPr>
                      <m:t>a</m:t>
                    </m:r>
                    <m:r>
                      <a:rPr xmlns:a="http://schemas.openxmlformats.org/drawingml/2006/main" sz="900" i="1">
                        <a:solidFill>
                          <a:srgbClr val="333333"/>
                        </a:solidFill>
                        <a:latin typeface="Cambria Math" panose="02040503050406030204" pitchFamily="18" charset="0"/>
                      </a:rPr>
                      <m:t>t</m:t>
                    </m:r>
                    <m:r>
                      <a:rPr xmlns:a="http://schemas.openxmlformats.org/drawingml/2006/main" sz="900" i="1">
                        <a:solidFill>
                          <a:srgbClr val="333333"/>
                        </a:solidFill>
                        <a:latin typeface="Cambria Math" panose="02040503050406030204" pitchFamily="18" charset="0"/>
                      </a:rPr>
                      <m:t>e</m:t>
                    </m:r>
                    <m:r>
                      <a:rPr xmlns:a="http://schemas.openxmlformats.org/drawingml/2006/main" sz="900" i="1">
                        <a:solidFill>
                          <a:srgbClr val="333333"/>
                        </a:solidFill>
                        <a:latin typeface="Cambria Math" panose="02040503050406030204" pitchFamily="18" charset="0"/>
                      </a:rPr>
                      <m:t>n</m:t>
                    </m:r>
                    <m:r>
                      <a:rPr xmlns:a="http://schemas.openxmlformats.org/drawingml/2006/main" sz="900" i="1">
                        <a:solidFill>
                          <a:srgbClr val="333333"/>
                        </a:solidFill>
                        <a:latin typeface="Cambria Math" panose="02040503050406030204" pitchFamily="18" charset="0"/>
                      </a:rPr>
                      <m:t>t</m:t>
                    </m:r>
                    <m:r>
                      <a:rPr xmlns:a="http://schemas.openxmlformats.org/drawingml/2006/main" sz="900" i="1">
                        <a:solidFill>
                          <a:srgbClr val="333333"/>
                        </a:solidFill>
                        <a:latin typeface="Cambria Math" panose="02040503050406030204" pitchFamily="18" charset="0"/>
                      </a:rPr>
                      <m:t>E</m:t>
                    </m:r>
                    <m:r>
                      <a:rPr xmlns:a="http://schemas.openxmlformats.org/drawingml/2006/main" sz="900" i="1">
                        <a:solidFill>
                          <a:srgbClr val="333333"/>
                        </a:solidFill>
                        <a:latin typeface="Cambria Math" panose="02040503050406030204" pitchFamily="18" charset="0"/>
                      </a:rPr>
                      <m:t>n</m:t>
                    </m:r>
                    <m:r>
                      <a:rPr xmlns:a="http://schemas.openxmlformats.org/drawingml/2006/main" sz="900" i="1">
                        <a:solidFill>
                          <a:srgbClr val="333333"/>
                        </a:solidFill>
                        <a:latin typeface="Cambria Math" panose="02040503050406030204" pitchFamily="18" charset="0"/>
                      </a:rPr>
                      <m:t>c</m:t>
                    </m:r>
                    <m:r>
                      <a:rPr xmlns:a="http://schemas.openxmlformats.org/drawingml/2006/main" sz="900" i="1">
                        <a:solidFill>
                          <a:srgbClr val="333333"/>
                        </a:solidFill>
                        <a:latin typeface="Cambria Math" panose="02040503050406030204" pitchFamily="18" charset="0"/>
                      </a:rPr>
                      <m:t>o</m:t>
                    </m:r>
                    <m:r>
                      <a:rPr xmlns:a="http://schemas.openxmlformats.org/drawingml/2006/main" sz="900" i="1">
                        <a:solidFill>
                          <a:srgbClr val="333333"/>
                        </a:solidFill>
                        <a:latin typeface="Cambria Math" panose="02040503050406030204" pitchFamily="18" charset="0"/>
                      </a:rPr>
                      <m:t>d</m:t>
                    </m:r>
                    <m:r>
                      <a:rPr xmlns:a="http://schemas.openxmlformats.org/drawingml/2006/main" sz="900" i="1">
                        <a:solidFill>
                          <a:srgbClr val="333333"/>
                        </a:solidFill>
                        <a:latin typeface="Cambria Math" panose="02040503050406030204" pitchFamily="18" charset="0"/>
                      </a:rPr>
                      <m:t>i</m:t>
                    </m:r>
                    <m:r>
                      <a:rPr xmlns:a="http://schemas.openxmlformats.org/drawingml/2006/main" sz="900" i="1">
                        <a:solidFill>
                          <a:srgbClr val="333333"/>
                        </a:solidFill>
                        <a:latin typeface="Cambria Math" panose="02040503050406030204" pitchFamily="18" charset="0"/>
                      </a:rPr>
                      <m:t>n</m:t>
                    </m:r>
                    <m:r>
                      <a:rPr xmlns:a="http://schemas.openxmlformats.org/drawingml/2006/main" sz="900" i="1">
                        <a:solidFill>
                          <a:srgbClr val="333333"/>
                        </a:solidFill>
                        <a:latin typeface="Cambria Math" panose="02040503050406030204" pitchFamily="18" charset="0"/>
                      </a:rPr>
                      <m:t>g</m:t>
                    </m:r>
                    <m:r>
                      <a:rPr xmlns:a="http://schemas.openxmlformats.org/drawingml/2006/main" sz="900" i="1">
                        <a:solidFill>
                          <a:srgbClr val="333333"/>
                        </a:solidFill>
                        <a:latin typeface="Cambria Math" panose="02040503050406030204" pitchFamily="18" charset="0"/>
                      </a:rPr>
                      <m:t>o</m:t>
                    </m:r>
                    <m:r>
                      <a:rPr xmlns:a="http://schemas.openxmlformats.org/drawingml/2006/main" sz="900" i="1">
                        <a:solidFill>
                          <a:srgbClr val="333333"/>
                        </a:solidFill>
                        <a:latin typeface="Cambria Math" panose="02040503050406030204" pitchFamily="18" charset="0"/>
                      </a:rPr>
                      <m:t>f</m:t>
                    </m:r>
                    <m:sSup>
                      <m:e>
                        <m:r>
                          <a:rPr xmlns:a="http://schemas.openxmlformats.org/drawingml/2006/main" sz="900" i="1">
                            <a:solidFill>
                              <a:srgbClr val="333333"/>
                            </a:solidFill>
                            <a:latin typeface="Cambria Math" panose="02040503050406030204" pitchFamily="18" charset="0"/>
                          </a:rPr>
                          <m:t>K</m:t>
                        </m:r>
                      </m:e>
                      <m:sup>
                        <m:r>
                          <a:rPr xmlns:a="http://schemas.openxmlformats.org/drawingml/2006/main" sz="900" i="1">
                            <a:solidFill>
                              <a:srgbClr val="333333"/>
                            </a:solidFill>
                            <a:latin typeface="Cambria Math" panose="02040503050406030204" pitchFamily="18" charset="0"/>
                          </a:rPr>
                          <m:t>t</m:t>
                        </m:r>
                        <m:r>
                          <a:rPr xmlns:a="http://schemas.openxmlformats.org/drawingml/2006/main" sz="900" i="1">
                            <a:solidFill>
                              <a:srgbClr val="333333"/>
                            </a:solidFill>
                            <a:latin typeface="Cambria Math" panose="02040503050406030204" pitchFamily="18" charset="0"/>
                          </a:rPr>
                          <m:t>h</m:t>
                        </m:r>
                      </m:sup>
                    </m:sSup>
                    <m:r>
                      <a:rPr xmlns:a="http://schemas.openxmlformats.org/drawingml/2006/main" sz="900" i="1">
                        <a:solidFill>
                          <a:srgbClr val="333333"/>
                        </a:solidFill>
                        <a:latin typeface="Cambria Math" panose="02040503050406030204" pitchFamily="18" charset="0"/>
                      </a:rPr>
                      <m:t>I</m:t>
                    </m:r>
                    <m:r>
                      <a:rPr xmlns:a="http://schemas.openxmlformats.org/drawingml/2006/main" sz="900" i="1">
                        <a:solidFill>
                          <a:srgbClr val="333333"/>
                        </a:solidFill>
                        <a:latin typeface="Cambria Math" panose="02040503050406030204" pitchFamily="18" charset="0"/>
                      </a:rPr>
                      <m:t>n</m:t>
                    </m:r>
                    <m:r>
                      <a:rPr xmlns:a="http://schemas.openxmlformats.org/drawingml/2006/main" sz="900" i="1">
                        <a:solidFill>
                          <a:srgbClr val="333333"/>
                        </a:solidFill>
                        <a:latin typeface="Cambria Math" panose="02040503050406030204" pitchFamily="18" charset="0"/>
                      </a:rPr>
                      <m:t>p</m:t>
                    </m:r>
                    <m:r>
                      <a:rPr xmlns:a="http://schemas.openxmlformats.org/drawingml/2006/main" sz="900" i="1">
                        <a:solidFill>
                          <a:srgbClr val="333333"/>
                        </a:solidFill>
                        <a:latin typeface="Cambria Math" panose="02040503050406030204" pitchFamily="18" charset="0"/>
                      </a:rPr>
                      <m:t>u</m:t>
                    </m:r>
                    <m:r>
                      <a:rPr xmlns:a="http://schemas.openxmlformats.org/drawingml/2006/main" sz="900" i="1">
                        <a:solidFill>
                          <a:srgbClr val="333333"/>
                        </a:solidFill>
                        <a:latin typeface="Cambria Math" panose="02040503050406030204" pitchFamily="18" charset="0"/>
                      </a:rPr>
                      <m:t>t</m:t>
                    </m:r>
                  </m:oMath>
                </m:oMathPara>
              </a14:m>
              <a:endParaRPr sz="900">
                <a:solidFill>
                  <a:srgbClr val="333333"/>
                </a:solidFill>
              </a:endParaRPr>
            </a:p>
          </p:txBody>
        </p:sp>
        <p:grpSp>
          <p:nvGrpSpPr>
            <p:cNvPr id="2914" name="Group"/>
            <p:cNvGrpSpPr/>
            <p:nvPr/>
          </p:nvGrpSpPr>
          <p:grpSpPr>
            <a:xfrm>
              <a:off x="1854076" y="1476068"/>
              <a:ext cx="298940" cy="231201"/>
              <a:chOff x="0" y="0"/>
              <a:chExt cx="298939" cy="231200"/>
            </a:xfrm>
          </p:grpSpPr>
          <p:sp>
            <p:nvSpPr>
              <p:cNvPr id="2912" name="Circle"/>
              <p:cNvSpPr/>
              <p:nvPr/>
            </p:nvSpPr>
            <p:spPr>
              <a:xfrm>
                <a:off x="213313" y="145574"/>
                <a:ext cx="85627" cy="85627"/>
              </a:xfrm>
              <a:prstGeom prst="ellipse">
                <a:avLst/>
              </a:prstGeom>
              <a:solidFill>
                <a:srgbClr val="FF212B"/>
              </a:solidFill>
              <a:ln w="12700" cap="flat">
                <a:noFill/>
                <a:miter lim="400000"/>
              </a:ln>
              <a:effectLst/>
            </p:spPr>
            <p:txBody>
              <a:bodyPr wrap="square" lIns="0" tIns="0" rIns="0" bIns="0" numCol="1" anchor="t">
                <a:noAutofit/>
              </a:bodyPr>
              <a:lstStyle/>
              <a:p>
                <a:pPr/>
              </a:p>
            </p:txBody>
          </p:sp>
          <p:sp>
            <p:nvSpPr>
              <p:cNvPr id="2913" name="Equation"/>
              <p:cNvSpPr txBox="1"/>
              <p:nvPr/>
            </p:nvSpPr>
            <p:spPr>
              <a:xfrm>
                <a:off x="0" y="0"/>
                <a:ext cx="193580" cy="111087"/>
              </a:xfrm>
              <a:prstGeom prst="rect">
                <a:avLst/>
              </a:prstGeom>
              <a:noFill/>
              <a:ln w="12700" cap="flat">
                <a:noFill/>
                <a:miter lim="400000"/>
              </a:ln>
              <a:effectLst/>
            </p:spPr>
            <p:txBody>
              <a:bodyPr wrap="none" lIns="0" tIns="0" rIns="0" bIns="0">
                <a:spAutoFit/>
              </a:bodyPr>
              <a:lstStyle/>
              <a:p>
                <a:pPr latinLnBrk="1">
                  <a:defRPr sz="1800">
                    <a:solidFill>
                      <a:srgbClr val="000000"/>
                    </a:solidFill>
                  </a:defRPr>
                </a:pPr>
                <a14:m>
                  <m:oMathPara>
                    <m:oMathParaPr>
                      <m:jc m:val="centerGroup"/>
                    </m:oMathParaPr>
                    <m:oMath>
                      <m:sSup>
                        <m:e>
                          <m:r>
                            <a:rPr xmlns:a="http://schemas.openxmlformats.org/drawingml/2006/main" sz="900" i="1">
                              <a:solidFill>
                                <a:srgbClr val="333333"/>
                              </a:solidFill>
                              <a:latin typeface="Cambria Math" panose="02040503050406030204" pitchFamily="18" charset="0"/>
                            </a:rPr>
                            <m:t>Z</m:t>
                          </m:r>
                        </m:e>
                        <m:sup>
                          <m:r>
                            <a:rPr xmlns:a="http://schemas.openxmlformats.org/drawingml/2006/main" sz="900" i="1">
                              <a:solidFill>
                                <a:srgbClr val="333333"/>
                              </a:solidFill>
                              <a:latin typeface="Cambria Math" panose="02040503050406030204" pitchFamily="18" charset="0"/>
                            </a:rPr>
                            <m:t>(</m:t>
                          </m:r>
                          <m:r>
                            <a:rPr xmlns:a="http://schemas.openxmlformats.org/drawingml/2006/main" sz="900" i="1">
                              <a:solidFill>
                                <a:srgbClr val="333333"/>
                              </a:solidFill>
                              <a:latin typeface="Cambria Math" panose="02040503050406030204" pitchFamily="18" charset="0"/>
                            </a:rPr>
                            <m:t>2</m:t>
                          </m:r>
                          <m:r>
                            <a:rPr xmlns:a="http://schemas.openxmlformats.org/drawingml/2006/main" sz="900" i="1">
                              <a:solidFill>
                                <a:srgbClr val="333333"/>
                              </a:solidFill>
                              <a:latin typeface="Cambria Math" panose="02040503050406030204" pitchFamily="18" charset="0"/>
                            </a:rPr>
                            <m:t>)</m:t>
                          </m:r>
                        </m:sup>
                      </m:sSup>
                    </m:oMath>
                  </m:oMathPara>
                </a14:m>
                <a:endParaRPr sz="900">
                  <a:solidFill>
                    <a:srgbClr val="333333"/>
                  </a:solidFill>
                </a:endParaRPr>
              </a:p>
            </p:txBody>
          </p:sp>
        </p:grpSp>
        <p:sp>
          <p:nvSpPr>
            <p:cNvPr id="2915" name="Circle"/>
            <p:cNvSpPr/>
            <p:nvPr/>
          </p:nvSpPr>
          <p:spPr>
            <a:xfrm>
              <a:off x="2292520" y="1939488"/>
              <a:ext cx="85627" cy="85627"/>
            </a:xfrm>
            <a:prstGeom prst="ellipse">
              <a:avLst/>
            </a:prstGeom>
            <a:solidFill>
              <a:srgbClr val="FF212B"/>
            </a:solidFill>
            <a:ln w="12700" cap="flat">
              <a:noFill/>
              <a:miter lim="400000"/>
            </a:ln>
            <a:effectLst/>
          </p:spPr>
          <p:txBody>
            <a:bodyPr wrap="square" lIns="0" tIns="0" rIns="0" bIns="0" numCol="1" anchor="t">
              <a:noAutofit/>
            </a:bodyPr>
            <a:lstStyle/>
            <a:p>
              <a:pPr/>
            </a:p>
          </p:txBody>
        </p:sp>
        <p:sp>
          <p:nvSpPr>
            <p:cNvPr id="2916" name="Equation"/>
            <p:cNvSpPr txBox="1"/>
            <p:nvPr/>
          </p:nvSpPr>
          <p:spPr>
            <a:xfrm>
              <a:off x="2079207" y="1793914"/>
              <a:ext cx="192714" cy="111088"/>
            </a:xfrm>
            <a:prstGeom prst="rect">
              <a:avLst/>
            </a:prstGeom>
            <a:noFill/>
            <a:ln w="12700" cap="flat">
              <a:noFill/>
              <a:miter lim="400000"/>
            </a:ln>
            <a:effectLst/>
          </p:spPr>
          <p:txBody>
            <a:bodyPr wrap="none" lIns="0" tIns="0" rIns="0" bIns="0">
              <a:spAutoFit/>
            </a:bodyPr>
            <a:lstStyle/>
            <a:p>
              <a:pPr latinLnBrk="1">
                <a:defRPr sz="1800">
                  <a:solidFill>
                    <a:srgbClr val="000000"/>
                  </a:solidFill>
                </a:defRPr>
              </a:pPr>
              <a14:m>
                <m:oMathPara>
                  <m:oMathParaPr>
                    <m:jc m:val="centerGroup"/>
                  </m:oMathParaPr>
                  <m:oMath>
                    <m:sSup>
                      <m:e>
                        <m:r>
                          <a:rPr xmlns:a="http://schemas.openxmlformats.org/drawingml/2006/main" sz="900" i="1">
                            <a:solidFill>
                              <a:srgbClr val="333333"/>
                            </a:solidFill>
                            <a:latin typeface="Cambria Math" panose="02040503050406030204" pitchFamily="18" charset="0"/>
                          </a:rPr>
                          <m:t>Z</m:t>
                        </m:r>
                      </m:e>
                      <m:sup>
                        <m:r>
                          <a:rPr xmlns:a="http://schemas.openxmlformats.org/drawingml/2006/main" sz="900" i="1">
                            <a:solidFill>
                              <a:srgbClr val="333333"/>
                            </a:solidFill>
                            <a:latin typeface="Cambria Math" panose="02040503050406030204" pitchFamily="18" charset="0"/>
                          </a:rPr>
                          <m:t>(</m:t>
                        </m:r>
                        <m:r>
                          <a:rPr xmlns:a="http://schemas.openxmlformats.org/drawingml/2006/main" sz="900" i="1">
                            <a:solidFill>
                              <a:srgbClr val="333333"/>
                            </a:solidFill>
                            <a:latin typeface="Cambria Math" panose="02040503050406030204" pitchFamily="18" charset="0"/>
                          </a:rPr>
                          <m:t>3</m:t>
                        </m:r>
                        <m:r>
                          <a:rPr xmlns:a="http://schemas.openxmlformats.org/drawingml/2006/main" sz="900" i="1">
                            <a:solidFill>
                              <a:srgbClr val="333333"/>
                            </a:solidFill>
                            <a:latin typeface="Cambria Math" panose="02040503050406030204" pitchFamily="18" charset="0"/>
                          </a:rPr>
                          <m:t>)</m:t>
                        </m:r>
                      </m:sup>
                    </m:sSup>
                  </m:oMath>
                </m:oMathPara>
              </a14:m>
              <a:endParaRPr sz="900">
                <a:solidFill>
                  <a:srgbClr val="333333"/>
                </a:solidFill>
              </a:endParaRPr>
            </a:p>
          </p:txBody>
        </p:sp>
        <p:grpSp>
          <p:nvGrpSpPr>
            <p:cNvPr id="2923" name="Group"/>
            <p:cNvGrpSpPr/>
            <p:nvPr/>
          </p:nvGrpSpPr>
          <p:grpSpPr>
            <a:xfrm>
              <a:off x="666310" y="651742"/>
              <a:ext cx="2346825" cy="2349143"/>
              <a:chOff x="0" y="0"/>
              <a:chExt cx="2346824" cy="2349141"/>
            </a:xfrm>
          </p:grpSpPr>
          <p:grpSp>
            <p:nvGrpSpPr>
              <p:cNvPr id="2919" name="Group"/>
              <p:cNvGrpSpPr/>
              <p:nvPr/>
            </p:nvGrpSpPr>
            <p:grpSpPr>
              <a:xfrm>
                <a:off x="-1" y="1227082"/>
                <a:ext cx="2346826" cy="318408"/>
                <a:chOff x="0" y="0"/>
                <a:chExt cx="2346824" cy="318406"/>
              </a:xfrm>
            </p:grpSpPr>
            <p:sp>
              <p:nvSpPr>
                <p:cNvPr id="2917" name="Line"/>
                <p:cNvSpPr/>
                <p:nvPr/>
              </p:nvSpPr>
              <p:spPr>
                <a:xfrm>
                  <a:off x="0" y="0"/>
                  <a:ext cx="2346825" cy="0"/>
                </a:xfrm>
                <a:prstGeom prst="line">
                  <a:avLst/>
                </a:prstGeom>
                <a:noFill/>
                <a:ln w="25400" cap="flat">
                  <a:solidFill>
                    <a:schemeClr val="accent4">
                      <a:lumOff val="-3294"/>
                    </a:schemeClr>
                  </a:solidFill>
                  <a:prstDash val="solid"/>
                  <a:round/>
                  <a:tailEnd type="triangle" w="med" len="med"/>
                </a:ln>
                <a:effectLst/>
              </p:spPr>
              <p:txBody>
                <a:bodyPr wrap="square" lIns="0" tIns="0" rIns="0" bIns="0" numCol="1" anchor="t">
                  <a:noAutofit/>
                </a:bodyPr>
                <a:lstStyle/>
                <a:p>
                  <a:pPr/>
                </a:p>
              </p:txBody>
            </p:sp>
            <p:sp>
              <p:nvSpPr>
                <p:cNvPr id="2918" name="Equation"/>
                <p:cNvSpPr txBox="1"/>
                <p:nvPr/>
              </p:nvSpPr>
              <p:spPr>
                <a:xfrm>
                  <a:off x="2028604" y="152235"/>
                  <a:ext cx="178343" cy="166172"/>
                </a:xfrm>
                <a:prstGeom prst="rect">
                  <a:avLst/>
                </a:prstGeom>
                <a:noFill/>
                <a:ln w="12700" cap="flat">
                  <a:noFill/>
                  <a:miter lim="400000"/>
                </a:ln>
                <a:effectLst/>
              </p:spPr>
              <p:txBody>
                <a:bodyPr wrap="none" lIns="0" tIns="0" rIns="0" bIns="0">
                  <a:spAutoFit/>
                </a:bodyPr>
                <a:lstStyle/>
                <a:p>
                  <a:pPr latinLnBrk="1">
                    <a:defRPr sz="1800">
                      <a:solidFill>
                        <a:srgbClr val="000000"/>
                      </a:solidFill>
                    </a:defRPr>
                  </a:pPr>
                  <a14:m>
                    <m:oMathPara>
                      <m:oMathParaPr>
                        <m:jc m:val="centerGroup"/>
                      </m:oMathParaPr>
                      <m:oMath>
                        <m:sSub>
                          <m:e>
                            <m:r>
                              <a:rPr xmlns:a="http://schemas.openxmlformats.org/drawingml/2006/main" sz="1900" i="1">
                                <a:solidFill>
                                  <a:srgbClr val="333333"/>
                                </a:solidFill>
                                <a:latin typeface="Cambria Math" panose="02040503050406030204" pitchFamily="18" charset="0"/>
                              </a:rPr>
                              <m:t>z</m:t>
                            </m:r>
                          </m:e>
                          <m:sub>
                            <m:r>
                              <a:rPr xmlns:a="http://schemas.openxmlformats.org/drawingml/2006/main" sz="1900" i="1">
                                <a:solidFill>
                                  <a:srgbClr val="333333"/>
                                </a:solidFill>
                                <a:latin typeface="Cambria Math" panose="02040503050406030204" pitchFamily="18" charset="0"/>
                              </a:rPr>
                              <m:t>0</m:t>
                            </m:r>
                          </m:sub>
                        </m:sSub>
                      </m:oMath>
                    </m:oMathPara>
                  </a14:m>
                  <a:endParaRPr sz="1900">
                    <a:solidFill>
                      <a:srgbClr val="333333"/>
                    </a:solidFill>
                  </a:endParaRPr>
                </a:p>
              </p:txBody>
            </p:sp>
          </p:grpSp>
          <p:grpSp>
            <p:nvGrpSpPr>
              <p:cNvPr id="2922" name="Group"/>
              <p:cNvGrpSpPr/>
              <p:nvPr/>
            </p:nvGrpSpPr>
            <p:grpSpPr>
              <a:xfrm>
                <a:off x="860666" y="0"/>
                <a:ext cx="271574" cy="2349142"/>
                <a:chOff x="0" y="0"/>
                <a:chExt cx="271572" cy="2349141"/>
              </a:xfrm>
            </p:grpSpPr>
            <p:sp>
              <p:nvSpPr>
                <p:cNvPr id="2920" name="Line"/>
                <p:cNvSpPr/>
                <p:nvPr/>
              </p:nvSpPr>
              <p:spPr>
                <a:xfrm flipV="1">
                  <a:off x="271572" y="0"/>
                  <a:ext cx="1" cy="2349142"/>
                </a:xfrm>
                <a:prstGeom prst="line">
                  <a:avLst/>
                </a:prstGeom>
                <a:noFill/>
                <a:ln w="25400" cap="flat">
                  <a:solidFill>
                    <a:schemeClr val="accent4">
                      <a:lumOff val="-3294"/>
                    </a:schemeClr>
                  </a:solidFill>
                  <a:prstDash val="solid"/>
                  <a:round/>
                  <a:tailEnd type="triangle" w="med" len="med"/>
                </a:ln>
                <a:effectLst/>
              </p:spPr>
              <p:txBody>
                <a:bodyPr wrap="square" lIns="0" tIns="0" rIns="0" bIns="0" numCol="1" anchor="t">
                  <a:noAutofit/>
                </a:bodyPr>
                <a:lstStyle/>
                <a:p>
                  <a:pPr/>
                </a:p>
              </p:txBody>
            </p:sp>
            <p:sp>
              <p:nvSpPr>
                <p:cNvPr id="2921" name="Equation"/>
                <p:cNvSpPr txBox="1"/>
                <p:nvPr/>
              </p:nvSpPr>
              <p:spPr>
                <a:xfrm>
                  <a:off x="0" y="107720"/>
                  <a:ext cx="177787" cy="189632"/>
                </a:xfrm>
                <a:prstGeom prst="rect">
                  <a:avLst/>
                </a:prstGeom>
                <a:noFill/>
                <a:ln w="12700" cap="flat">
                  <a:noFill/>
                  <a:miter lim="400000"/>
                </a:ln>
                <a:effectLst/>
              </p:spPr>
              <p:txBody>
                <a:bodyPr wrap="none" lIns="0" tIns="0" rIns="0" bIns="0">
                  <a:spAutoFit/>
                </a:bodyPr>
                <a:lstStyle/>
                <a:p>
                  <a:pPr latinLnBrk="1">
                    <a:defRPr sz="1800">
                      <a:solidFill>
                        <a:srgbClr val="000000"/>
                      </a:solidFill>
                    </a:defRPr>
                  </a:pPr>
                  <a14:m>
                    <m:oMathPara>
                      <m:oMathParaPr>
                        <m:jc m:val="centerGroup"/>
                      </m:oMathParaPr>
                      <m:oMath>
                        <m:sSub>
                          <m:e>
                            <m:r>
                              <a:rPr xmlns:a="http://schemas.openxmlformats.org/drawingml/2006/main" sz="2200" i="1">
                                <a:solidFill>
                                  <a:srgbClr val="333333"/>
                                </a:solidFill>
                                <a:latin typeface="Cambria Math" panose="02040503050406030204" pitchFamily="18" charset="0"/>
                              </a:rPr>
                              <m:t>z</m:t>
                            </m:r>
                          </m:e>
                          <m:sub>
                            <m:r>
                              <a:rPr xmlns:a="http://schemas.openxmlformats.org/drawingml/2006/main" sz="2200" i="1">
                                <a:solidFill>
                                  <a:srgbClr val="333333"/>
                                </a:solidFill>
                                <a:latin typeface="Cambria Math" panose="02040503050406030204" pitchFamily="18" charset="0"/>
                              </a:rPr>
                              <m:t>1</m:t>
                            </m:r>
                          </m:sub>
                        </m:sSub>
                      </m:oMath>
                    </m:oMathPara>
                  </a14:m>
                  <a:endParaRPr sz="2200">
                    <a:solidFill>
                      <a:srgbClr val="333333"/>
                    </a:solidFill>
                  </a:endParaRPr>
                </a:p>
              </p:txBody>
            </p:sp>
          </p:grpSp>
        </p:grpSp>
        <p:sp>
          <p:nvSpPr>
            <p:cNvPr id="2924" name="Circle"/>
            <p:cNvSpPr/>
            <p:nvPr/>
          </p:nvSpPr>
          <p:spPr>
            <a:xfrm>
              <a:off x="1216300" y="1324703"/>
              <a:ext cx="85627" cy="85627"/>
            </a:xfrm>
            <a:prstGeom prst="ellipse">
              <a:avLst/>
            </a:prstGeom>
            <a:solidFill>
              <a:srgbClr val="FF212B"/>
            </a:solidFill>
            <a:ln w="12700" cap="flat">
              <a:noFill/>
              <a:miter lim="400000"/>
            </a:ln>
            <a:effectLst/>
          </p:spPr>
          <p:txBody>
            <a:bodyPr wrap="square" lIns="0" tIns="0" rIns="0" bIns="0" numCol="1" anchor="t">
              <a:noAutofit/>
            </a:bodyPr>
            <a:lstStyle/>
            <a:p>
              <a:pPr/>
            </a:p>
          </p:txBody>
        </p:sp>
        <p:sp>
          <p:nvSpPr>
            <p:cNvPr id="2925" name="Equation"/>
            <p:cNvSpPr txBox="1"/>
            <p:nvPr/>
          </p:nvSpPr>
          <p:spPr>
            <a:xfrm>
              <a:off x="1002987" y="1179128"/>
              <a:ext cx="194307" cy="112307"/>
            </a:xfrm>
            <a:prstGeom prst="rect">
              <a:avLst/>
            </a:prstGeom>
            <a:noFill/>
            <a:ln w="12700" cap="flat">
              <a:noFill/>
              <a:miter lim="400000"/>
            </a:ln>
            <a:effectLst/>
          </p:spPr>
          <p:txBody>
            <a:bodyPr wrap="none" lIns="0" tIns="0" rIns="0" bIns="0">
              <a:spAutoFit/>
            </a:bodyPr>
            <a:lstStyle/>
            <a:p>
              <a:pPr latinLnBrk="1">
                <a:defRPr sz="1800">
                  <a:solidFill>
                    <a:srgbClr val="000000"/>
                  </a:solidFill>
                </a:defRPr>
              </a:pPr>
              <a14:m>
                <m:oMathPara>
                  <m:oMathParaPr>
                    <m:jc m:val="centerGroup"/>
                  </m:oMathParaPr>
                  <m:oMath>
                    <m:sSup>
                      <m:e>
                        <m:r>
                          <a:rPr xmlns:a="http://schemas.openxmlformats.org/drawingml/2006/main" sz="900" i="1">
                            <a:solidFill>
                              <a:srgbClr val="333333"/>
                            </a:solidFill>
                            <a:latin typeface="Cambria Math" panose="02040503050406030204" pitchFamily="18" charset="0"/>
                          </a:rPr>
                          <m:t>Z</m:t>
                        </m:r>
                      </m:e>
                      <m:sup>
                        <m:r>
                          <a:rPr xmlns:a="http://schemas.openxmlformats.org/drawingml/2006/main" sz="900" i="1">
                            <a:solidFill>
                              <a:srgbClr val="333333"/>
                            </a:solidFill>
                            <a:latin typeface="Cambria Math" panose="02040503050406030204" pitchFamily="18" charset="0"/>
                          </a:rPr>
                          <m:t>(</m:t>
                        </m:r>
                        <m:r>
                          <a:rPr xmlns:a="http://schemas.openxmlformats.org/drawingml/2006/main" sz="900" i="1">
                            <a:solidFill>
                              <a:srgbClr val="333333"/>
                            </a:solidFill>
                            <a:latin typeface="Cambria Math" panose="02040503050406030204" pitchFamily="18" charset="0"/>
                          </a:rPr>
                          <m:t>5</m:t>
                        </m:r>
                        <m:r>
                          <a:rPr xmlns:a="http://schemas.openxmlformats.org/drawingml/2006/main" sz="900" i="1">
                            <a:solidFill>
                              <a:srgbClr val="333333"/>
                            </a:solidFill>
                            <a:latin typeface="Cambria Math" panose="02040503050406030204" pitchFamily="18" charset="0"/>
                          </a:rPr>
                          <m:t>)</m:t>
                        </m:r>
                      </m:sup>
                    </m:sSup>
                  </m:oMath>
                </m:oMathPara>
              </a14:m>
              <a:endParaRPr sz="900">
                <a:solidFill>
                  <a:srgbClr val="333333"/>
                </a:solidFill>
              </a:endParaRPr>
            </a:p>
          </p:txBody>
        </p:sp>
        <p:sp>
          <p:nvSpPr>
            <p:cNvPr id="2926" name="Circle"/>
            <p:cNvSpPr/>
            <p:nvPr/>
          </p:nvSpPr>
          <p:spPr>
            <a:xfrm>
              <a:off x="1516608" y="1689654"/>
              <a:ext cx="85627" cy="85627"/>
            </a:xfrm>
            <a:prstGeom prst="ellipse">
              <a:avLst/>
            </a:prstGeom>
            <a:solidFill>
              <a:srgbClr val="FF212B"/>
            </a:solidFill>
            <a:ln w="12700" cap="flat">
              <a:noFill/>
              <a:miter lim="400000"/>
            </a:ln>
            <a:effectLst/>
          </p:spPr>
          <p:txBody>
            <a:bodyPr wrap="square" lIns="0" tIns="0" rIns="0" bIns="0" numCol="1" anchor="t">
              <a:noAutofit/>
            </a:bodyPr>
            <a:lstStyle/>
            <a:p>
              <a:pPr/>
            </a:p>
          </p:txBody>
        </p:sp>
        <p:sp>
          <p:nvSpPr>
            <p:cNvPr id="2927" name="Equation"/>
            <p:cNvSpPr txBox="1"/>
            <p:nvPr/>
          </p:nvSpPr>
          <p:spPr>
            <a:xfrm>
              <a:off x="1303295" y="1544080"/>
              <a:ext cx="191361" cy="111088"/>
            </a:xfrm>
            <a:prstGeom prst="rect">
              <a:avLst/>
            </a:prstGeom>
            <a:noFill/>
            <a:ln w="12700" cap="flat">
              <a:noFill/>
              <a:miter lim="400000"/>
            </a:ln>
            <a:effectLst/>
          </p:spPr>
          <p:txBody>
            <a:bodyPr wrap="none" lIns="0" tIns="0" rIns="0" bIns="0">
              <a:spAutoFit/>
            </a:bodyPr>
            <a:lstStyle/>
            <a:p>
              <a:pPr latinLnBrk="1">
                <a:defRPr sz="1800">
                  <a:solidFill>
                    <a:srgbClr val="000000"/>
                  </a:solidFill>
                </a:defRPr>
              </a:pPr>
              <a14:m>
                <m:oMathPara>
                  <m:oMathParaPr>
                    <m:jc m:val="centerGroup"/>
                  </m:oMathParaPr>
                  <m:oMath>
                    <m:sSup>
                      <m:e>
                        <m:r>
                          <a:rPr xmlns:a="http://schemas.openxmlformats.org/drawingml/2006/main" sz="900" i="1">
                            <a:solidFill>
                              <a:srgbClr val="333333"/>
                            </a:solidFill>
                            <a:latin typeface="Cambria Math" panose="02040503050406030204" pitchFamily="18" charset="0"/>
                          </a:rPr>
                          <m:t>Z</m:t>
                        </m:r>
                      </m:e>
                      <m:sup>
                        <m:r>
                          <a:rPr xmlns:a="http://schemas.openxmlformats.org/drawingml/2006/main" sz="900" i="1">
                            <a:solidFill>
                              <a:srgbClr val="333333"/>
                            </a:solidFill>
                            <a:latin typeface="Cambria Math" panose="02040503050406030204" pitchFamily="18" charset="0"/>
                          </a:rPr>
                          <m:t>(</m:t>
                        </m:r>
                        <m:r>
                          <a:rPr xmlns:a="http://schemas.openxmlformats.org/drawingml/2006/main" sz="900" i="1">
                            <a:solidFill>
                              <a:srgbClr val="333333"/>
                            </a:solidFill>
                            <a:latin typeface="Cambria Math" panose="02040503050406030204" pitchFamily="18" charset="0"/>
                          </a:rPr>
                          <m:t>4</m:t>
                        </m:r>
                        <m:r>
                          <a:rPr xmlns:a="http://schemas.openxmlformats.org/drawingml/2006/main" sz="900" i="1">
                            <a:solidFill>
                              <a:srgbClr val="333333"/>
                            </a:solidFill>
                            <a:latin typeface="Cambria Math" panose="02040503050406030204" pitchFamily="18" charset="0"/>
                          </a:rPr>
                          <m:t>)</m:t>
                        </m:r>
                      </m:sup>
                    </m:sSup>
                  </m:oMath>
                </m:oMathPara>
              </a14:m>
              <a:endParaRPr sz="900">
                <a:solidFill>
                  <a:srgbClr val="333333"/>
                </a:solidFill>
              </a:endParaRPr>
            </a:p>
          </p:txBody>
        </p:sp>
        <p:sp>
          <p:nvSpPr>
            <p:cNvPr id="2928" name="Circle"/>
            <p:cNvSpPr/>
            <p:nvPr/>
          </p:nvSpPr>
          <p:spPr>
            <a:xfrm>
              <a:off x="2428441" y="1548855"/>
              <a:ext cx="85627" cy="85627"/>
            </a:xfrm>
            <a:prstGeom prst="ellipse">
              <a:avLst/>
            </a:prstGeom>
            <a:solidFill>
              <a:srgbClr val="FF212B"/>
            </a:solidFill>
            <a:ln w="12700" cap="flat">
              <a:noFill/>
              <a:miter lim="400000"/>
            </a:ln>
            <a:effectLst/>
          </p:spPr>
          <p:txBody>
            <a:bodyPr wrap="square" lIns="0" tIns="0" rIns="0" bIns="0" numCol="1" anchor="t">
              <a:noAutofit/>
            </a:bodyPr>
            <a:lstStyle/>
            <a:p>
              <a:pPr/>
            </a:p>
          </p:txBody>
        </p:sp>
        <p:sp>
          <p:nvSpPr>
            <p:cNvPr id="2929" name="Circle"/>
            <p:cNvSpPr/>
            <p:nvPr/>
          </p:nvSpPr>
          <p:spPr>
            <a:xfrm>
              <a:off x="1502766" y="1050275"/>
              <a:ext cx="85627" cy="85627"/>
            </a:xfrm>
            <a:prstGeom prst="ellipse">
              <a:avLst/>
            </a:prstGeom>
            <a:solidFill>
              <a:srgbClr val="FF212B"/>
            </a:solidFill>
            <a:ln w="12700" cap="flat">
              <a:noFill/>
              <a:miter lim="400000"/>
            </a:ln>
            <a:effectLst/>
          </p:spPr>
          <p:txBody>
            <a:bodyPr wrap="square" lIns="0" tIns="0" rIns="0" bIns="0" numCol="1" anchor="t">
              <a:noAutofit/>
            </a:bodyPr>
            <a:lstStyle/>
            <a:p>
              <a:pPr/>
            </a:p>
          </p:txBody>
        </p:sp>
        <p:sp>
          <p:nvSpPr>
            <p:cNvPr id="2930" name="Circle"/>
            <p:cNvSpPr/>
            <p:nvPr/>
          </p:nvSpPr>
          <p:spPr>
            <a:xfrm>
              <a:off x="2194389" y="1216331"/>
              <a:ext cx="85627" cy="85626"/>
            </a:xfrm>
            <a:prstGeom prst="ellipse">
              <a:avLst/>
            </a:prstGeom>
            <a:solidFill>
              <a:srgbClr val="FF212B"/>
            </a:solidFill>
            <a:ln w="12700" cap="flat">
              <a:noFill/>
              <a:miter lim="400000"/>
            </a:ln>
            <a:effectLst/>
          </p:spPr>
          <p:txBody>
            <a:bodyPr wrap="square" lIns="0" tIns="0" rIns="0" bIns="0" numCol="1" anchor="t">
              <a:noAutofit/>
            </a:bodyPr>
            <a:lstStyle/>
            <a:p>
              <a:pPr/>
            </a:p>
          </p:txBody>
        </p:sp>
        <p:sp>
          <p:nvSpPr>
            <p:cNvPr id="2931" name="Circle"/>
            <p:cNvSpPr/>
            <p:nvPr/>
          </p:nvSpPr>
          <p:spPr>
            <a:xfrm>
              <a:off x="2267863" y="1725963"/>
              <a:ext cx="85627" cy="85627"/>
            </a:xfrm>
            <a:prstGeom prst="ellipse">
              <a:avLst/>
            </a:prstGeom>
            <a:solidFill>
              <a:srgbClr val="FF212B"/>
            </a:solidFill>
            <a:ln w="12700" cap="flat">
              <a:noFill/>
              <a:miter lim="400000"/>
            </a:ln>
            <a:effectLst/>
          </p:spPr>
          <p:txBody>
            <a:bodyPr wrap="square" lIns="0" tIns="0" rIns="0" bIns="0" numCol="1" anchor="t">
              <a:noAutofit/>
            </a:bodyPr>
            <a:lstStyle/>
            <a:p>
              <a:pPr/>
            </a:p>
          </p:txBody>
        </p:sp>
        <p:sp>
          <p:nvSpPr>
            <p:cNvPr id="2932" name="Circle"/>
            <p:cNvSpPr/>
            <p:nvPr/>
          </p:nvSpPr>
          <p:spPr>
            <a:xfrm>
              <a:off x="2662493" y="1326625"/>
              <a:ext cx="85627" cy="85627"/>
            </a:xfrm>
            <a:prstGeom prst="ellipse">
              <a:avLst/>
            </a:prstGeom>
            <a:solidFill>
              <a:srgbClr val="FF212B"/>
            </a:solidFill>
            <a:ln w="12700" cap="flat">
              <a:noFill/>
              <a:miter lim="400000"/>
            </a:ln>
            <a:effectLst/>
          </p:spPr>
          <p:txBody>
            <a:bodyPr wrap="square" lIns="0" tIns="0" rIns="0" bIns="0" numCol="1" anchor="t">
              <a:noAutofit/>
            </a:bodyPr>
            <a:lstStyle/>
            <a:p>
              <a:pPr/>
            </a:p>
          </p:txBody>
        </p:sp>
        <p:sp>
          <p:nvSpPr>
            <p:cNvPr id="2933" name="Not Symmetrical…"/>
            <p:cNvSpPr txBox="1"/>
            <p:nvPr/>
          </p:nvSpPr>
          <p:spPr>
            <a:xfrm>
              <a:off x="-1" y="2589428"/>
              <a:ext cx="1674367" cy="45263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p>
              <a:pPr algn="r">
                <a:defRPr sz="1100"/>
              </a:pPr>
              <a:r>
                <a:t>Not Symmetrical</a:t>
              </a:r>
            </a:p>
            <a:p>
              <a:pPr algn="r">
                <a:defRPr sz="1100"/>
              </a:pPr>
              <a:r>
                <a:t>Not centred around origin</a:t>
              </a:r>
            </a:p>
            <a:p>
              <a:pPr algn="r">
                <a:defRPr sz="1100"/>
              </a:pPr>
              <a:r>
                <a:t>“Discreet” Encoding Space</a:t>
              </a:r>
            </a:p>
          </p:txBody>
        </p:sp>
        <p:sp>
          <p:nvSpPr>
            <p:cNvPr id="2934" name="Group"/>
            <p:cNvSpPr/>
            <p:nvPr/>
          </p:nvSpPr>
          <p:spPr>
            <a:xfrm>
              <a:off x="1685894" y="405311"/>
              <a:ext cx="85626" cy="85627"/>
            </a:xfrm>
            <a:prstGeom prst="ellipse">
              <a:avLst/>
            </a:prstGeom>
            <a:solidFill>
              <a:srgbClr val="FF212B"/>
            </a:solidFill>
            <a:ln w="12700" cap="flat">
              <a:noFill/>
              <a:miter lim="400000"/>
            </a:ln>
            <a:effectLst/>
          </p:spPr>
          <p:txBody>
            <a:bodyPr wrap="square" lIns="0" tIns="0" rIns="0" bIns="0" numCol="1" anchor="t">
              <a:noAutofit/>
            </a:bodyPr>
            <a:lstStyle/>
            <a:p>
              <a:pPr/>
            </a:p>
          </p:txBody>
        </p:sp>
        <p:sp>
          <p:nvSpPr>
            <p:cNvPr id="2935" name="Circle"/>
            <p:cNvSpPr/>
            <p:nvPr/>
          </p:nvSpPr>
          <p:spPr>
            <a:xfrm>
              <a:off x="2267863" y="565959"/>
              <a:ext cx="85627" cy="85627"/>
            </a:xfrm>
            <a:prstGeom prst="ellipse">
              <a:avLst/>
            </a:prstGeom>
            <a:solidFill>
              <a:srgbClr val="FF212B"/>
            </a:solidFill>
            <a:ln w="12700" cap="flat">
              <a:noFill/>
              <a:miter lim="400000"/>
            </a:ln>
            <a:effectLst/>
          </p:spPr>
          <p:txBody>
            <a:bodyPr wrap="square" lIns="0" tIns="0" rIns="0" bIns="0" numCol="1" anchor="t">
              <a:noAutofit/>
            </a:bodyPr>
            <a:lstStyle/>
            <a:p>
              <a:pPr/>
            </a:p>
          </p:txBody>
        </p:sp>
        <p:sp>
          <p:nvSpPr>
            <p:cNvPr id="2936" name="Circle"/>
            <p:cNvSpPr/>
            <p:nvPr/>
          </p:nvSpPr>
          <p:spPr>
            <a:xfrm>
              <a:off x="1812894" y="0"/>
              <a:ext cx="85626" cy="85626"/>
            </a:xfrm>
            <a:prstGeom prst="ellipse">
              <a:avLst/>
            </a:prstGeom>
            <a:solidFill>
              <a:srgbClr val="FF212B"/>
            </a:solidFill>
            <a:ln w="12700" cap="flat">
              <a:noFill/>
              <a:miter lim="400000"/>
            </a:ln>
            <a:effectLst/>
          </p:spPr>
          <p:txBody>
            <a:bodyPr wrap="square" lIns="0" tIns="0" rIns="0" bIns="0" numCol="1" anchor="t">
              <a:noAutofit/>
            </a:bodyPr>
            <a:lstStyle/>
            <a:p>
              <a:pPr/>
            </a:p>
          </p:txBody>
        </p:sp>
        <p:sp>
          <p:nvSpPr>
            <p:cNvPr id="2937" name="Circle"/>
            <p:cNvSpPr/>
            <p:nvPr/>
          </p:nvSpPr>
          <p:spPr>
            <a:xfrm>
              <a:off x="1960733" y="312353"/>
              <a:ext cx="85627" cy="85627"/>
            </a:xfrm>
            <a:prstGeom prst="ellipse">
              <a:avLst/>
            </a:prstGeom>
            <a:solidFill>
              <a:srgbClr val="FF212B"/>
            </a:solidFill>
            <a:ln w="12700" cap="flat">
              <a:noFill/>
              <a:miter lim="400000"/>
            </a:ln>
            <a:effectLst/>
          </p:spPr>
          <p:txBody>
            <a:bodyPr wrap="square" lIns="0" tIns="0" rIns="0" bIns="0" numCol="1" anchor="t">
              <a:noAutofit/>
            </a:bodyPr>
            <a:lstStyle/>
            <a:p>
              <a:pPr/>
            </a:p>
          </p:txBody>
        </p:sp>
      </p:grpSp>
      <p:sp>
        <p:nvSpPr>
          <p:cNvPr id="2939" name="Read this if you’re interested: https://towardsdatascience.com/generating-new-faces-with-variational-autoencoders-d13cfcb5f0a8"/>
          <p:cNvSpPr txBox="1"/>
          <p:nvPr/>
        </p:nvSpPr>
        <p:spPr>
          <a:xfrm>
            <a:off x="224592" y="6578328"/>
            <a:ext cx="7234399" cy="135546"/>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000"/>
            </a:lvl1pPr>
          </a:lstStyle>
          <a:p>
            <a:pPr/>
            <a:r>
              <a:t>Read this if you’re interested: https://towardsdatascience.com/generating-new-faces-with-variational-autoencoders-d13cfcb5f0a8</a:t>
            </a:r>
          </a:p>
        </p:txBody>
      </p:sp>
      <p:grpSp>
        <p:nvGrpSpPr>
          <p:cNvPr id="3029" name="Group"/>
          <p:cNvGrpSpPr/>
          <p:nvPr/>
        </p:nvGrpSpPr>
        <p:grpSpPr>
          <a:xfrm>
            <a:off x="4860486" y="2456445"/>
            <a:ext cx="3228917" cy="3770519"/>
            <a:chOff x="0" y="0"/>
            <a:chExt cx="3228916" cy="3770518"/>
          </a:xfrm>
        </p:grpSpPr>
        <p:sp>
          <p:nvSpPr>
            <p:cNvPr id="2940" name="Line"/>
            <p:cNvSpPr/>
            <p:nvPr/>
          </p:nvSpPr>
          <p:spPr>
            <a:xfrm flipV="1">
              <a:off x="2956884" y="1847333"/>
              <a:ext cx="1" cy="635001"/>
            </a:xfrm>
            <a:prstGeom prst="line">
              <a:avLst/>
            </a:prstGeom>
            <a:noFill/>
            <a:ln w="12700" cap="flat">
              <a:solidFill>
                <a:srgbClr val="BAB9A0"/>
              </a:solidFill>
              <a:custDash>
                <a:ds d="200000" sp="200000"/>
              </a:custDash>
              <a:miter lim="400000"/>
            </a:ln>
            <a:effectLst/>
          </p:spPr>
          <p:txBody>
            <a:bodyPr wrap="square" lIns="0" tIns="0" rIns="0" bIns="0" numCol="1" anchor="t">
              <a:noAutofit/>
            </a:bodyPr>
            <a:lstStyle/>
            <a:p>
              <a:pPr/>
            </a:p>
          </p:txBody>
        </p:sp>
        <p:sp>
          <p:nvSpPr>
            <p:cNvPr id="2941" name="Circle"/>
            <p:cNvSpPr/>
            <p:nvPr/>
          </p:nvSpPr>
          <p:spPr>
            <a:xfrm>
              <a:off x="461959" y="1511396"/>
              <a:ext cx="1319383" cy="1319383"/>
            </a:xfrm>
            <a:prstGeom prst="ellipse">
              <a:avLst/>
            </a:prstGeom>
            <a:gradFill flip="none" rotWithShape="1">
              <a:gsLst>
                <a:gs pos="40116">
                  <a:srgbClr val="181244">
                    <a:alpha val="48469"/>
                  </a:srgbClr>
                </a:gs>
                <a:gs pos="52869">
                  <a:srgbClr val="7F869F">
                    <a:alpha val="48469"/>
                  </a:srgbClr>
                </a:gs>
                <a:gs pos="100000">
                  <a:srgbClr val="E5FAF9">
                    <a:alpha val="48469"/>
                  </a:srgbClr>
                </a:gs>
              </a:gsLst>
              <a:path path="circle">
                <a:fillToRect l="37721" t="-19636" r="62278" b="119636"/>
              </a:path>
            </a:gradFill>
            <a:ln w="12700" cap="flat">
              <a:solidFill>
                <a:schemeClr val="accent3">
                  <a:satOff val="-8067"/>
                  <a:lumOff val="-16549"/>
                  <a:alpha val="48469"/>
                </a:schemeClr>
              </a:solidFill>
              <a:prstDash val="sysDot"/>
              <a:miter lim="400000"/>
            </a:ln>
            <a:effectLst/>
          </p:spPr>
          <p:txBody>
            <a:bodyPr wrap="square" lIns="0" tIns="0" rIns="0" bIns="0" numCol="1" anchor="t">
              <a:noAutofit/>
            </a:bodyPr>
            <a:lstStyle/>
            <a:p>
              <a:pPr>
                <a:defRPr>
                  <a:solidFill>
                    <a:srgbClr val="11131D"/>
                  </a:solidFill>
                </a:defRPr>
              </a:pPr>
            </a:p>
          </p:txBody>
        </p:sp>
        <p:grpSp>
          <p:nvGrpSpPr>
            <p:cNvPr id="2945" name="Group"/>
            <p:cNvGrpSpPr/>
            <p:nvPr/>
          </p:nvGrpSpPr>
          <p:grpSpPr>
            <a:xfrm rot="5400000">
              <a:off x="1834932" y="1457340"/>
              <a:ext cx="1177271" cy="1270001"/>
              <a:chOff x="0" y="0"/>
              <a:chExt cx="1177270" cy="1270000"/>
            </a:xfrm>
          </p:grpSpPr>
          <p:sp>
            <p:nvSpPr>
              <p:cNvPr id="2942" name="Bell Curve"/>
              <p:cNvSpPr/>
              <p:nvPr/>
            </p:nvSpPr>
            <p:spPr>
              <a:xfrm>
                <a:off x="23814" y="63505"/>
                <a:ext cx="1146027" cy="114299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4" y="0"/>
                    </a:moveTo>
                    <a:cubicBezTo>
                      <a:pt x="87" y="0"/>
                      <a:pt x="0" y="87"/>
                      <a:pt x="0" y="194"/>
                    </a:cubicBezTo>
                    <a:lnTo>
                      <a:pt x="0" y="21404"/>
                    </a:lnTo>
                    <a:cubicBezTo>
                      <a:pt x="0" y="21511"/>
                      <a:pt x="87" y="21600"/>
                      <a:pt x="194" y="21600"/>
                    </a:cubicBezTo>
                    <a:lnTo>
                      <a:pt x="21406" y="21600"/>
                    </a:lnTo>
                    <a:cubicBezTo>
                      <a:pt x="21513" y="21600"/>
                      <a:pt x="21600" y="21511"/>
                      <a:pt x="21600" y="21404"/>
                    </a:cubicBezTo>
                    <a:lnTo>
                      <a:pt x="21600" y="20822"/>
                    </a:lnTo>
                    <a:cubicBezTo>
                      <a:pt x="21600" y="20715"/>
                      <a:pt x="21513" y="20628"/>
                      <a:pt x="21406" y="20628"/>
                    </a:cubicBezTo>
                    <a:lnTo>
                      <a:pt x="12165" y="20628"/>
                    </a:lnTo>
                    <a:lnTo>
                      <a:pt x="12165" y="19779"/>
                    </a:lnTo>
                    <a:lnTo>
                      <a:pt x="11626" y="19779"/>
                    </a:lnTo>
                    <a:lnTo>
                      <a:pt x="11626" y="20628"/>
                    </a:lnTo>
                    <a:lnTo>
                      <a:pt x="1163" y="20628"/>
                    </a:lnTo>
                    <a:cubicBezTo>
                      <a:pt x="1057" y="20628"/>
                      <a:pt x="970" y="20539"/>
                      <a:pt x="970" y="20432"/>
                    </a:cubicBezTo>
                    <a:lnTo>
                      <a:pt x="970" y="194"/>
                    </a:lnTo>
                    <a:cubicBezTo>
                      <a:pt x="970" y="87"/>
                      <a:pt x="883" y="0"/>
                      <a:pt x="776" y="0"/>
                    </a:cubicBezTo>
                    <a:lnTo>
                      <a:pt x="194" y="0"/>
                    </a:lnTo>
                    <a:close/>
                    <a:moveTo>
                      <a:pt x="11876" y="5159"/>
                    </a:moveTo>
                    <a:cubicBezTo>
                      <a:pt x="10741" y="5159"/>
                      <a:pt x="10243" y="6260"/>
                      <a:pt x="10080" y="6621"/>
                    </a:cubicBezTo>
                    <a:cubicBezTo>
                      <a:pt x="9717" y="7423"/>
                      <a:pt x="9465" y="8488"/>
                      <a:pt x="9172" y="9720"/>
                    </a:cubicBezTo>
                    <a:cubicBezTo>
                      <a:pt x="8905" y="10847"/>
                      <a:pt x="8601" y="12125"/>
                      <a:pt x="8166" y="13338"/>
                    </a:cubicBezTo>
                    <a:cubicBezTo>
                      <a:pt x="7432" y="15385"/>
                      <a:pt x="6483" y="16961"/>
                      <a:pt x="5344" y="18024"/>
                    </a:cubicBezTo>
                    <a:cubicBezTo>
                      <a:pt x="4185" y="19106"/>
                      <a:pt x="2822" y="19654"/>
                      <a:pt x="1293" y="19654"/>
                    </a:cubicBezTo>
                    <a:lnTo>
                      <a:pt x="1293" y="20410"/>
                    </a:lnTo>
                    <a:cubicBezTo>
                      <a:pt x="4654" y="20410"/>
                      <a:pt x="7277" y="18053"/>
                      <a:pt x="8876" y="13593"/>
                    </a:cubicBezTo>
                    <a:cubicBezTo>
                      <a:pt x="9325" y="12340"/>
                      <a:pt x="9634" y="11040"/>
                      <a:pt x="9906" y="9894"/>
                    </a:cubicBezTo>
                    <a:cubicBezTo>
                      <a:pt x="10433" y="7671"/>
                      <a:pt x="10849" y="5916"/>
                      <a:pt x="11876" y="5916"/>
                    </a:cubicBezTo>
                    <a:cubicBezTo>
                      <a:pt x="12815" y="5916"/>
                      <a:pt x="13161" y="7265"/>
                      <a:pt x="13648" y="9467"/>
                    </a:cubicBezTo>
                    <a:cubicBezTo>
                      <a:pt x="13935" y="10763"/>
                      <a:pt x="14259" y="12232"/>
                      <a:pt x="14842" y="13651"/>
                    </a:cubicBezTo>
                    <a:cubicBezTo>
                      <a:pt x="16579" y="17884"/>
                      <a:pt x="19106" y="20410"/>
                      <a:pt x="21600" y="20410"/>
                    </a:cubicBezTo>
                    <a:lnTo>
                      <a:pt x="21600" y="19654"/>
                    </a:lnTo>
                    <a:cubicBezTo>
                      <a:pt x="20557" y="19654"/>
                      <a:pt x="19457" y="19095"/>
                      <a:pt x="18417" y="18035"/>
                    </a:cubicBezTo>
                    <a:cubicBezTo>
                      <a:pt x="17339" y="16937"/>
                      <a:pt x="16343" y="15322"/>
                      <a:pt x="15538" y="13362"/>
                    </a:cubicBezTo>
                    <a:cubicBezTo>
                      <a:pt x="14981" y="12004"/>
                      <a:pt x="14664" y="10569"/>
                      <a:pt x="14384" y="9303"/>
                    </a:cubicBezTo>
                    <a:cubicBezTo>
                      <a:pt x="14136" y="8183"/>
                      <a:pt x="13923" y="7216"/>
                      <a:pt x="13593" y="6489"/>
                    </a:cubicBezTo>
                    <a:cubicBezTo>
                      <a:pt x="13186" y="5595"/>
                      <a:pt x="12624" y="5159"/>
                      <a:pt x="11876" y="5159"/>
                    </a:cubicBezTo>
                    <a:close/>
                    <a:moveTo>
                      <a:pt x="11626" y="6692"/>
                    </a:moveTo>
                    <a:lnTo>
                      <a:pt x="11626" y="7703"/>
                    </a:lnTo>
                    <a:lnTo>
                      <a:pt x="12165" y="7703"/>
                    </a:lnTo>
                    <a:lnTo>
                      <a:pt x="12165" y="6692"/>
                    </a:lnTo>
                    <a:lnTo>
                      <a:pt x="11626" y="6692"/>
                    </a:lnTo>
                    <a:close/>
                    <a:moveTo>
                      <a:pt x="11596" y="8905"/>
                    </a:moveTo>
                    <a:lnTo>
                      <a:pt x="11596" y="9916"/>
                    </a:lnTo>
                    <a:lnTo>
                      <a:pt x="12135" y="9916"/>
                    </a:lnTo>
                    <a:lnTo>
                      <a:pt x="12135" y="8905"/>
                    </a:lnTo>
                    <a:lnTo>
                      <a:pt x="11596" y="8905"/>
                    </a:lnTo>
                    <a:close/>
                    <a:moveTo>
                      <a:pt x="11626" y="11293"/>
                    </a:moveTo>
                    <a:lnTo>
                      <a:pt x="11626" y="12305"/>
                    </a:lnTo>
                    <a:lnTo>
                      <a:pt x="12165" y="12305"/>
                    </a:lnTo>
                    <a:lnTo>
                      <a:pt x="12165" y="11293"/>
                    </a:lnTo>
                    <a:lnTo>
                      <a:pt x="11626" y="11293"/>
                    </a:lnTo>
                    <a:close/>
                    <a:moveTo>
                      <a:pt x="11596" y="13316"/>
                    </a:moveTo>
                    <a:lnTo>
                      <a:pt x="11596" y="14327"/>
                    </a:lnTo>
                    <a:lnTo>
                      <a:pt x="12135" y="14327"/>
                    </a:lnTo>
                    <a:lnTo>
                      <a:pt x="12135" y="13316"/>
                    </a:lnTo>
                    <a:lnTo>
                      <a:pt x="11596" y="13316"/>
                    </a:lnTo>
                    <a:close/>
                    <a:moveTo>
                      <a:pt x="11626" y="15435"/>
                    </a:moveTo>
                    <a:lnTo>
                      <a:pt x="11626" y="16446"/>
                    </a:lnTo>
                    <a:lnTo>
                      <a:pt x="12165" y="16446"/>
                    </a:lnTo>
                    <a:lnTo>
                      <a:pt x="12165" y="15435"/>
                    </a:lnTo>
                    <a:lnTo>
                      <a:pt x="11626" y="15435"/>
                    </a:lnTo>
                    <a:close/>
                    <a:moveTo>
                      <a:pt x="11596" y="17590"/>
                    </a:moveTo>
                    <a:lnTo>
                      <a:pt x="11596" y="18601"/>
                    </a:lnTo>
                    <a:lnTo>
                      <a:pt x="12135" y="18601"/>
                    </a:lnTo>
                    <a:lnTo>
                      <a:pt x="12135" y="17590"/>
                    </a:lnTo>
                    <a:lnTo>
                      <a:pt x="11596" y="17590"/>
                    </a:lnTo>
                    <a:close/>
                  </a:path>
                </a:pathLst>
              </a:custGeom>
              <a:solidFill>
                <a:srgbClr val="BAB9A0"/>
              </a:solidFill>
              <a:ln w="3175" cap="flat">
                <a:solidFill>
                  <a:schemeClr val="accent4">
                    <a:lumOff val="20882"/>
                  </a:schemeClr>
                </a:solidFill>
                <a:prstDash val="solid"/>
                <a:miter lim="400000"/>
              </a:ln>
              <a:effectLst/>
            </p:spPr>
            <p:txBody>
              <a:bodyPr wrap="square" lIns="0" tIns="0" rIns="0" bIns="0" numCol="1" anchor="t">
                <a:noAutofit/>
              </a:bodyPr>
              <a:lstStyle/>
              <a:p>
                <a:pPr/>
              </a:p>
            </p:txBody>
          </p:sp>
          <p:sp>
            <p:nvSpPr>
              <p:cNvPr id="2943" name="Rectangle"/>
              <p:cNvSpPr/>
              <p:nvPr/>
            </p:nvSpPr>
            <p:spPr>
              <a:xfrm>
                <a:off x="0" y="0"/>
                <a:ext cx="85626" cy="1270000"/>
              </a:xfrm>
              <a:prstGeom prst="rect">
                <a:avLst/>
              </a:prstGeom>
              <a:solidFill>
                <a:srgbClr val="FFFFFF"/>
              </a:solidFill>
              <a:ln w="12700" cap="flat">
                <a:noFill/>
                <a:miter lim="400000"/>
              </a:ln>
              <a:effectLst/>
            </p:spPr>
            <p:txBody>
              <a:bodyPr wrap="square" lIns="0" tIns="0" rIns="0" bIns="0" numCol="1" anchor="t">
                <a:noAutofit/>
              </a:bodyPr>
              <a:lstStyle/>
              <a:p>
                <a:pPr/>
              </a:p>
            </p:txBody>
          </p:sp>
          <p:sp>
            <p:nvSpPr>
              <p:cNvPr id="2944" name="Rectangle"/>
              <p:cNvSpPr/>
              <p:nvPr/>
            </p:nvSpPr>
            <p:spPr>
              <a:xfrm>
                <a:off x="28068" y="1147860"/>
                <a:ext cx="1149203" cy="111088"/>
              </a:xfrm>
              <a:prstGeom prst="rect">
                <a:avLst/>
              </a:prstGeom>
              <a:solidFill>
                <a:srgbClr val="FFFFFF"/>
              </a:solidFill>
              <a:ln w="12700" cap="flat">
                <a:noFill/>
                <a:miter lim="400000"/>
              </a:ln>
              <a:effectLst/>
            </p:spPr>
            <p:txBody>
              <a:bodyPr wrap="square" lIns="0" tIns="0" rIns="0" bIns="0" numCol="1" anchor="t">
                <a:noAutofit/>
              </a:bodyPr>
              <a:lstStyle/>
              <a:p>
                <a:pPr/>
              </a:p>
            </p:txBody>
          </p:sp>
        </p:grpSp>
        <p:grpSp>
          <p:nvGrpSpPr>
            <p:cNvPr id="2949" name="Group"/>
            <p:cNvGrpSpPr/>
            <p:nvPr/>
          </p:nvGrpSpPr>
          <p:grpSpPr>
            <a:xfrm>
              <a:off x="480413" y="213072"/>
              <a:ext cx="1177271" cy="1270001"/>
              <a:chOff x="0" y="0"/>
              <a:chExt cx="1177270" cy="1270000"/>
            </a:xfrm>
          </p:grpSpPr>
          <p:sp>
            <p:nvSpPr>
              <p:cNvPr id="2946" name="Bell Curve"/>
              <p:cNvSpPr/>
              <p:nvPr/>
            </p:nvSpPr>
            <p:spPr>
              <a:xfrm>
                <a:off x="23814" y="63505"/>
                <a:ext cx="1146027" cy="114299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4" y="0"/>
                    </a:moveTo>
                    <a:cubicBezTo>
                      <a:pt x="87" y="0"/>
                      <a:pt x="0" y="87"/>
                      <a:pt x="0" y="194"/>
                    </a:cubicBezTo>
                    <a:lnTo>
                      <a:pt x="0" y="21404"/>
                    </a:lnTo>
                    <a:cubicBezTo>
                      <a:pt x="0" y="21511"/>
                      <a:pt x="87" y="21600"/>
                      <a:pt x="194" y="21600"/>
                    </a:cubicBezTo>
                    <a:lnTo>
                      <a:pt x="21406" y="21600"/>
                    </a:lnTo>
                    <a:cubicBezTo>
                      <a:pt x="21513" y="21600"/>
                      <a:pt x="21600" y="21511"/>
                      <a:pt x="21600" y="21404"/>
                    </a:cubicBezTo>
                    <a:lnTo>
                      <a:pt x="21600" y="20822"/>
                    </a:lnTo>
                    <a:cubicBezTo>
                      <a:pt x="21600" y="20715"/>
                      <a:pt x="21513" y="20628"/>
                      <a:pt x="21406" y="20628"/>
                    </a:cubicBezTo>
                    <a:lnTo>
                      <a:pt x="12165" y="20628"/>
                    </a:lnTo>
                    <a:lnTo>
                      <a:pt x="12165" y="19779"/>
                    </a:lnTo>
                    <a:lnTo>
                      <a:pt x="11626" y="19779"/>
                    </a:lnTo>
                    <a:lnTo>
                      <a:pt x="11626" y="20628"/>
                    </a:lnTo>
                    <a:lnTo>
                      <a:pt x="1163" y="20628"/>
                    </a:lnTo>
                    <a:cubicBezTo>
                      <a:pt x="1057" y="20628"/>
                      <a:pt x="970" y="20539"/>
                      <a:pt x="970" y="20432"/>
                    </a:cubicBezTo>
                    <a:lnTo>
                      <a:pt x="970" y="194"/>
                    </a:lnTo>
                    <a:cubicBezTo>
                      <a:pt x="970" y="87"/>
                      <a:pt x="883" y="0"/>
                      <a:pt x="776" y="0"/>
                    </a:cubicBezTo>
                    <a:lnTo>
                      <a:pt x="194" y="0"/>
                    </a:lnTo>
                    <a:close/>
                    <a:moveTo>
                      <a:pt x="11876" y="5159"/>
                    </a:moveTo>
                    <a:cubicBezTo>
                      <a:pt x="10741" y="5159"/>
                      <a:pt x="10243" y="6260"/>
                      <a:pt x="10080" y="6621"/>
                    </a:cubicBezTo>
                    <a:cubicBezTo>
                      <a:pt x="9717" y="7423"/>
                      <a:pt x="9465" y="8488"/>
                      <a:pt x="9172" y="9720"/>
                    </a:cubicBezTo>
                    <a:cubicBezTo>
                      <a:pt x="8905" y="10847"/>
                      <a:pt x="8601" y="12125"/>
                      <a:pt x="8166" y="13338"/>
                    </a:cubicBezTo>
                    <a:cubicBezTo>
                      <a:pt x="7432" y="15385"/>
                      <a:pt x="6483" y="16961"/>
                      <a:pt x="5344" y="18024"/>
                    </a:cubicBezTo>
                    <a:cubicBezTo>
                      <a:pt x="4185" y="19106"/>
                      <a:pt x="2822" y="19654"/>
                      <a:pt x="1293" y="19654"/>
                    </a:cubicBezTo>
                    <a:lnTo>
                      <a:pt x="1293" y="20410"/>
                    </a:lnTo>
                    <a:cubicBezTo>
                      <a:pt x="4654" y="20410"/>
                      <a:pt x="7277" y="18053"/>
                      <a:pt x="8876" y="13593"/>
                    </a:cubicBezTo>
                    <a:cubicBezTo>
                      <a:pt x="9325" y="12340"/>
                      <a:pt x="9634" y="11040"/>
                      <a:pt x="9906" y="9894"/>
                    </a:cubicBezTo>
                    <a:cubicBezTo>
                      <a:pt x="10433" y="7671"/>
                      <a:pt x="10849" y="5916"/>
                      <a:pt x="11876" y="5916"/>
                    </a:cubicBezTo>
                    <a:cubicBezTo>
                      <a:pt x="12815" y="5916"/>
                      <a:pt x="13161" y="7265"/>
                      <a:pt x="13648" y="9467"/>
                    </a:cubicBezTo>
                    <a:cubicBezTo>
                      <a:pt x="13935" y="10763"/>
                      <a:pt x="14259" y="12232"/>
                      <a:pt x="14842" y="13651"/>
                    </a:cubicBezTo>
                    <a:cubicBezTo>
                      <a:pt x="16579" y="17884"/>
                      <a:pt x="19106" y="20410"/>
                      <a:pt x="21600" y="20410"/>
                    </a:cubicBezTo>
                    <a:lnTo>
                      <a:pt x="21600" y="19654"/>
                    </a:lnTo>
                    <a:cubicBezTo>
                      <a:pt x="20557" y="19654"/>
                      <a:pt x="19457" y="19095"/>
                      <a:pt x="18417" y="18035"/>
                    </a:cubicBezTo>
                    <a:cubicBezTo>
                      <a:pt x="17339" y="16937"/>
                      <a:pt x="16343" y="15322"/>
                      <a:pt x="15538" y="13362"/>
                    </a:cubicBezTo>
                    <a:cubicBezTo>
                      <a:pt x="14981" y="12004"/>
                      <a:pt x="14664" y="10569"/>
                      <a:pt x="14384" y="9303"/>
                    </a:cubicBezTo>
                    <a:cubicBezTo>
                      <a:pt x="14136" y="8183"/>
                      <a:pt x="13923" y="7216"/>
                      <a:pt x="13593" y="6489"/>
                    </a:cubicBezTo>
                    <a:cubicBezTo>
                      <a:pt x="13186" y="5595"/>
                      <a:pt x="12624" y="5159"/>
                      <a:pt x="11876" y="5159"/>
                    </a:cubicBezTo>
                    <a:close/>
                    <a:moveTo>
                      <a:pt x="11626" y="6692"/>
                    </a:moveTo>
                    <a:lnTo>
                      <a:pt x="11626" y="7703"/>
                    </a:lnTo>
                    <a:lnTo>
                      <a:pt x="12165" y="7703"/>
                    </a:lnTo>
                    <a:lnTo>
                      <a:pt x="12165" y="6692"/>
                    </a:lnTo>
                    <a:lnTo>
                      <a:pt x="11626" y="6692"/>
                    </a:lnTo>
                    <a:close/>
                    <a:moveTo>
                      <a:pt x="11596" y="8905"/>
                    </a:moveTo>
                    <a:lnTo>
                      <a:pt x="11596" y="9916"/>
                    </a:lnTo>
                    <a:lnTo>
                      <a:pt x="12135" y="9916"/>
                    </a:lnTo>
                    <a:lnTo>
                      <a:pt x="12135" y="8905"/>
                    </a:lnTo>
                    <a:lnTo>
                      <a:pt x="11596" y="8905"/>
                    </a:lnTo>
                    <a:close/>
                    <a:moveTo>
                      <a:pt x="11626" y="11293"/>
                    </a:moveTo>
                    <a:lnTo>
                      <a:pt x="11626" y="12305"/>
                    </a:lnTo>
                    <a:lnTo>
                      <a:pt x="12165" y="12305"/>
                    </a:lnTo>
                    <a:lnTo>
                      <a:pt x="12165" y="11293"/>
                    </a:lnTo>
                    <a:lnTo>
                      <a:pt x="11626" y="11293"/>
                    </a:lnTo>
                    <a:close/>
                    <a:moveTo>
                      <a:pt x="11596" y="13316"/>
                    </a:moveTo>
                    <a:lnTo>
                      <a:pt x="11596" y="14327"/>
                    </a:lnTo>
                    <a:lnTo>
                      <a:pt x="12135" y="14327"/>
                    </a:lnTo>
                    <a:lnTo>
                      <a:pt x="12135" y="13316"/>
                    </a:lnTo>
                    <a:lnTo>
                      <a:pt x="11596" y="13316"/>
                    </a:lnTo>
                    <a:close/>
                    <a:moveTo>
                      <a:pt x="11626" y="15435"/>
                    </a:moveTo>
                    <a:lnTo>
                      <a:pt x="11626" y="16446"/>
                    </a:lnTo>
                    <a:lnTo>
                      <a:pt x="12165" y="16446"/>
                    </a:lnTo>
                    <a:lnTo>
                      <a:pt x="12165" y="15435"/>
                    </a:lnTo>
                    <a:lnTo>
                      <a:pt x="11626" y="15435"/>
                    </a:lnTo>
                    <a:close/>
                    <a:moveTo>
                      <a:pt x="11596" y="17590"/>
                    </a:moveTo>
                    <a:lnTo>
                      <a:pt x="11596" y="18601"/>
                    </a:lnTo>
                    <a:lnTo>
                      <a:pt x="12135" y="18601"/>
                    </a:lnTo>
                    <a:lnTo>
                      <a:pt x="12135" y="17590"/>
                    </a:lnTo>
                    <a:lnTo>
                      <a:pt x="11596" y="17590"/>
                    </a:lnTo>
                    <a:close/>
                  </a:path>
                </a:pathLst>
              </a:custGeom>
              <a:solidFill>
                <a:srgbClr val="BAB9A0"/>
              </a:solidFill>
              <a:ln w="3175" cap="flat">
                <a:solidFill>
                  <a:schemeClr val="accent4">
                    <a:lumOff val="20882"/>
                  </a:schemeClr>
                </a:solidFill>
                <a:prstDash val="solid"/>
                <a:miter lim="400000"/>
              </a:ln>
              <a:effectLst/>
            </p:spPr>
            <p:txBody>
              <a:bodyPr wrap="square" lIns="0" tIns="0" rIns="0" bIns="0" numCol="1" anchor="t">
                <a:noAutofit/>
              </a:bodyPr>
              <a:lstStyle/>
              <a:p>
                <a:pPr/>
              </a:p>
            </p:txBody>
          </p:sp>
          <p:sp>
            <p:nvSpPr>
              <p:cNvPr id="2947" name="Rectangle"/>
              <p:cNvSpPr/>
              <p:nvPr/>
            </p:nvSpPr>
            <p:spPr>
              <a:xfrm>
                <a:off x="0" y="0"/>
                <a:ext cx="85626" cy="1270000"/>
              </a:xfrm>
              <a:prstGeom prst="rect">
                <a:avLst/>
              </a:prstGeom>
              <a:solidFill>
                <a:srgbClr val="FFFFFF"/>
              </a:solidFill>
              <a:ln w="12700" cap="flat">
                <a:noFill/>
                <a:miter lim="400000"/>
              </a:ln>
              <a:effectLst/>
            </p:spPr>
            <p:txBody>
              <a:bodyPr wrap="square" lIns="0" tIns="0" rIns="0" bIns="0" numCol="1" anchor="t">
                <a:noAutofit/>
              </a:bodyPr>
              <a:lstStyle/>
              <a:p>
                <a:pPr/>
              </a:p>
            </p:txBody>
          </p:sp>
          <p:sp>
            <p:nvSpPr>
              <p:cNvPr id="2948" name="Rectangle"/>
              <p:cNvSpPr/>
              <p:nvPr/>
            </p:nvSpPr>
            <p:spPr>
              <a:xfrm>
                <a:off x="28068" y="1147860"/>
                <a:ext cx="1149203" cy="111088"/>
              </a:xfrm>
              <a:prstGeom prst="rect">
                <a:avLst/>
              </a:prstGeom>
              <a:solidFill>
                <a:srgbClr val="FFFFFF"/>
              </a:solidFill>
              <a:ln w="12700" cap="flat">
                <a:noFill/>
                <a:miter lim="400000"/>
              </a:ln>
              <a:effectLst/>
            </p:spPr>
            <p:txBody>
              <a:bodyPr wrap="square" lIns="0" tIns="0" rIns="0" bIns="0" numCol="1" anchor="t">
                <a:noAutofit/>
              </a:bodyPr>
              <a:lstStyle/>
              <a:p>
                <a:pPr/>
              </a:p>
            </p:txBody>
          </p:sp>
        </p:grpSp>
        <p:sp>
          <p:nvSpPr>
            <p:cNvPr id="2950" name="Circle"/>
            <p:cNvSpPr/>
            <p:nvPr/>
          </p:nvSpPr>
          <p:spPr>
            <a:xfrm>
              <a:off x="1443688" y="2027132"/>
              <a:ext cx="85627" cy="85627"/>
            </a:xfrm>
            <a:prstGeom prst="ellipse">
              <a:avLst/>
            </a:prstGeom>
            <a:solidFill>
              <a:srgbClr val="FF212B"/>
            </a:solidFill>
            <a:ln w="12700" cap="flat">
              <a:noFill/>
              <a:miter lim="400000"/>
            </a:ln>
            <a:effectLst/>
          </p:spPr>
          <p:txBody>
            <a:bodyPr wrap="square" lIns="0" tIns="0" rIns="0" bIns="0" numCol="1" anchor="t">
              <a:noAutofit/>
            </a:bodyPr>
            <a:lstStyle/>
            <a:p>
              <a:pPr/>
            </a:p>
          </p:txBody>
        </p:sp>
        <p:sp>
          <p:nvSpPr>
            <p:cNvPr id="2951" name="Circle"/>
            <p:cNvSpPr/>
            <p:nvPr/>
          </p:nvSpPr>
          <p:spPr>
            <a:xfrm>
              <a:off x="1333146" y="2031662"/>
              <a:ext cx="85627" cy="85626"/>
            </a:xfrm>
            <a:prstGeom prst="ellipse">
              <a:avLst/>
            </a:prstGeom>
            <a:solidFill>
              <a:srgbClr val="FF212B"/>
            </a:solidFill>
            <a:ln w="12700" cap="flat">
              <a:noFill/>
              <a:miter lim="400000"/>
            </a:ln>
            <a:effectLst/>
          </p:spPr>
          <p:txBody>
            <a:bodyPr wrap="square" lIns="0" tIns="0" rIns="0" bIns="0" numCol="1" anchor="t">
              <a:noAutofit/>
            </a:bodyPr>
            <a:lstStyle/>
            <a:p>
              <a:pPr/>
            </a:p>
          </p:txBody>
        </p:sp>
        <p:sp>
          <p:nvSpPr>
            <p:cNvPr id="2952" name="Circle"/>
            <p:cNvSpPr/>
            <p:nvPr/>
          </p:nvSpPr>
          <p:spPr>
            <a:xfrm>
              <a:off x="1388417" y="2130777"/>
              <a:ext cx="85627" cy="85627"/>
            </a:xfrm>
            <a:prstGeom prst="ellipse">
              <a:avLst/>
            </a:prstGeom>
            <a:solidFill>
              <a:srgbClr val="FF212B"/>
            </a:solidFill>
            <a:ln w="12700" cap="flat">
              <a:noFill/>
              <a:miter lim="400000"/>
            </a:ln>
            <a:effectLst/>
          </p:spPr>
          <p:txBody>
            <a:bodyPr wrap="square" lIns="0" tIns="0" rIns="0" bIns="0" numCol="1" anchor="t">
              <a:noAutofit/>
            </a:bodyPr>
            <a:lstStyle/>
            <a:p>
              <a:pPr/>
            </a:p>
          </p:txBody>
        </p:sp>
        <p:sp>
          <p:nvSpPr>
            <p:cNvPr id="2953" name="Circle"/>
            <p:cNvSpPr/>
            <p:nvPr/>
          </p:nvSpPr>
          <p:spPr>
            <a:xfrm>
              <a:off x="1234962" y="2068298"/>
              <a:ext cx="85626" cy="85626"/>
            </a:xfrm>
            <a:prstGeom prst="ellipse">
              <a:avLst/>
            </a:prstGeom>
            <a:solidFill>
              <a:srgbClr val="FF212B"/>
            </a:solidFill>
            <a:ln w="12700" cap="flat">
              <a:noFill/>
              <a:miter lim="400000"/>
            </a:ln>
            <a:effectLst/>
          </p:spPr>
          <p:txBody>
            <a:bodyPr wrap="square" lIns="0" tIns="0" rIns="0" bIns="0" numCol="1" anchor="t">
              <a:noAutofit/>
            </a:bodyPr>
            <a:lstStyle/>
            <a:p>
              <a:pPr/>
            </a:p>
          </p:txBody>
        </p:sp>
        <p:sp>
          <p:nvSpPr>
            <p:cNvPr id="2954" name="Circle"/>
            <p:cNvSpPr/>
            <p:nvPr/>
          </p:nvSpPr>
          <p:spPr>
            <a:xfrm>
              <a:off x="1339325" y="2354770"/>
              <a:ext cx="85627" cy="85627"/>
            </a:xfrm>
            <a:prstGeom prst="ellipse">
              <a:avLst/>
            </a:prstGeom>
            <a:solidFill>
              <a:srgbClr val="FF212B"/>
            </a:solidFill>
            <a:ln w="12700" cap="flat">
              <a:noFill/>
              <a:miter lim="400000"/>
            </a:ln>
            <a:effectLst/>
          </p:spPr>
          <p:txBody>
            <a:bodyPr wrap="square" lIns="0" tIns="0" rIns="0" bIns="0" numCol="1" anchor="t">
              <a:noAutofit/>
            </a:bodyPr>
            <a:lstStyle/>
            <a:p>
              <a:pPr/>
            </a:p>
          </p:txBody>
        </p:sp>
        <p:sp>
          <p:nvSpPr>
            <p:cNvPr id="2955" name="Circle"/>
            <p:cNvSpPr/>
            <p:nvPr/>
          </p:nvSpPr>
          <p:spPr>
            <a:xfrm>
              <a:off x="1228783" y="2359299"/>
              <a:ext cx="85626" cy="85627"/>
            </a:xfrm>
            <a:prstGeom prst="ellipse">
              <a:avLst/>
            </a:prstGeom>
            <a:solidFill>
              <a:srgbClr val="FF212B"/>
            </a:solidFill>
            <a:ln w="12700" cap="flat">
              <a:noFill/>
              <a:miter lim="400000"/>
            </a:ln>
            <a:effectLst/>
          </p:spPr>
          <p:txBody>
            <a:bodyPr wrap="square" lIns="0" tIns="0" rIns="0" bIns="0" numCol="1" anchor="t">
              <a:noAutofit/>
            </a:bodyPr>
            <a:lstStyle/>
            <a:p>
              <a:pPr/>
            </a:p>
          </p:txBody>
        </p:sp>
        <p:sp>
          <p:nvSpPr>
            <p:cNvPr id="2956" name="Circle"/>
            <p:cNvSpPr/>
            <p:nvPr/>
          </p:nvSpPr>
          <p:spPr>
            <a:xfrm>
              <a:off x="1284054" y="2458414"/>
              <a:ext cx="85626" cy="85627"/>
            </a:xfrm>
            <a:prstGeom prst="ellipse">
              <a:avLst/>
            </a:prstGeom>
            <a:solidFill>
              <a:srgbClr val="FF212B"/>
            </a:solidFill>
            <a:ln w="12700" cap="flat">
              <a:noFill/>
              <a:miter lim="400000"/>
            </a:ln>
            <a:effectLst/>
          </p:spPr>
          <p:txBody>
            <a:bodyPr wrap="square" lIns="0" tIns="0" rIns="0" bIns="0" numCol="1" anchor="t">
              <a:noAutofit/>
            </a:bodyPr>
            <a:lstStyle/>
            <a:p>
              <a:pPr/>
            </a:p>
          </p:txBody>
        </p:sp>
        <p:sp>
          <p:nvSpPr>
            <p:cNvPr id="2957" name="Circle"/>
            <p:cNvSpPr/>
            <p:nvPr/>
          </p:nvSpPr>
          <p:spPr>
            <a:xfrm>
              <a:off x="1130598" y="2395935"/>
              <a:ext cx="85627" cy="85627"/>
            </a:xfrm>
            <a:prstGeom prst="ellipse">
              <a:avLst/>
            </a:prstGeom>
            <a:solidFill>
              <a:srgbClr val="FF212B"/>
            </a:solidFill>
            <a:ln w="12700" cap="flat">
              <a:noFill/>
              <a:miter lim="400000"/>
            </a:ln>
            <a:effectLst/>
          </p:spPr>
          <p:txBody>
            <a:bodyPr wrap="square" lIns="0" tIns="0" rIns="0" bIns="0" numCol="1" anchor="t">
              <a:noAutofit/>
            </a:bodyPr>
            <a:lstStyle/>
            <a:p>
              <a:pPr/>
            </a:p>
          </p:txBody>
        </p:sp>
        <p:sp>
          <p:nvSpPr>
            <p:cNvPr id="2958" name="Circle"/>
            <p:cNvSpPr/>
            <p:nvPr/>
          </p:nvSpPr>
          <p:spPr>
            <a:xfrm>
              <a:off x="942072" y="2171087"/>
              <a:ext cx="85627" cy="85627"/>
            </a:xfrm>
            <a:prstGeom prst="ellipse">
              <a:avLst/>
            </a:prstGeom>
            <a:solidFill>
              <a:srgbClr val="FF212B"/>
            </a:solidFill>
            <a:ln w="12700" cap="flat">
              <a:noFill/>
              <a:miter lim="400000"/>
            </a:ln>
            <a:effectLst/>
          </p:spPr>
          <p:txBody>
            <a:bodyPr wrap="square" lIns="0" tIns="0" rIns="0" bIns="0" numCol="1" anchor="t">
              <a:noAutofit/>
            </a:bodyPr>
            <a:lstStyle/>
            <a:p>
              <a:pPr/>
            </a:p>
          </p:txBody>
        </p:sp>
        <p:sp>
          <p:nvSpPr>
            <p:cNvPr id="2959" name="Circle"/>
            <p:cNvSpPr/>
            <p:nvPr/>
          </p:nvSpPr>
          <p:spPr>
            <a:xfrm>
              <a:off x="831530" y="2175616"/>
              <a:ext cx="85627" cy="85627"/>
            </a:xfrm>
            <a:prstGeom prst="ellipse">
              <a:avLst/>
            </a:prstGeom>
            <a:solidFill>
              <a:srgbClr val="FF212B"/>
            </a:solidFill>
            <a:ln w="12700" cap="flat">
              <a:noFill/>
              <a:miter lim="400000"/>
            </a:ln>
            <a:effectLst/>
          </p:spPr>
          <p:txBody>
            <a:bodyPr wrap="square" lIns="0" tIns="0" rIns="0" bIns="0" numCol="1" anchor="t">
              <a:noAutofit/>
            </a:bodyPr>
            <a:lstStyle/>
            <a:p>
              <a:pPr/>
            </a:p>
          </p:txBody>
        </p:sp>
        <p:sp>
          <p:nvSpPr>
            <p:cNvPr id="2960" name="Circle"/>
            <p:cNvSpPr/>
            <p:nvPr/>
          </p:nvSpPr>
          <p:spPr>
            <a:xfrm>
              <a:off x="886801" y="2274731"/>
              <a:ext cx="85627" cy="85627"/>
            </a:xfrm>
            <a:prstGeom prst="ellipse">
              <a:avLst/>
            </a:prstGeom>
            <a:solidFill>
              <a:srgbClr val="FF212B"/>
            </a:solidFill>
            <a:ln w="12700" cap="flat">
              <a:noFill/>
              <a:miter lim="400000"/>
            </a:ln>
            <a:effectLst/>
          </p:spPr>
          <p:txBody>
            <a:bodyPr wrap="square" lIns="0" tIns="0" rIns="0" bIns="0" numCol="1" anchor="t">
              <a:noAutofit/>
            </a:bodyPr>
            <a:lstStyle/>
            <a:p>
              <a:pPr/>
            </a:p>
          </p:txBody>
        </p:sp>
        <p:sp>
          <p:nvSpPr>
            <p:cNvPr id="2961" name="Circle"/>
            <p:cNvSpPr/>
            <p:nvPr/>
          </p:nvSpPr>
          <p:spPr>
            <a:xfrm>
              <a:off x="733345" y="2212252"/>
              <a:ext cx="85627" cy="85627"/>
            </a:xfrm>
            <a:prstGeom prst="ellipse">
              <a:avLst/>
            </a:prstGeom>
            <a:solidFill>
              <a:srgbClr val="FF212B"/>
            </a:solidFill>
            <a:ln w="12700" cap="flat">
              <a:noFill/>
              <a:miter lim="400000"/>
            </a:ln>
            <a:effectLst/>
          </p:spPr>
          <p:txBody>
            <a:bodyPr wrap="square" lIns="0" tIns="0" rIns="0" bIns="0" numCol="1" anchor="t">
              <a:noAutofit/>
            </a:bodyPr>
            <a:lstStyle/>
            <a:p>
              <a:pPr/>
            </a:p>
          </p:txBody>
        </p:sp>
        <p:sp>
          <p:nvSpPr>
            <p:cNvPr id="2962" name="Circle"/>
            <p:cNvSpPr/>
            <p:nvPr/>
          </p:nvSpPr>
          <p:spPr>
            <a:xfrm>
              <a:off x="1012699" y="1835127"/>
              <a:ext cx="85626" cy="85626"/>
            </a:xfrm>
            <a:prstGeom prst="ellipse">
              <a:avLst/>
            </a:prstGeom>
            <a:solidFill>
              <a:srgbClr val="FF212B"/>
            </a:solidFill>
            <a:ln w="12700" cap="flat">
              <a:noFill/>
              <a:miter lim="400000"/>
            </a:ln>
            <a:effectLst/>
          </p:spPr>
          <p:txBody>
            <a:bodyPr wrap="square" lIns="0" tIns="0" rIns="0" bIns="0" numCol="1" anchor="t">
              <a:noAutofit/>
            </a:bodyPr>
            <a:lstStyle/>
            <a:p>
              <a:pPr/>
            </a:p>
          </p:txBody>
        </p:sp>
        <p:sp>
          <p:nvSpPr>
            <p:cNvPr id="2963" name="Circle"/>
            <p:cNvSpPr/>
            <p:nvPr/>
          </p:nvSpPr>
          <p:spPr>
            <a:xfrm>
              <a:off x="902156" y="1839656"/>
              <a:ext cx="85627" cy="85627"/>
            </a:xfrm>
            <a:prstGeom prst="ellipse">
              <a:avLst/>
            </a:prstGeom>
            <a:solidFill>
              <a:srgbClr val="FF212B"/>
            </a:solidFill>
            <a:ln w="12700" cap="flat">
              <a:noFill/>
              <a:miter lim="400000"/>
            </a:ln>
            <a:effectLst/>
          </p:spPr>
          <p:txBody>
            <a:bodyPr wrap="square" lIns="0" tIns="0" rIns="0" bIns="0" numCol="1" anchor="t">
              <a:noAutofit/>
            </a:bodyPr>
            <a:lstStyle/>
            <a:p>
              <a:pPr/>
            </a:p>
          </p:txBody>
        </p:sp>
        <p:sp>
          <p:nvSpPr>
            <p:cNvPr id="2964" name="Circle"/>
            <p:cNvSpPr/>
            <p:nvPr/>
          </p:nvSpPr>
          <p:spPr>
            <a:xfrm>
              <a:off x="957427" y="1938771"/>
              <a:ext cx="85627" cy="85627"/>
            </a:xfrm>
            <a:prstGeom prst="ellipse">
              <a:avLst/>
            </a:prstGeom>
            <a:solidFill>
              <a:srgbClr val="FF212B"/>
            </a:solidFill>
            <a:ln w="12700" cap="flat">
              <a:noFill/>
              <a:miter lim="400000"/>
            </a:ln>
            <a:effectLst/>
          </p:spPr>
          <p:txBody>
            <a:bodyPr wrap="square" lIns="0" tIns="0" rIns="0" bIns="0" numCol="1" anchor="t">
              <a:noAutofit/>
            </a:bodyPr>
            <a:lstStyle/>
            <a:p>
              <a:pPr/>
            </a:p>
          </p:txBody>
        </p:sp>
        <p:sp>
          <p:nvSpPr>
            <p:cNvPr id="2965" name="Circle"/>
            <p:cNvSpPr/>
            <p:nvPr/>
          </p:nvSpPr>
          <p:spPr>
            <a:xfrm>
              <a:off x="803972" y="1876292"/>
              <a:ext cx="85627" cy="85627"/>
            </a:xfrm>
            <a:prstGeom prst="ellipse">
              <a:avLst/>
            </a:prstGeom>
            <a:solidFill>
              <a:srgbClr val="FF212B"/>
            </a:solidFill>
            <a:ln w="12700" cap="flat">
              <a:noFill/>
              <a:miter lim="400000"/>
            </a:ln>
            <a:effectLst/>
          </p:spPr>
          <p:txBody>
            <a:bodyPr wrap="square" lIns="0" tIns="0" rIns="0" bIns="0" numCol="1" anchor="t">
              <a:noAutofit/>
            </a:bodyPr>
            <a:lstStyle/>
            <a:p>
              <a:pPr/>
            </a:p>
          </p:txBody>
        </p:sp>
        <p:sp>
          <p:nvSpPr>
            <p:cNvPr id="2966" name="Circle"/>
            <p:cNvSpPr/>
            <p:nvPr/>
          </p:nvSpPr>
          <p:spPr>
            <a:xfrm>
              <a:off x="1234962" y="1774755"/>
              <a:ext cx="85626" cy="85627"/>
            </a:xfrm>
            <a:prstGeom prst="ellipse">
              <a:avLst/>
            </a:prstGeom>
            <a:solidFill>
              <a:srgbClr val="FF212B"/>
            </a:solidFill>
            <a:ln w="12700" cap="flat">
              <a:noFill/>
              <a:miter lim="400000"/>
            </a:ln>
            <a:effectLst/>
          </p:spPr>
          <p:txBody>
            <a:bodyPr wrap="square" lIns="0" tIns="0" rIns="0" bIns="0" numCol="1" anchor="t">
              <a:noAutofit/>
            </a:bodyPr>
            <a:lstStyle/>
            <a:p>
              <a:pPr/>
            </a:p>
          </p:txBody>
        </p:sp>
        <p:sp>
          <p:nvSpPr>
            <p:cNvPr id="2967" name="Circle"/>
            <p:cNvSpPr/>
            <p:nvPr/>
          </p:nvSpPr>
          <p:spPr>
            <a:xfrm>
              <a:off x="1124420" y="1779284"/>
              <a:ext cx="85626" cy="85627"/>
            </a:xfrm>
            <a:prstGeom prst="ellipse">
              <a:avLst/>
            </a:prstGeom>
            <a:solidFill>
              <a:srgbClr val="FF212B"/>
            </a:solidFill>
            <a:ln w="12700" cap="flat">
              <a:noFill/>
              <a:miter lim="400000"/>
            </a:ln>
            <a:effectLst/>
          </p:spPr>
          <p:txBody>
            <a:bodyPr wrap="square" lIns="0" tIns="0" rIns="0" bIns="0" numCol="1" anchor="t">
              <a:noAutofit/>
            </a:bodyPr>
            <a:lstStyle/>
            <a:p>
              <a:pPr/>
            </a:p>
          </p:txBody>
        </p:sp>
        <p:sp>
          <p:nvSpPr>
            <p:cNvPr id="2968" name="Circle"/>
            <p:cNvSpPr/>
            <p:nvPr/>
          </p:nvSpPr>
          <p:spPr>
            <a:xfrm>
              <a:off x="1179691" y="1878400"/>
              <a:ext cx="85626" cy="85626"/>
            </a:xfrm>
            <a:prstGeom prst="ellipse">
              <a:avLst/>
            </a:prstGeom>
            <a:solidFill>
              <a:srgbClr val="FF212B"/>
            </a:solidFill>
            <a:ln w="12700" cap="flat">
              <a:noFill/>
              <a:miter lim="400000"/>
            </a:ln>
            <a:effectLst/>
          </p:spPr>
          <p:txBody>
            <a:bodyPr wrap="square" lIns="0" tIns="0" rIns="0" bIns="0" numCol="1" anchor="t">
              <a:noAutofit/>
            </a:bodyPr>
            <a:lstStyle/>
            <a:p>
              <a:pPr/>
            </a:p>
          </p:txBody>
        </p:sp>
        <p:sp>
          <p:nvSpPr>
            <p:cNvPr id="2969" name="Circle"/>
            <p:cNvSpPr/>
            <p:nvPr/>
          </p:nvSpPr>
          <p:spPr>
            <a:xfrm>
              <a:off x="1026235" y="1815920"/>
              <a:ext cx="85627" cy="85627"/>
            </a:xfrm>
            <a:prstGeom prst="ellipse">
              <a:avLst/>
            </a:prstGeom>
            <a:solidFill>
              <a:srgbClr val="FF212B"/>
            </a:solidFill>
            <a:ln w="12700" cap="flat">
              <a:noFill/>
              <a:miter lim="400000"/>
            </a:ln>
            <a:effectLst/>
          </p:spPr>
          <p:txBody>
            <a:bodyPr wrap="square" lIns="0" tIns="0" rIns="0" bIns="0" numCol="1" anchor="t">
              <a:noAutofit/>
            </a:bodyPr>
            <a:lstStyle/>
            <a:p>
              <a:pPr/>
            </a:p>
          </p:txBody>
        </p:sp>
        <p:sp>
          <p:nvSpPr>
            <p:cNvPr id="2970" name="Equation"/>
            <p:cNvSpPr txBox="1"/>
            <p:nvPr/>
          </p:nvSpPr>
          <p:spPr>
            <a:xfrm>
              <a:off x="148242" y="3635060"/>
              <a:ext cx="2050340" cy="135459"/>
            </a:xfrm>
            <a:prstGeom prst="rect">
              <a:avLst/>
            </a:prstGeom>
            <a:noFill/>
            <a:ln w="12700" cap="flat">
              <a:noFill/>
              <a:miter lim="400000"/>
            </a:ln>
            <a:effectLst/>
          </p:spPr>
          <p:txBody>
            <a:bodyPr wrap="none" lIns="0" tIns="0" rIns="0" bIns="0">
              <a:spAutoFit/>
            </a:bodyPr>
            <a:lstStyle/>
            <a:p>
              <a:pPr latinLnBrk="1">
                <a:defRPr sz="1800">
                  <a:solidFill>
                    <a:srgbClr val="000000"/>
                  </a:solidFill>
                </a:defRPr>
              </a:pPr>
              <a14:m>
                <m:oMathPara>
                  <m:oMathParaPr>
                    <m:jc m:val="centerGroup"/>
                  </m:oMathParaPr>
                  <m:oMath>
                    <m:sSup>
                      <m:e>
                        <m:r>
                          <a:rPr xmlns:a="http://schemas.openxmlformats.org/drawingml/2006/main" sz="900" i="1">
                            <a:solidFill>
                              <a:srgbClr val="333333"/>
                            </a:solidFill>
                            <a:latin typeface="Cambria Math" panose="02040503050406030204" pitchFamily="18" charset="0"/>
                          </a:rPr>
                          <m:t>Z</m:t>
                        </m:r>
                      </m:e>
                      <m:sup>
                        <m:r>
                          <a:rPr xmlns:a="http://schemas.openxmlformats.org/drawingml/2006/main" sz="900" i="1">
                            <a:solidFill>
                              <a:srgbClr val="333333"/>
                            </a:solidFill>
                            <a:latin typeface="Cambria Math" panose="02040503050406030204" pitchFamily="18" charset="0"/>
                          </a:rPr>
                          <m:t>(</m:t>
                        </m:r>
                        <m:r>
                          <a:rPr xmlns:a="http://schemas.openxmlformats.org/drawingml/2006/main" sz="900" i="1">
                            <a:solidFill>
                              <a:srgbClr val="333333"/>
                            </a:solidFill>
                            <a:latin typeface="Cambria Math" panose="02040503050406030204" pitchFamily="18" charset="0"/>
                          </a:rPr>
                          <m:t>K</m:t>
                        </m:r>
                        <m:r>
                          <a:rPr xmlns:a="http://schemas.openxmlformats.org/drawingml/2006/main" sz="900" i="1">
                            <a:solidFill>
                              <a:srgbClr val="333333"/>
                            </a:solidFill>
                            <a:latin typeface="Cambria Math" panose="02040503050406030204" pitchFamily="18" charset="0"/>
                          </a:rPr>
                          <m:t>)</m:t>
                        </m:r>
                      </m:sup>
                    </m:sSup>
                    <m:r>
                      <a:rPr xmlns:a="http://schemas.openxmlformats.org/drawingml/2006/main" sz="900" i="1">
                        <a:solidFill>
                          <a:srgbClr val="333333"/>
                        </a:solidFill>
                        <a:latin typeface="Cambria Math" panose="02040503050406030204" pitchFamily="18" charset="0"/>
                      </a:rPr>
                      <m:t>:</m:t>
                    </m:r>
                    <m:r>
                      <a:rPr xmlns:a="http://schemas.openxmlformats.org/drawingml/2006/main" sz="900" i="1">
                        <a:solidFill>
                          <a:srgbClr val="333333"/>
                        </a:solidFill>
                        <a:latin typeface="Cambria Math" panose="02040503050406030204" pitchFamily="18" charset="0"/>
                      </a:rPr>
                      <m:t>L</m:t>
                    </m:r>
                    <m:r>
                      <a:rPr xmlns:a="http://schemas.openxmlformats.org/drawingml/2006/main" sz="900" i="1">
                        <a:solidFill>
                          <a:srgbClr val="333333"/>
                        </a:solidFill>
                        <a:latin typeface="Cambria Math" panose="02040503050406030204" pitchFamily="18" charset="0"/>
                      </a:rPr>
                      <m:t>a</m:t>
                    </m:r>
                    <m:r>
                      <a:rPr xmlns:a="http://schemas.openxmlformats.org/drawingml/2006/main" sz="900" i="1">
                        <a:solidFill>
                          <a:srgbClr val="333333"/>
                        </a:solidFill>
                        <a:latin typeface="Cambria Math" panose="02040503050406030204" pitchFamily="18" charset="0"/>
                      </a:rPr>
                      <m:t>t</m:t>
                    </m:r>
                    <m:r>
                      <a:rPr xmlns:a="http://schemas.openxmlformats.org/drawingml/2006/main" sz="900" i="1">
                        <a:solidFill>
                          <a:srgbClr val="333333"/>
                        </a:solidFill>
                        <a:latin typeface="Cambria Math" panose="02040503050406030204" pitchFamily="18" charset="0"/>
                      </a:rPr>
                      <m:t>e</m:t>
                    </m:r>
                    <m:r>
                      <a:rPr xmlns:a="http://schemas.openxmlformats.org/drawingml/2006/main" sz="900" i="1">
                        <a:solidFill>
                          <a:srgbClr val="333333"/>
                        </a:solidFill>
                        <a:latin typeface="Cambria Math" panose="02040503050406030204" pitchFamily="18" charset="0"/>
                      </a:rPr>
                      <m:t>n</m:t>
                    </m:r>
                    <m:r>
                      <a:rPr xmlns:a="http://schemas.openxmlformats.org/drawingml/2006/main" sz="900" i="1">
                        <a:solidFill>
                          <a:srgbClr val="333333"/>
                        </a:solidFill>
                        <a:latin typeface="Cambria Math" panose="02040503050406030204" pitchFamily="18" charset="0"/>
                      </a:rPr>
                      <m:t>t</m:t>
                    </m:r>
                    <m:r>
                      <a:rPr xmlns:a="http://schemas.openxmlformats.org/drawingml/2006/main" sz="900" i="1">
                        <a:solidFill>
                          <a:srgbClr val="333333"/>
                        </a:solidFill>
                        <a:latin typeface="Cambria Math" panose="02040503050406030204" pitchFamily="18" charset="0"/>
                      </a:rPr>
                      <m:t>E</m:t>
                    </m:r>
                    <m:r>
                      <a:rPr xmlns:a="http://schemas.openxmlformats.org/drawingml/2006/main" sz="900" i="1">
                        <a:solidFill>
                          <a:srgbClr val="333333"/>
                        </a:solidFill>
                        <a:latin typeface="Cambria Math" panose="02040503050406030204" pitchFamily="18" charset="0"/>
                      </a:rPr>
                      <m:t>n</m:t>
                    </m:r>
                    <m:r>
                      <a:rPr xmlns:a="http://schemas.openxmlformats.org/drawingml/2006/main" sz="900" i="1">
                        <a:solidFill>
                          <a:srgbClr val="333333"/>
                        </a:solidFill>
                        <a:latin typeface="Cambria Math" panose="02040503050406030204" pitchFamily="18" charset="0"/>
                      </a:rPr>
                      <m:t>c</m:t>
                    </m:r>
                    <m:r>
                      <a:rPr xmlns:a="http://schemas.openxmlformats.org/drawingml/2006/main" sz="900" i="1">
                        <a:solidFill>
                          <a:srgbClr val="333333"/>
                        </a:solidFill>
                        <a:latin typeface="Cambria Math" panose="02040503050406030204" pitchFamily="18" charset="0"/>
                      </a:rPr>
                      <m:t>o</m:t>
                    </m:r>
                    <m:r>
                      <a:rPr xmlns:a="http://schemas.openxmlformats.org/drawingml/2006/main" sz="900" i="1">
                        <a:solidFill>
                          <a:srgbClr val="333333"/>
                        </a:solidFill>
                        <a:latin typeface="Cambria Math" panose="02040503050406030204" pitchFamily="18" charset="0"/>
                      </a:rPr>
                      <m:t>d</m:t>
                    </m:r>
                    <m:r>
                      <a:rPr xmlns:a="http://schemas.openxmlformats.org/drawingml/2006/main" sz="900" i="1">
                        <a:solidFill>
                          <a:srgbClr val="333333"/>
                        </a:solidFill>
                        <a:latin typeface="Cambria Math" panose="02040503050406030204" pitchFamily="18" charset="0"/>
                      </a:rPr>
                      <m:t>i</m:t>
                    </m:r>
                    <m:r>
                      <a:rPr xmlns:a="http://schemas.openxmlformats.org/drawingml/2006/main" sz="900" i="1">
                        <a:solidFill>
                          <a:srgbClr val="333333"/>
                        </a:solidFill>
                        <a:latin typeface="Cambria Math" panose="02040503050406030204" pitchFamily="18" charset="0"/>
                      </a:rPr>
                      <m:t>n</m:t>
                    </m:r>
                    <m:r>
                      <a:rPr xmlns:a="http://schemas.openxmlformats.org/drawingml/2006/main" sz="900" i="1">
                        <a:solidFill>
                          <a:srgbClr val="333333"/>
                        </a:solidFill>
                        <a:latin typeface="Cambria Math" panose="02040503050406030204" pitchFamily="18" charset="0"/>
                      </a:rPr>
                      <m:t>g</m:t>
                    </m:r>
                    <m:r>
                      <a:rPr xmlns:a="http://schemas.openxmlformats.org/drawingml/2006/main" sz="900" i="1">
                        <a:solidFill>
                          <a:srgbClr val="333333"/>
                        </a:solidFill>
                        <a:latin typeface="Cambria Math" panose="02040503050406030204" pitchFamily="18" charset="0"/>
                      </a:rPr>
                      <m:t>o</m:t>
                    </m:r>
                    <m:r>
                      <a:rPr xmlns:a="http://schemas.openxmlformats.org/drawingml/2006/main" sz="900" i="1">
                        <a:solidFill>
                          <a:srgbClr val="333333"/>
                        </a:solidFill>
                        <a:latin typeface="Cambria Math" panose="02040503050406030204" pitchFamily="18" charset="0"/>
                      </a:rPr>
                      <m:t>f</m:t>
                    </m:r>
                    <m:sSup>
                      <m:e>
                        <m:r>
                          <a:rPr xmlns:a="http://schemas.openxmlformats.org/drawingml/2006/main" sz="900" i="1">
                            <a:solidFill>
                              <a:srgbClr val="333333"/>
                            </a:solidFill>
                            <a:latin typeface="Cambria Math" panose="02040503050406030204" pitchFamily="18" charset="0"/>
                          </a:rPr>
                          <m:t>K</m:t>
                        </m:r>
                      </m:e>
                      <m:sup>
                        <m:r>
                          <a:rPr xmlns:a="http://schemas.openxmlformats.org/drawingml/2006/main" sz="900" i="1">
                            <a:solidFill>
                              <a:srgbClr val="333333"/>
                            </a:solidFill>
                            <a:latin typeface="Cambria Math" panose="02040503050406030204" pitchFamily="18" charset="0"/>
                          </a:rPr>
                          <m:t>t</m:t>
                        </m:r>
                        <m:r>
                          <a:rPr xmlns:a="http://schemas.openxmlformats.org/drawingml/2006/main" sz="900" i="1">
                            <a:solidFill>
                              <a:srgbClr val="333333"/>
                            </a:solidFill>
                            <a:latin typeface="Cambria Math" panose="02040503050406030204" pitchFamily="18" charset="0"/>
                          </a:rPr>
                          <m:t>h</m:t>
                        </m:r>
                      </m:sup>
                    </m:sSup>
                    <m:r>
                      <a:rPr xmlns:a="http://schemas.openxmlformats.org/drawingml/2006/main" sz="900" i="1">
                        <a:solidFill>
                          <a:srgbClr val="333333"/>
                        </a:solidFill>
                        <a:latin typeface="Cambria Math" panose="02040503050406030204" pitchFamily="18" charset="0"/>
                      </a:rPr>
                      <m:t>I</m:t>
                    </m:r>
                    <m:r>
                      <a:rPr xmlns:a="http://schemas.openxmlformats.org/drawingml/2006/main" sz="900" i="1">
                        <a:solidFill>
                          <a:srgbClr val="333333"/>
                        </a:solidFill>
                        <a:latin typeface="Cambria Math" panose="02040503050406030204" pitchFamily="18" charset="0"/>
                      </a:rPr>
                      <m:t>n</m:t>
                    </m:r>
                    <m:r>
                      <a:rPr xmlns:a="http://schemas.openxmlformats.org/drawingml/2006/main" sz="900" i="1">
                        <a:solidFill>
                          <a:srgbClr val="333333"/>
                        </a:solidFill>
                        <a:latin typeface="Cambria Math" panose="02040503050406030204" pitchFamily="18" charset="0"/>
                      </a:rPr>
                      <m:t>p</m:t>
                    </m:r>
                    <m:r>
                      <a:rPr xmlns:a="http://schemas.openxmlformats.org/drawingml/2006/main" sz="900" i="1">
                        <a:solidFill>
                          <a:srgbClr val="333333"/>
                        </a:solidFill>
                        <a:latin typeface="Cambria Math" panose="02040503050406030204" pitchFamily="18" charset="0"/>
                      </a:rPr>
                      <m:t>u</m:t>
                    </m:r>
                    <m:r>
                      <a:rPr xmlns:a="http://schemas.openxmlformats.org/drawingml/2006/main" sz="900" i="1">
                        <a:solidFill>
                          <a:srgbClr val="333333"/>
                        </a:solidFill>
                        <a:latin typeface="Cambria Math" panose="02040503050406030204" pitchFamily="18" charset="0"/>
                      </a:rPr>
                      <m:t>t</m:t>
                    </m:r>
                  </m:oMath>
                </m:oMathPara>
              </a14:m>
              <a:endParaRPr sz="900">
                <a:solidFill>
                  <a:srgbClr val="333333"/>
                </a:solidFill>
              </a:endParaRPr>
            </a:p>
          </p:txBody>
        </p:sp>
        <p:grpSp>
          <p:nvGrpSpPr>
            <p:cNvPr id="2977" name="Group"/>
            <p:cNvGrpSpPr/>
            <p:nvPr/>
          </p:nvGrpSpPr>
          <p:grpSpPr>
            <a:xfrm>
              <a:off x="-1" y="922299"/>
              <a:ext cx="2346826" cy="2349143"/>
              <a:chOff x="0" y="0"/>
              <a:chExt cx="2346824" cy="2349141"/>
            </a:xfrm>
          </p:grpSpPr>
          <p:grpSp>
            <p:nvGrpSpPr>
              <p:cNvPr id="2973" name="Group"/>
              <p:cNvGrpSpPr/>
              <p:nvPr/>
            </p:nvGrpSpPr>
            <p:grpSpPr>
              <a:xfrm>
                <a:off x="-1" y="1227082"/>
                <a:ext cx="2346826" cy="318408"/>
                <a:chOff x="0" y="0"/>
                <a:chExt cx="2346824" cy="318406"/>
              </a:xfrm>
            </p:grpSpPr>
            <p:sp>
              <p:nvSpPr>
                <p:cNvPr id="2971" name="Line"/>
                <p:cNvSpPr/>
                <p:nvPr/>
              </p:nvSpPr>
              <p:spPr>
                <a:xfrm>
                  <a:off x="0" y="0"/>
                  <a:ext cx="2346825" cy="0"/>
                </a:xfrm>
                <a:prstGeom prst="line">
                  <a:avLst/>
                </a:prstGeom>
                <a:noFill/>
                <a:ln w="25400" cap="flat">
                  <a:solidFill>
                    <a:schemeClr val="accent4">
                      <a:lumOff val="-3294"/>
                    </a:schemeClr>
                  </a:solidFill>
                  <a:prstDash val="solid"/>
                  <a:round/>
                  <a:tailEnd type="triangle" w="med" len="med"/>
                </a:ln>
                <a:effectLst/>
              </p:spPr>
              <p:txBody>
                <a:bodyPr wrap="square" lIns="0" tIns="0" rIns="0" bIns="0" numCol="1" anchor="t">
                  <a:noAutofit/>
                </a:bodyPr>
                <a:lstStyle/>
                <a:p>
                  <a:pPr/>
                </a:p>
              </p:txBody>
            </p:sp>
            <p:sp>
              <p:nvSpPr>
                <p:cNvPr id="2972" name="Equation"/>
                <p:cNvSpPr txBox="1"/>
                <p:nvPr/>
              </p:nvSpPr>
              <p:spPr>
                <a:xfrm>
                  <a:off x="2028604" y="152235"/>
                  <a:ext cx="178343" cy="166172"/>
                </a:xfrm>
                <a:prstGeom prst="rect">
                  <a:avLst/>
                </a:prstGeom>
                <a:noFill/>
                <a:ln w="12700" cap="flat">
                  <a:noFill/>
                  <a:miter lim="400000"/>
                </a:ln>
                <a:effectLst/>
              </p:spPr>
              <p:txBody>
                <a:bodyPr wrap="none" lIns="0" tIns="0" rIns="0" bIns="0">
                  <a:spAutoFit/>
                </a:bodyPr>
                <a:lstStyle/>
                <a:p>
                  <a:pPr latinLnBrk="1">
                    <a:defRPr sz="1800">
                      <a:solidFill>
                        <a:srgbClr val="000000"/>
                      </a:solidFill>
                    </a:defRPr>
                  </a:pPr>
                  <a14:m>
                    <m:oMathPara>
                      <m:oMathParaPr>
                        <m:jc m:val="centerGroup"/>
                      </m:oMathParaPr>
                      <m:oMath>
                        <m:sSub>
                          <m:e>
                            <m:r>
                              <a:rPr xmlns:a="http://schemas.openxmlformats.org/drawingml/2006/main" sz="1900" i="1">
                                <a:solidFill>
                                  <a:srgbClr val="333333"/>
                                </a:solidFill>
                                <a:latin typeface="Cambria Math" panose="02040503050406030204" pitchFamily="18" charset="0"/>
                              </a:rPr>
                              <m:t>z</m:t>
                            </m:r>
                          </m:e>
                          <m:sub>
                            <m:r>
                              <a:rPr xmlns:a="http://schemas.openxmlformats.org/drawingml/2006/main" sz="1900" i="1">
                                <a:solidFill>
                                  <a:srgbClr val="333333"/>
                                </a:solidFill>
                                <a:latin typeface="Cambria Math" panose="02040503050406030204" pitchFamily="18" charset="0"/>
                              </a:rPr>
                              <m:t>0</m:t>
                            </m:r>
                          </m:sub>
                        </m:sSub>
                      </m:oMath>
                    </m:oMathPara>
                  </a14:m>
                  <a:endParaRPr sz="1900">
                    <a:solidFill>
                      <a:srgbClr val="333333"/>
                    </a:solidFill>
                  </a:endParaRPr>
                </a:p>
              </p:txBody>
            </p:sp>
          </p:grpSp>
          <p:grpSp>
            <p:nvGrpSpPr>
              <p:cNvPr id="2976" name="Group"/>
              <p:cNvGrpSpPr/>
              <p:nvPr/>
            </p:nvGrpSpPr>
            <p:grpSpPr>
              <a:xfrm>
                <a:off x="860666" y="0"/>
                <a:ext cx="271574" cy="2349142"/>
                <a:chOff x="0" y="0"/>
                <a:chExt cx="271572" cy="2349141"/>
              </a:xfrm>
            </p:grpSpPr>
            <p:sp>
              <p:nvSpPr>
                <p:cNvPr id="2974" name="Line"/>
                <p:cNvSpPr/>
                <p:nvPr/>
              </p:nvSpPr>
              <p:spPr>
                <a:xfrm flipV="1">
                  <a:off x="271572" y="0"/>
                  <a:ext cx="1" cy="2349142"/>
                </a:xfrm>
                <a:prstGeom prst="line">
                  <a:avLst/>
                </a:prstGeom>
                <a:noFill/>
                <a:ln w="25400" cap="flat">
                  <a:solidFill>
                    <a:schemeClr val="accent4">
                      <a:lumOff val="-3294"/>
                    </a:schemeClr>
                  </a:solidFill>
                  <a:prstDash val="solid"/>
                  <a:round/>
                  <a:tailEnd type="triangle" w="med" len="med"/>
                </a:ln>
                <a:effectLst/>
              </p:spPr>
              <p:txBody>
                <a:bodyPr wrap="square" lIns="0" tIns="0" rIns="0" bIns="0" numCol="1" anchor="t">
                  <a:noAutofit/>
                </a:bodyPr>
                <a:lstStyle/>
                <a:p>
                  <a:pPr/>
                </a:p>
              </p:txBody>
            </p:sp>
            <p:sp>
              <p:nvSpPr>
                <p:cNvPr id="2975" name="Equation"/>
                <p:cNvSpPr txBox="1"/>
                <p:nvPr/>
              </p:nvSpPr>
              <p:spPr>
                <a:xfrm>
                  <a:off x="0" y="107720"/>
                  <a:ext cx="177787" cy="189632"/>
                </a:xfrm>
                <a:prstGeom prst="rect">
                  <a:avLst/>
                </a:prstGeom>
                <a:noFill/>
                <a:ln w="12700" cap="flat">
                  <a:noFill/>
                  <a:miter lim="400000"/>
                </a:ln>
                <a:effectLst/>
              </p:spPr>
              <p:txBody>
                <a:bodyPr wrap="none" lIns="0" tIns="0" rIns="0" bIns="0">
                  <a:spAutoFit/>
                </a:bodyPr>
                <a:lstStyle/>
                <a:p>
                  <a:pPr latinLnBrk="1">
                    <a:defRPr sz="1800">
                      <a:solidFill>
                        <a:srgbClr val="000000"/>
                      </a:solidFill>
                    </a:defRPr>
                  </a:pPr>
                  <a14:m>
                    <m:oMathPara>
                      <m:oMathParaPr>
                        <m:jc m:val="centerGroup"/>
                      </m:oMathParaPr>
                      <m:oMath>
                        <m:sSub>
                          <m:e>
                            <m:r>
                              <a:rPr xmlns:a="http://schemas.openxmlformats.org/drawingml/2006/main" sz="2200" i="1">
                                <a:solidFill>
                                  <a:srgbClr val="333333"/>
                                </a:solidFill>
                                <a:latin typeface="Cambria Math" panose="02040503050406030204" pitchFamily="18" charset="0"/>
                              </a:rPr>
                              <m:t>z</m:t>
                            </m:r>
                          </m:e>
                          <m:sub>
                            <m:r>
                              <a:rPr xmlns:a="http://schemas.openxmlformats.org/drawingml/2006/main" sz="2200" i="1">
                                <a:solidFill>
                                  <a:srgbClr val="333333"/>
                                </a:solidFill>
                                <a:latin typeface="Cambria Math" panose="02040503050406030204" pitchFamily="18" charset="0"/>
                              </a:rPr>
                              <m:t>1</m:t>
                            </m:r>
                          </m:sub>
                        </m:sSub>
                      </m:oMath>
                    </m:oMathPara>
                  </a14:m>
                  <a:endParaRPr sz="2200">
                    <a:solidFill>
                      <a:srgbClr val="333333"/>
                    </a:solidFill>
                  </a:endParaRPr>
                </a:p>
              </p:txBody>
            </p:sp>
          </p:grpSp>
        </p:grpSp>
        <p:sp>
          <p:nvSpPr>
            <p:cNvPr id="2978" name="Circle"/>
            <p:cNvSpPr/>
            <p:nvPr/>
          </p:nvSpPr>
          <p:spPr>
            <a:xfrm>
              <a:off x="1189081" y="2285767"/>
              <a:ext cx="85627" cy="85626"/>
            </a:xfrm>
            <a:prstGeom prst="ellipse">
              <a:avLst/>
            </a:prstGeom>
            <a:solidFill>
              <a:srgbClr val="FF212B"/>
            </a:solidFill>
            <a:ln w="12700" cap="flat">
              <a:noFill/>
              <a:miter lim="400000"/>
            </a:ln>
            <a:effectLst/>
          </p:spPr>
          <p:txBody>
            <a:bodyPr wrap="square" lIns="0" tIns="0" rIns="0" bIns="0" numCol="1" anchor="t">
              <a:noAutofit/>
            </a:bodyPr>
            <a:lstStyle/>
            <a:p>
              <a:pPr/>
            </a:p>
          </p:txBody>
        </p:sp>
        <p:sp>
          <p:nvSpPr>
            <p:cNvPr id="2979" name="Circle"/>
            <p:cNvSpPr/>
            <p:nvPr/>
          </p:nvSpPr>
          <p:spPr>
            <a:xfrm>
              <a:off x="1228783" y="1939958"/>
              <a:ext cx="85626" cy="85627"/>
            </a:xfrm>
            <a:prstGeom prst="ellipse">
              <a:avLst/>
            </a:prstGeom>
            <a:solidFill>
              <a:srgbClr val="FF212B"/>
            </a:solidFill>
            <a:ln w="12700" cap="flat">
              <a:noFill/>
              <a:miter lim="400000"/>
            </a:ln>
            <a:effectLst/>
          </p:spPr>
          <p:txBody>
            <a:bodyPr wrap="square" lIns="0" tIns="0" rIns="0" bIns="0" numCol="1" anchor="t">
              <a:noAutofit/>
            </a:bodyPr>
            <a:lstStyle/>
            <a:p>
              <a:pPr/>
            </a:p>
          </p:txBody>
        </p:sp>
        <p:sp>
          <p:nvSpPr>
            <p:cNvPr id="2980" name="Circle"/>
            <p:cNvSpPr/>
            <p:nvPr/>
          </p:nvSpPr>
          <p:spPr>
            <a:xfrm>
              <a:off x="1043154" y="2313729"/>
              <a:ext cx="85626" cy="85627"/>
            </a:xfrm>
            <a:prstGeom prst="ellipse">
              <a:avLst/>
            </a:prstGeom>
            <a:solidFill>
              <a:srgbClr val="FF212B"/>
            </a:solidFill>
            <a:ln w="12700" cap="flat">
              <a:noFill/>
              <a:miter lim="400000"/>
            </a:ln>
            <a:effectLst/>
          </p:spPr>
          <p:txBody>
            <a:bodyPr wrap="square" lIns="0" tIns="0" rIns="0" bIns="0" numCol="1" anchor="t">
              <a:noAutofit/>
            </a:bodyPr>
            <a:lstStyle/>
            <a:p>
              <a:pPr/>
            </a:p>
          </p:txBody>
        </p:sp>
        <p:sp>
          <p:nvSpPr>
            <p:cNvPr id="2981" name="Circle"/>
            <p:cNvSpPr/>
            <p:nvPr/>
          </p:nvSpPr>
          <p:spPr>
            <a:xfrm>
              <a:off x="1154617" y="2217484"/>
              <a:ext cx="85627" cy="85626"/>
            </a:xfrm>
            <a:prstGeom prst="ellipse">
              <a:avLst/>
            </a:prstGeom>
            <a:solidFill>
              <a:srgbClr val="FF212B"/>
            </a:solidFill>
            <a:ln w="12700" cap="flat">
              <a:noFill/>
              <a:miter lim="400000"/>
            </a:ln>
            <a:effectLst/>
          </p:spPr>
          <p:txBody>
            <a:bodyPr wrap="square" lIns="0" tIns="0" rIns="0" bIns="0" numCol="1" anchor="t">
              <a:noAutofit/>
            </a:bodyPr>
            <a:lstStyle/>
            <a:p>
              <a:pPr/>
            </a:p>
          </p:txBody>
        </p:sp>
        <p:sp>
          <p:nvSpPr>
            <p:cNvPr id="2982" name="Circle"/>
            <p:cNvSpPr/>
            <p:nvPr/>
          </p:nvSpPr>
          <p:spPr>
            <a:xfrm>
              <a:off x="982977" y="2207020"/>
              <a:ext cx="85627" cy="85627"/>
            </a:xfrm>
            <a:prstGeom prst="ellipse">
              <a:avLst/>
            </a:prstGeom>
            <a:solidFill>
              <a:srgbClr val="FF212B"/>
            </a:solidFill>
            <a:ln w="12700" cap="flat">
              <a:noFill/>
              <a:miter lim="400000"/>
            </a:ln>
            <a:effectLst/>
          </p:spPr>
          <p:txBody>
            <a:bodyPr wrap="square" lIns="0" tIns="0" rIns="0" bIns="0" numCol="1" anchor="t">
              <a:noAutofit/>
            </a:bodyPr>
            <a:lstStyle/>
            <a:p>
              <a:pPr/>
            </a:p>
          </p:txBody>
        </p:sp>
        <p:sp>
          <p:nvSpPr>
            <p:cNvPr id="2983" name="Circle"/>
            <p:cNvSpPr/>
            <p:nvPr/>
          </p:nvSpPr>
          <p:spPr>
            <a:xfrm>
              <a:off x="1153696" y="2049527"/>
              <a:ext cx="85627" cy="85627"/>
            </a:xfrm>
            <a:prstGeom prst="ellipse">
              <a:avLst/>
            </a:prstGeom>
            <a:solidFill>
              <a:srgbClr val="FF212B"/>
            </a:solidFill>
            <a:ln w="12700" cap="flat">
              <a:noFill/>
              <a:miter lim="400000"/>
            </a:ln>
            <a:effectLst/>
          </p:spPr>
          <p:txBody>
            <a:bodyPr wrap="square" lIns="0" tIns="0" rIns="0" bIns="0" numCol="1" anchor="t">
              <a:noAutofit/>
            </a:bodyPr>
            <a:lstStyle/>
            <a:p>
              <a:pPr/>
            </a:p>
          </p:txBody>
        </p:sp>
        <p:sp>
          <p:nvSpPr>
            <p:cNvPr id="2984" name="Circle"/>
            <p:cNvSpPr/>
            <p:nvPr/>
          </p:nvSpPr>
          <p:spPr>
            <a:xfrm>
              <a:off x="1228783" y="2049527"/>
              <a:ext cx="85626" cy="85627"/>
            </a:xfrm>
            <a:prstGeom prst="ellipse">
              <a:avLst/>
            </a:prstGeom>
            <a:solidFill>
              <a:srgbClr val="FF212B"/>
            </a:solidFill>
            <a:ln w="12700" cap="flat">
              <a:noFill/>
              <a:miter lim="400000"/>
            </a:ln>
            <a:effectLst/>
          </p:spPr>
          <p:txBody>
            <a:bodyPr wrap="square" lIns="0" tIns="0" rIns="0" bIns="0" numCol="1" anchor="t">
              <a:noAutofit/>
            </a:bodyPr>
            <a:lstStyle/>
            <a:p>
              <a:pPr/>
            </a:p>
          </p:txBody>
        </p:sp>
        <p:sp>
          <p:nvSpPr>
            <p:cNvPr id="2985" name="Circle"/>
            <p:cNvSpPr/>
            <p:nvPr/>
          </p:nvSpPr>
          <p:spPr>
            <a:xfrm>
              <a:off x="968067" y="1975310"/>
              <a:ext cx="85627" cy="85627"/>
            </a:xfrm>
            <a:prstGeom prst="ellipse">
              <a:avLst/>
            </a:prstGeom>
            <a:solidFill>
              <a:srgbClr val="FF212B"/>
            </a:solidFill>
            <a:ln w="12700" cap="flat">
              <a:noFill/>
              <a:miter lim="400000"/>
            </a:ln>
            <a:effectLst/>
          </p:spPr>
          <p:txBody>
            <a:bodyPr wrap="square" lIns="0" tIns="0" rIns="0" bIns="0" numCol="1" anchor="t">
              <a:noAutofit/>
            </a:bodyPr>
            <a:lstStyle/>
            <a:p>
              <a:pPr/>
            </a:p>
          </p:txBody>
        </p:sp>
        <p:sp>
          <p:nvSpPr>
            <p:cNvPr id="2986" name="Circle"/>
            <p:cNvSpPr/>
            <p:nvPr/>
          </p:nvSpPr>
          <p:spPr>
            <a:xfrm>
              <a:off x="1123837" y="2147247"/>
              <a:ext cx="85627" cy="85627"/>
            </a:xfrm>
            <a:prstGeom prst="ellipse">
              <a:avLst/>
            </a:prstGeom>
            <a:solidFill>
              <a:srgbClr val="FF212B"/>
            </a:solidFill>
            <a:ln w="12700" cap="flat">
              <a:noFill/>
              <a:miter lim="400000"/>
            </a:ln>
            <a:effectLst/>
          </p:spPr>
          <p:txBody>
            <a:bodyPr wrap="square" lIns="0" tIns="0" rIns="0" bIns="0" numCol="1" anchor="t">
              <a:noAutofit/>
            </a:bodyPr>
            <a:lstStyle/>
            <a:p>
              <a:pPr/>
            </a:p>
          </p:txBody>
        </p:sp>
        <p:sp>
          <p:nvSpPr>
            <p:cNvPr id="2987" name="Circle"/>
            <p:cNvSpPr/>
            <p:nvPr/>
          </p:nvSpPr>
          <p:spPr>
            <a:xfrm>
              <a:off x="1063497" y="2095828"/>
              <a:ext cx="85626" cy="85627"/>
            </a:xfrm>
            <a:prstGeom prst="ellipse">
              <a:avLst/>
            </a:prstGeom>
            <a:solidFill>
              <a:srgbClr val="FF212B"/>
            </a:solidFill>
            <a:ln w="12700" cap="flat">
              <a:noFill/>
              <a:miter lim="400000"/>
            </a:ln>
            <a:effectLst/>
          </p:spPr>
          <p:txBody>
            <a:bodyPr wrap="square" lIns="0" tIns="0" rIns="0" bIns="0" numCol="1" anchor="t">
              <a:noAutofit/>
            </a:bodyPr>
            <a:lstStyle/>
            <a:p>
              <a:pPr/>
            </a:p>
          </p:txBody>
        </p:sp>
        <p:sp>
          <p:nvSpPr>
            <p:cNvPr id="2988" name="Circle"/>
            <p:cNvSpPr/>
            <p:nvPr/>
          </p:nvSpPr>
          <p:spPr>
            <a:xfrm>
              <a:off x="1065603" y="1973040"/>
              <a:ext cx="85627" cy="85627"/>
            </a:xfrm>
            <a:prstGeom prst="ellipse">
              <a:avLst/>
            </a:prstGeom>
            <a:solidFill>
              <a:srgbClr val="FF212B"/>
            </a:solidFill>
            <a:ln w="12700" cap="flat">
              <a:noFill/>
              <a:miter lim="400000"/>
            </a:ln>
            <a:effectLst/>
          </p:spPr>
          <p:txBody>
            <a:bodyPr wrap="square" lIns="0" tIns="0" rIns="0" bIns="0" numCol="1" anchor="t">
              <a:noAutofit/>
            </a:bodyPr>
            <a:lstStyle/>
            <a:p>
              <a:pPr/>
            </a:p>
          </p:txBody>
        </p:sp>
        <p:sp>
          <p:nvSpPr>
            <p:cNvPr id="2989" name="Circle"/>
            <p:cNvSpPr/>
            <p:nvPr/>
          </p:nvSpPr>
          <p:spPr>
            <a:xfrm>
              <a:off x="1189081" y="2167647"/>
              <a:ext cx="85627" cy="85627"/>
            </a:xfrm>
            <a:prstGeom prst="ellipse">
              <a:avLst/>
            </a:prstGeom>
            <a:solidFill>
              <a:srgbClr val="FF212B"/>
            </a:solidFill>
            <a:ln w="12700" cap="flat">
              <a:noFill/>
              <a:miter lim="400000"/>
            </a:ln>
            <a:effectLst/>
          </p:spPr>
          <p:txBody>
            <a:bodyPr wrap="square" lIns="0" tIns="0" rIns="0" bIns="0" numCol="1" anchor="t">
              <a:noAutofit/>
            </a:bodyPr>
            <a:lstStyle/>
            <a:p>
              <a:pPr/>
            </a:p>
          </p:txBody>
        </p:sp>
        <p:sp>
          <p:nvSpPr>
            <p:cNvPr id="2990" name="Circle"/>
            <p:cNvSpPr/>
            <p:nvPr/>
          </p:nvSpPr>
          <p:spPr>
            <a:xfrm>
              <a:off x="1043154" y="2147247"/>
              <a:ext cx="85626" cy="85627"/>
            </a:xfrm>
            <a:prstGeom prst="ellipse">
              <a:avLst/>
            </a:prstGeom>
            <a:solidFill>
              <a:srgbClr val="FF212B"/>
            </a:solidFill>
            <a:ln w="12700" cap="flat">
              <a:noFill/>
              <a:miter lim="400000"/>
            </a:ln>
            <a:effectLst/>
          </p:spPr>
          <p:txBody>
            <a:bodyPr wrap="square" lIns="0" tIns="0" rIns="0" bIns="0" numCol="1" anchor="t">
              <a:noAutofit/>
            </a:bodyPr>
            <a:lstStyle/>
            <a:p>
              <a:pPr/>
            </a:p>
          </p:txBody>
        </p:sp>
        <p:sp>
          <p:nvSpPr>
            <p:cNvPr id="2991" name="Circle"/>
            <p:cNvSpPr/>
            <p:nvPr/>
          </p:nvSpPr>
          <p:spPr>
            <a:xfrm>
              <a:off x="1043154" y="2054057"/>
              <a:ext cx="85626" cy="85626"/>
            </a:xfrm>
            <a:prstGeom prst="ellipse">
              <a:avLst/>
            </a:prstGeom>
            <a:solidFill>
              <a:srgbClr val="FF212B"/>
            </a:solidFill>
            <a:ln w="12700" cap="flat">
              <a:noFill/>
              <a:miter lim="400000"/>
            </a:ln>
            <a:effectLst/>
          </p:spPr>
          <p:txBody>
            <a:bodyPr wrap="square" lIns="0" tIns="0" rIns="0" bIns="0" numCol="1" anchor="t">
              <a:noAutofit/>
            </a:bodyPr>
            <a:lstStyle/>
            <a:p>
              <a:pPr/>
            </a:p>
          </p:txBody>
        </p:sp>
        <p:sp>
          <p:nvSpPr>
            <p:cNvPr id="2992" name="Circle"/>
            <p:cNvSpPr/>
            <p:nvPr/>
          </p:nvSpPr>
          <p:spPr>
            <a:xfrm>
              <a:off x="810500" y="1851016"/>
              <a:ext cx="622301" cy="622301"/>
            </a:xfrm>
            <a:prstGeom prst="ellipse">
              <a:avLst/>
            </a:prstGeom>
            <a:noFill/>
            <a:ln w="12700" cap="flat">
              <a:solidFill>
                <a:schemeClr val="accent3">
                  <a:satOff val="-8067"/>
                  <a:lumOff val="-16549"/>
                </a:schemeClr>
              </a:solidFill>
              <a:prstDash val="sysDot"/>
              <a:miter lim="400000"/>
            </a:ln>
            <a:effectLst/>
          </p:spPr>
          <p:txBody>
            <a:bodyPr wrap="square" lIns="0" tIns="0" rIns="0" bIns="0" numCol="1" anchor="t">
              <a:noAutofit/>
            </a:bodyPr>
            <a:lstStyle/>
            <a:p>
              <a:pPr/>
            </a:p>
          </p:txBody>
        </p:sp>
        <p:sp>
          <p:nvSpPr>
            <p:cNvPr id="2993" name="Circle"/>
            <p:cNvSpPr/>
            <p:nvPr/>
          </p:nvSpPr>
          <p:spPr>
            <a:xfrm>
              <a:off x="1098425" y="2043603"/>
              <a:ext cx="85626" cy="85626"/>
            </a:xfrm>
            <a:prstGeom prst="ellipse">
              <a:avLst/>
            </a:prstGeom>
            <a:solidFill>
              <a:srgbClr val="FF212B"/>
            </a:solidFill>
            <a:ln w="12700" cap="flat">
              <a:noFill/>
              <a:miter lim="400000"/>
            </a:ln>
            <a:effectLst/>
          </p:spPr>
          <p:txBody>
            <a:bodyPr wrap="square" lIns="0" tIns="0" rIns="0" bIns="0" numCol="1" anchor="t">
              <a:noAutofit/>
            </a:bodyPr>
            <a:lstStyle/>
            <a:p>
              <a:pPr/>
            </a:p>
          </p:txBody>
        </p:sp>
        <p:sp>
          <p:nvSpPr>
            <p:cNvPr id="2994" name="Circle"/>
            <p:cNvSpPr/>
            <p:nvPr/>
          </p:nvSpPr>
          <p:spPr>
            <a:xfrm>
              <a:off x="1023338" y="2153172"/>
              <a:ext cx="85627" cy="85627"/>
            </a:xfrm>
            <a:prstGeom prst="ellipse">
              <a:avLst/>
            </a:prstGeom>
            <a:solidFill>
              <a:srgbClr val="FF212B"/>
            </a:solidFill>
            <a:ln w="12700" cap="flat">
              <a:noFill/>
              <a:miter lim="400000"/>
            </a:ln>
            <a:effectLst/>
          </p:spPr>
          <p:txBody>
            <a:bodyPr wrap="square" lIns="0" tIns="0" rIns="0" bIns="0" numCol="1" anchor="t">
              <a:noAutofit/>
            </a:bodyPr>
            <a:lstStyle/>
            <a:p>
              <a:pPr/>
            </a:p>
          </p:txBody>
        </p:sp>
        <p:sp>
          <p:nvSpPr>
            <p:cNvPr id="2995" name="Circle"/>
            <p:cNvSpPr/>
            <p:nvPr/>
          </p:nvSpPr>
          <p:spPr>
            <a:xfrm>
              <a:off x="1098425" y="2153172"/>
              <a:ext cx="85626" cy="85627"/>
            </a:xfrm>
            <a:prstGeom prst="ellipse">
              <a:avLst/>
            </a:prstGeom>
            <a:solidFill>
              <a:srgbClr val="FF212B"/>
            </a:solidFill>
            <a:ln w="12700" cap="flat">
              <a:noFill/>
              <a:miter lim="400000"/>
            </a:ln>
            <a:effectLst/>
          </p:spPr>
          <p:txBody>
            <a:bodyPr wrap="square" lIns="0" tIns="0" rIns="0" bIns="0" numCol="1" anchor="t">
              <a:noAutofit/>
            </a:bodyPr>
            <a:lstStyle/>
            <a:p>
              <a:pPr/>
            </a:p>
          </p:txBody>
        </p:sp>
        <p:sp>
          <p:nvSpPr>
            <p:cNvPr id="2996" name="Circle"/>
            <p:cNvSpPr/>
            <p:nvPr/>
          </p:nvSpPr>
          <p:spPr>
            <a:xfrm>
              <a:off x="837709" y="2078955"/>
              <a:ext cx="85627" cy="85627"/>
            </a:xfrm>
            <a:prstGeom prst="ellipse">
              <a:avLst/>
            </a:prstGeom>
            <a:solidFill>
              <a:srgbClr val="FF212B"/>
            </a:solidFill>
            <a:ln w="12700" cap="flat">
              <a:noFill/>
              <a:miter lim="400000"/>
            </a:ln>
            <a:effectLst/>
          </p:spPr>
          <p:txBody>
            <a:bodyPr wrap="square" lIns="0" tIns="0" rIns="0" bIns="0" numCol="1" anchor="t">
              <a:noAutofit/>
            </a:bodyPr>
            <a:lstStyle/>
            <a:p>
              <a:pPr/>
            </a:p>
          </p:txBody>
        </p:sp>
        <p:sp>
          <p:nvSpPr>
            <p:cNvPr id="2997" name="Circle"/>
            <p:cNvSpPr/>
            <p:nvPr/>
          </p:nvSpPr>
          <p:spPr>
            <a:xfrm>
              <a:off x="933139" y="2199472"/>
              <a:ext cx="85626" cy="85627"/>
            </a:xfrm>
            <a:prstGeom prst="ellipse">
              <a:avLst/>
            </a:prstGeom>
            <a:solidFill>
              <a:srgbClr val="FF212B"/>
            </a:solidFill>
            <a:ln w="12700" cap="flat">
              <a:noFill/>
              <a:miter lim="400000"/>
            </a:ln>
            <a:effectLst/>
          </p:spPr>
          <p:txBody>
            <a:bodyPr wrap="square" lIns="0" tIns="0" rIns="0" bIns="0" numCol="1" anchor="t">
              <a:noAutofit/>
            </a:bodyPr>
            <a:lstStyle/>
            <a:p>
              <a:pPr/>
            </a:p>
          </p:txBody>
        </p:sp>
        <p:sp>
          <p:nvSpPr>
            <p:cNvPr id="2998" name="Circle"/>
            <p:cNvSpPr/>
            <p:nvPr/>
          </p:nvSpPr>
          <p:spPr>
            <a:xfrm>
              <a:off x="935245" y="2076685"/>
              <a:ext cx="85627" cy="85627"/>
            </a:xfrm>
            <a:prstGeom prst="ellipse">
              <a:avLst/>
            </a:prstGeom>
            <a:solidFill>
              <a:srgbClr val="FF212B"/>
            </a:solidFill>
            <a:ln w="12700" cap="flat">
              <a:noFill/>
              <a:miter lim="400000"/>
            </a:ln>
            <a:effectLst/>
          </p:spPr>
          <p:txBody>
            <a:bodyPr wrap="square" lIns="0" tIns="0" rIns="0" bIns="0" numCol="1" anchor="t">
              <a:noAutofit/>
            </a:bodyPr>
            <a:lstStyle/>
            <a:p>
              <a:pPr/>
            </a:p>
          </p:txBody>
        </p:sp>
        <p:sp>
          <p:nvSpPr>
            <p:cNvPr id="2999" name="Circle"/>
            <p:cNvSpPr/>
            <p:nvPr/>
          </p:nvSpPr>
          <p:spPr>
            <a:xfrm>
              <a:off x="912796" y="2250892"/>
              <a:ext cx="85627" cy="85626"/>
            </a:xfrm>
            <a:prstGeom prst="ellipse">
              <a:avLst/>
            </a:prstGeom>
            <a:solidFill>
              <a:srgbClr val="FF212B"/>
            </a:solidFill>
            <a:ln w="12700" cap="flat">
              <a:noFill/>
              <a:miter lim="400000"/>
            </a:ln>
            <a:effectLst/>
          </p:spPr>
          <p:txBody>
            <a:bodyPr wrap="square" lIns="0" tIns="0" rIns="0" bIns="0" numCol="1" anchor="t">
              <a:noAutofit/>
            </a:bodyPr>
            <a:lstStyle/>
            <a:p>
              <a:pPr/>
            </a:p>
          </p:txBody>
        </p:sp>
        <p:sp>
          <p:nvSpPr>
            <p:cNvPr id="3000" name="Circle"/>
            <p:cNvSpPr/>
            <p:nvPr/>
          </p:nvSpPr>
          <p:spPr>
            <a:xfrm>
              <a:off x="1260956" y="2171087"/>
              <a:ext cx="85627" cy="85627"/>
            </a:xfrm>
            <a:prstGeom prst="ellipse">
              <a:avLst/>
            </a:prstGeom>
            <a:solidFill>
              <a:srgbClr val="FF212B"/>
            </a:solidFill>
            <a:ln w="12700" cap="flat">
              <a:noFill/>
              <a:miter lim="400000"/>
            </a:ln>
            <a:effectLst/>
          </p:spPr>
          <p:txBody>
            <a:bodyPr wrap="square" lIns="0" tIns="0" rIns="0" bIns="0" numCol="1" anchor="t">
              <a:noAutofit/>
            </a:bodyPr>
            <a:lstStyle/>
            <a:p>
              <a:pPr/>
            </a:p>
          </p:txBody>
        </p:sp>
        <p:sp>
          <p:nvSpPr>
            <p:cNvPr id="3001" name="Circle"/>
            <p:cNvSpPr/>
            <p:nvPr/>
          </p:nvSpPr>
          <p:spPr>
            <a:xfrm>
              <a:off x="1185869" y="2280656"/>
              <a:ext cx="85627" cy="85627"/>
            </a:xfrm>
            <a:prstGeom prst="ellipse">
              <a:avLst/>
            </a:prstGeom>
            <a:solidFill>
              <a:srgbClr val="FF212B"/>
            </a:solidFill>
            <a:ln w="12700" cap="flat">
              <a:noFill/>
              <a:miter lim="400000"/>
            </a:ln>
            <a:effectLst/>
          </p:spPr>
          <p:txBody>
            <a:bodyPr wrap="square" lIns="0" tIns="0" rIns="0" bIns="0" numCol="1" anchor="t">
              <a:noAutofit/>
            </a:bodyPr>
            <a:lstStyle/>
            <a:p>
              <a:pPr/>
            </a:p>
          </p:txBody>
        </p:sp>
        <p:sp>
          <p:nvSpPr>
            <p:cNvPr id="3002" name="Circle"/>
            <p:cNvSpPr/>
            <p:nvPr/>
          </p:nvSpPr>
          <p:spPr>
            <a:xfrm>
              <a:off x="1260956" y="2280656"/>
              <a:ext cx="85627" cy="85627"/>
            </a:xfrm>
            <a:prstGeom prst="ellipse">
              <a:avLst/>
            </a:prstGeom>
            <a:solidFill>
              <a:srgbClr val="FF212B"/>
            </a:solidFill>
            <a:ln w="12700" cap="flat">
              <a:noFill/>
              <a:miter lim="400000"/>
            </a:ln>
            <a:effectLst/>
          </p:spPr>
          <p:txBody>
            <a:bodyPr wrap="square" lIns="0" tIns="0" rIns="0" bIns="0" numCol="1" anchor="t">
              <a:noAutofit/>
            </a:bodyPr>
            <a:lstStyle/>
            <a:p>
              <a:pPr/>
            </a:p>
          </p:txBody>
        </p:sp>
        <p:sp>
          <p:nvSpPr>
            <p:cNvPr id="3003" name="Circle"/>
            <p:cNvSpPr/>
            <p:nvPr/>
          </p:nvSpPr>
          <p:spPr>
            <a:xfrm>
              <a:off x="1000240" y="2206439"/>
              <a:ext cx="85627" cy="85627"/>
            </a:xfrm>
            <a:prstGeom prst="ellipse">
              <a:avLst/>
            </a:prstGeom>
            <a:solidFill>
              <a:srgbClr val="FF212B"/>
            </a:solidFill>
            <a:ln w="12700" cap="flat">
              <a:noFill/>
              <a:miter lim="400000"/>
            </a:ln>
            <a:effectLst/>
          </p:spPr>
          <p:txBody>
            <a:bodyPr wrap="square" lIns="0" tIns="0" rIns="0" bIns="0" numCol="1" anchor="t">
              <a:noAutofit/>
            </a:bodyPr>
            <a:lstStyle/>
            <a:p>
              <a:pPr/>
            </a:p>
          </p:txBody>
        </p:sp>
        <p:sp>
          <p:nvSpPr>
            <p:cNvPr id="3004" name="Circle"/>
            <p:cNvSpPr/>
            <p:nvPr/>
          </p:nvSpPr>
          <p:spPr>
            <a:xfrm>
              <a:off x="1095670" y="2326956"/>
              <a:ext cx="85627" cy="85627"/>
            </a:xfrm>
            <a:prstGeom prst="ellipse">
              <a:avLst/>
            </a:prstGeom>
            <a:solidFill>
              <a:srgbClr val="FF212B"/>
            </a:solidFill>
            <a:ln w="12700" cap="flat">
              <a:noFill/>
              <a:miter lim="400000"/>
            </a:ln>
            <a:effectLst/>
          </p:spPr>
          <p:txBody>
            <a:bodyPr wrap="square" lIns="0" tIns="0" rIns="0" bIns="0" numCol="1" anchor="t">
              <a:noAutofit/>
            </a:bodyPr>
            <a:lstStyle/>
            <a:p>
              <a:pPr/>
            </a:p>
          </p:txBody>
        </p:sp>
        <p:sp>
          <p:nvSpPr>
            <p:cNvPr id="3005" name="Circle"/>
            <p:cNvSpPr/>
            <p:nvPr/>
          </p:nvSpPr>
          <p:spPr>
            <a:xfrm>
              <a:off x="1097777" y="2204169"/>
              <a:ext cx="85626" cy="85627"/>
            </a:xfrm>
            <a:prstGeom prst="ellipse">
              <a:avLst/>
            </a:prstGeom>
            <a:solidFill>
              <a:srgbClr val="FF212B"/>
            </a:solidFill>
            <a:ln w="12700" cap="flat">
              <a:noFill/>
              <a:miter lim="400000"/>
            </a:ln>
            <a:effectLst/>
          </p:spPr>
          <p:txBody>
            <a:bodyPr wrap="square" lIns="0" tIns="0" rIns="0" bIns="0" numCol="1" anchor="t">
              <a:noAutofit/>
            </a:bodyPr>
            <a:lstStyle/>
            <a:p>
              <a:pPr/>
            </a:p>
          </p:txBody>
        </p:sp>
        <p:sp>
          <p:nvSpPr>
            <p:cNvPr id="3006" name="Circle"/>
            <p:cNvSpPr/>
            <p:nvPr/>
          </p:nvSpPr>
          <p:spPr>
            <a:xfrm>
              <a:off x="1075327" y="2378376"/>
              <a:ext cx="85627" cy="85626"/>
            </a:xfrm>
            <a:prstGeom prst="ellipse">
              <a:avLst/>
            </a:prstGeom>
            <a:solidFill>
              <a:srgbClr val="FF212B"/>
            </a:solidFill>
            <a:ln w="12700" cap="flat">
              <a:noFill/>
              <a:miter lim="400000"/>
            </a:ln>
            <a:effectLst/>
          </p:spPr>
          <p:txBody>
            <a:bodyPr wrap="square" lIns="0" tIns="0" rIns="0" bIns="0" numCol="1" anchor="t">
              <a:noAutofit/>
            </a:bodyPr>
            <a:lstStyle/>
            <a:p>
              <a:pPr/>
            </a:p>
          </p:txBody>
        </p:sp>
        <p:sp>
          <p:nvSpPr>
            <p:cNvPr id="3007" name="Circle"/>
            <p:cNvSpPr/>
            <p:nvPr/>
          </p:nvSpPr>
          <p:spPr>
            <a:xfrm>
              <a:off x="1130598" y="1883404"/>
              <a:ext cx="85627" cy="85627"/>
            </a:xfrm>
            <a:prstGeom prst="ellipse">
              <a:avLst/>
            </a:prstGeom>
            <a:solidFill>
              <a:srgbClr val="FF212B"/>
            </a:solidFill>
            <a:ln w="12700" cap="flat">
              <a:noFill/>
              <a:miter lim="400000"/>
            </a:ln>
            <a:effectLst/>
          </p:spPr>
          <p:txBody>
            <a:bodyPr wrap="square" lIns="0" tIns="0" rIns="0" bIns="0" numCol="1" anchor="t">
              <a:noAutofit/>
            </a:bodyPr>
            <a:lstStyle/>
            <a:p>
              <a:pPr/>
            </a:p>
          </p:txBody>
        </p:sp>
        <p:sp>
          <p:nvSpPr>
            <p:cNvPr id="3008" name="Circle"/>
            <p:cNvSpPr/>
            <p:nvPr/>
          </p:nvSpPr>
          <p:spPr>
            <a:xfrm>
              <a:off x="1055511" y="1992973"/>
              <a:ext cx="85627" cy="85627"/>
            </a:xfrm>
            <a:prstGeom prst="ellipse">
              <a:avLst/>
            </a:prstGeom>
            <a:solidFill>
              <a:srgbClr val="FF212B"/>
            </a:solidFill>
            <a:ln w="12700" cap="flat">
              <a:noFill/>
              <a:miter lim="400000"/>
            </a:ln>
            <a:effectLst/>
          </p:spPr>
          <p:txBody>
            <a:bodyPr wrap="square" lIns="0" tIns="0" rIns="0" bIns="0" numCol="1" anchor="t">
              <a:noAutofit/>
            </a:bodyPr>
            <a:lstStyle/>
            <a:p>
              <a:pPr/>
            </a:p>
          </p:txBody>
        </p:sp>
        <p:sp>
          <p:nvSpPr>
            <p:cNvPr id="3009" name="Circle"/>
            <p:cNvSpPr/>
            <p:nvPr/>
          </p:nvSpPr>
          <p:spPr>
            <a:xfrm>
              <a:off x="1130598" y="1992973"/>
              <a:ext cx="85627" cy="85627"/>
            </a:xfrm>
            <a:prstGeom prst="ellipse">
              <a:avLst/>
            </a:prstGeom>
            <a:solidFill>
              <a:srgbClr val="FF212B"/>
            </a:solidFill>
            <a:ln w="12700" cap="flat">
              <a:noFill/>
              <a:miter lim="400000"/>
            </a:ln>
            <a:effectLst/>
          </p:spPr>
          <p:txBody>
            <a:bodyPr wrap="square" lIns="0" tIns="0" rIns="0" bIns="0" numCol="1" anchor="t">
              <a:noAutofit/>
            </a:bodyPr>
            <a:lstStyle/>
            <a:p>
              <a:pPr/>
            </a:p>
          </p:txBody>
        </p:sp>
        <p:sp>
          <p:nvSpPr>
            <p:cNvPr id="3010" name="Circle"/>
            <p:cNvSpPr/>
            <p:nvPr/>
          </p:nvSpPr>
          <p:spPr>
            <a:xfrm>
              <a:off x="869882" y="1918756"/>
              <a:ext cx="85627" cy="85627"/>
            </a:xfrm>
            <a:prstGeom prst="ellipse">
              <a:avLst/>
            </a:prstGeom>
            <a:solidFill>
              <a:srgbClr val="FF212B"/>
            </a:solidFill>
            <a:ln w="12700" cap="flat">
              <a:noFill/>
              <a:miter lim="400000"/>
            </a:ln>
            <a:effectLst/>
          </p:spPr>
          <p:txBody>
            <a:bodyPr wrap="square" lIns="0" tIns="0" rIns="0" bIns="0" numCol="1" anchor="t">
              <a:noAutofit/>
            </a:bodyPr>
            <a:lstStyle/>
            <a:p>
              <a:pPr/>
            </a:p>
          </p:txBody>
        </p:sp>
        <p:sp>
          <p:nvSpPr>
            <p:cNvPr id="3011" name="Circle"/>
            <p:cNvSpPr/>
            <p:nvPr/>
          </p:nvSpPr>
          <p:spPr>
            <a:xfrm>
              <a:off x="965312" y="2039273"/>
              <a:ext cx="85627" cy="85627"/>
            </a:xfrm>
            <a:prstGeom prst="ellipse">
              <a:avLst/>
            </a:prstGeom>
            <a:solidFill>
              <a:srgbClr val="FF212B"/>
            </a:solidFill>
            <a:ln w="12700" cap="flat">
              <a:noFill/>
              <a:miter lim="400000"/>
            </a:ln>
            <a:effectLst/>
          </p:spPr>
          <p:txBody>
            <a:bodyPr wrap="square" lIns="0" tIns="0" rIns="0" bIns="0" numCol="1" anchor="t">
              <a:noAutofit/>
            </a:bodyPr>
            <a:lstStyle/>
            <a:p>
              <a:pPr/>
            </a:p>
          </p:txBody>
        </p:sp>
        <p:sp>
          <p:nvSpPr>
            <p:cNvPr id="3012" name="Circle"/>
            <p:cNvSpPr/>
            <p:nvPr/>
          </p:nvSpPr>
          <p:spPr>
            <a:xfrm>
              <a:off x="967419" y="1916486"/>
              <a:ext cx="85627" cy="85627"/>
            </a:xfrm>
            <a:prstGeom prst="ellipse">
              <a:avLst/>
            </a:prstGeom>
            <a:solidFill>
              <a:srgbClr val="FF212B"/>
            </a:solidFill>
            <a:ln w="12700" cap="flat">
              <a:noFill/>
              <a:miter lim="400000"/>
            </a:ln>
            <a:effectLst/>
          </p:spPr>
          <p:txBody>
            <a:bodyPr wrap="square" lIns="0" tIns="0" rIns="0" bIns="0" numCol="1" anchor="t">
              <a:noAutofit/>
            </a:bodyPr>
            <a:lstStyle/>
            <a:p>
              <a:pPr/>
            </a:p>
          </p:txBody>
        </p:sp>
        <p:sp>
          <p:nvSpPr>
            <p:cNvPr id="3013" name="Circle"/>
            <p:cNvSpPr/>
            <p:nvPr/>
          </p:nvSpPr>
          <p:spPr>
            <a:xfrm>
              <a:off x="944969" y="2090693"/>
              <a:ext cx="85627" cy="85627"/>
            </a:xfrm>
            <a:prstGeom prst="ellipse">
              <a:avLst/>
            </a:prstGeom>
            <a:solidFill>
              <a:srgbClr val="FF212B"/>
            </a:solidFill>
            <a:ln w="12700" cap="flat">
              <a:noFill/>
              <a:miter lim="400000"/>
            </a:ln>
            <a:effectLst/>
          </p:spPr>
          <p:txBody>
            <a:bodyPr wrap="square" lIns="0" tIns="0" rIns="0" bIns="0" numCol="1" anchor="t">
              <a:noAutofit/>
            </a:bodyPr>
            <a:lstStyle/>
            <a:p>
              <a:pPr/>
            </a:p>
          </p:txBody>
        </p:sp>
        <p:sp>
          <p:nvSpPr>
            <p:cNvPr id="3014" name="Circle"/>
            <p:cNvSpPr/>
            <p:nvPr/>
          </p:nvSpPr>
          <p:spPr>
            <a:xfrm>
              <a:off x="1098425" y="1637473"/>
              <a:ext cx="85626" cy="85627"/>
            </a:xfrm>
            <a:prstGeom prst="ellipse">
              <a:avLst/>
            </a:prstGeom>
            <a:solidFill>
              <a:srgbClr val="FF212B"/>
            </a:solidFill>
            <a:ln w="12700" cap="flat">
              <a:noFill/>
              <a:miter lim="400000"/>
            </a:ln>
            <a:effectLst/>
          </p:spPr>
          <p:txBody>
            <a:bodyPr wrap="square" lIns="0" tIns="0" rIns="0" bIns="0" numCol="1" anchor="t">
              <a:noAutofit/>
            </a:bodyPr>
            <a:lstStyle/>
            <a:p>
              <a:pPr/>
            </a:p>
          </p:txBody>
        </p:sp>
        <p:sp>
          <p:nvSpPr>
            <p:cNvPr id="3015" name="Circle"/>
            <p:cNvSpPr/>
            <p:nvPr/>
          </p:nvSpPr>
          <p:spPr>
            <a:xfrm>
              <a:off x="1357820" y="1547442"/>
              <a:ext cx="85627" cy="85627"/>
            </a:xfrm>
            <a:prstGeom prst="ellipse">
              <a:avLst/>
            </a:prstGeom>
            <a:solidFill>
              <a:srgbClr val="FF212B"/>
            </a:solidFill>
            <a:ln w="12700" cap="flat">
              <a:noFill/>
              <a:miter lim="400000"/>
            </a:ln>
            <a:effectLst/>
          </p:spPr>
          <p:txBody>
            <a:bodyPr wrap="square" lIns="0" tIns="0" rIns="0" bIns="0" numCol="1" anchor="t">
              <a:noAutofit/>
            </a:bodyPr>
            <a:lstStyle/>
            <a:p>
              <a:pPr/>
            </a:p>
          </p:txBody>
        </p:sp>
        <p:sp>
          <p:nvSpPr>
            <p:cNvPr id="3016" name="Circle"/>
            <p:cNvSpPr/>
            <p:nvPr/>
          </p:nvSpPr>
          <p:spPr>
            <a:xfrm>
              <a:off x="1475899" y="2584381"/>
              <a:ext cx="85627" cy="85627"/>
            </a:xfrm>
            <a:prstGeom prst="ellipse">
              <a:avLst/>
            </a:prstGeom>
            <a:solidFill>
              <a:srgbClr val="FF212B"/>
            </a:solidFill>
            <a:ln w="12700" cap="flat">
              <a:noFill/>
              <a:miter lim="400000"/>
            </a:ln>
            <a:effectLst/>
          </p:spPr>
          <p:txBody>
            <a:bodyPr wrap="square" lIns="0" tIns="0" rIns="0" bIns="0" numCol="1" anchor="t">
              <a:noAutofit/>
            </a:bodyPr>
            <a:lstStyle/>
            <a:p>
              <a:pPr/>
            </a:p>
          </p:txBody>
        </p:sp>
        <p:sp>
          <p:nvSpPr>
            <p:cNvPr id="3017" name="Circle"/>
            <p:cNvSpPr/>
            <p:nvPr/>
          </p:nvSpPr>
          <p:spPr>
            <a:xfrm>
              <a:off x="898142" y="2479436"/>
              <a:ext cx="85627" cy="85627"/>
            </a:xfrm>
            <a:prstGeom prst="ellipse">
              <a:avLst/>
            </a:prstGeom>
            <a:solidFill>
              <a:srgbClr val="FF212B"/>
            </a:solidFill>
            <a:ln w="12700" cap="flat">
              <a:noFill/>
              <a:miter lim="400000"/>
            </a:ln>
            <a:effectLst/>
          </p:spPr>
          <p:txBody>
            <a:bodyPr wrap="square" lIns="0" tIns="0" rIns="0" bIns="0" numCol="1" anchor="t">
              <a:noAutofit/>
            </a:bodyPr>
            <a:lstStyle/>
            <a:p>
              <a:pPr/>
            </a:p>
          </p:txBody>
        </p:sp>
        <p:sp>
          <p:nvSpPr>
            <p:cNvPr id="3018" name="Circle"/>
            <p:cNvSpPr/>
            <p:nvPr/>
          </p:nvSpPr>
          <p:spPr>
            <a:xfrm>
              <a:off x="479967" y="2378376"/>
              <a:ext cx="85626" cy="85626"/>
            </a:xfrm>
            <a:prstGeom prst="ellipse">
              <a:avLst/>
            </a:prstGeom>
            <a:solidFill>
              <a:srgbClr val="FF212B"/>
            </a:solidFill>
            <a:ln w="12700" cap="flat">
              <a:noFill/>
              <a:miter lim="400000"/>
            </a:ln>
            <a:effectLst/>
          </p:spPr>
          <p:txBody>
            <a:bodyPr wrap="square" lIns="0" tIns="0" rIns="0" bIns="0" numCol="1" anchor="t">
              <a:noAutofit/>
            </a:bodyPr>
            <a:lstStyle/>
            <a:p>
              <a:pPr/>
            </a:p>
          </p:txBody>
        </p:sp>
        <p:sp>
          <p:nvSpPr>
            <p:cNvPr id="3019" name="Circle"/>
            <p:cNvSpPr/>
            <p:nvPr/>
          </p:nvSpPr>
          <p:spPr>
            <a:xfrm>
              <a:off x="629404" y="2025485"/>
              <a:ext cx="85626" cy="85627"/>
            </a:xfrm>
            <a:prstGeom prst="ellipse">
              <a:avLst/>
            </a:prstGeom>
            <a:solidFill>
              <a:srgbClr val="FF212B"/>
            </a:solidFill>
            <a:ln w="12700" cap="flat">
              <a:noFill/>
              <a:miter lim="400000"/>
            </a:ln>
            <a:effectLst/>
          </p:spPr>
          <p:txBody>
            <a:bodyPr wrap="square" lIns="0" tIns="0" rIns="0" bIns="0" numCol="1" anchor="t">
              <a:noAutofit/>
            </a:bodyPr>
            <a:lstStyle/>
            <a:p>
              <a:pPr/>
            </a:p>
          </p:txBody>
        </p:sp>
        <p:sp>
          <p:nvSpPr>
            <p:cNvPr id="3020" name="More symmetrical…"/>
            <p:cNvSpPr txBox="1"/>
            <p:nvPr/>
          </p:nvSpPr>
          <p:spPr>
            <a:xfrm>
              <a:off x="1222504" y="2945886"/>
              <a:ext cx="1868773" cy="45263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p>
              <a:pPr>
                <a:defRPr sz="1100"/>
              </a:pPr>
              <a:r>
                <a:t>More symmetrical</a:t>
              </a:r>
            </a:p>
            <a:p>
              <a:pPr>
                <a:defRPr sz="1100"/>
              </a:pPr>
              <a:r>
                <a:t>centred around origin</a:t>
              </a:r>
            </a:p>
            <a:p>
              <a:pPr>
                <a:defRPr sz="1100"/>
              </a:pPr>
              <a:r>
                <a:t>“Continuous” Encoding Space</a:t>
              </a:r>
            </a:p>
          </p:txBody>
        </p:sp>
        <p:sp>
          <p:nvSpPr>
            <p:cNvPr id="3021" name="Line"/>
            <p:cNvSpPr/>
            <p:nvPr/>
          </p:nvSpPr>
          <p:spPr>
            <a:xfrm>
              <a:off x="1141238" y="1847662"/>
              <a:ext cx="2031305" cy="1"/>
            </a:xfrm>
            <a:prstGeom prst="line">
              <a:avLst/>
            </a:prstGeom>
            <a:noFill/>
            <a:ln w="25400" cap="rnd">
              <a:solidFill>
                <a:srgbClr val="BAB9A0"/>
              </a:solidFill>
              <a:custDash>
                <a:ds d="100000" sp="200000"/>
              </a:custDash>
              <a:round/>
            </a:ln>
            <a:effectLst/>
          </p:spPr>
          <p:txBody>
            <a:bodyPr wrap="square" lIns="0" tIns="0" rIns="0" bIns="0" numCol="1" anchor="t">
              <a:noAutofit/>
            </a:bodyPr>
            <a:lstStyle/>
            <a:p>
              <a:pPr/>
            </a:p>
          </p:txBody>
        </p:sp>
        <p:sp>
          <p:nvSpPr>
            <p:cNvPr id="3022" name="Line"/>
            <p:cNvSpPr/>
            <p:nvPr/>
          </p:nvSpPr>
          <p:spPr>
            <a:xfrm>
              <a:off x="1141238" y="2485735"/>
              <a:ext cx="2031305" cy="1"/>
            </a:xfrm>
            <a:prstGeom prst="line">
              <a:avLst/>
            </a:prstGeom>
            <a:noFill/>
            <a:ln w="25400" cap="rnd">
              <a:solidFill>
                <a:srgbClr val="BAB9A0"/>
              </a:solidFill>
              <a:custDash>
                <a:ds d="100000" sp="200000"/>
              </a:custDash>
              <a:round/>
            </a:ln>
            <a:effectLst/>
          </p:spPr>
          <p:txBody>
            <a:bodyPr wrap="square" lIns="0" tIns="0" rIns="0" bIns="0" numCol="1" anchor="t">
              <a:noAutofit/>
            </a:bodyPr>
            <a:lstStyle/>
            <a:p>
              <a:pPr/>
            </a:p>
          </p:txBody>
        </p:sp>
        <p:sp>
          <p:nvSpPr>
            <p:cNvPr id="3023" name="Line"/>
            <p:cNvSpPr/>
            <p:nvPr/>
          </p:nvSpPr>
          <p:spPr>
            <a:xfrm flipV="1">
              <a:off x="802499" y="7941"/>
              <a:ext cx="1" cy="2168331"/>
            </a:xfrm>
            <a:prstGeom prst="line">
              <a:avLst/>
            </a:prstGeom>
            <a:noFill/>
            <a:ln w="25400" cap="rnd">
              <a:solidFill>
                <a:srgbClr val="BAB9A0"/>
              </a:solidFill>
              <a:custDash>
                <a:ds d="100000" sp="200000"/>
              </a:custDash>
              <a:round/>
            </a:ln>
            <a:effectLst/>
          </p:spPr>
          <p:txBody>
            <a:bodyPr wrap="square" lIns="0" tIns="0" rIns="0" bIns="0" numCol="1" anchor="t">
              <a:noAutofit/>
            </a:bodyPr>
            <a:lstStyle/>
            <a:p>
              <a:pPr/>
            </a:p>
          </p:txBody>
        </p:sp>
        <p:sp>
          <p:nvSpPr>
            <p:cNvPr id="3024" name="Line"/>
            <p:cNvSpPr/>
            <p:nvPr/>
          </p:nvSpPr>
          <p:spPr>
            <a:xfrm flipV="1">
              <a:off x="1443446" y="-1"/>
              <a:ext cx="1" cy="2168331"/>
            </a:xfrm>
            <a:prstGeom prst="line">
              <a:avLst/>
            </a:prstGeom>
            <a:noFill/>
            <a:ln w="25400" cap="rnd">
              <a:solidFill>
                <a:srgbClr val="BAB9A0"/>
              </a:solidFill>
              <a:custDash>
                <a:ds d="100000" sp="200000"/>
              </a:custDash>
              <a:round/>
            </a:ln>
            <a:effectLst/>
          </p:spPr>
          <p:txBody>
            <a:bodyPr wrap="square" lIns="0" tIns="0" rIns="0" bIns="0" numCol="1" anchor="t">
              <a:noAutofit/>
            </a:bodyPr>
            <a:lstStyle/>
            <a:p>
              <a:pPr/>
            </a:p>
          </p:txBody>
        </p:sp>
        <p:sp>
          <p:nvSpPr>
            <p:cNvPr id="3025" name="Equation"/>
            <p:cNvSpPr txBox="1"/>
            <p:nvPr/>
          </p:nvSpPr>
          <p:spPr>
            <a:xfrm>
              <a:off x="984952" y="13616"/>
              <a:ext cx="307063" cy="226015"/>
            </a:xfrm>
            <a:prstGeom prst="rect">
              <a:avLst/>
            </a:prstGeom>
            <a:noFill/>
            <a:ln w="12700" cap="flat">
              <a:noFill/>
              <a:miter lim="400000"/>
            </a:ln>
            <a:effectLst/>
          </p:spPr>
          <p:txBody>
            <a:bodyPr wrap="none" lIns="0" tIns="0" rIns="0" bIns="0">
              <a:spAutoFit/>
            </a:bodyPr>
            <a:lstStyle/>
            <a:p>
              <a:pPr latinLnBrk="1">
                <a:defRPr sz="1800">
                  <a:solidFill>
                    <a:srgbClr val="000000"/>
                  </a:solidFill>
                </a:defRPr>
              </a:pPr>
              <a14:m>
                <m:oMathPara>
                  <m:oMathParaPr>
                    <m:jc m:val="centerGroup"/>
                  </m:oMathParaPr>
                  <m:oMath>
                    <m:r>
                      <a:rPr xmlns:a="http://schemas.openxmlformats.org/drawingml/2006/main" sz="1900" i="1">
                        <a:solidFill>
                          <a:srgbClr val="333333"/>
                        </a:solidFill>
                        <a:latin typeface="Cambria Math" panose="02040503050406030204" pitchFamily="18" charset="0"/>
                      </a:rPr>
                      <m:t>2</m:t>
                    </m:r>
                    <m:sSub>
                      <m:e>
                        <m:r>
                          <a:rPr xmlns:a="http://schemas.openxmlformats.org/drawingml/2006/main" sz="1900" i="1">
                            <a:solidFill>
                              <a:srgbClr val="333333"/>
                            </a:solidFill>
                            <a:latin typeface="Cambria Math" panose="02040503050406030204" pitchFamily="18" charset="0"/>
                          </a:rPr>
                          <m:t>σ</m:t>
                        </m:r>
                      </m:e>
                      <m:sub>
                        <m:r>
                          <a:rPr xmlns:a="http://schemas.openxmlformats.org/drawingml/2006/main" sz="1900" i="1">
                            <a:solidFill>
                              <a:srgbClr val="333333"/>
                            </a:solidFill>
                            <a:latin typeface="Cambria Math" panose="02040503050406030204" pitchFamily="18" charset="0"/>
                          </a:rPr>
                          <m:t>0</m:t>
                        </m:r>
                      </m:sub>
                    </m:sSub>
                  </m:oMath>
                </m:oMathPara>
              </a14:m>
              <a:endParaRPr sz="1900">
                <a:solidFill>
                  <a:srgbClr val="333333"/>
                </a:solidFill>
              </a:endParaRPr>
            </a:p>
          </p:txBody>
        </p:sp>
        <p:sp>
          <p:nvSpPr>
            <p:cNvPr id="3026" name="Equation"/>
            <p:cNvSpPr txBox="1"/>
            <p:nvPr/>
          </p:nvSpPr>
          <p:spPr>
            <a:xfrm rot="5400000">
              <a:off x="2970601" y="2035390"/>
              <a:ext cx="293015" cy="223616"/>
            </a:xfrm>
            <a:prstGeom prst="rect">
              <a:avLst/>
            </a:prstGeom>
            <a:noFill/>
            <a:ln w="12700" cap="flat">
              <a:noFill/>
              <a:miter lim="400000"/>
            </a:ln>
            <a:effectLst/>
          </p:spPr>
          <p:txBody>
            <a:bodyPr wrap="none" lIns="0" tIns="0" rIns="0" bIns="0">
              <a:spAutoFit/>
            </a:bodyPr>
            <a:lstStyle/>
            <a:p>
              <a:pPr latinLnBrk="1">
                <a:defRPr sz="1800">
                  <a:solidFill>
                    <a:srgbClr val="000000"/>
                  </a:solidFill>
                </a:defRPr>
              </a:pPr>
              <a14:m>
                <m:oMathPara>
                  <m:oMathParaPr>
                    <m:jc m:val="centerGroup"/>
                  </m:oMathParaPr>
                  <m:oMath>
                    <m:r>
                      <a:rPr xmlns:a="http://schemas.openxmlformats.org/drawingml/2006/main" sz="1900" i="1">
                        <a:solidFill>
                          <a:srgbClr val="333333"/>
                        </a:solidFill>
                        <a:latin typeface="Cambria Math" panose="02040503050406030204" pitchFamily="18" charset="0"/>
                      </a:rPr>
                      <m:t>2</m:t>
                    </m:r>
                    <m:sSub>
                      <m:e>
                        <m:r>
                          <a:rPr xmlns:a="http://schemas.openxmlformats.org/drawingml/2006/main" sz="1900" i="1">
                            <a:solidFill>
                              <a:srgbClr val="333333"/>
                            </a:solidFill>
                            <a:latin typeface="Cambria Math" panose="02040503050406030204" pitchFamily="18" charset="0"/>
                          </a:rPr>
                          <m:t>σ</m:t>
                        </m:r>
                      </m:e>
                      <m:sub>
                        <m:r>
                          <a:rPr xmlns:a="http://schemas.openxmlformats.org/drawingml/2006/main" sz="1900" i="1">
                            <a:solidFill>
                              <a:srgbClr val="333333"/>
                            </a:solidFill>
                            <a:latin typeface="Cambria Math" panose="02040503050406030204" pitchFamily="18" charset="0"/>
                          </a:rPr>
                          <m:t>1</m:t>
                        </m:r>
                      </m:sub>
                    </m:sSub>
                  </m:oMath>
                </m:oMathPara>
              </a14:m>
              <a:endParaRPr sz="1900">
                <a:solidFill>
                  <a:srgbClr val="333333"/>
                </a:solidFill>
              </a:endParaRPr>
            </a:p>
          </p:txBody>
        </p:sp>
        <p:sp>
          <p:nvSpPr>
            <p:cNvPr id="3027" name="Line"/>
            <p:cNvSpPr/>
            <p:nvPr/>
          </p:nvSpPr>
          <p:spPr>
            <a:xfrm flipH="1" flipV="1">
              <a:off x="802499" y="239630"/>
              <a:ext cx="638303" cy="1"/>
            </a:xfrm>
            <a:prstGeom prst="line">
              <a:avLst/>
            </a:prstGeom>
            <a:noFill/>
            <a:ln w="12700" cap="flat">
              <a:solidFill>
                <a:srgbClr val="BAB9A0"/>
              </a:solidFill>
              <a:custDash>
                <a:ds d="200000" sp="200000"/>
              </a:custDash>
              <a:miter lim="400000"/>
            </a:ln>
            <a:effectLst/>
          </p:spPr>
          <p:txBody>
            <a:bodyPr wrap="square" lIns="0" tIns="0" rIns="0" bIns="0" numCol="1" anchor="t">
              <a:noAutofit/>
            </a:bodyPr>
            <a:lstStyle/>
            <a:p>
              <a:pPr/>
            </a:p>
          </p:txBody>
        </p:sp>
        <p:sp>
          <p:nvSpPr>
            <p:cNvPr id="3028" name="Circle"/>
            <p:cNvSpPr/>
            <p:nvPr/>
          </p:nvSpPr>
          <p:spPr>
            <a:xfrm>
              <a:off x="1000240" y="3436692"/>
              <a:ext cx="85627" cy="85627"/>
            </a:xfrm>
            <a:prstGeom prst="ellipse">
              <a:avLst/>
            </a:prstGeom>
            <a:solidFill>
              <a:srgbClr val="FF212B"/>
            </a:solidFill>
            <a:ln w="12700" cap="flat">
              <a:noFill/>
              <a:miter lim="400000"/>
            </a:ln>
            <a:effectLst/>
          </p:spPr>
          <p:txBody>
            <a:bodyPr wrap="square" lIns="0" tIns="0" rIns="0" bIns="0" numCol="1" anchor="t">
              <a:noAutofit/>
            </a:bodyPr>
            <a:lstStyle/>
            <a:p>
              <a:pPr/>
            </a:p>
          </p:txBody>
        </p:sp>
      </p:grpSp>
      <p:grpSp>
        <p:nvGrpSpPr>
          <p:cNvPr id="3042" name="Group"/>
          <p:cNvGrpSpPr/>
          <p:nvPr/>
        </p:nvGrpSpPr>
        <p:grpSpPr>
          <a:xfrm>
            <a:off x="7534476" y="293959"/>
            <a:ext cx="1279795" cy="1037424"/>
            <a:chOff x="-17960" y="-17960"/>
            <a:chExt cx="1279793" cy="1037422"/>
          </a:xfrm>
        </p:grpSpPr>
        <p:pic>
          <p:nvPicPr>
            <p:cNvPr id="3030" name="Rounded Rectangle Rounded rectangle" descr="Rounded Rectangle Rounded rectangle"/>
            <p:cNvPicPr>
              <a:picLocks noChangeAspect="0"/>
            </p:cNvPicPr>
            <p:nvPr/>
          </p:nvPicPr>
          <p:blipFill>
            <a:blip r:embed="rId3">
              <a:extLst/>
            </a:blip>
            <a:stretch>
              <a:fillRect/>
            </a:stretch>
          </p:blipFill>
          <p:spPr>
            <a:xfrm>
              <a:off x="-17961" y="-17961"/>
              <a:ext cx="1279795" cy="1037423"/>
            </a:xfrm>
            <a:prstGeom prst="rect">
              <a:avLst/>
            </a:prstGeom>
            <a:effectLst/>
          </p:spPr>
        </p:pic>
        <p:grpSp>
          <p:nvGrpSpPr>
            <p:cNvPr id="3034" name="VAE"/>
            <p:cNvGrpSpPr/>
            <p:nvPr/>
          </p:nvGrpSpPr>
          <p:grpSpPr>
            <a:xfrm>
              <a:off x="68324" y="512069"/>
              <a:ext cx="1085991" cy="372260"/>
              <a:chOff x="0" y="0"/>
              <a:chExt cx="1085989" cy="372258"/>
            </a:xfrm>
          </p:grpSpPr>
          <p:sp>
            <p:nvSpPr>
              <p:cNvPr id="3033" name="VAE"/>
              <p:cNvSpPr/>
              <p:nvPr/>
            </p:nvSpPr>
            <p:spPr>
              <a:xfrm>
                <a:off x="17960" y="17960"/>
                <a:ext cx="1050070" cy="33633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829" y="0"/>
                    </a:moveTo>
                    <a:lnTo>
                      <a:pt x="1771" y="0"/>
                    </a:lnTo>
                    <a:cubicBezTo>
                      <a:pt x="1252" y="0"/>
                      <a:pt x="940" y="0"/>
                      <a:pt x="732" y="271"/>
                    </a:cubicBezTo>
                    <a:cubicBezTo>
                      <a:pt x="432" y="612"/>
                      <a:pt x="196" y="1349"/>
                      <a:pt x="87" y="2285"/>
                    </a:cubicBezTo>
                    <a:cubicBezTo>
                      <a:pt x="0" y="2934"/>
                      <a:pt x="0" y="3908"/>
                      <a:pt x="0" y="5531"/>
                    </a:cubicBezTo>
                    <a:lnTo>
                      <a:pt x="0" y="16069"/>
                    </a:lnTo>
                    <a:cubicBezTo>
                      <a:pt x="0" y="17692"/>
                      <a:pt x="0" y="18666"/>
                      <a:pt x="87" y="19315"/>
                    </a:cubicBezTo>
                    <a:cubicBezTo>
                      <a:pt x="196" y="20251"/>
                      <a:pt x="432" y="20988"/>
                      <a:pt x="732" y="21329"/>
                    </a:cubicBezTo>
                    <a:cubicBezTo>
                      <a:pt x="940" y="21600"/>
                      <a:pt x="1252" y="21600"/>
                      <a:pt x="1771" y="21600"/>
                    </a:cubicBezTo>
                    <a:lnTo>
                      <a:pt x="19829" y="21600"/>
                    </a:lnTo>
                    <a:cubicBezTo>
                      <a:pt x="20348" y="21600"/>
                      <a:pt x="20660" y="21600"/>
                      <a:pt x="20868" y="21329"/>
                    </a:cubicBezTo>
                    <a:cubicBezTo>
                      <a:pt x="21168" y="20988"/>
                      <a:pt x="21404" y="20251"/>
                      <a:pt x="21513" y="19315"/>
                    </a:cubicBezTo>
                    <a:cubicBezTo>
                      <a:pt x="21600" y="18666"/>
                      <a:pt x="21600" y="17692"/>
                      <a:pt x="21600" y="16069"/>
                    </a:cubicBezTo>
                    <a:lnTo>
                      <a:pt x="21600" y="5531"/>
                    </a:lnTo>
                    <a:cubicBezTo>
                      <a:pt x="21600" y="3908"/>
                      <a:pt x="21600" y="2934"/>
                      <a:pt x="21513" y="2285"/>
                    </a:cubicBezTo>
                    <a:cubicBezTo>
                      <a:pt x="21404" y="1349"/>
                      <a:pt x="21168" y="612"/>
                      <a:pt x="20868" y="271"/>
                    </a:cubicBezTo>
                    <a:cubicBezTo>
                      <a:pt x="20660" y="0"/>
                      <a:pt x="20348" y="0"/>
                      <a:pt x="19829" y="0"/>
                    </a:cubicBezTo>
                    <a:close/>
                  </a:path>
                </a:pathLst>
              </a:custGeom>
              <a:solidFill>
                <a:srgbClr val="D5D5D5"/>
              </a:solidFill>
              <a:ln>
                <a:noFill/>
              </a:ln>
              <a:effectLst/>
              <a:extLst>
                <a:ext uri="{C572A759-6A51-4108-AA02-DFA0A04FC94B}">
                  <ma14:wrappingTextBoxFlag xmlns:ma14="http://schemas.microsoft.com/office/mac/drawingml/2011/main" val="1"/>
                </a:ext>
              </a:extLst>
            </p:spPr>
            <p:txBody>
              <a:bodyPr wrap="square" lIns="19050" tIns="19050" rIns="19050" bIns="19050" numCol="1" anchor="ctr">
                <a:noAutofit/>
              </a:bodyPr>
              <a:lstStyle>
                <a:lvl1pPr algn="ctr" defTabSz="412750">
                  <a:defRPr sz="800">
                    <a:solidFill>
                      <a:srgbClr val="000000"/>
                    </a:solidFill>
                    <a:latin typeface="Helvetica Neue Medium"/>
                    <a:ea typeface="Helvetica Neue Medium"/>
                    <a:cs typeface="Helvetica Neue Medium"/>
                    <a:sym typeface="Helvetica Neue Medium"/>
                  </a:defRPr>
                </a:lvl1pPr>
              </a:lstStyle>
              <a:p>
                <a:pPr/>
                <a:r>
                  <a:t>VAE</a:t>
                </a:r>
              </a:p>
            </p:txBody>
          </p:sp>
          <p:pic>
            <p:nvPicPr>
              <p:cNvPr id="3032" name="VAE VAE" descr="VAE VAE"/>
              <p:cNvPicPr>
                <a:picLocks noChangeAspect="0"/>
              </p:cNvPicPr>
              <p:nvPr/>
            </p:nvPicPr>
            <p:blipFill>
              <a:blip r:embed="rId4">
                <a:extLst/>
              </a:blip>
              <a:stretch>
                <a:fillRect/>
              </a:stretch>
            </p:blipFill>
            <p:spPr>
              <a:xfrm>
                <a:off x="-1" y="0"/>
                <a:ext cx="1085991" cy="372259"/>
              </a:xfrm>
              <a:prstGeom prst="rect">
                <a:avLst/>
              </a:prstGeom>
              <a:effectLst/>
            </p:spPr>
          </p:pic>
        </p:grpSp>
        <p:grpSp>
          <p:nvGrpSpPr>
            <p:cNvPr id="3041" name="Group"/>
            <p:cNvGrpSpPr/>
            <p:nvPr/>
          </p:nvGrpSpPr>
          <p:grpSpPr>
            <a:xfrm>
              <a:off x="201565" y="134646"/>
              <a:ext cx="840742" cy="380024"/>
              <a:chOff x="-17960" y="-17960"/>
              <a:chExt cx="840741" cy="380023"/>
            </a:xfrm>
          </p:grpSpPr>
          <p:grpSp>
            <p:nvGrpSpPr>
              <p:cNvPr id="3037" name="Tasks and Models"/>
              <p:cNvGrpSpPr/>
              <p:nvPr/>
            </p:nvGrpSpPr>
            <p:grpSpPr>
              <a:xfrm>
                <a:off x="-17961" y="-17961"/>
                <a:ext cx="840742" cy="200964"/>
                <a:chOff x="0" y="0"/>
                <a:chExt cx="840741" cy="200962"/>
              </a:xfrm>
            </p:grpSpPr>
            <p:sp>
              <p:nvSpPr>
                <p:cNvPr id="3036" name="Tasks and Models"/>
                <p:cNvSpPr/>
                <p:nvPr/>
              </p:nvSpPr>
              <p:spPr>
                <a:xfrm>
                  <a:off x="17960" y="17960"/>
                  <a:ext cx="804821" cy="16504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829" y="0"/>
                      </a:moveTo>
                      <a:lnTo>
                        <a:pt x="1771" y="0"/>
                      </a:lnTo>
                      <a:cubicBezTo>
                        <a:pt x="1252" y="0"/>
                        <a:pt x="940" y="0"/>
                        <a:pt x="732" y="423"/>
                      </a:cubicBezTo>
                      <a:cubicBezTo>
                        <a:pt x="432" y="955"/>
                        <a:pt x="196" y="2107"/>
                        <a:pt x="87" y="3569"/>
                      </a:cubicBezTo>
                      <a:cubicBezTo>
                        <a:pt x="0" y="4583"/>
                        <a:pt x="0" y="6103"/>
                        <a:pt x="0" y="8638"/>
                      </a:cubicBezTo>
                      <a:lnTo>
                        <a:pt x="0" y="12962"/>
                      </a:lnTo>
                      <a:cubicBezTo>
                        <a:pt x="0" y="15497"/>
                        <a:pt x="0" y="17017"/>
                        <a:pt x="87" y="18031"/>
                      </a:cubicBezTo>
                      <a:cubicBezTo>
                        <a:pt x="196" y="19493"/>
                        <a:pt x="432" y="20645"/>
                        <a:pt x="732" y="21177"/>
                      </a:cubicBezTo>
                      <a:cubicBezTo>
                        <a:pt x="940" y="21600"/>
                        <a:pt x="1252" y="21600"/>
                        <a:pt x="1771" y="21600"/>
                      </a:cubicBezTo>
                      <a:lnTo>
                        <a:pt x="19829" y="21600"/>
                      </a:lnTo>
                      <a:cubicBezTo>
                        <a:pt x="20348" y="21600"/>
                        <a:pt x="20660" y="21600"/>
                        <a:pt x="20868" y="21177"/>
                      </a:cubicBezTo>
                      <a:cubicBezTo>
                        <a:pt x="21168" y="20645"/>
                        <a:pt x="21404" y="19493"/>
                        <a:pt x="21513" y="18031"/>
                      </a:cubicBezTo>
                      <a:cubicBezTo>
                        <a:pt x="21600" y="17017"/>
                        <a:pt x="21600" y="15497"/>
                        <a:pt x="21600" y="12962"/>
                      </a:cubicBezTo>
                      <a:lnTo>
                        <a:pt x="21600" y="8638"/>
                      </a:lnTo>
                      <a:cubicBezTo>
                        <a:pt x="21600" y="6103"/>
                        <a:pt x="21600" y="4583"/>
                        <a:pt x="21513" y="3569"/>
                      </a:cubicBezTo>
                      <a:cubicBezTo>
                        <a:pt x="21404" y="2107"/>
                        <a:pt x="21168" y="955"/>
                        <a:pt x="20868" y="423"/>
                      </a:cubicBezTo>
                      <a:cubicBezTo>
                        <a:pt x="20660" y="0"/>
                        <a:pt x="20348" y="0"/>
                        <a:pt x="19829" y="0"/>
                      </a:cubicBezTo>
                      <a:close/>
                    </a:path>
                  </a:pathLst>
                </a:custGeom>
                <a:solidFill>
                  <a:schemeClr val="accent1">
                    <a:lumOff val="2401"/>
                  </a:schemeClr>
                </a:solidFill>
                <a:ln>
                  <a:noFill/>
                </a:ln>
                <a:effectLst/>
                <a:extLst>
                  <a:ext uri="{C572A759-6A51-4108-AA02-DFA0A04FC94B}">
                    <ma14:wrappingTextBoxFlag xmlns:ma14="http://schemas.microsoft.com/office/mac/drawingml/2011/main" val="1"/>
                  </a:ext>
                </a:extLst>
              </p:spPr>
              <p:txBody>
                <a:bodyPr wrap="square" lIns="19050" tIns="19050" rIns="19050" bIns="19050" numCol="1" anchor="ctr">
                  <a:noAutofit/>
                </a:bodyPr>
                <a:lstStyle>
                  <a:lvl1pPr algn="ctr" defTabSz="412750">
                    <a:defRPr sz="600">
                      <a:solidFill>
                        <a:srgbClr val="000000"/>
                      </a:solidFill>
                      <a:latin typeface="Helvetica Neue Medium"/>
                      <a:ea typeface="Helvetica Neue Medium"/>
                      <a:cs typeface="Helvetica Neue Medium"/>
                      <a:sym typeface="Helvetica Neue Medium"/>
                    </a:defRPr>
                  </a:lvl1pPr>
                </a:lstStyle>
                <a:p>
                  <a:pPr/>
                  <a:r>
                    <a:t>Tasks and Models</a:t>
                  </a:r>
                </a:p>
              </p:txBody>
            </p:sp>
            <p:pic>
              <p:nvPicPr>
                <p:cNvPr id="3035" name="Tasks and Models Tasks and Models" descr="Tasks and Models Tasks and Models"/>
                <p:cNvPicPr>
                  <a:picLocks noChangeAspect="0"/>
                </p:cNvPicPr>
                <p:nvPr/>
              </p:nvPicPr>
              <p:blipFill>
                <a:blip r:embed="rId5">
                  <a:extLst/>
                </a:blip>
                <a:stretch>
                  <a:fillRect/>
                </a:stretch>
              </p:blipFill>
              <p:spPr>
                <a:xfrm>
                  <a:off x="-1" y="-1"/>
                  <a:ext cx="840743" cy="200964"/>
                </a:xfrm>
                <a:prstGeom prst="rect">
                  <a:avLst/>
                </a:prstGeom>
                <a:effectLst/>
              </p:spPr>
            </p:pic>
          </p:grpSp>
          <p:grpSp>
            <p:nvGrpSpPr>
              <p:cNvPr id="3040" name="Intro to NN"/>
              <p:cNvGrpSpPr/>
              <p:nvPr/>
            </p:nvGrpSpPr>
            <p:grpSpPr>
              <a:xfrm>
                <a:off x="-17961" y="152576"/>
                <a:ext cx="840742" cy="209487"/>
                <a:chOff x="0" y="0"/>
                <a:chExt cx="840741" cy="209486"/>
              </a:xfrm>
            </p:grpSpPr>
            <p:sp>
              <p:nvSpPr>
                <p:cNvPr id="3039" name="Intro to NN"/>
                <p:cNvSpPr/>
                <p:nvPr/>
              </p:nvSpPr>
              <p:spPr>
                <a:xfrm>
                  <a:off x="17960" y="17960"/>
                  <a:ext cx="804821" cy="17356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829" y="0"/>
                      </a:moveTo>
                      <a:lnTo>
                        <a:pt x="1771" y="0"/>
                      </a:lnTo>
                      <a:cubicBezTo>
                        <a:pt x="1252" y="0"/>
                        <a:pt x="940" y="0"/>
                        <a:pt x="732" y="403"/>
                      </a:cubicBezTo>
                      <a:cubicBezTo>
                        <a:pt x="432" y="908"/>
                        <a:pt x="196" y="2003"/>
                        <a:pt x="87" y="3393"/>
                      </a:cubicBezTo>
                      <a:cubicBezTo>
                        <a:pt x="0" y="4357"/>
                        <a:pt x="0" y="5804"/>
                        <a:pt x="0" y="8214"/>
                      </a:cubicBezTo>
                      <a:lnTo>
                        <a:pt x="0" y="13386"/>
                      </a:lnTo>
                      <a:cubicBezTo>
                        <a:pt x="0" y="15796"/>
                        <a:pt x="0" y="17243"/>
                        <a:pt x="87" y="18207"/>
                      </a:cubicBezTo>
                      <a:cubicBezTo>
                        <a:pt x="196" y="19597"/>
                        <a:pt x="432" y="20692"/>
                        <a:pt x="732" y="21197"/>
                      </a:cubicBezTo>
                      <a:cubicBezTo>
                        <a:pt x="940" y="21600"/>
                        <a:pt x="1252" y="21600"/>
                        <a:pt x="1771" y="21600"/>
                      </a:cubicBezTo>
                      <a:lnTo>
                        <a:pt x="19829" y="21600"/>
                      </a:lnTo>
                      <a:cubicBezTo>
                        <a:pt x="20348" y="21600"/>
                        <a:pt x="20660" y="21600"/>
                        <a:pt x="20868" y="21197"/>
                      </a:cubicBezTo>
                      <a:cubicBezTo>
                        <a:pt x="21168" y="20692"/>
                        <a:pt x="21404" y="19597"/>
                        <a:pt x="21513" y="18207"/>
                      </a:cubicBezTo>
                      <a:cubicBezTo>
                        <a:pt x="21600" y="17243"/>
                        <a:pt x="21600" y="15796"/>
                        <a:pt x="21600" y="13386"/>
                      </a:cubicBezTo>
                      <a:lnTo>
                        <a:pt x="21600" y="8214"/>
                      </a:lnTo>
                      <a:cubicBezTo>
                        <a:pt x="21600" y="5804"/>
                        <a:pt x="21600" y="4357"/>
                        <a:pt x="21513" y="3393"/>
                      </a:cubicBezTo>
                      <a:cubicBezTo>
                        <a:pt x="21404" y="2003"/>
                        <a:pt x="21168" y="908"/>
                        <a:pt x="20868" y="403"/>
                      </a:cubicBezTo>
                      <a:cubicBezTo>
                        <a:pt x="20660" y="0"/>
                        <a:pt x="20348" y="0"/>
                        <a:pt x="19829" y="0"/>
                      </a:cubicBezTo>
                      <a:close/>
                    </a:path>
                  </a:pathLst>
                </a:custGeom>
                <a:solidFill>
                  <a:schemeClr val="accent1">
                    <a:lumOff val="2401"/>
                  </a:schemeClr>
                </a:solidFill>
                <a:ln>
                  <a:noFill/>
                </a:ln>
                <a:effectLst/>
                <a:extLst>
                  <a:ext uri="{C572A759-6A51-4108-AA02-DFA0A04FC94B}">
                    <ma14:wrappingTextBoxFlag xmlns:ma14="http://schemas.microsoft.com/office/mac/drawingml/2011/main" val="1"/>
                  </a:ext>
                </a:extLst>
              </p:spPr>
              <p:txBody>
                <a:bodyPr wrap="square" lIns="19050" tIns="19050" rIns="19050" bIns="19050" numCol="1" anchor="ctr">
                  <a:noAutofit/>
                </a:bodyPr>
                <a:lstStyle>
                  <a:lvl1pPr algn="ctr" defTabSz="412750">
                    <a:defRPr sz="600">
                      <a:solidFill>
                        <a:srgbClr val="000000"/>
                      </a:solidFill>
                      <a:latin typeface="Helvetica Neue Medium"/>
                      <a:ea typeface="Helvetica Neue Medium"/>
                      <a:cs typeface="Helvetica Neue Medium"/>
                      <a:sym typeface="Helvetica Neue Medium"/>
                    </a:defRPr>
                  </a:lvl1pPr>
                </a:lstStyle>
                <a:p>
                  <a:pPr/>
                  <a:r>
                    <a:t>Intro to NN</a:t>
                  </a:r>
                </a:p>
              </p:txBody>
            </p:sp>
            <p:pic>
              <p:nvPicPr>
                <p:cNvPr id="3038" name="Intro to NN Intro to NN" descr="Intro to NN Intro to NN"/>
                <p:cNvPicPr>
                  <a:picLocks noChangeAspect="0"/>
                </p:cNvPicPr>
                <p:nvPr/>
              </p:nvPicPr>
              <p:blipFill>
                <a:blip r:embed="rId6">
                  <a:extLst/>
                </a:blip>
                <a:stretch>
                  <a:fillRect/>
                </a:stretch>
              </p:blipFill>
              <p:spPr>
                <a:xfrm>
                  <a:off x="-1" y="0"/>
                  <a:ext cx="840743" cy="209487"/>
                </a:xfrm>
                <a:prstGeom prst="rect">
                  <a:avLst/>
                </a:prstGeom>
                <a:effectLst/>
              </p:spPr>
            </p:pic>
          </p:grpSp>
        </p:grpSp>
      </p:gr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408" name="Google Shape;268;g9673cab863_0_39"/>
          <p:cNvGrpSpPr/>
          <p:nvPr/>
        </p:nvGrpSpPr>
        <p:grpSpPr>
          <a:xfrm>
            <a:off x="1333527" y="1783775"/>
            <a:ext cx="1066801" cy="597301"/>
            <a:chOff x="0" y="0"/>
            <a:chExt cx="1066800" cy="597300"/>
          </a:xfrm>
        </p:grpSpPr>
        <p:sp>
          <p:nvSpPr>
            <p:cNvPr id="406" name="Rectangle"/>
            <p:cNvSpPr/>
            <p:nvPr/>
          </p:nvSpPr>
          <p:spPr>
            <a:xfrm>
              <a:off x="0" y="-1"/>
              <a:ext cx="1066800" cy="597302"/>
            </a:xfrm>
            <a:prstGeom prst="rect">
              <a:avLst/>
            </a:prstGeom>
            <a:solidFill>
              <a:srgbClr val="E8E3CE"/>
            </a:solidFill>
            <a:ln w="9525" cap="flat">
              <a:solidFill>
                <a:srgbClr val="B6D7A8"/>
              </a:solidFill>
              <a:prstDash val="solid"/>
              <a:round/>
            </a:ln>
            <a:effectLst/>
          </p:spPr>
          <p:txBody>
            <a:bodyPr wrap="square" lIns="0" tIns="0" rIns="0" bIns="0" numCol="1" anchor="ctr">
              <a:noAutofit/>
            </a:bodyPr>
            <a:lstStyle/>
            <a:p>
              <a:pPr algn="ctr">
                <a:defRPr b="1" sz="1300">
                  <a:solidFill>
                    <a:srgbClr val="000000"/>
                  </a:solidFill>
                </a:defRPr>
              </a:pPr>
            </a:p>
          </p:txBody>
        </p:sp>
        <p:sp>
          <p:nvSpPr>
            <p:cNvPr id="407" name="Seq2Seq"/>
            <p:cNvSpPr txBox="1"/>
            <p:nvPr/>
          </p:nvSpPr>
          <p:spPr>
            <a:xfrm>
              <a:off x="4762" y="114675"/>
              <a:ext cx="1057276" cy="36795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4" tIns="91424" rIns="91424" bIns="91424" numCol="1" anchor="ctr">
              <a:spAutoFit/>
            </a:bodyPr>
            <a:lstStyle>
              <a:lvl1pPr algn="ctr">
                <a:defRPr b="1" sz="1300">
                  <a:solidFill>
                    <a:srgbClr val="000000"/>
                  </a:solidFill>
                </a:defRPr>
              </a:lvl1pPr>
            </a:lstStyle>
            <a:p>
              <a:pPr/>
              <a:r>
                <a:t>Seq2Seq</a:t>
              </a:r>
            </a:p>
          </p:txBody>
        </p:sp>
      </p:grpSp>
      <p:grpSp>
        <p:nvGrpSpPr>
          <p:cNvPr id="411" name="Google Shape;269;g9673cab863_0_39"/>
          <p:cNvGrpSpPr/>
          <p:nvPr/>
        </p:nvGrpSpPr>
        <p:grpSpPr>
          <a:xfrm>
            <a:off x="737683" y="3024427"/>
            <a:ext cx="1066801" cy="436501"/>
            <a:chOff x="0" y="0"/>
            <a:chExt cx="1066800" cy="436500"/>
          </a:xfrm>
        </p:grpSpPr>
        <p:sp>
          <p:nvSpPr>
            <p:cNvPr id="409" name="Rectangle"/>
            <p:cNvSpPr/>
            <p:nvPr/>
          </p:nvSpPr>
          <p:spPr>
            <a:xfrm>
              <a:off x="0" y="-1"/>
              <a:ext cx="1066800" cy="436502"/>
            </a:xfrm>
            <a:prstGeom prst="rect">
              <a:avLst/>
            </a:prstGeom>
            <a:solidFill>
              <a:srgbClr val="E8E3CE"/>
            </a:solidFill>
            <a:ln w="9525" cap="flat">
              <a:solidFill>
                <a:srgbClr val="D5A6BD"/>
              </a:solidFill>
              <a:prstDash val="solid"/>
              <a:round/>
            </a:ln>
            <a:effectLst/>
          </p:spPr>
          <p:txBody>
            <a:bodyPr wrap="square" lIns="0" tIns="0" rIns="0" bIns="0" numCol="1" anchor="ctr">
              <a:noAutofit/>
            </a:bodyPr>
            <a:lstStyle/>
            <a:p>
              <a:pPr algn="ctr">
                <a:defRPr b="1" sz="1300">
                  <a:solidFill>
                    <a:srgbClr val="000000"/>
                  </a:solidFill>
                </a:defRPr>
              </a:pPr>
            </a:p>
          </p:txBody>
        </p:sp>
        <p:sp>
          <p:nvSpPr>
            <p:cNvPr id="410" name="MusicVAE"/>
            <p:cNvSpPr txBox="1"/>
            <p:nvPr/>
          </p:nvSpPr>
          <p:spPr>
            <a:xfrm>
              <a:off x="4762" y="59052"/>
              <a:ext cx="1057276" cy="31839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4" tIns="91424" rIns="91424" bIns="91424" numCol="1" anchor="ctr">
              <a:spAutoFit/>
            </a:bodyPr>
            <a:lstStyle>
              <a:lvl1pPr algn="ctr">
                <a:defRPr b="1" sz="1000">
                  <a:solidFill>
                    <a:srgbClr val="000000"/>
                  </a:solidFill>
                </a:defRPr>
              </a:lvl1pPr>
            </a:lstStyle>
            <a:p>
              <a:pPr/>
              <a:r>
                <a:t>MusicVAE</a:t>
              </a:r>
            </a:p>
          </p:txBody>
        </p:sp>
      </p:grpSp>
      <p:grpSp>
        <p:nvGrpSpPr>
          <p:cNvPr id="414" name="Google Shape;270;g9673cab863_0_39"/>
          <p:cNvGrpSpPr/>
          <p:nvPr/>
        </p:nvGrpSpPr>
        <p:grpSpPr>
          <a:xfrm>
            <a:off x="1913412" y="3024427"/>
            <a:ext cx="1066801" cy="436501"/>
            <a:chOff x="0" y="0"/>
            <a:chExt cx="1066800" cy="436500"/>
          </a:xfrm>
        </p:grpSpPr>
        <p:sp>
          <p:nvSpPr>
            <p:cNvPr id="412" name="Rectangle"/>
            <p:cNvSpPr/>
            <p:nvPr/>
          </p:nvSpPr>
          <p:spPr>
            <a:xfrm>
              <a:off x="0" y="-1"/>
              <a:ext cx="1066800" cy="436502"/>
            </a:xfrm>
            <a:prstGeom prst="rect">
              <a:avLst/>
            </a:prstGeom>
            <a:solidFill>
              <a:srgbClr val="E8E3CE"/>
            </a:solidFill>
            <a:ln w="9525" cap="flat">
              <a:solidFill>
                <a:srgbClr val="D5A6BD"/>
              </a:solidFill>
              <a:prstDash val="solid"/>
              <a:round/>
            </a:ln>
            <a:effectLst/>
          </p:spPr>
          <p:txBody>
            <a:bodyPr wrap="square" lIns="0" tIns="0" rIns="0" bIns="0" numCol="1" anchor="ctr">
              <a:noAutofit/>
            </a:bodyPr>
            <a:lstStyle/>
            <a:p>
              <a:pPr algn="ctr">
                <a:defRPr b="1" sz="1300">
                  <a:solidFill>
                    <a:srgbClr val="000000"/>
                  </a:solidFill>
                </a:defRPr>
              </a:pPr>
            </a:p>
          </p:txBody>
        </p:sp>
        <p:sp>
          <p:nvSpPr>
            <p:cNvPr id="413" name="GrooVAE"/>
            <p:cNvSpPr txBox="1"/>
            <p:nvPr/>
          </p:nvSpPr>
          <p:spPr>
            <a:xfrm>
              <a:off x="4762" y="59052"/>
              <a:ext cx="1057276" cy="31839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4" tIns="91424" rIns="91424" bIns="91424" numCol="1" anchor="ctr">
              <a:spAutoFit/>
            </a:bodyPr>
            <a:lstStyle>
              <a:lvl1pPr algn="ctr">
                <a:defRPr b="1" sz="1000">
                  <a:solidFill>
                    <a:srgbClr val="000000"/>
                  </a:solidFill>
                </a:defRPr>
              </a:lvl1pPr>
            </a:lstStyle>
            <a:p>
              <a:pPr/>
              <a:r>
                <a:t>GrooVAE</a:t>
              </a:r>
            </a:p>
          </p:txBody>
        </p:sp>
      </p:grpSp>
      <p:grpSp>
        <p:nvGrpSpPr>
          <p:cNvPr id="417" name="Google Shape;271;g9673cab863_0_39"/>
          <p:cNvGrpSpPr/>
          <p:nvPr/>
        </p:nvGrpSpPr>
        <p:grpSpPr>
          <a:xfrm>
            <a:off x="737699" y="4042664"/>
            <a:ext cx="1066801" cy="1491001"/>
            <a:chOff x="0" y="0"/>
            <a:chExt cx="1066800" cy="1490999"/>
          </a:xfrm>
        </p:grpSpPr>
        <p:sp>
          <p:nvSpPr>
            <p:cNvPr id="415" name="Rectangle"/>
            <p:cNvSpPr/>
            <p:nvPr/>
          </p:nvSpPr>
          <p:spPr>
            <a:xfrm>
              <a:off x="0" y="0"/>
              <a:ext cx="1066800" cy="1491000"/>
            </a:xfrm>
            <a:prstGeom prst="rect">
              <a:avLst/>
            </a:prstGeom>
            <a:solidFill>
              <a:srgbClr val="CFE2F3"/>
            </a:solidFill>
            <a:ln w="9525" cap="flat">
              <a:solidFill>
                <a:srgbClr val="9FC5E8"/>
              </a:solidFill>
              <a:prstDash val="solid"/>
              <a:round/>
            </a:ln>
            <a:effectLst/>
          </p:spPr>
          <p:txBody>
            <a:bodyPr wrap="square" lIns="0" tIns="0" rIns="0" bIns="0" numCol="1" anchor="ctr">
              <a:noAutofit/>
            </a:bodyPr>
            <a:lstStyle/>
            <a:p>
              <a:pPr algn="ctr">
                <a:defRPr b="1" sz="900">
                  <a:solidFill>
                    <a:srgbClr val="000000"/>
                  </a:solidFill>
                </a:defRPr>
              </a:pPr>
            </a:p>
          </p:txBody>
        </p:sp>
        <p:sp>
          <p:nvSpPr>
            <p:cNvPr id="416" name="16-bar Generation, Continuation and Interpolation"/>
            <p:cNvSpPr txBox="1"/>
            <p:nvPr/>
          </p:nvSpPr>
          <p:spPr>
            <a:xfrm>
              <a:off x="4762" y="338444"/>
              <a:ext cx="1057276" cy="81411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4" tIns="91424" rIns="91424" bIns="91424" numCol="1" anchor="ctr">
              <a:spAutoFit/>
            </a:bodyPr>
            <a:lstStyle>
              <a:lvl1pPr algn="ctr">
                <a:defRPr b="1" sz="900">
                  <a:solidFill>
                    <a:srgbClr val="000000"/>
                  </a:solidFill>
                </a:defRPr>
              </a:lvl1pPr>
            </a:lstStyle>
            <a:p>
              <a:pPr/>
              <a:r>
                <a:t>16-bar Generation, Continuation and Interpolation </a:t>
              </a:r>
            </a:p>
          </p:txBody>
        </p:sp>
      </p:grpSp>
      <p:grpSp>
        <p:nvGrpSpPr>
          <p:cNvPr id="420" name="Google Shape;272;g9673cab863_0_39"/>
          <p:cNvGrpSpPr/>
          <p:nvPr/>
        </p:nvGrpSpPr>
        <p:grpSpPr>
          <a:xfrm>
            <a:off x="1913418" y="4042642"/>
            <a:ext cx="1066801" cy="1491000"/>
            <a:chOff x="0" y="0"/>
            <a:chExt cx="1066800" cy="1490999"/>
          </a:xfrm>
        </p:grpSpPr>
        <p:sp>
          <p:nvSpPr>
            <p:cNvPr id="418" name="Rectangle"/>
            <p:cNvSpPr/>
            <p:nvPr/>
          </p:nvSpPr>
          <p:spPr>
            <a:xfrm>
              <a:off x="0" y="0"/>
              <a:ext cx="1066800" cy="1491000"/>
            </a:xfrm>
            <a:prstGeom prst="rect">
              <a:avLst/>
            </a:prstGeom>
            <a:solidFill>
              <a:srgbClr val="CFE2F3"/>
            </a:solidFill>
            <a:ln w="9525" cap="flat">
              <a:solidFill>
                <a:srgbClr val="9FC5E8"/>
              </a:solidFill>
              <a:prstDash val="solid"/>
              <a:round/>
            </a:ln>
            <a:effectLst/>
          </p:spPr>
          <p:txBody>
            <a:bodyPr wrap="square" lIns="0" tIns="0" rIns="0" bIns="0" numCol="1" anchor="ctr">
              <a:noAutofit/>
            </a:bodyPr>
            <a:lstStyle/>
            <a:p>
              <a:pPr algn="ctr">
                <a:defRPr b="1" sz="900">
                  <a:solidFill>
                    <a:srgbClr val="000000"/>
                  </a:solidFill>
                </a:defRPr>
              </a:pPr>
            </a:p>
          </p:txBody>
        </p:sp>
        <p:sp>
          <p:nvSpPr>
            <p:cNvPr id="419" name="Short-term Drum Generation, Humanization, Completion, Sequence Interpolation"/>
            <p:cNvSpPr txBox="1"/>
            <p:nvPr/>
          </p:nvSpPr>
          <p:spPr>
            <a:xfrm>
              <a:off x="4762" y="211444"/>
              <a:ext cx="1057276" cy="106811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4" tIns="91424" rIns="91424" bIns="91424" numCol="1" anchor="ctr">
              <a:spAutoFit/>
            </a:bodyPr>
            <a:lstStyle>
              <a:lvl1pPr algn="ctr">
                <a:defRPr b="1" sz="900">
                  <a:solidFill>
                    <a:srgbClr val="000000"/>
                  </a:solidFill>
                </a:defRPr>
              </a:lvl1pPr>
            </a:lstStyle>
            <a:p>
              <a:pPr/>
              <a:r>
                <a:t>Short-term Drum Generation, Humanization, Completion, Sequence Interpolation</a:t>
              </a:r>
            </a:p>
          </p:txBody>
        </p:sp>
      </p:grpSp>
      <p:grpSp>
        <p:nvGrpSpPr>
          <p:cNvPr id="423" name="Google Shape;273;g9673cab863_0_39"/>
          <p:cNvGrpSpPr/>
          <p:nvPr/>
        </p:nvGrpSpPr>
        <p:grpSpPr>
          <a:xfrm>
            <a:off x="8327828" y="5466602"/>
            <a:ext cx="720001" cy="318396"/>
            <a:chOff x="0" y="0"/>
            <a:chExt cx="719999" cy="318395"/>
          </a:xfrm>
        </p:grpSpPr>
        <p:sp>
          <p:nvSpPr>
            <p:cNvPr id="421" name="Rectangle"/>
            <p:cNvSpPr/>
            <p:nvPr/>
          </p:nvSpPr>
          <p:spPr>
            <a:xfrm>
              <a:off x="0" y="34997"/>
              <a:ext cx="720000" cy="248401"/>
            </a:xfrm>
            <a:prstGeom prst="rect">
              <a:avLst/>
            </a:prstGeom>
            <a:solidFill>
              <a:srgbClr val="CFE2F3"/>
            </a:solidFill>
            <a:ln w="9525" cap="flat">
              <a:solidFill>
                <a:srgbClr val="9FC5E8"/>
              </a:solidFill>
              <a:prstDash val="solid"/>
              <a:round/>
            </a:ln>
            <a:effectLst/>
          </p:spPr>
          <p:txBody>
            <a:bodyPr wrap="square" lIns="0" tIns="0" rIns="0" bIns="0" numCol="1" anchor="ctr">
              <a:noAutofit/>
            </a:bodyPr>
            <a:lstStyle/>
            <a:p>
              <a:pPr algn="ctr">
                <a:defRPr sz="1000">
                  <a:solidFill>
                    <a:srgbClr val="000000"/>
                  </a:solidFill>
                </a:defRPr>
              </a:pPr>
            </a:p>
          </p:txBody>
        </p:sp>
        <p:sp>
          <p:nvSpPr>
            <p:cNvPr id="422" name="Symbolic"/>
            <p:cNvSpPr txBox="1"/>
            <p:nvPr/>
          </p:nvSpPr>
          <p:spPr>
            <a:xfrm>
              <a:off x="4762" y="0"/>
              <a:ext cx="710476" cy="31839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4" tIns="91424" rIns="91424" bIns="91424" numCol="1" anchor="ctr">
              <a:spAutoFit/>
            </a:bodyPr>
            <a:lstStyle>
              <a:lvl1pPr algn="ctr">
                <a:defRPr sz="1000">
                  <a:solidFill>
                    <a:srgbClr val="000000"/>
                  </a:solidFill>
                </a:defRPr>
              </a:lvl1pPr>
            </a:lstStyle>
            <a:p>
              <a:pPr/>
              <a:r>
                <a:t>Symbolic</a:t>
              </a:r>
            </a:p>
          </p:txBody>
        </p:sp>
      </p:grpSp>
      <p:grpSp>
        <p:nvGrpSpPr>
          <p:cNvPr id="426" name="Google Shape;274;g9673cab863_0_39"/>
          <p:cNvGrpSpPr/>
          <p:nvPr/>
        </p:nvGrpSpPr>
        <p:grpSpPr>
          <a:xfrm>
            <a:off x="8327828" y="5812849"/>
            <a:ext cx="720001" cy="318396"/>
            <a:chOff x="0" y="0"/>
            <a:chExt cx="719999" cy="318395"/>
          </a:xfrm>
        </p:grpSpPr>
        <p:sp>
          <p:nvSpPr>
            <p:cNvPr id="424" name="Rectangle"/>
            <p:cNvSpPr/>
            <p:nvPr/>
          </p:nvSpPr>
          <p:spPr>
            <a:xfrm>
              <a:off x="0" y="34997"/>
              <a:ext cx="720000" cy="248401"/>
            </a:xfrm>
            <a:prstGeom prst="rect">
              <a:avLst/>
            </a:prstGeom>
            <a:solidFill>
              <a:srgbClr val="E6B8AF"/>
            </a:solidFill>
            <a:ln w="9525" cap="flat">
              <a:solidFill>
                <a:srgbClr val="DD7E6B"/>
              </a:solidFill>
              <a:prstDash val="solid"/>
              <a:round/>
            </a:ln>
            <a:effectLst/>
          </p:spPr>
          <p:txBody>
            <a:bodyPr wrap="square" lIns="0" tIns="0" rIns="0" bIns="0" numCol="1" anchor="ctr">
              <a:noAutofit/>
            </a:bodyPr>
            <a:lstStyle/>
            <a:p>
              <a:pPr algn="ctr">
                <a:defRPr sz="1000">
                  <a:solidFill>
                    <a:srgbClr val="000000"/>
                  </a:solidFill>
                </a:defRPr>
              </a:pPr>
            </a:p>
          </p:txBody>
        </p:sp>
        <p:sp>
          <p:nvSpPr>
            <p:cNvPr id="425" name="Audio"/>
            <p:cNvSpPr txBox="1"/>
            <p:nvPr/>
          </p:nvSpPr>
          <p:spPr>
            <a:xfrm>
              <a:off x="4762" y="0"/>
              <a:ext cx="710476" cy="31839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4" tIns="91424" rIns="91424" bIns="91424" numCol="1" anchor="ctr">
              <a:spAutoFit/>
            </a:bodyPr>
            <a:lstStyle>
              <a:lvl1pPr algn="ctr">
                <a:defRPr sz="1000">
                  <a:solidFill>
                    <a:srgbClr val="000000"/>
                  </a:solidFill>
                </a:defRPr>
              </a:lvl1pPr>
            </a:lstStyle>
            <a:p>
              <a:pPr/>
              <a:r>
                <a:t>Audio</a:t>
              </a:r>
            </a:p>
          </p:txBody>
        </p:sp>
      </p:grpSp>
      <p:sp>
        <p:nvSpPr>
          <p:cNvPr id="499" name="Google Shape;275;g9673cab863_0_39"/>
          <p:cNvSpPr/>
          <p:nvPr/>
        </p:nvSpPr>
        <p:spPr>
          <a:xfrm>
            <a:off x="1271086" y="3465752"/>
            <a:ext cx="7" cy="57215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21600"/>
                </a:lnTo>
              </a:path>
            </a:pathLst>
          </a:custGeom>
          <a:ln>
            <a:solidFill>
              <a:srgbClr val="4A5356"/>
            </a:solidFill>
            <a:tailEnd type="triangle"/>
          </a:ln>
        </p:spPr>
        <p:txBody>
          <a:bodyPr/>
          <a:lstStyle/>
          <a:p>
            <a:pPr/>
          </a:p>
        </p:txBody>
      </p:sp>
      <p:sp>
        <p:nvSpPr>
          <p:cNvPr id="500" name="Google Shape;276;g9673cab863_0_39"/>
          <p:cNvSpPr/>
          <p:nvPr/>
        </p:nvSpPr>
        <p:spPr>
          <a:xfrm>
            <a:off x="2446812" y="3465752"/>
            <a:ext cx="4" cy="57212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21600"/>
                </a:lnTo>
              </a:path>
            </a:pathLst>
          </a:custGeom>
          <a:ln>
            <a:solidFill>
              <a:srgbClr val="4A5356"/>
            </a:solidFill>
            <a:tailEnd type="triangle"/>
          </a:ln>
        </p:spPr>
        <p:txBody>
          <a:bodyPr/>
          <a:lstStyle/>
          <a:p>
            <a:pPr/>
          </a:p>
        </p:txBody>
      </p:sp>
      <p:sp>
        <p:nvSpPr>
          <p:cNvPr id="501" name="Google Shape;277;g9673cab863_0_39"/>
          <p:cNvSpPr/>
          <p:nvPr/>
        </p:nvSpPr>
        <p:spPr>
          <a:xfrm>
            <a:off x="1385611" y="2385834"/>
            <a:ext cx="325502" cy="63383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0" y="21600"/>
                </a:lnTo>
              </a:path>
            </a:pathLst>
          </a:custGeom>
          <a:ln>
            <a:solidFill>
              <a:srgbClr val="4A5356"/>
            </a:solidFill>
            <a:tailEnd type="triangle"/>
          </a:ln>
        </p:spPr>
        <p:txBody>
          <a:bodyPr/>
          <a:lstStyle/>
          <a:p>
            <a:pPr/>
          </a:p>
        </p:txBody>
      </p:sp>
      <p:sp>
        <p:nvSpPr>
          <p:cNvPr id="502" name="Google Shape;278;g9673cab863_0_39"/>
          <p:cNvSpPr/>
          <p:nvPr/>
        </p:nvSpPr>
        <p:spPr>
          <a:xfrm>
            <a:off x="2018568" y="2385834"/>
            <a:ext cx="316785" cy="63383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21600"/>
                </a:lnTo>
              </a:path>
            </a:pathLst>
          </a:custGeom>
          <a:ln>
            <a:solidFill>
              <a:srgbClr val="4A5356"/>
            </a:solidFill>
            <a:tailEnd type="triangle"/>
          </a:ln>
        </p:spPr>
        <p:txBody>
          <a:bodyPr/>
          <a:lstStyle/>
          <a:p>
            <a:pPr/>
          </a:p>
        </p:txBody>
      </p:sp>
      <p:grpSp>
        <p:nvGrpSpPr>
          <p:cNvPr id="450" name="Google Shape;279;g9673cab863_0_39"/>
          <p:cNvGrpSpPr/>
          <p:nvPr/>
        </p:nvGrpSpPr>
        <p:grpSpPr>
          <a:xfrm>
            <a:off x="4407610" y="1802008"/>
            <a:ext cx="2330264" cy="3749758"/>
            <a:chOff x="0" y="0"/>
            <a:chExt cx="2330263" cy="3749757"/>
          </a:xfrm>
        </p:grpSpPr>
        <p:grpSp>
          <p:nvGrpSpPr>
            <p:cNvPr id="433" name="Google Shape;280;g9673cab863_0_39"/>
            <p:cNvGrpSpPr/>
            <p:nvPr/>
          </p:nvGrpSpPr>
          <p:grpSpPr>
            <a:xfrm>
              <a:off x="467621" y="0"/>
              <a:ext cx="1395002" cy="597301"/>
              <a:chOff x="0" y="0"/>
              <a:chExt cx="1395000" cy="597300"/>
            </a:xfrm>
          </p:grpSpPr>
          <p:sp>
            <p:nvSpPr>
              <p:cNvPr id="431" name="Rectangle"/>
              <p:cNvSpPr/>
              <p:nvPr/>
            </p:nvSpPr>
            <p:spPr>
              <a:xfrm>
                <a:off x="-1" y="-1"/>
                <a:ext cx="1395002" cy="597302"/>
              </a:xfrm>
              <a:prstGeom prst="rect">
                <a:avLst/>
              </a:prstGeom>
              <a:solidFill>
                <a:srgbClr val="E8E3CE"/>
              </a:solidFill>
              <a:ln w="9525" cap="flat">
                <a:solidFill>
                  <a:srgbClr val="B6D7A8"/>
                </a:solidFill>
                <a:prstDash val="solid"/>
                <a:round/>
              </a:ln>
              <a:effectLst/>
            </p:spPr>
            <p:txBody>
              <a:bodyPr wrap="square" lIns="0" tIns="0" rIns="0" bIns="0" numCol="1" anchor="ctr">
                <a:noAutofit/>
              </a:bodyPr>
              <a:lstStyle/>
              <a:p>
                <a:pPr algn="ctr">
                  <a:defRPr b="1" sz="1300">
                    <a:solidFill>
                      <a:srgbClr val="000000"/>
                    </a:solidFill>
                  </a:defRPr>
                </a:pPr>
              </a:p>
            </p:txBody>
          </p:sp>
          <p:sp>
            <p:nvSpPr>
              <p:cNvPr id="432" name="Transformers"/>
              <p:cNvSpPr txBox="1"/>
              <p:nvPr/>
            </p:nvSpPr>
            <p:spPr>
              <a:xfrm>
                <a:off x="4762" y="114675"/>
                <a:ext cx="1385476" cy="36795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4" tIns="91424" rIns="91424" bIns="91424" numCol="1" anchor="ctr">
                <a:spAutoFit/>
              </a:bodyPr>
              <a:lstStyle>
                <a:lvl1pPr algn="ctr">
                  <a:defRPr b="1" sz="1300">
                    <a:solidFill>
                      <a:srgbClr val="000000"/>
                    </a:solidFill>
                  </a:defRPr>
                </a:lvl1pPr>
              </a:lstStyle>
              <a:p>
                <a:pPr/>
                <a:r>
                  <a:t>Transformers</a:t>
                </a:r>
              </a:p>
            </p:txBody>
          </p:sp>
        </p:grpSp>
        <p:grpSp>
          <p:nvGrpSpPr>
            <p:cNvPr id="436" name="Google Shape;281;g9673cab863_0_39"/>
            <p:cNvGrpSpPr/>
            <p:nvPr/>
          </p:nvGrpSpPr>
          <p:grpSpPr>
            <a:xfrm>
              <a:off x="-1" y="1240585"/>
              <a:ext cx="1066801" cy="436501"/>
              <a:chOff x="0" y="10797"/>
              <a:chExt cx="1066800" cy="436500"/>
            </a:xfrm>
          </p:grpSpPr>
          <p:sp>
            <p:nvSpPr>
              <p:cNvPr id="434" name="Rectangle"/>
              <p:cNvSpPr/>
              <p:nvPr/>
            </p:nvSpPr>
            <p:spPr>
              <a:xfrm>
                <a:off x="0" y="10797"/>
                <a:ext cx="1066800" cy="436501"/>
              </a:xfrm>
              <a:prstGeom prst="rect">
                <a:avLst/>
              </a:prstGeom>
              <a:solidFill>
                <a:srgbClr val="E8E3CE"/>
              </a:solidFill>
              <a:ln w="9525" cap="flat">
                <a:solidFill>
                  <a:srgbClr val="D5A6BD"/>
                </a:solidFill>
                <a:prstDash val="solid"/>
                <a:round/>
              </a:ln>
              <a:effectLst/>
            </p:spPr>
            <p:txBody>
              <a:bodyPr wrap="square" lIns="0" tIns="0" rIns="0" bIns="0" numCol="1" anchor="ctr">
                <a:noAutofit/>
              </a:bodyPr>
              <a:lstStyle/>
              <a:p>
                <a:pPr algn="ctr">
                  <a:defRPr b="1" sz="1300">
                    <a:solidFill>
                      <a:srgbClr val="000000"/>
                    </a:solidFill>
                  </a:defRPr>
                </a:pPr>
              </a:p>
            </p:txBody>
          </p:sp>
          <p:sp>
            <p:nvSpPr>
              <p:cNvPr id="435" name="Music Transformer"/>
              <p:cNvSpPr/>
              <p:nvPr/>
            </p:nvSpPr>
            <p:spPr>
              <a:xfrm>
                <a:off x="4762" y="229047"/>
                <a:ext cx="1057276"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91424" tIns="91424" rIns="91424" bIns="91424" numCol="1" anchor="ctr">
                <a:spAutoFit/>
              </a:bodyPr>
              <a:lstStyle>
                <a:lvl1pPr algn="ctr">
                  <a:defRPr b="1" sz="1000">
                    <a:solidFill>
                      <a:srgbClr val="000000"/>
                    </a:solidFill>
                  </a:defRPr>
                </a:lvl1pPr>
              </a:lstStyle>
              <a:p>
                <a:pPr/>
                <a:r>
                  <a:t>Music Transformer</a:t>
                </a:r>
              </a:p>
            </p:txBody>
          </p:sp>
        </p:grpSp>
        <p:grpSp>
          <p:nvGrpSpPr>
            <p:cNvPr id="439" name="Google Shape;282;g9673cab863_0_39"/>
            <p:cNvGrpSpPr/>
            <p:nvPr/>
          </p:nvGrpSpPr>
          <p:grpSpPr>
            <a:xfrm>
              <a:off x="1263450" y="1240585"/>
              <a:ext cx="1066801" cy="436501"/>
              <a:chOff x="0" y="0"/>
              <a:chExt cx="1066800" cy="436500"/>
            </a:xfrm>
          </p:grpSpPr>
          <p:sp>
            <p:nvSpPr>
              <p:cNvPr id="437" name="Rectangle"/>
              <p:cNvSpPr/>
              <p:nvPr/>
            </p:nvSpPr>
            <p:spPr>
              <a:xfrm>
                <a:off x="0" y="-1"/>
                <a:ext cx="1066800" cy="436502"/>
              </a:xfrm>
              <a:prstGeom prst="rect">
                <a:avLst/>
              </a:prstGeom>
              <a:solidFill>
                <a:srgbClr val="E8E3CE"/>
              </a:solidFill>
              <a:ln w="9525" cap="flat">
                <a:solidFill>
                  <a:srgbClr val="D5A6BD"/>
                </a:solidFill>
                <a:prstDash val="solid"/>
                <a:round/>
              </a:ln>
              <a:effectLst/>
            </p:spPr>
            <p:txBody>
              <a:bodyPr wrap="square" lIns="0" tIns="0" rIns="0" bIns="0" numCol="1" anchor="ctr">
                <a:noAutofit/>
              </a:bodyPr>
              <a:lstStyle/>
              <a:p>
                <a:pPr algn="ctr">
                  <a:defRPr b="1" sz="1300">
                    <a:solidFill>
                      <a:srgbClr val="000000"/>
                    </a:solidFill>
                  </a:defRPr>
                </a:pPr>
              </a:p>
            </p:txBody>
          </p:sp>
          <p:sp>
            <p:nvSpPr>
              <p:cNvPr id="438" name="LakhNess"/>
              <p:cNvSpPr txBox="1"/>
              <p:nvPr/>
            </p:nvSpPr>
            <p:spPr>
              <a:xfrm>
                <a:off x="4762" y="59052"/>
                <a:ext cx="1057276" cy="31839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4" tIns="91424" rIns="91424" bIns="91424" numCol="1" anchor="ctr">
                <a:spAutoFit/>
              </a:bodyPr>
              <a:lstStyle>
                <a:lvl1pPr algn="ctr">
                  <a:defRPr b="1" sz="1000">
                    <a:solidFill>
                      <a:srgbClr val="000000"/>
                    </a:solidFill>
                  </a:defRPr>
                </a:lvl1pPr>
              </a:lstStyle>
              <a:p>
                <a:pPr/>
                <a:r>
                  <a:t>LakhNess</a:t>
                </a:r>
              </a:p>
            </p:txBody>
          </p:sp>
        </p:grpSp>
        <p:grpSp>
          <p:nvGrpSpPr>
            <p:cNvPr id="442" name="Google Shape;283;g9673cab863_0_39"/>
            <p:cNvGrpSpPr/>
            <p:nvPr/>
          </p:nvGrpSpPr>
          <p:grpSpPr>
            <a:xfrm>
              <a:off x="26" y="2258757"/>
              <a:ext cx="1066801" cy="1491001"/>
              <a:chOff x="0" y="0"/>
              <a:chExt cx="1066800" cy="1490999"/>
            </a:xfrm>
          </p:grpSpPr>
          <p:sp>
            <p:nvSpPr>
              <p:cNvPr id="440" name="Rectangle"/>
              <p:cNvSpPr/>
              <p:nvPr/>
            </p:nvSpPr>
            <p:spPr>
              <a:xfrm>
                <a:off x="0" y="0"/>
                <a:ext cx="1066800" cy="1491000"/>
              </a:xfrm>
              <a:prstGeom prst="rect">
                <a:avLst/>
              </a:prstGeom>
              <a:solidFill>
                <a:srgbClr val="CFE2F3"/>
              </a:solidFill>
              <a:ln w="9525" cap="flat">
                <a:solidFill>
                  <a:srgbClr val="9FC5E8"/>
                </a:solidFill>
                <a:prstDash val="solid"/>
                <a:round/>
              </a:ln>
              <a:effectLst/>
            </p:spPr>
            <p:txBody>
              <a:bodyPr wrap="square" lIns="0" tIns="0" rIns="0" bIns="0" numCol="1" anchor="ctr">
                <a:noAutofit/>
              </a:bodyPr>
              <a:lstStyle/>
              <a:p>
                <a:pPr algn="ctr">
                  <a:defRPr b="1" sz="900">
                    <a:solidFill>
                      <a:srgbClr val="000000"/>
                    </a:solidFill>
                  </a:defRPr>
                </a:pPr>
              </a:p>
            </p:txBody>
          </p:sp>
          <p:sp>
            <p:nvSpPr>
              <p:cNvPr id="441" name="Piano Generation, Continuation"/>
              <p:cNvSpPr txBox="1"/>
              <p:nvPr/>
            </p:nvSpPr>
            <p:spPr>
              <a:xfrm>
                <a:off x="4762" y="465444"/>
                <a:ext cx="1057276" cy="56011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4" tIns="91424" rIns="91424" bIns="91424" numCol="1" anchor="ctr">
                <a:spAutoFit/>
              </a:bodyPr>
              <a:lstStyle>
                <a:lvl1pPr algn="ctr">
                  <a:defRPr b="1" sz="900">
                    <a:solidFill>
                      <a:srgbClr val="000000"/>
                    </a:solidFill>
                  </a:defRPr>
                </a:lvl1pPr>
              </a:lstStyle>
              <a:p>
                <a:pPr/>
                <a:r>
                  <a:t>Piano Generation, Continuation</a:t>
                </a:r>
              </a:p>
            </p:txBody>
          </p:sp>
        </p:grpSp>
        <p:grpSp>
          <p:nvGrpSpPr>
            <p:cNvPr id="445" name="Google Shape;284;g9673cab863_0_39"/>
            <p:cNvGrpSpPr/>
            <p:nvPr/>
          </p:nvGrpSpPr>
          <p:grpSpPr>
            <a:xfrm>
              <a:off x="1263463" y="2258757"/>
              <a:ext cx="1066801" cy="1491001"/>
              <a:chOff x="0" y="0"/>
              <a:chExt cx="1066800" cy="1490999"/>
            </a:xfrm>
          </p:grpSpPr>
          <p:sp>
            <p:nvSpPr>
              <p:cNvPr id="443" name="Rectangle"/>
              <p:cNvSpPr/>
              <p:nvPr/>
            </p:nvSpPr>
            <p:spPr>
              <a:xfrm>
                <a:off x="0" y="0"/>
                <a:ext cx="1066800" cy="1491000"/>
              </a:xfrm>
              <a:prstGeom prst="rect">
                <a:avLst/>
              </a:prstGeom>
              <a:solidFill>
                <a:srgbClr val="CFE2F3"/>
              </a:solidFill>
              <a:ln w="9525" cap="flat">
                <a:solidFill>
                  <a:srgbClr val="9FC5E8"/>
                </a:solidFill>
                <a:prstDash val="solid"/>
                <a:round/>
              </a:ln>
              <a:effectLst/>
            </p:spPr>
            <p:txBody>
              <a:bodyPr wrap="square" lIns="0" tIns="0" rIns="0" bIns="0" numCol="1" anchor="ctr">
                <a:noAutofit/>
              </a:bodyPr>
              <a:lstStyle/>
              <a:p>
                <a:pPr algn="ctr">
                  <a:defRPr b="1" sz="900">
                    <a:solidFill>
                      <a:srgbClr val="000000"/>
                    </a:solidFill>
                  </a:defRPr>
                </a:pPr>
              </a:p>
            </p:txBody>
          </p:sp>
          <p:sp>
            <p:nvSpPr>
              <p:cNvPr id="444" name="Multi-instrument Generation, Continuation"/>
              <p:cNvSpPr txBox="1"/>
              <p:nvPr/>
            </p:nvSpPr>
            <p:spPr>
              <a:xfrm>
                <a:off x="4762" y="401944"/>
                <a:ext cx="1057276" cy="68711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4" tIns="91424" rIns="91424" bIns="91424" numCol="1" anchor="ctr">
                <a:spAutoFit/>
              </a:bodyPr>
              <a:lstStyle>
                <a:lvl1pPr algn="ctr">
                  <a:defRPr b="1" sz="900">
                    <a:solidFill>
                      <a:srgbClr val="000000"/>
                    </a:solidFill>
                  </a:defRPr>
                </a:lvl1pPr>
              </a:lstStyle>
              <a:p>
                <a:pPr/>
                <a:r>
                  <a:t>Multi-instrument Generation, Continuation </a:t>
                </a:r>
              </a:p>
            </p:txBody>
          </p:sp>
        </p:grpSp>
        <p:sp>
          <p:nvSpPr>
            <p:cNvPr id="446" name="Google Shape;285;g9673cab863_0_39"/>
            <p:cNvSpPr/>
            <p:nvPr/>
          </p:nvSpPr>
          <p:spPr>
            <a:xfrm flipH="1">
              <a:off x="533399" y="1677085"/>
              <a:ext cx="1" cy="581701"/>
            </a:xfrm>
            <a:prstGeom prst="line">
              <a:avLst/>
            </a:prstGeom>
            <a:noFill/>
            <a:ln w="9525" cap="flat">
              <a:solidFill>
                <a:srgbClr val="4A5356"/>
              </a:solidFill>
              <a:prstDash val="solid"/>
              <a:round/>
              <a:tailEnd type="triangle" w="med" len="med"/>
            </a:ln>
            <a:effectLst/>
          </p:spPr>
          <p:txBody>
            <a:bodyPr wrap="square" lIns="0" tIns="0" rIns="0" bIns="0" numCol="1" anchor="t">
              <a:noAutofit/>
            </a:bodyPr>
            <a:lstStyle/>
            <a:p>
              <a:pPr/>
            </a:p>
          </p:txBody>
        </p:sp>
        <p:sp>
          <p:nvSpPr>
            <p:cNvPr id="447" name="Google Shape;286;g9673cab863_0_39"/>
            <p:cNvSpPr/>
            <p:nvPr/>
          </p:nvSpPr>
          <p:spPr>
            <a:xfrm>
              <a:off x="1796851" y="1677085"/>
              <a:ext cx="1" cy="581701"/>
            </a:xfrm>
            <a:prstGeom prst="line">
              <a:avLst/>
            </a:prstGeom>
            <a:noFill/>
            <a:ln w="9525" cap="flat">
              <a:solidFill>
                <a:srgbClr val="4A5356"/>
              </a:solidFill>
              <a:prstDash val="solid"/>
              <a:round/>
              <a:tailEnd type="triangle" w="med" len="med"/>
            </a:ln>
            <a:effectLst/>
          </p:spPr>
          <p:txBody>
            <a:bodyPr wrap="square" lIns="0" tIns="0" rIns="0" bIns="0" numCol="1" anchor="t">
              <a:noAutofit/>
            </a:bodyPr>
            <a:lstStyle/>
            <a:p>
              <a:pPr/>
            </a:p>
          </p:txBody>
        </p:sp>
        <p:sp>
          <p:nvSpPr>
            <p:cNvPr id="448" name="Google Shape;287;g9673cab863_0_39"/>
            <p:cNvSpPr/>
            <p:nvPr/>
          </p:nvSpPr>
          <p:spPr>
            <a:xfrm rot="5400000">
              <a:off x="527622" y="603000"/>
              <a:ext cx="643200" cy="6318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5401" y="0"/>
                    <a:pt x="10802" y="5400"/>
                    <a:pt x="10802" y="10800"/>
                  </a:cubicBezTo>
                  <a:cubicBezTo>
                    <a:pt x="10802" y="16200"/>
                    <a:pt x="16201" y="21600"/>
                    <a:pt x="21600" y="21600"/>
                  </a:cubicBezTo>
                </a:path>
              </a:pathLst>
            </a:custGeom>
            <a:noFill/>
            <a:ln w="9525" cap="flat">
              <a:solidFill>
                <a:srgbClr val="4A5356"/>
              </a:solidFill>
              <a:prstDash val="solid"/>
              <a:round/>
              <a:tailEnd type="triangle" w="med" len="med"/>
            </a:ln>
            <a:effectLst/>
          </p:spPr>
          <p:txBody>
            <a:bodyPr wrap="square" lIns="0" tIns="0" rIns="0" bIns="0" numCol="1" anchor="t">
              <a:noAutofit/>
            </a:bodyPr>
            <a:lstStyle/>
            <a:p>
              <a:pPr/>
            </a:p>
          </p:txBody>
        </p:sp>
        <p:sp>
          <p:nvSpPr>
            <p:cNvPr id="449" name="Google Shape;288;g9673cab863_0_39"/>
            <p:cNvSpPr/>
            <p:nvPr/>
          </p:nvSpPr>
          <p:spPr>
            <a:xfrm flipH="1" rot="16200000">
              <a:off x="1159422" y="603000"/>
              <a:ext cx="643200" cy="6318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5401" y="0"/>
                    <a:pt x="10802" y="5400"/>
                    <a:pt x="10802" y="10800"/>
                  </a:cubicBezTo>
                  <a:cubicBezTo>
                    <a:pt x="10802" y="16200"/>
                    <a:pt x="16201" y="21600"/>
                    <a:pt x="21600" y="21600"/>
                  </a:cubicBezTo>
                </a:path>
              </a:pathLst>
            </a:custGeom>
            <a:noFill/>
            <a:ln w="9525" cap="flat">
              <a:solidFill>
                <a:srgbClr val="4A5356"/>
              </a:solidFill>
              <a:prstDash val="solid"/>
              <a:round/>
              <a:tailEnd type="triangle" w="med" len="med"/>
            </a:ln>
            <a:effectLst/>
          </p:spPr>
          <p:txBody>
            <a:bodyPr wrap="square" lIns="0" tIns="0" rIns="0" bIns="0" numCol="1" anchor="t">
              <a:noAutofit/>
            </a:bodyPr>
            <a:lstStyle/>
            <a:p>
              <a:pPr/>
            </a:p>
          </p:txBody>
        </p:sp>
      </p:grpSp>
      <p:grpSp>
        <p:nvGrpSpPr>
          <p:cNvPr id="462" name="Google Shape;289;g9673cab863_0_39"/>
          <p:cNvGrpSpPr/>
          <p:nvPr/>
        </p:nvGrpSpPr>
        <p:grpSpPr>
          <a:xfrm>
            <a:off x="6721050" y="1817559"/>
            <a:ext cx="1395002" cy="3749758"/>
            <a:chOff x="0" y="0"/>
            <a:chExt cx="1395000" cy="3749758"/>
          </a:xfrm>
        </p:grpSpPr>
        <p:grpSp>
          <p:nvGrpSpPr>
            <p:cNvPr id="453" name="Google Shape;290;g9673cab863_0_39"/>
            <p:cNvGrpSpPr/>
            <p:nvPr/>
          </p:nvGrpSpPr>
          <p:grpSpPr>
            <a:xfrm>
              <a:off x="-1" y="-1"/>
              <a:ext cx="1395002" cy="597301"/>
              <a:chOff x="0" y="0"/>
              <a:chExt cx="1395000" cy="597300"/>
            </a:xfrm>
          </p:grpSpPr>
          <p:sp>
            <p:nvSpPr>
              <p:cNvPr id="451" name="Rectangle"/>
              <p:cNvSpPr/>
              <p:nvPr/>
            </p:nvSpPr>
            <p:spPr>
              <a:xfrm>
                <a:off x="-1" y="-1"/>
                <a:ext cx="1395002" cy="597302"/>
              </a:xfrm>
              <a:prstGeom prst="rect">
                <a:avLst/>
              </a:prstGeom>
              <a:solidFill>
                <a:srgbClr val="E8E3CE"/>
              </a:solidFill>
              <a:ln w="9525" cap="flat">
                <a:solidFill>
                  <a:srgbClr val="B6D7A8"/>
                </a:solidFill>
                <a:prstDash val="solid"/>
                <a:round/>
              </a:ln>
              <a:effectLst/>
            </p:spPr>
            <p:txBody>
              <a:bodyPr wrap="square" lIns="0" tIns="0" rIns="0" bIns="0" numCol="1" anchor="ctr">
                <a:noAutofit/>
              </a:bodyPr>
              <a:lstStyle/>
              <a:p>
                <a:pPr algn="ctr">
                  <a:defRPr b="1" sz="1300">
                    <a:solidFill>
                      <a:srgbClr val="000000"/>
                    </a:solidFill>
                  </a:defRPr>
                </a:pPr>
              </a:p>
            </p:txBody>
          </p:sp>
          <p:sp>
            <p:nvSpPr>
              <p:cNvPr id="452" name="Multi-Scale VQ-VAE"/>
              <p:cNvSpPr txBox="1"/>
              <p:nvPr/>
            </p:nvSpPr>
            <p:spPr>
              <a:xfrm>
                <a:off x="4762" y="19425"/>
                <a:ext cx="1385476" cy="55845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4" tIns="91424" rIns="91424" bIns="91424" numCol="1" anchor="ctr">
                <a:spAutoFit/>
              </a:bodyPr>
              <a:lstStyle>
                <a:lvl1pPr algn="ctr">
                  <a:defRPr b="1" sz="1300">
                    <a:solidFill>
                      <a:srgbClr val="000000"/>
                    </a:solidFill>
                  </a:defRPr>
                </a:lvl1pPr>
              </a:lstStyle>
              <a:p>
                <a:pPr/>
                <a:r>
                  <a:t>Multi-Scale VQ-VAE</a:t>
                </a:r>
              </a:p>
            </p:txBody>
          </p:sp>
        </p:grpSp>
        <p:grpSp>
          <p:nvGrpSpPr>
            <p:cNvPr id="456" name="Google Shape;291;g9673cab863_0_39"/>
            <p:cNvGrpSpPr/>
            <p:nvPr/>
          </p:nvGrpSpPr>
          <p:grpSpPr>
            <a:xfrm>
              <a:off x="164084" y="1224615"/>
              <a:ext cx="1066801" cy="436501"/>
              <a:chOff x="0" y="0"/>
              <a:chExt cx="1066800" cy="436500"/>
            </a:xfrm>
          </p:grpSpPr>
          <p:sp>
            <p:nvSpPr>
              <p:cNvPr id="454" name="Rectangle"/>
              <p:cNvSpPr/>
              <p:nvPr/>
            </p:nvSpPr>
            <p:spPr>
              <a:xfrm>
                <a:off x="0" y="-1"/>
                <a:ext cx="1066800" cy="436502"/>
              </a:xfrm>
              <a:prstGeom prst="rect">
                <a:avLst/>
              </a:prstGeom>
              <a:solidFill>
                <a:srgbClr val="E8E3CE"/>
              </a:solidFill>
              <a:ln w="9525" cap="flat">
                <a:solidFill>
                  <a:srgbClr val="D5A6BD"/>
                </a:solidFill>
                <a:prstDash val="solid"/>
                <a:round/>
              </a:ln>
              <a:effectLst/>
            </p:spPr>
            <p:txBody>
              <a:bodyPr wrap="square" lIns="0" tIns="0" rIns="0" bIns="0" numCol="1" anchor="ctr">
                <a:noAutofit/>
              </a:bodyPr>
              <a:lstStyle/>
              <a:p>
                <a:pPr algn="ctr">
                  <a:defRPr b="1" sz="1300">
                    <a:solidFill>
                      <a:srgbClr val="000000"/>
                    </a:solidFill>
                  </a:defRPr>
                </a:pPr>
              </a:p>
            </p:txBody>
          </p:sp>
          <p:sp>
            <p:nvSpPr>
              <p:cNvPr id="455" name="Jukebox"/>
              <p:cNvSpPr txBox="1"/>
              <p:nvPr/>
            </p:nvSpPr>
            <p:spPr>
              <a:xfrm>
                <a:off x="4762" y="59052"/>
                <a:ext cx="1057276" cy="31839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4" tIns="91424" rIns="91424" bIns="91424" numCol="1" anchor="ctr">
                <a:spAutoFit/>
              </a:bodyPr>
              <a:lstStyle>
                <a:lvl1pPr algn="ctr">
                  <a:defRPr b="1" sz="1000">
                    <a:solidFill>
                      <a:srgbClr val="000000"/>
                    </a:solidFill>
                  </a:defRPr>
                </a:lvl1pPr>
              </a:lstStyle>
              <a:p>
                <a:pPr/>
                <a:r>
                  <a:t>Jukebox</a:t>
                </a:r>
              </a:p>
            </p:txBody>
          </p:sp>
        </p:grpSp>
        <p:grpSp>
          <p:nvGrpSpPr>
            <p:cNvPr id="459" name="Google Shape;292;g9673cab863_0_39"/>
            <p:cNvGrpSpPr/>
            <p:nvPr/>
          </p:nvGrpSpPr>
          <p:grpSpPr>
            <a:xfrm>
              <a:off x="164076" y="2258758"/>
              <a:ext cx="1066801" cy="1491001"/>
              <a:chOff x="0" y="0"/>
              <a:chExt cx="1066800" cy="1490999"/>
            </a:xfrm>
          </p:grpSpPr>
          <p:sp>
            <p:nvSpPr>
              <p:cNvPr id="457" name="Rectangle"/>
              <p:cNvSpPr/>
              <p:nvPr/>
            </p:nvSpPr>
            <p:spPr>
              <a:xfrm>
                <a:off x="0" y="0"/>
                <a:ext cx="1066800" cy="1491000"/>
              </a:xfrm>
              <a:prstGeom prst="rect">
                <a:avLst/>
              </a:prstGeom>
              <a:solidFill>
                <a:srgbClr val="E6B8AF"/>
              </a:solidFill>
              <a:ln w="9525" cap="flat">
                <a:solidFill>
                  <a:srgbClr val="DD7E6B"/>
                </a:solidFill>
                <a:prstDash val="solid"/>
                <a:round/>
              </a:ln>
              <a:effectLst/>
            </p:spPr>
            <p:txBody>
              <a:bodyPr wrap="square" lIns="0" tIns="0" rIns="0" bIns="0" numCol="1" anchor="ctr">
                <a:noAutofit/>
              </a:bodyPr>
              <a:lstStyle/>
              <a:p>
                <a:pPr algn="ctr">
                  <a:defRPr b="1" sz="900">
                    <a:solidFill>
                      <a:srgbClr val="000000"/>
                    </a:solidFill>
                  </a:defRPr>
                </a:pPr>
              </a:p>
            </p:txBody>
          </p:sp>
          <p:sp>
            <p:nvSpPr>
              <p:cNvPr id="458" name="Long-term Multi-instrument Generation"/>
              <p:cNvSpPr txBox="1"/>
              <p:nvPr/>
            </p:nvSpPr>
            <p:spPr>
              <a:xfrm>
                <a:off x="4762" y="401944"/>
                <a:ext cx="1057276" cy="68711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4" tIns="91424" rIns="91424" bIns="91424" numCol="1" anchor="ctr">
                <a:spAutoFit/>
              </a:bodyPr>
              <a:lstStyle>
                <a:lvl1pPr algn="ctr">
                  <a:defRPr b="1" sz="900">
                    <a:solidFill>
                      <a:srgbClr val="000000"/>
                    </a:solidFill>
                  </a:defRPr>
                </a:lvl1pPr>
              </a:lstStyle>
              <a:p>
                <a:pPr/>
                <a:r>
                  <a:t>Long-term Multi-instrument Generation</a:t>
                </a:r>
              </a:p>
            </p:txBody>
          </p:sp>
        </p:grpSp>
        <p:sp>
          <p:nvSpPr>
            <p:cNvPr id="460" name="Google Shape;293;g9673cab863_0_39"/>
            <p:cNvSpPr/>
            <p:nvPr/>
          </p:nvSpPr>
          <p:spPr>
            <a:xfrm flipH="1">
              <a:off x="697484" y="1661116"/>
              <a:ext cx="1" cy="597601"/>
            </a:xfrm>
            <a:prstGeom prst="line">
              <a:avLst/>
            </a:prstGeom>
            <a:noFill/>
            <a:ln w="9525" cap="flat">
              <a:solidFill>
                <a:srgbClr val="4A5356"/>
              </a:solidFill>
              <a:prstDash val="solid"/>
              <a:round/>
              <a:tailEnd type="triangle" w="med" len="med"/>
            </a:ln>
            <a:effectLst/>
          </p:spPr>
          <p:txBody>
            <a:bodyPr wrap="square" lIns="0" tIns="0" rIns="0" bIns="0" numCol="1" anchor="t">
              <a:noAutofit/>
            </a:bodyPr>
            <a:lstStyle/>
            <a:p>
              <a:pPr/>
            </a:p>
          </p:txBody>
        </p:sp>
        <p:sp>
          <p:nvSpPr>
            <p:cNvPr id="461" name="Google Shape;294;g9673cab863_0_39"/>
            <p:cNvSpPr/>
            <p:nvPr/>
          </p:nvSpPr>
          <p:spPr>
            <a:xfrm flipH="1" rot="16200000">
              <a:off x="384150" y="904599"/>
              <a:ext cx="627301" cy="127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5400" y="0"/>
                    <a:pt x="10800" y="5400"/>
                    <a:pt x="10800" y="10800"/>
                  </a:cubicBezTo>
                  <a:cubicBezTo>
                    <a:pt x="10800" y="16200"/>
                    <a:pt x="16200" y="21600"/>
                    <a:pt x="21600" y="21600"/>
                  </a:cubicBezTo>
                </a:path>
              </a:pathLst>
            </a:custGeom>
            <a:noFill/>
            <a:ln w="9525" cap="flat">
              <a:solidFill>
                <a:srgbClr val="4A5356"/>
              </a:solidFill>
              <a:prstDash val="solid"/>
              <a:round/>
              <a:tailEnd type="triangle" w="med" len="med"/>
            </a:ln>
            <a:effectLst/>
          </p:spPr>
          <p:txBody>
            <a:bodyPr wrap="square" lIns="0" tIns="0" rIns="0" bIns="0" numCol="1" anchor="t">
              <a:noAutofit/>
            </a:bodyPr>
            <a:lstStyle/>
            <a:p>
              <a:pPr/>
            </a:p>
          </p:txBody>
        </p:sp>
      </p:grpSp>
      <p:grpSp>
        <p:nvGrpSpPr>
          <p:cNvPr id="474" name="Google Shape;295;g9673cab863_0_39"/>
          <p:cNvGrpSpPr/>
          <p:nvPr/>
        </p:nvGrpSpPr>
        <p:grpSpPr>
          <a:xfrm>
            <a:off x="3130148" y="1798178"/>
            <a:ext cx="1066806" cy="3749774"/>
            <a:chOff x="0" y="0"/>
            <a:chExt cx="1066805" cy="3749772"/>
          </a:xfrm>
        </p:grpSpPr>
        <p:grpSp>
          <p:nvGrpSpPr>
            <p:cNvPr id="465" name="Google Shape;296;g9673cab863_0_39"/>
            <p:cNvGrpSpPr/>
            <p:nvPr/>
          </p:nvGrpSpPr>
          <p:grpSpPr>
            <a:xfrm>
              <a:off x="5" y="0"/>
              <a:ext cx="1066801" cy="597301"/>
              <a:chOff x="0" y="0"/>
              <a:chExt cx="1066800" cy="597299"/>
            </a:xfrm>
          </p:grpSpPr>
          <p:sp>
            <p:nvSpPr>
              <p:cNvPr id="463" name="Rectangle"/>
              <p:cNvSpPr/>
              <p:nvPr/>
            </p:nvSpPr>
            <p:spPr>
              <a:xfrm>
                <a:off x="0" y="0"/>
                <a:ext cx="1066800" cy="597300"/>
              </a:xfrm>
              <a:prstGeom prst="rect">
                <a:avLst/>
              </a:prstGeom>
              <a:solidFill>
                <a:srgbClr val="E8E3CE"/>
              </a:solidFill>
              <a:ln w="9525" cap="flat">
                <a:solidFill>
                  <a:srgbClr val="B6D7A8"/>
                </a:solidFill>
                <a:prstDash val="solid"/>
                <a:round/>
              </a:ln>
              <a:effectLst/>
            </p:spPr>
            <p:txBody>
              <a:bodyPr wrap="square" lIns="0" tIns="0" rIns="0" bIns="0" numCol="1" anchor="ctr">
                <a:noAutofit/>
              </a:bodyPr>
              <a:lstStyle/>
              <a:p>
                <a:pPr algn="ctr">
                  <a:defRPr b="1" sz="1300">
                    <a:solidFill>
                      <a:srgbClr val="000000"/>
                    </a:solidFill>
                  </a:defRPr>
                </a:pPr>
              </a:p>
            </p:txBody>
          </p:sp>
          <p:sp>
            <p:nvSpPr>
              <p:cNvPr id="464" name="GANs"/>
              <p:cNvSpPr txBox="1"/>
              <p:nvPr/>
            </p:nvSpPr>
            <p:spPr>
              <a:xfrm>
                <a:off x="4762" y="114675"/>
                <a:ext cx="1057276" cy="36795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4" tIns="91424" rIns="91424" bIns="91424" numCol="1" anchor="ctr">
                <a:spAutoFit/>
              </a:bodyPr>
              <a:lstStyle>
                <a:lvl1pPr algn="ctr">
                  <a:defRPr b="1" sz="1300">
                    <a:solidFill>
                      <a:srgbClr val="000000"/>
                    </a:solidFill>
                  </a:defRPr>
                </a:lvl1pPr>
              </a:lstStyle>
              <a:p>
                <a:pPr/>
                <a:r>
                  <a:t>GANs</a:t>
                </a:r>
              </a:p>
            </p:txBody>
          </p:sp>
        </p:grpSp>
        <p:grpSp>
          <p:nvGrpSpPr>
            <p:cNvPr id="468" name="Google Shape;297;g9673cab863_0_39"/>
            <p:cNvGrpSpPr/>
            <p:nvPr/>
          </p:nvGrpSpPr>
          <p:grpSpPr>
            <a:xfrm>
              <a:off x="0" y="1224627"/>
              <a:ext cx="1066801" cy="436499"/>
              <a:chOff x="0" y="0"/>
              <a:chExt cx="1066800" cy="436498"/>
            </a:xfrm>
          </p:grpSpPr>
          <p:sp>
            <p:nvSpPr>
              <p:cNvPr id="466" name="Rectangle"/>
              <p:cNvSpPr/>
              <p:nvPr/>
            </p:nvSpPr>
            <p:spPr>
              <a:xfrm>
                <a:off x="0" y="0"/>
                <a:ext cx="1066800" cy="436499"/>
              </a:xfrm>
              <a:prstGeom prst="rect">
                <a:avLst/>
              </a:prstGeom>
              <a:solidFill>
                <a:srgbClr val="E8E3CE"/>
              </a:solidFill>
              <a:ln w="9525" cap="flat">
                <a:solidFill>
                  <a:srgbClr val="D5A6BD"/>
                </a:solidFill>
                <a:prstDash val="solid"/>
                <a:round/>
              </a:ln>
              <a:effectLst/>
            </p:spPr>
            <p:txBody>
              <a:bodyPr wrap="square" lIns="0" tIns="0" rIns="0" bIns="0" numCol="1" anchor="ctr">
                <a:noAutofit/>
              </a:bodyPr>
              <a:lstStyle/>
              <a:p>
                <a:pPr algn="ctr">
                  <a:defRPr b="1" sz="1300">
                    <a:solidFill>
                      <a:srgbClr val="000000"/>
                    </a:solidFill>
                  </a:defRPr>
                </a:pPr>
              </a:p>
            </p:txBody>
          </p:sp>
          <p:sp>
            <p:nvSpPr>
              <p:cNvPr id="467" name="MuseGAN"/>
              <p:cNvSpPr txBox="1"/>
              <p:nvPr/>
            </p:nvSpPr>
            <p:spPr>
              <a:xfrm>
                <a:off x="4762" y="59051"/>
                <a:ext cx="1057276" cy="31839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4" tIns="91424" rIns="91424" bIns="91424" numCol="1" anchor="ctr">
                <a:spAutoFit/>
              </a:bodyPr>
              <a:lstStyle>
                <a:lvl1pPr algn="ctr">
                  <a:defRPr b="1" sz="1000">
                    <a:solidFill>
                      <a:srgbClr val="000000"/>
                    </a:solidFill>
                  </a:defRPr>
                </a:lvl1pPr>
              </a:lstStyle>
              <a:p>
                <a:pPr/>
                <a:r>
                  <a:t>MuseGAN</a:t>
                </a:r>
              </a:p>
            </p:txBody>
          </p:sp>
        </p:grpSp>
        <p:grpSp>
          <p:nvGrpSpPr>
            <p:cNvPr id="471" name="Google Shape;298;g9673cab863_0_39"/>
            <p:cNvGrpSpPr/>
            <p:nvPr/>
          </p:nvGrpSpPr>
          <p:grpSpPr>
            <a:xfrm>
              <a:off x="5" y="2258773"/>
              <a:ext cx="1066801" cy="1491000"/>
              <a:chOff x="0" y="0"/>
              <a:chExt cx="1066800" cy="1490999"/>
            </a:xfrm>
          </p:grpSpPr>
          <p:sp>
            <p:nvSpPr>
              <p:cNvPr id="469" name="Rectangle"/>
              <p:cNvSpPr/>
              <p:nvPr/>
            </p:nvSpPr>
            <p:spPr>
              <a:xfrm>
                <a:off x="0" y="-1"/>
                <a:ext cx="1066800" cy="1491001"/>
              </a:xfrm>
              <a:prstGeom prst="rect">
                <a:avLst/>
              </a:prstGeom>
              <a:solidFill>
                <a:srgbClr val="CFE2F3"/>
              </a:solidFill>
              <a:ln w="9525" cap="flat">
                <a:solidFill>
                  <a:srgbClr val="9FC5E8"/>
                </a:solidFill>
                <a:prstDash val="solid"/>
                <a:round/>
              </a:ln>
              <a:effectLst/>
            </p:spPr>
            <p:txBody>
              <a:bodyPr wrap="square" lIns="0" tIns="0" rIns="0" bIns="0" numCol="1" anchor="ctr">
                <a:noAutofit/>
              </a:bodyPr>
              <a:lstStyle/>
              <a:p>
                <a:pPr algn="ctr">
                  <a:defRPr b="1" sz="900">
                    <a:solidFill>
                      <a:srgbClr val="000000"/>
                    </a:solidFill>
                  </a:defRPr>
                </a:pPr>
              </a:p>
            </p:txBody>
          </p:sp>
          <p:sp>
            <p:nvSpPr>
              <p:cNvPr id="470" name="4-Bar Multi-instrument Generation (Conditional and Unconditional)"/>
              <p:cNvSpPr txBox="1"/>
              <p:nvPr/>
            </p:nvSpPr>
            <p:spPr>
              <a:xfrm>
                <a:off x="4762" y="274944"/>
                <a:ext cx="1057276" cy="94111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4" tIns="91424" rIns="91424" bIns="91424" numCol="1" anchor="ctr">
                <a:spAutoFit/>
              </a:bodyPr>
              <a:lstStyle>
                <a:lvl1pPr algn="ctr">
                  <a:defRPr b="1" sz="900">
                    <a:solidFill>
                      <a:srgbClr val="000000"/>
                    </a:solidFill>
                  </a:defRPr>
                </a:lvl1pPr>
              </a:lstStyle>
              <a:p>
                <a:pPr/>
                <a:r>
                  <a:t>4-Bar Multi-instrument Generation (Conditional and Unconditional)</a:t>
                </a:r>
              </a:p>
            </p:txBody>
          </p:sp>
        </p:grpSp>
        <p:sp>
          <p:nvSpPr>
            <p:cNvPr id="472" name="Google Shape;299;g9673cab863_0_39"/>
            <p:cNvSpPr/>
            <p:nvPr/>
          </p:nvSpPr>
          <p:spPr>
            <a:xfrm flipH="1">
              <a:off x="533400" y="1661126"/>
              <a:ext cx="1" cy="597600"/>
            </a:xfrm>
            <a:prstGeom prst="line">
              <a:avLst/>
            </a:prstGeom>
            <a:noFill/>
            <a:ln w="9525" cap="flat">
              <a:solidFill>
                <a:srgbClr val="4A5356"/>
              </a:solidFill>
              <a:prstDash val="solid"/>
              <a:round/>
              <a:tailEnd type="triangle" w="med" len="med"/>
            </a:ln>
            <a:effectLst/>
          </p:spPr>
          <p:txBody>
            <a:bodyPr wrap="square" lIns="0" tIns="0" rIns="0" bIns="0" numCol="1" anchor="t">
              <a:noAutofit/>
            </a:bodyPr>
            <a:lstStyle/>
            <a:p>
              <a:pPr/>
            </a:p>
          </p:txBody>
        </p:sp>
        <p:sp>
          <p:nvSpPr>
            <p:cNvPr id="473" name="Google Shape;300;g9673cab863_0_39"/>
            <p:cNvSpPr/>
            <p:nvPr/>
          </p:nvSpPr>
          <p:spPr>
            <a:xfrm flipH="1" rot="16200000">
              <a:off x="220055" y="904599"/>
              <a:ext cx="627300" cy="127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5400" y="0"/>
                    <a:pt x="10800" y="5400"/>
                    <a:pt x="10800" y="10800"/>
                  </a:cubicBezTo>
                  <a:cubicBezTo>
                    <a:pt x="10800" y="16200"/>
                    <a:pt x="16200" y="21600"/>
                    <a:pt x="21600" y="21600"/>
                  </a:cubicBezTo>
                </a:path>
              </a:pathLst>
            </a:custGeom>
            <a:noFill/>
            <a:ln w="9525" cap="flat">
              <a:solidFill>
                <a:srgbClr val="4A5356"/>
              </a:solidFill>
              <a:prstDash val="solid"/>
              <a:round/>
              <a:tailEnd type="triangle" w="med" len="med"/>
            </a:ln>
            <a:effectLst/>
          </p:spPr>
          <p:txBody>
            <a:bodyPr wrap="square" lIns="0" tIns="0" rIns="0" bIns="0" numCol="1" anchor="t">
              <a:noAutofit/>
            </a:bodyPr>
            <a:lstStyle/>
            <a:p>
              <a:pPr/>
            </a:p>
          </p:txBody>
        </p:sp>
      </p:grpSp>
      <p:sp>
        <p:nvSpPr>
          <p:cNvPr id="475" name="Google Shape;301;g9673cab863_0_39"/>
          <p:cNvSpPr txBox="1"/>
          <p:nvPr/>
        </p:nvSpPr>
        <p:spPr>
          <a:xfrm rot="16200000">
            <a:off x="-117451" y="1899300"/>
            <a:ext cx="1241701" cy="322550"/>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lgn="ctr">
              <a:defRPr sz="1000">
                <a:solidFill>
                  <a:srgbClr val="B6D7A8"/>
                </a:solidFill>
                <a:latin typeface="Gill Sans"/>
                <a:ea typeface="Gill Sans"/>
                <a:cs typeface="Gill Sans"/>
                <a:sym typeface="Gill Sans"/>
              </a:defRPr>
            </a:lvl1pPr>
          </a:lstStyle>
          <a:p>
            <a:pPr/>
            <a:r>
              <a:t>ARCHITECTURE</a:t>
            </a:r>
          </a:p>
        </p:txBody>
      </p:sp>
      <p:sp>
        <p:nvSpPr>
          <p:cNvPr id="476" name="Google Shape;302;g9673cab863_0_39"/>
          <p:cNvSpPr txBox="1"/>
          <p:nvPr/>
        </p:nvSpPr>
        <p:spPr>
          <a:xfrm rot="16200000">
            <a:off x="113796" y="3064769"/>
            <a:ext cx="779702" cy="3225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lgn="ctr">
              <a:defRPr sz="1000">
                <a:solidFill>
                  <a:srgbClr val="D5A6BD"/>
                </a:solidFill>
                <a:latin typeface="Gill Sans"/>
                <a:ea typeface="Gill Sans"/>
                <a:cs typeface="Gill Sans"/>
                <a:sym typeface="Gill Sans"/>
              </a:defRPr>
            </a:lvl1pPr>
          </a:lstStyle>
          <a:p>
            <a:pPr/>
            <a:r>
              <a:t>MODEL</a:t>
            </a:r>
          </a:p>
        </p:txBody>
      </p:sp>
      <p:sp>
        <p:nvSpPr>
          <p:cNvPr id="477" name="Google Shape;303;g9673cab863_0_39"/>
          <p:cNvSpPr txBox="1"/>
          <p:nvPr/>
        </p:nvSpPr>
        <p:spPr>
          <a:xfrm rot="16200000">
            <a:off x="-379254" y="4601274"/>
            <a:ext cx="1765801" cy="3225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lgn="ctr">
              <a:defRPr sz="1000">
                <a:solidFill>
                  <a:srgbClr val="85200C"/>
                </a:solidFill>
                <a:latin typeface="Gill Sans"/>
                <a:ea typeface="Gill Sans"/>
                <a:cs typeface="Gill Sans"/>
                <a:sym typeface="Gill Sans"/>
              </a:defRPr>
            </a:lvl1pPr>
          </a:lstStyle>
          <a:p>
            <a:pPr/>
            <a:r>
              <a:t>TASKS ACCOMPLISHED</a:t>
            </a:r>
          </a:p>
        </p:txBody>
      </p:sp>
      <p:sp>
        <p:nvSpPr>
          <p:cNvPr id="478" name="Google Shape;304;g9673cab863_0_39"/>
          <p:cNvSpPr/>
          <p:nvPr/>
        </p:nvSpPr>
        <p:spPr>
          <a:xfrm rot="16200000">
            <a:off x="6112148" y="3900725"/>
            <a:ext cx="123900" cy="37659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cubicBezTo>
                  <a:pt x="9671" y="21600"/>
                  <a:pt x="0" y="21573"/>
                  <a:pt x="0" y="21541"/>
                </a:cubicBezTo>
                <a:lnTo>
                  <a:pt x="0" y="59"/>
                </a:lnTo>
                <a:cubicBezTo>
                  <a:pt x="0" y="27"/>
                  <a:pt x="9671" y="0"/>
                  <a:pt x="21600" y="0"/>
                </a:cubicBezTo>
              </a:path>
            </a:pathLst>
          </a:custGeom>
          <a:ln>
            <a:solidFill>
              <a:srgbClr val="4A5356"/>
            </a:solidFill>
          </a:ln>
        </p:spPr>
        <p:txBody>
          <a:bodyPr lIns="0" tIns="0" rIns="0" bIns="0" anchor="ctr"/>
          <a:lstStyle/>
          <a:p>
            <a:pPr>
              <a:defRPr>
                <a:solidFill>
                  <a:srgbClr val="000000"/>
                </a:solidFill>
              </a:defRPr>
            </a:pPr>
          </a:p>
        </p:txBody>
      </p:sp>
      <p:sp>
        <p:nvSpPr>
          <p:cNvPr id="479" name="Google Shape;305;g9673cab863_0_39"/>
          <p:cNvSpPr txBox="1"/>
          <p:nvPr/>
        </p:nvSpPr>
        <p:spPr>
          <a:xfrm>
            <a:off x="4797257" y="5769950"/>
            <a:ext cx="3793200" cy="3860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defRPr>
                <a:solidFill>
                  <a:srgbClr val="000000"/>
                </a:solidFill>
                <a:latin typeface="Gill Sans"/>
                <a:ea typeface="Gill Sans"/>
                <a:cs typeface="Gill Sans"/>
                <a:sym typeface="Gill Sans"/>
              </a:defRPr>
            </a:lvl1pPr>
          </a:lstStyle>
          <a:p>
            <a:pPr/>
            <a:r>
              <a:t>More successful for longer sequences</a:t>
            </a:r>
          </a:p>
        </p:txBody>
      </p:sp>
      <p:sp>
        <p:nvSpPr>
          <p:cNvPr id="480" name="Google Shape;306;g9673cab863_0_39"/>
          <p:cNvSpPr/>
          <p:nvPr/>
        </p:nvSpPr>
        <p:spPr>
          <a:xfrm rot="16200000">
            <a:off x="1808374" y="4627750"/>
            <a:ext cx="123900" cy="22839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cubicBezTo>
                  <a:pt x="9671" y="21600"/>
                  <a:pt x="0" y="21556"/>
                  <a:pt x="0" y="21502"/>
                </a:cubicBezTo>
                <a:lnTo>
                  <a:pt x="0" y="98"/>
                </a:lnTo>
                <a:cubicBezTo>
                  <a:pt x="0" y="44"/>
                  <a:pt x="9671" y="0"/>
                  <a:pt x="21600" y="0"/>
                </a:cubicBezTo>
              </a:path>
            </a:pathLst>
          </a:custGeom>
          <a:ln>
            <a:solidFill>
              <a:srgbClr val="4A5356"/>
            </a:solidFill>
          </a:ln>
        </p:spPr>
        <p:txBody>
          <a:bodyPr lIns="0" tIns="0" rIns="0" bIns="0" anchor="ctr"/>
          <a:lstStyle/>
          <a:p>
            <a:pPr>
              <a:defRPr>
                <a:solidFill>
                  <a:srgbClr val="000000"/>
                </a:solidFill>
              </a:defRPr>
            </a:pPr>
          </a:p>
        </p:txBody>
      </p:sp>
      <p:sp>
        <p:nvSpPr>
          <p:cNvPr id="481" name="Google Shape;307;g9673cab863_0_39"/>
          <p:cNvSpPr txBox="1"/>
          <p:nvPr/>
        </p:nvSpPr>
        <p:spPr>
          <a:xfrm>
            <a:off x="546657" y="5755975"/>
            <a:ext cx="3030602" cy="3860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defRPr>
                <a:solidFill>
                  <a:srgbClr val="000000"/>
                </a:solidFill>
                <a:latin typeface="Gill Sans"/>
                <a:ea typeface="Gill Sans"/>
                <a:cs typeface="Gill Sans"/>
                <a:sym typeface="Gill Sans"/>
              </a:defRPr>
            </a:lvl1pPr>
          </a:lstStyle>
          <a:p>
            <a:pPr/>
            <a:r>
              <a:t>Work well for shorter sequences</a:t>
            </a:r>
          </a:p>
        </p:txBody>
      </p:sp>
      <p:sp>
        <p:nvSpPr>
          <p:cNvPr id="482" name="Google Shape;308;g9673cab863_0_39"/>
          <p:cNvSpPr/>
          <p:nvPr/>
        </p:nvSpPr>
        <p:spPr>
          <a:xfrm>
            <a:off x="618649" y="1628125"/>
            <a:ext cx="7592402" cy="906301"/>
          </a:xfrm>
          <a:prstGeom prst="roundRect">
            <a:avLst>
              <a:gd name="adj" fmla="val 16667"/>
            </a:avLst>
          </a:prstGeom>
          <a:ln w="19050">
            <a:solidFill>
              <a:srgbClr val="B6D7A8"/>
            </a:solidFill>
          </a:ln>
        </p:spPr>
        <p:txBody>
          <a:bodyPr lIns="0" tIns="0" rIns="0" bIns="0" anchor="ctr"/>
          <a:lstStyle/>
          <a:p>
            <a:pPr>
              <a:defRPr>
                <a:solidFill>
                  <a:srgbClr val="000000"/>
                </a:solidFill>
              </a:defRPr>
            </a:pPr>
          </a:p>
        </p:txBody>
      </p:sp>
      <p:sp>
        <p:nvSpPr>
          <p:cNvPr id="483" name="Google Shape;309;g9673cab863_0_39"/>
          <p:cNvSpPr/>
          <p:nvPr/>
        </p:nvSpPr>
        <p:spPr>
          <a:xfrm>
            <a:off x="618649" y="2836198"/>
            <a:ext cx="7592402" cy="779700"/>
          </a:xfrm>
          <a:prstGeom prst="roundRect">
            <a:avLst>
              <a:gd name="adj" fmla="val 16667"/>
            </a:avLst>
          </a:prstGeom>
          <a:ln w="19050">
            <a:solidFill>
              <a:srgbClr val="D5A6BD"/>
            </a:solidFill>
          </a:ln>
        </p:spPr>
        <p:txBody>
          <a:bodyPr lIns="0" tIns="0" rIns="0" bIns="0" anchor="ctr"/>
          <a:lstStyle/>
          <a:p>
            <a:pPr>
              <a:defRPr>
                <a:solidFill>
                  <a:srgbClr val="C27BA0"/>
                </a:solidFill>
              </a:defRPr>
            </a:pPr>
          </a:p>
        </p:txBody>
      </p:sp>
      <p:sp>
        <p:nvSpPr>
          <p:cNvPr id="484" name="Google Shape;310;g9673cab863_0_39"/>
          <p:cNvSpPr/>
          <p:nvPr/>
        </p:nvSpPr>
        <p:spPr>
          <a:xfrm>
            <a:off x="618649" y="3938187"/>
            <a:ext cx="7592402" cy="1693201"/>
          </a:xfrm>
          <a:prstGeom prst="roundRect">
            <a:avLst>
              <a:gd name="adj" fmla="val 16667"/>
            </a:avLst>
          </a:prstGeom>
          <a:ln w="19050">
            <a:solidFill>
              <a:srgbClr val="85200C"/>
            </a:solidFill>
          </a:ln>
        </p:spPr>
        <p:txBody>
          <a:bodyPr lIns="0" tIns="0" rIns="0" bIns="0" anchor="ctr"/>
          <a:lstStyle/>
          <a:p>
            <a:pPr>
              <a:defRPr>
                <a:solidFill>
                  <a:srgbClr val="C27BA0"/>
                </a:solidFill>
              </a:defRPr>
            </a:pPr>
          </a:p>
        </p:txBody>
      </p:sp>
      <p:sp>
        <p:nvSpPr>
          <p:cNvPr id="485" name="Models in Generative AI Music"/>
          <p:cNvSpPr txBox="1"/>
          <p:nvPr>
            <p:ph type="title" idx="4294967295"/>
          </p:nvPr>
        </p:nvSpPr>
        <p:spPr>
          <a:xfrm>
            <a:off x="452437" y="754062"/>
            <a:ext cx="8239126" cy="538107"/>
          </a:xfrm>
          <a:prstGeom prst="rect">
            <a:avLst/>
          </a:prstGeom>
        </p:spPr>
        <p:txBody>
          <a:bodyPr lIns="19050" tIns="19050" rIns="19050" bIns="19050" anchor="t">
            <a:normAutofit fontScale="100000" lnSpcReduction="0"/>
          </a:bodyPr>
          <a:lstStyle>
            <a:lvl1pPr defTabSz="1219169">
              <a:lnSpc>
                <a:spcPct val="80000"/>
              </a:lnSpc>
              <a:defRPr b="1" spc="-53" sz="2700">
                <a:solidFill>
                  <a:srgbClr val="000000"/>
                </a:solidFill>
                <a:latin typeface="Helvetica Neue"/>
                <a:ea typeface="Helvetica Neue"/>
                <a:cs typeface="Helvetica Neue"/>
                <a:sym typeface="Helvetica Neue"/>
              </a:defRPr>
            </a:lvl1pPr>
          </a:lstStyle>
          <a:p>
            <a:pPr/>
            <a:r>
              <a:t>Models in Generative AI Music</a:t>
            </a:r>
          </a:p>
        </p:txBody>
      </p:sp>
      <p:grpSp>
        <p:nvGrpSpPr>
          <p:cNvPr id="498" name="Group"/>
          <p:cNvGrpSpPr/>
          <p:nvPr/>
        </p:nvGrpSpPr>
        <p:grpSpPr>
          <a:xfrm>
            <a:off x="7534476" y="293959"/>
            <a:ext cx="1279795" cy="1033211"/>
            <a:chOff x="-17960" y="-17960"/>
            <a:chExt cx="1279793" cy="1033209"/>
          </a:xfrm>
        </p:grpSpPr>
        <p:pic>
          <p:nvPicPr>
            <p:cNvPr id="486" name="Rounded Rectangle Rounded rectangle" descr="Rounded Rectangle Rounded rectangle"/>
            <p:cNvPicPr>
              <a:picLocks noChangeAspect="0"/>
            </p:cNvPicPr>
            <p:nvPr/>
          </p:nvPicPr>
          <p:blipFill>
            <a:blip r:embed="rId3">
              <a:extLst/>
            </a:blip>
            <a:stretch>
              <a:fillRect/>
            </a:stretch>
          </p:blipFill>
          <p:spPr>
            <a:xfrm>
              <a:off x="-17961" y="-17961"/>
              <a:ext cx="1279795" cy="1033210"/>
            </a:xfrm>
            <a:prstGeom prst="rect">
              <a:avLst/>
            </a:prstGeom>
            <a:effectLst/>
          </p:spPr>
        </p:pic>
        <p:grpSp>
          <p:nvGrpSpPr>
            <p:cNvPr id="490" name="Tasks and Models"/>
            <p:cNvGrpSpPr/>
            <p:nvPr/>
          </p:nvGrpSpPr>
          <p:grpSpPr>
            <a:xfrm>
              <a:off x="68324" y="143149"/>
              <a:ext cx="1085991" cy="372260"/>
              <a:chOff x="0" y="0"/>
              <a:chExt cx="1085989" cy="372258"/>
            </a:xfrm>
          </p:grpSpPr>
          <p:sp>
            <p:nvSpPr>
              <p:cNvPr id="489" name="Tasks and Models"/>
              <p:cNvSpPr/>
              <p:nvPr/>
            </p:nvSpPr>
            <p:spPr>
              <a:xfrm>
                <a:off x="17960" y="17960"/>
                <a:ext cx="1050070" cy="33633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829" y="0"/>
                    </a:moveTo>
                    <a:lnTo>
                      <a:pt x="1771" y="0"/>
                    </a:lnTo>
                    <a:cubicBezTo>
                      <a:pt x="1252" y="0"/>
                      <a:pt x="940" y="0"/>
                      <a:pt x="732" y="271"/>
                    </a:cubicBezTo>
                    <a:cubicBezTo>
                      <a:pt x="432" y="612"/>
                      <a:pt x="196" y="1349"/>
                      <a:pt x="87" y="2285"/>
                    </a:cubicBezTo>
                    <a:cubicBezTo>
                      <a:pt x="0" y="2934"/>
                      <a:pt x="0" y="3908"/>
                      <a:pt x="0" y="5531"/>
                    </a:cubicBezTo>
                    <a:lnTo>
                      <a:pt x="0" y="16069"/>
                    </a:lnTo>
                    <a:cubicBezTo>
                      <a:pt x="0" y="17692"/>
                      <a:pt x="0" y="18666"/>
                      <a:pt x="87" y="19315"/>
                    </a:cubicBezTo>
                    <a:cubicBezTo>
                      <a:pt x="196" y="20251"/>
                      <a:pt x="432" y="20988"/>
                      <a:pt x="732" y="21329"/>
                    </a:cubicBezTo>
                    <a:cubicBezTo>
                      <a:pt x="940" y="21600"/>
                      <a:pt x="1252" y="21600"/>
                      <a:pt x="1771" y="21600"/>
                    </a:cubicBezTo>
                    <a:lnTo>
                      <a:pt x="19829" y="21600"/>
                    </a:lnTo>
                    <a:cubicBezTo>
                      <a:pt x="20348" y="21600"/>
                      <a:pt x="20660" y="21600"/>
                      <a:pt x="20868" y="21329"/>
                    </a:cubicBezTo>
                    <a:cubicBezTo>
                      <a:pt x="21168" y="20988"/>
                      <a:pt x="21404" y="20251"/>
                      <a:pt x="21513" y="19315"/>
                    </a:cubicBezTo>
                    <a:cubicBezTo>
                      <a:pt x="21600" y="18666"/>
                      <a:pt x="21600" y="17692"/>
                      <a:pt x="21600" y="16069"/>
                    </a:cubicBezTo>
                    <a:lnTo>
                      <a:pt x="21600" y="5531"/>
                    </a:lnTo>
                    <a:cubicBezTo>
                      <a:pt x="21600" y="3908"/>
                      <a:pt x="21600" y="2934"/>
                      <a:pt x="21513" y="2285"/>
                    </a:cubicBezTo>
                    <a:cubicBezTo>
                      <a:pt x="21404" y="1349"/>
                      <a:pt x="21168" y="612"/>
                      <a:pt x="20868" y="271"/>
                    </a:cubicBezTo>
                    <a:cubicBezTo>
                      <a:pt x="20660" y="0"/>
                      <a:pt x="20348" y="0"/>
                      <a:pt x="19829" y="0"/>
                    </a:cubicBezTo>
                    <a:close/>
                  </a:path>
                </a:pathLst>
              </a:custGeom>
              <a:solidFill>
                <a:srgbClr val="D5D5D5"/>
              </a:solidFill>
              <a:ln>
                <a:noFill/>
              </a:ln>
              <a:effectLst/>
              <a:extLst>
                <a:ext uri="{C572A759-6A51-4108-AA02-DFA0A04FC94B}">
                  <ma14:wrappingTextBoxFlag xmlns:ma14="http://schemas.microsoft.com/office/mac/drawingml/2011/main" val="1"/>
                </a:ext>
              </a:extLst>
            </p:spPr>
            <p:txBody>
              <a:bodyPr wrap="square" lIns="19050" tIns="19050" rIns="19050" bIns="19050" numCol="1" anchor="ctr">
                <a:noAutofit/>
              </a:bodyPr>
              <a:lstStyle>
                <a:lvl1pPr algn="ctr" defTabSz="412750">
                  <a:defRPr sz="800">
                    <a:solidFill>
                      <a:srgbClr val="000000"/>
                    </a:solidFill>
                    <a:latin typeface="Helvetica Neue Medium"/>
                    <a:ea typeface="Helvetica Neue Medium"/>
                    <a:cs typeface="Helvetica Neue Medium"/>
                    <a:sym typeface="Helvetica Neue Medium"/>
                  </a:defRPr>
                </a:lvl1pPr>
              </a:lstStyle>
              <a:p>
                <a:pPr/>
                <a:r>
                  <a:t>Tasks and Models</a:t>
                </a:r>
              </a:p>
            </p:txBody>
          </p:sp>
          <p:pic>
            <p:nvPicPr>
              <p:cNvPr id="488" name="Tasks and Models Tasks and Models" descr="Tasks and Models Tasks and Models"/>
              <p:cNvPicPr>
                <a:picLocks noChangeAspect="0"/>
              </p:cNvPicPr>
              <p:nvPr/>
            </p:nvPicPr>
            <p:blipFill>
              <a:blip r:embed="rId4">
                <a:extLst/>
              </a:blip>
              <a:stretch>
                <a:fillRect/>
              </a:stretch>
            </p:blipFill>
            <p:spPr>
              <a:xfrm>
                <a:off x="-1" y="0"/>
                <a:ext cx="1085991" cy="372259"/>
              </a:xfrm>
              <a:prstGeom prst="rect">
                <a:avLst/>
              </a:prstGeom>
              <a:effectLst/>
            </p:spPr>
          </p:pic>
        </p:grpSp>
        <p:grpSp>
          <p:nvGrpSpPr>
            <p:cNvPr id="497" name="Group"/>
            <p:cNvGrpSpPr/>
            <p:nvPr/>
          </p:nvGrpSpPr>
          <p:grpSpPr>
            <a:xfrm>
              <a:off x="201565" y="528346"/>
              <a:ext cx="840742" cy="387768"/>
              <a:chOff x="-17960" y="-17960"/>
              <a:chExt cx="840741" cy="387767"/>
            </a:xfrm>
          </p:grpSpPr>
          <p:grpSp>
            <p:nvGrpSpPr>
              <p:cNvPr id="493" name="Intro to NN"/>
              <p:cNvGrpSpPr/>
              <p:nvPr/>
            </p:nvGrpSpPr>
            <p:grpSpPr>
              <a:xfrm>
                <a:off x="-17961" y="-17961"/>
                <a:ext cx="840742" cy="200964"/>
                <a:chOff x="0" y="0"/>
                <a:chExt cx="840741" cy="200962"/>
              </a:xfrm>
            </p:grpSpPr>
            <p:sp>
              <p:nvSpPr>
                <p:cNvPr id="492" name="Intro to NN"/>
                <p:cNvSpPr/>
                <p:nvPr/>
              </p:nvSpPr>
              <p:spPr>
                <a:xfrm>
                  <a:off x="17960" y="17960"/>
                  <a:ext cx="804821" cy="16504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829" y="0"/>
                      </a:moveTo>
                      <a:lnTo>
                        <a:pt x="1771" y="0"/>
                      </a:lnTo>
                      <a:cubicBezTo>
                        <a:pt x="1252" y="0"/>
                        <a:pt x="940" y="0"/>
                        <a:pt x="732" y="423"/>
                      </a:cubicBezTo>
                      <a:cubicBezTo>
                        <a:pt x="432" y="955"/>
                        <a:pt x="196" y="2107"/>
                        <a:pt x="87" y="3569"/>
                      </a:cubicBezTo>
                      <a:cubicBezTo>
                        <a:pt x="0" y="4583"/>
                        <a:pt x="0" y="6103"/>
                        <a:pt x="0" y="8638"/>
                      </a:cubicBezTo>
                      <a:lnTo>
                        <a:pt x="0" y="12962"/>
                      </a:lnTo>
                      <a:cubicBezTo>
                        <a:pt x="0" y="15497"/>
                        <a:pt x="0" y="17017"/>
                        <a:pt x="87" y="18031"/>
                      </a:cubicBezTo>
                      <a:cubicBezTo>
                        <a:pt x="196" y="19493"/>
                        <a:pt x="432" y="20645"/>
                        <a:pt x="732" y="21177"/>
                      </a:cubicBezTo>
                      <a:cubicBezTo>
                        <a:pt x="940" y="21600"/>
                        <a:pt x="1252" y="21600"/>
                        <a:pt x="1771" y="21600"/>
                      </a:cubicBezTo>
                      <a:lnTo>
                        <a:pt x="19829" y="21600"/>
                      </a:lnTo>
                      <a:cubicBezTo>
                        <a:pt x="20348" y="21600"/>
                        <a:pt x="20660" y="21600"/>
                        <a:pt x="20868" y="21177"/>
                      </a:cubicBezTo>
                      <a:cubicBezTo>
                        <a:pt x="21168" y="20645"/>
                        <a:pt x="21404" y="19493"/>
                        <a:pt x="21513" y="18031"/>
                      </a:cubicBezTo>
                      <a:cubicBezTo>
                        <a:pt x="21600" y="17017"/>
                        <a:pt x="21600" y="15497"/>
                        <a:pt x="21600" y="12962"/>
                      </a:cubicBezTo>
                      <a:lnTo>
                        <a:pt x="21600" y="8638"/>
                      </a:lnTo>
                      <a:cubicBezTo>
                        <a:pt x="21600" y="6103"/>
                        <a:pt x="21600" y="4583"/>
                        <a:pt x="21513" y="3569"/>
                      </a:cubicBezTo>
                      <a:cubicBezTo>
                        <a:pt x="21404" y="2107"/>
                        <a:pt x="21168" y="955"/>
                        <a:pt x="20868" y="423"/>
                      </a:cubicBezTo>
                      <a:cubicBezTo>
                        <a:pt x="20660" y="0"/>
                        <a:pt x="20348" y="0"/>
                        <a:pt x="19829" y="0"/>
                      </a:cubicBezTo>
                      <a:close/>
                    </a:path>
                  </a:pathLst>
                </a:custGeom>
                <a:solidFill>
                  <a:schemeClr val="accent1">
                    <a:lumOff val="2401"/>
                  </a:schemeClr>
                </a:solidFill>
                <a:ln>
                  <a:noFill/>
                </a:ln>
                <a:effectLst/>
                <a:extLst>
                  <a:ext uri="{C572A759-6A51-4108-AA02-DFA0A04FC94B}">
                    <ma14:wrappingTextBoxFlag xmlns:ma14="http://schemas.microsoft.com/office/mac/drawingml/2011/main" val="1"/>
                  </a:ext>
                </a:extLst>
              </p:spPr>
              <p:txBody>
                <a:bodyPr wrap="square" lIns="19050" tIns="19050" rIns="19050" bIns="19050" numCol="1" anchor="ctr">
                  <a:noAutofit/>
                </a:bodyPr>
                <a:lstStyle>
                  <a:lvl1pPr algn="ctr" defTabSz="412750">
                    <a:defRPr sz="600">
                      <a:solidFill>
                        <a:srgbClr val="000000"/>
                      </a:solidFill>
                      <a:latin typeface="Helvetica Neue Medium"/>
                      <a:ea typeface="Helvetica Neue Medium"/>
                      <a:cs typeface="Helvetica Neue Medium"/>
                      <a:sym typeface="Helvetica Neue Medium"/>
                    </a:defRPr>
                  </a:lvl1pPr>
                </a:lstStyle>
                <a:p>
                  <a:pPr/>
                  <a:r>
                    <a:t>Intro to NN</a:t>
                  </a:r>
                </a:p>
              </p:txBody>
            </p:sp>
            <p:pic>
              <p:nvPicPr>
                <p:cNvPr id="491" name="Intro to NN Intro to NN" descr="Intro to NN Intro to NN"/>
                <p:cNvPicPr>
                  <a:picLocks noChangeAspect="0"/>
                </p:cNvPicPr>
                <p:nvPr/>
              </p:nvPicPr>
              <p:blipFill>
                <a:blip r:embed="rId5">
                  <a:extLst/>
                </a:blip>
                <a:stretch>
                  <a:fillRect/>
                </a:stretch>
              </p:blipFill>
              <p:spPr>
                <a:xfrm>
                  <a:off x="-1" y="-1"/>
                  <a:ext cx="840743" cy="200964"/>
                </a:xfrm>
                <a:prstGeom prst="rect">
                  <a:avLst/>
                </a:prstGeom>
                <a:effectLst/>
              </p:spPr>
            </p:pic>
          </p:grpSp>
          <p:grpSp>
            <p:nvGrpSpPr>
              <p:cNvPr id="496" name="VAE"/>
              <p:cNvGrpSpPr/>
              <p:nvPr/>
            </p:nvGrpSpPr>
            <p:grpSpPr>
              <a:xfrm>
                <a:off x="-17961" y="160320"/>
                <a:ext cx="840742" cy="209487"/>
                <a:chOff x="0" y="0"/>
                <a:chExt cx="840741" cy="209486"/>
              </a:xfrm>
            </p:grpSpPr>
            <p:sp>
              <p:nvSpPr>
                <p:cNvPr id="495" name="VAE"/>
                <p:cNvSpPr/>
                <p:nvPr/>
              </p:nvSpPr>
              <p:spPr>
                <a:xfrm>
                  <a:off x="17960" y="17960"/>
                  <a:ext cx="804821" cy="17356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829" y="0"/>
                      </a:moveTo>
                      <a:lnTo>
                        <a:pt x="1771" y="0"/>
                      </a:lnTo>
                      <a:cubicBezTo>
                        <a:pt x="1252" y="0"/>
                        <a:pt x="940" y="0"/>
                        <a:pt x="732" y="403"/>
                      </a:cubicBezTo>
                      <a:cubicBezTo>
                        <a:pt x="432" y="908"/>
                        <a:pt x="196" y="2003"/>
                        <a:pt x="87" y="3393"/>
                      </a:cubicBezTo>
                      <a:cubicBezTo>
                        <a:pt x="0" y="4357"/>
                        <a:pt x="0" y="5804"/>
                        <a:pt x="0" y="8214"/>
                      </a:cubicBezTo>
                      <a:lnTo>
                        <a:pt x="0" y="13386"/>
                      </a:lnTo>
                      <a:cubicBezTo>
                        <a:pt x="0" y="15796"/>
                        <a:pt x="0" y="17243"/>
                        <a:pt x="87" y="18207"/>
                      </a:cubicBezTo>
                      <a:cubicBezTo>
                        <a:pt x="196" y="19597"/>
                        <a:pt x="432" y="20692"/>
                        <a:pt x="732" y="21197"/>
                      </a:cubicBezTo>
                      <a:cubicBezTo>
                        <a:pt x="940" y="21600"/>
                        <a:pt x="1252" y="21600"/>
                        <a:pt x="1771" y="21600"/>
                      </a:cubicBezTo>
                      <a:lnTo>
                        <a:pt x="19829" y="21600"/>
                      </a:lnTo>
                      <a:cubicBezTo>
                        <a:pt x="20348" y="21600"/>
                        <a:pt x="20660" y="21600"/>
                        <a:pt x="20868" y="21197"/>
                      </a:cubicBezTo>
                      <a:cubicBezTo>
                        <a:pt x="21168" y="20692"/>
                        <a:pt x="21404" y="19597"/>
                        <a:pt x="21513" y="18207"/>
                      </a:cubicBezTo>
                      <a:cubicBezTo>
                        <a:pt x="21600" y="17243"/>
                        <a:pt x="21600" y="15796"/>
                        <a:pt x="21600" y="13386"/>
                      </a:cubicBezTo>
                      <a:lnTo>
                        <a:pt x="21600" y="8214"/>
                      </a:lnTo>
                      <a:cubicBezTo>
                        <a:pt x="21600" y="5804"/>
                        <a:pt x="21600" y="4357"/>
                        <a:pt x="21513" y="3393"/>
                      </a:cubicBezTo>
                      <a:cubicBezTo>
                        <a:pt x="21404" y="2003"/>
                        <a:pt x="21168" y="908"/>
                        <a:pt x="20868" y="403"/>
                      </a:cubicBezTo>
                      <a:cubicBezTo>
                        <a:pt x="20660" y="0"/>
                        <a:pt x="20348" y="0"/>
                        <a:pt x="19829" y="0"/>
                      </a:cubicBezTo>
                      <a:close/>
                    </a:path>
                  </a:pathLst>
                </a:custGeom>
                <a:solidFill>
                  <a:schemeClr val="accent1">
                    <a:lumOff val="2401"/>
                  </a:schemeClr>
                </a:solidFill>
                <a:ln>
                  <a:noFill/>
                </a:ln>
                <a:effectLst/>
                <a:extLst>
                  <a:ext uri="{C572A759-6A51-4108-AA02-DFA0A04FC94B}">
                    <ma14:wrappingTextBoxFlag xmlns:ma14="http://schemas.microsoft.com/office/mac/drawingml/2011/main" val="1"/>
                  </a:ext>
                </a:extLst>
              </p:spPr>
              <p:txBody>
                <a:bodyPr wrap="square" lIns="19050" tIns="19050" rIns="19050" bIns="19050" numCol="1" anchor="ctr">
                  <a:noAutofit/>
                </a:bodyPr>
                <a:lstStyle>
                  <a:lvl1pPr algn="ctr" defTabSz="412750">
                    <a:defRPr sz="600">
                      <a:solidFill>
                        <a:srgbClr val="000000"/>
                      </a:solidFill>
                      <a:latin typeface="Helvetica Neue Medium"/>
                      <a:ea typeface="Helvetica Neue Medium"/>
                      <a:cs typeface="Helvetica Neue Medium"/>
                      <a:sym typeface="Helvetica Neue Medium"/>
                    </a:defRPr>
                  </a:lvl1pPr>
                </a:lstStyle>
                <a:p>
                  <a:pPr/>
                  <a:r>
                    <a:t>VAE</a:t>
                  </a:r>
                </a:p>
              </p:txBody>
            </p:sp>
            <p:pic>
              <p:nvPicPr>
                <p:cNvPr id="494" name="VAE VAE" descr="VAE VAE"/>
                <p:cNvPicPr>
                  <a:picLocks noChangeAspect="0"/>
                </p:cNvPicPr>
                <p:nvPr/>
              </p:nvPicPr>
              <p:blipFill>
                <a:blip r:embed="rId6">
                  <a:extLst/>
                </a:blip>
                <a:stretch>
                  <a:fillRect/>
                </a:stretch>
              </p:blipFill>
              <p:spPr>
                <a:xfrm>
                  <a:off x="-1" y="0"/>
                  <a:ext cx="840743" cy="209487"/>
                </a:xfrm>
                <a:prstGeom prst="rect">
                  <a:avLst/>
                </a:prstGeom>
                <a:effectLst/>
              </p:spPr>
            </p:pic>
          </p:grpSp>
        </p:grpSp>
      </p:gr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508" name="Google Shape;268;g9673cab863_0_39"/>
          <p:cNvGrpSpPr/>
          <p:nvPr/>
        </p:nvGrpSpPr>
        <p:grpSpPr>
          <a:xfrm>
            <a:off x="1333527" y="1783775"/>
            <a:ext cx="1066801" cy="597301"/>
            <a:chOff x="0" y="0"/>
            <a:chExt cx="1066800" cy="597300"/>
          </a:xfrm>
        </p:grpSpPr>
        <p:sp>
          <p:nvSpPr>
            <p:cNvPr id="506" name="Rectangle"/>
            <p:cNvSpPr/>
            <p:nvPr/>
          </p:nvSpPr>
          <p:spPr>
            <a:xfrm>
              <a:off x="0" y="-1"/>
              <a:ext cx="1066800" cy="597302"/>
            </a:xfrm>
            <a:prstGeom prst="rect">
              <a:avLst/>
            </a:prstGeom>
            <a:solidFill>
              <a:srgbClr val="E8E3CE"/>
            </a:solidFill>
            <a:ln w="9525" cap="flat">
              <a:solidFill>
                <a:srgbClr val="B6D7A8"/>
              </a:solidFill>
              <a:prstDash val="solid"/>
              <a:round/>
            </a:ln>
            <a:effectLst/>
          </p:spPr>
          <p:txBody>
            <a:bodyPr wrap="square" lIns="0" tIns="0" rIns="0" bIns="0" numCol="1" anchor="ctr">
              <a:noAutofit/>
            </a:bodyPr>
            <a:lstStyle/>
            <a:p>
              <a:pPr algn="ctr">
                <a:defRPr b="1" sz="1300">
                  <a:solidFill>
                    <a:srgbClr val="000000"/>
                  </a:solidFill>
                </a:defRPr>
              </a:pPr>
            </a:p>
          </p:txBody>
        </p:sp>
        <p:sp>
          <p:nvSpPr>
            <p:cNvPr id="507" name="Seq2Seq"/>
            <p:cNvSpPr txBox="1"/>
            <p:nvPr/>
          </p:nvSpPr>
          <p:spPr>
            <a:xfrm>
              <a:off x="4762" y="114675"/>
              <a:ext cx="1057276" cy="36795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4" tIns="91424" rIns="91424" bIns="91424" numCol="1" anchor="ctr">
              <a:spAutoFit/>
            </a:bodyPr>
            <a:lstStyle>
              <a:lvl1pPr algn="ctr">
                <a:defRPr b="1" sz="1300">
                  <a:solidFill>
                    <a:srgbClr val="000000"/>
                  </a:solidFill>
                </a:defRPr>
              </a:lvl1pPr>
            </a:lstStyle>
            <a:p>
              <a:pPr/>
              <a:r>
                <a:t>Seq2Seq</a:t>
              </a:r>
            </a:p>
          </p:txBody>
        </p:sp>
      </p:grpSp>
      <p:grpSp>
        <p:nvGrpSpPr>
          <p:cNvPr id="511" name="Google Shape;269;g9673cab863_0_39"/>
          <p:cNvGrpSpPr/>
          <p:nvPr/>
        </p:nvGrpSpPr>
        <p:grpSpPr>
          <a:xfrm>
            <a:off x="737683" y="3024427"/>
            <a:ext cx="1066801" cy="436501"/>
            <a:chOff x="0" y="0"/>
            <a:chExt cx="1066800" cy="436500"/>
          </a:xfrm>
        </p:grpSpPr>
        <p:sp>
          <p:nvSpPr>
            <p:cNvPr id="509" name="Rectangle"/>
            <p:cNvSpPr/>
            <p:nvPr/>
          </p:nvSpPr>
          <p:spPr>
            <a:xfrm>
              <a:off x="0" y="-1"/>
              <a:ext cx="1066800" cy="436502"/>
            </a:xfrm>
            <a:prstGeom prst="rect">
              <a:avLst/>
            </a:prstGeom>
            <a:solidFill>
              <a:srgbClr val="E8E3CE"/>
            </a:solidFill>
            <a:ln w="9525" cap="flat">
              <a:solidFill>
                <a:srgbClr val="D5A6BD"/>
              </a:solidFill>
              <a:prstDash val="solid"/>
              <a:round/>
            </a:ln>
            <a:effectLst/>
          </p:spPr>
          <p:txBody>
            <a:bodyPr wrap="square" lIns="0" tIns="0" rIns="0" bIns="0" numCol="1" anchor="ctr">
              <a:noAutofit/>
            </a:bodyPr>
            <a:lstStyle/>
            <a:p>
              <a:pPr algn="ctr">
                <a:defRPr b="1" sz="1300">
                  <a:solidFill>
                    <a:srgbClr val="000000"/>
                  </a:solidFill>
                </a:defRPr>
              </a:pPr>
            </a:p>
          </p:txBody>
        </p:sp>
        <p:sp>
          <p:nvSpPr>
            <p:cNvPr id="510" name="MusicVAE"/>
            <p:cNvSpPr txBox="1"/>
            <p:nvPr/>
          </p:nvSpPr>
          <p:spPr>
            <a:xfrm>
              <a:off x="4762" y="59052"/>
              <a:ext cx="1057276" cy="31839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4" tIns="91424" rIns="91424" bIns="91424" numCol="1" anchor="ctr">
              <a:spAutoFit/>
            </a:bodyPr>
            <a:lstStyle>
              <a:lvl1pPr algn="ctr">
                <a:defRPr b="1" sz="1000">
                  <a:solidFill>
                    <a:srgbClr val="000000"/>
                  </a:solidFill>
                </a:defRPr>
              </a:lvl1pPr>
            </a:lstStyle>
            <a:p>
              <a:pPr/>
              <a:r>
                <a:t>MusicVAE</a:t>
              </a:r>
            </a:p>
          </p:txBody>
        </p:sp>
      </p:grpSp>
      <p:grpSp>
        <p:nvGrpSpPr>
          <p:cNvPr id="514" name="Google Shape;270;g9673cab863_0_39"/>
          <p:cNvGrpSpPr/>
          <p:nvPr/>
        </p:nvGrpSpPr>
        <p:grpSpPr>
          <a:xfrm>
            <a:off x="1913412" y="3024427"/>
            <a:ext cx="1066801" cy="436501"/>
            <a:chOff x="0" y="0"/>
            <a:chExt cx="1066800" cy="436500"/>
          </a:xfrm>
        </p:grpSpPr>
        <p:sp>
          <p:nvSpPr>
            <p:cNvPr id="512" name="Rectangle"/>
            <p:cNvSpPr/>
            <p:nvPr/>
          </p:nvSpPr>
          <p:spPr>
            <a:xfrm>
              <a:off x="0" y="-1"/>
              <a:ext cx="1066800" cy="436502"/>
            </a:xfrm>
            <a:prstGeom prst="rect">
              <a:avLst/>
            </a:prstGeom>
            <a:solidFill>
              <a:srgbClr val="E8E3CE"/>
            </a:solidFill>
            <a:ln w="9525" cap="flat">
              <a:solidFill>
                <a:srgbClr val="D5A6BD"/>
              </a:solidFill>
              <a:prstDash val="solid"/>
              <a:round/>
            </a:ln>
            <a:effectLst/>
          </p:spPr>
          <p:txBody>
            <a:bodyPr wrap="square" lIns="0" tIns="0" rIns="0" bIns="0" numCol="1" anchor="ctr">
              <a:noAutofit/>
            </a:bodyPr>
            <a:lstStyle/>
            <a:p>
              <a:pPr algn="ctr">
                <a:defRPr b="1" sz="1300">
                  <a:solidFill>
                    <a:srgbClr val="000000"/>
                  </a:solidFill>
                </a:defRPr>
              </a:pPr>
            </a:p>
          </p:txBody>
        </p:sp>
        <p:sp>
          <p:nvSpPr>
            <p:cNvPr id="513" name="GrooVAE"/>
            <p:cNvSpPr txBox="1"/>
            <p:nvPr/>
          </p:nvSpPr>
          <p:spPr>
            <a:xfrm>
              <a:off x="4762" y="59052"/>
              <a:ext cx="1057276" cy="31839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4" tIns="91424" rIns="91424" bIns="91424" numCol="1" anchor="ctr">
              <a:spAutoFit/>
            </a:bodyPr>
            <a:lstStyle>
              <a:lvl1pPr algn="ctr">
                <a:defRPr b="1" sz="1000">
                  <a:solidFill>
                    <a:srgbClr val="000000"/>
                  </a:solidFill>
                </a:defRPr>
              </a:lvl1pPr>
            </a:lstStyle>
            <a:p>
              <a:pPr/>
              <a:r>
                <a:t>GrooVAE</a:t>
              </a:r>
            </a:p>
          </p:txBody>
        </p:sp>
      </p:grpSp>
      <p:grpSp>
        <p:nvGrpSpPr>
          <p:cNvPr id="517" name="Google Shape;271;g9673cab863_0_39"/>
          <p:cNvGrpSpPr/>
          <p:nvPr/>
        </p:nvGrpSpPr>
        <p:grpSpPr>
          <a:xfrm>
            <a:off x="737699" y="4042664"/>
            <a:ext cx="1066801" cy="1491001"/>
            <a:chOff x="0" y="0"/>
            <a:chExt cx="1066800" cy="1490999"/>
          </a:xfrm>
        </p:grpSpPr>
        <p:sp>
          <p:nvSpPr>
            <p:cNvPr id="515" name="Rectangle"/>
            <p:cNvSpPr/>
            <p:nvPr/>
          </p:nvSpPr>
          <p:spPr>
            <a:xfrm>
              <a:off x="0" y="0"/>
              <a:ext cx="1066800" cy="1491000"/>
            </a:xfrm>
            <a:prstGeom prst="rect">
              <a:avLst/>
            </a:prstGeom>
            <a:solidFill>
              <a:srgbClr val="CFE2F3"/>
            </a:solidFill>
            <a:ln w="9525" cap="flat">
              <a:solidFill>
                <a:srgbClr val="9FC5E8"/>
              </a:solidFill>
              <a:prstDash val="solid"/>
              <a:round/>
            </a:ln>
            <a:effectLst/>
          </p:spPr>
          <p:txBody>
            <a:bodyPr wrap="square" lIns="0" tIns="0" rIns="0" bIns="0" numCol="1" anchor="ctr">
              <a:noAutofit/>
            </a:bodyPr>
            <a:lstStyle/>
            <a:p>
              <a:pPr algn="ctr">
                <a:defRPr b="1" sz="900">
                  <a:solidFill>
                    <a:srgbClr val="000000"/>
                  </a:solidFill>
                </a:defRPr>
              </a:pPr>
            </a:p>
          </p:txBody>
        </p:sp>
        <p:sp>
          <p:nvSpPr>
            <p:cNvPr id="516" name="16-bar Generation, Continuation and Interpolation"/>
            <p:cNvSpPr txBox="1"/>
            <p:nvPr/>
          </p:nvSpPr>
          <p:spPr>
            <a:xfrm>
              <a:off x="4762" y="338444"/>
              <a:ext cx="1057276" cy="81411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4" tIns="91424" rIns="91424" bIns="91424" numCol="1" anchor="ctr">
              <a:spAutoFit/>
            </a:bodyPr>
            <a:lstStyle>
              <a:lvl1pPr algn="ctr">
                <a:defRPr b="1" sz="900">
                  <a:solidFill>
                    <a:srgbClr val="000000"/>
                  </a:solidFill>
                </a:defRPr>
              </a:lvl1pPr>
            </a:lstStyle>
            <a:p>
              <a:pPr/>
              <a:r>
                <a:t>16-bar Generation, Continuation and Interpolation </a:t>
              </a:r>
            </a:p>
          </p:txBody>
        </p:sp>
      </p:grpSp>
      <p:grpSp>
        <p:nvGrpSpPr>
          <p:cNvPr id="520" name="Google Shape;272;g9673cab863_0_39"/>
          <p:cNvGrpSpPr/>
          <p:nvPr/>
        </p:nvGrpSpPr>
        <p:grpSpPr>
          <a:xfrm>
            <a:off x="1913418" y="4042642"/>
            <a:ext cx="1066801" cy="1491000"/>
            <a:chOff x="0" y="0"/>
            <a:chExt cx="1066800" cy="1490999"/>
          </a:xfrm>
        </p:grpSpPr>
        <p:sp>
          <p:nvSpPr>
            <p:cNvPr id="518" name="Rectangle"/>
            <p:cNvSpPr/>
            <p:nvPr/>
          </p:nvSpPr>
          <p:spPr>
            <a:xfrm>
              <a:off x="0" y="0"/>
              <a:ext cx="1066800" cy="1491000"/>
            </a:xfrm>
            <a:prstGeom prst="rect">
              <a:avLst/>
            </a:prstGeom>
            <a:solidFill>
              <a:srgbClr val="CFE2F3"/>
            </a:solidFill>
            <a:ln w="9525" cap="flat">
              <a:solidFill>
                <a:srgbClr val="9FC5E8"/>
              </a:solidFill>
              <a:prstDash val="solid"/>
              <a:round/>
            </a:ln>
            <a:effectLst/>
          </p:spPr>
          <p:txBody>
            <a:bodyPr wrap="square" lIns="0" tIns="0" rIns="0" bIns="0" numCol="1" anchor="ctr">
              <a:noAutofit/>
            </a:bodyPr>
            <a:lstStyle/>
            <a:p>
              <a:pPr algn="ctr">
                <a:defRPr b="1" sz="900">
                  <a:solidFill>
                    <a:srgbClr val="000000"/>
                  </a:solidFill>
                </a:defRPr>
              </a:pPr>
            </a:p>
          </p:txBody>
        </p:sp>
        <p:sp>
          <p:nvSpPr>
            <p:cNvPr id="519" name="Short-term Drum Generation, Humanization, Completion, Sequence Interpolation"/>
            <p:cNvSpPr txBox="1"/>
            <p:nvPr/>
          </p:nvSpPr>
          <p:spPr>
            <a:xfrm>
              <a:off x="4762" y="211444"/>
              <a:ext cx="1057276" cy="106811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4" tIns="91424" rIns="91424" bIns="91424" numCol="1" anchor="ctr">
              <a:spAutoFit/>
            </a:bodyPr>
            <a:lstStyle>
              <a:lvl1pPr algn="ctr">
                <a:defRPr b="1" sz="900">
                  <a:solidFill>
                    <a:srgbClr val="000000"/>
                  </a:solidFill>
                </a:defRPr>
              </a:lvl1pPr>
            </a:lstStyle>
            <a:p>
              <a:pPr/>
              <a:r>
                <a:t>Short-term Drum Generation, Humanization, Completion, Sequence Interpolation</a:t>
              </a:r>
            </a:p>
          </p:txBody>
        </p:sp>
      </p:grpSp>
      <p:grpSp>
        <p:nvGrpSpPr>
          <p:cNvPr id="523" name="Google Shape;273;g9673cab863_0_39"/>
          <p:cNvGrpSpPr/>
          <p:nvPr/>
        </p:nvGrpSpPr>
        <p:grpSpPr>
          <a:xfrm>
            <a:off x="8327828" y="5466602"/>
            <a:ext cx="720001" cy="318396"/>
            <a:chOff x="0" y="0"/>
            <a:chExt cx="719999" cy="318395"/>
          </a:xfrm>
        </p:grpSpPr>
        <p:sp>
          <p:nvSpPr>
            <p:cNvPr id="521" name="Rectangle"/>
            <p:cNvSpPr/>
            <p:nvPr/>
          </p:nvSpPr>
          <p:spPr>
            <a:xfrm>
              <a:off x="0" y="34997"/>
              <a:ext cx="720000" cy="248401"/>
            </a:xfrm>
            <a:prstGeom prst="rect">
              <a:avLst/>
            </a:prstGeom>
            <a:solidFill>
              <a:srgbClr val="CFE2F3"/>
            </a:solidFill>
            <a:ln w="9525" cap="flat">
              <a:solidFill>
                <a:srgbClr val="9FC5E8"/>
              </a:solidFill>
              <a:prstDash val="solid"/>
              <a:round/>
            </a:ln>
            <a:effectLst/>
          </p:spPr>
          <p:txBody>
            <a:bodyPr wrap="square" lIns="0" tIns="0" rIns="0" bIns="0" numCol="1" anchor="ctr">
              <a:noAutofit/>
            </a:bodyPr>
            <a:lstStyle/>
            <a:p>
              <a:pPr algn="ctr">
                <a:defRPr sz="1000">
                  <a:solidFill>
                    <a:srgbClr val="000000"/>
                  </a:solidFill>
                </a:defRPr>
              </a:pPr>
            </a:p>
          </p:txBody>
        </p:sp>
        <p:sp>
          <p:nvSpPr>
            <p:cNvPr id="522" name="Symbolic"/>
            <p:cNvSpPr txBox="1"/>
            <p:nvPr/>
          </p:nvSpPr>
          <p:spPr>
            <a:xfrm>
              <a:off x="4762" y="0"/>
              <a:ext cx="710476" cy="31839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4" tIns="91424" rIns="91424" bIns="91424" numCol="1" anchor="ctr">
              <a:spAutoFit/>
            </a:bodyPr>
            <a:lstStyle>
              <a:lvl1pPr algn="ctr">
                <a:defRPr sz="1000">
                  <a:solidFill>
                    <a:srgbClr val="000000"/>
                  </a:solidFill>
                </a:defRPr>
              </a:lvl1pPr>
            </a:lstStyle>
            <a:p>
              <a:pPr/>
              <a:r>
                <a:t>Symbolic</a:t>
              </a:r>
            </a:p>
          </p:txBody>
        </p:sp>
      </p:grpSp>
      <p:grpSp>
        <p:nvGrpSpPr>
          <p:cNvPr id="526" name="Google Shape;274;g9673cab863_0_39"/>
          <p:cNvGrpSpPr/>
          <p:nvPr/>
        </p:nvGrpSpPr>
        <p:grpSpPr>
          <a:xfrm>
            <a:off x="8327828" y="5812849"/>
            <a:ext cx="720001" cy="318396"/>
            <a:chOff x="0" y="0"/>
            <a:chExt cx="719999" cy="318395"/>
          </a:xfrm>
        </p:grpSpPr>
        <p:sp>
          <p:nvSpPr>
            <p:cNvPr id="524" name="Rectangle"/>
            <p:cNvSpPr/>
            <p:nvPr/>
          </p:nvSpPr>
          <p:spPr>
            <a:xfrm>
              <a:off x="0" y="34997"/>
              <a:ext cx="720000" cy="248401"/>
            </a:xfrm>
            <a:prstGeom prst="rect">
              <a:avLst/>
            </a:prstGeom>
            <a:solidFill>
              <a:srgbClr val="E6B8AF"/>
            </a:solidFill>
            <a:ln w="9525" cap="flat">
              <a:solidFill>
                <a:srgbClr val="DD7E6B"/>
              </a:solidFill>
              <a:prstDash val="solid"/>
              <a:round/>
            </a:ln>
            <a:effectLst/>
          </p:spPr>
          <p:txBody>
            <a:bodyPr wrap="square" lIns="0" tIns="0" rIns="0" bIns="0" numCol="1" anchor="ctr">
              <a:noAutofit/>
            </a:bodyPr>
            <a:lstStyle/>
            <a:p>
              <a:pPr algn="ctr">
                <a:defRPr sz="1000">
                  <a:solidFill>
                    <a:srgbClr val="000000"/>
                  </a:solidFill>
                </a:defRPr>
              </a:pPr>
            </a:p>
          </p:txBody>
        </p:sp>
        <p:sp>
          <p:nvSpPr>
            <p:cNvPr id="525" name="Audio"/>
            <p:cNvSpPr txBox="1"/>
            <p:nvPr/>
          </p:nvSpPr>
          <p:spPr>
            <a:xfrm>
              <a:off x="4762" y="0"/>
              <a:ext cx="710476" cy="31839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4" tIns="91424" rIns="91424" bIns="91424" numCol="1" anchor="ctr">
              <a:spAutoFit/>
            </a:bodyPr>
            <a:lstStyle>
              <a:lvl1pPr algn="ctr">
                <a:defRPr sz="1000">
                  <a:solidFill>
                    <a:srgbClr val="000000"/>
                  </a:solidFill>
                </a:defRPr>
              </a:lvl1pPr>
            </a:lstStyle>
            <a:p>
              <a:pPr/>
              <a:r>
                <a:t>Audio</a:t>
              </a:r>
            </a:p>
          </p:txBody>
        </p:sp>
      </p:grpSp>
      <p:sp>
        <p:nvSpPr>
          <p:cNvPr id="603" name="Google Shape;275;g9673cab863_0_39"/>
          <p:cNvSpPr/>
          <p:nvPr/>
        </p:nvSpPr>
        <p:spPr>
          <a:xfrm>
            <a:off x="1271086" y="3465752"/>
            <a:ext cx="7" cy="57215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21600"/>
                </a:lnTo>
              </a:path>
            </a:pathLst>
          </a:custGeom>
          <a:ln>
            <a:solidFill>
              <a:srgbClr val="4A5356"/>
            </a:solidFill>
            <a:tailEnd type="triangle"/>
          </a:ln>
        </p:spPr>
        <p:txBody>
          <a:bodyPr/>
          <a:lstStyle/>
          <a:p>
            <a:pPr/>
          </a:p>
        </p:txBody>
      </p:sp>
      <p:sp>
        <p:nvSpPr>
          <p:cNvPr id="604" name="Google Shape;276;g9673cab863_0_39"/>
          <p:cNvSpPr/>
          <p:nvPr/>
        </p:nvSpPr>
        <p:spPr>
          <a:xfrm>
            <a:off x="2446812" y="3465752"/>
            <a:ext cx="4" cy="57212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21600"/>
                </a:lnTo>
              </a:path>
            </a:pathLst>
          </a:custGeom>
          <a:ln>
            <a:solidFill>
              <a:srgbClr val="4A5356"/>
            </a:solidFill>
            <a:tailEnd type="triangle"/>
          </a:ln>
        </p:spPr>
        <p:txBody>
          <a:bodyPr/>
          <a:lstStyle/>
          <a:p>
            <a:pPr/>
          </a:p>
        </p:txBody>
      </p:sp>
      <p:sp>
        <p:nvSpPr>
          <p:cNvPr id="605" name="Google Shape;277;g9673cab863_0_39"/>
          <p:cNvSpPr/>
          <p:nvPr/>
        </p:nvSpPr>
        <p:spPr>
          <a:xfrm>
            <a:off x="1385611" y="2385834"/>
            <a:ext cx="325502" cy="63383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0" y="21600"/>
                </a:lnTo>
              </a:path>
            </a:pathLst>
          </a:custGeom>
          <a:ln>
            <a:solidFill>
              <a:srgbClr val="4A5356"/>
            </a:solidFill>
            <a:tailEnd type="triangle"/>
          </a:ln>
        </p:spPr>
        <p:txBody>
          <a:bodyPr/>
          <a:lstStyle/>
          <a:p>
            <a:pPr/>
          </a:p>
        </p:txBody>
      </p:sp>
      <p:sp>
        <p:nvSpPr>
          <p:cNvPr id="606" name="Google Shape;278;g9673cab863_0_39"/>
          <p:cNvSpPr/>
          <p:nvPr/>
        </p:nvSpPr>
        <p:spPr>
          <a:xfrm>
            <a:off x="2018568" y="2385834"/>
            <a:ext cx="316785" cy="63383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21600"/>
                </a:lnTo>
              </a:path>
            </a:pathLst>
          </a:custGeom>
          <a:ln>
            <a:solidFill>
              <a:srgbClr val="4A5356"/>
            </a:solidFill>
            <a:tailEnd type="triangle"/>
          </a:ln>
        </p:spPr>
        <p:txBody>
          <a:bodyPr/>
          <a:lstStyle/>
          <a:p>
            <a:pPr/>
          </a:p>
        </p:txBody>
      </p:sp>
      <p:grpSp>
        <p:nvGrpSpPr>
          <p:cNvPr id="550" name="Google Shape;279;g9673cab863_0_39"/>
          <p:cNvGrpSpPr/>
          <p:nvPr/>
        </p:nvGrpSpPr>
        <p:grpSpPr>
          <a:xfrm>
            <a:off x="4407610" y="1802008"/>
            <a:ext cx="2330264" cy="3749758"/>
            <a:chOff x="0" y="0"/>
            <a:chExt cx="2330263" cy="3749757"/>
          </a:xfrm>
        </p:grpSpPr>
        <p:grpSp>
          <p:nvGrpSpPr>
            <p:cNvPr id="533" name="Google Shape;280;g9673cab863_0_39"/>
            <p:cNvGrpSpPr/>
            <p:nvPr/>
          </p:nvGrpSpPr>
          <p:grpSpPr>
            <a:xfrm>
              <a:off x="467621" y="0"/>
              <a:ext cx="1395002" cy="597301"/>
              <a:chOff x="0" y="0"/>
              <a:chExt cx="1395000" cy="597300"/>
            </a:xfrm>
          </p:grpSpPr>
          <p:sp>
            <p:nvSpPr>
              <p:cNvPr id="531" name="Rectangle"/>
              <p:cNvSpPr/>
              <p:nvPr/>
            </p:nvSpPr>
            <p:spPr>
              <a:xfrm>
                <a:off x="-1" y="-1"/>
                <a:ext cx="1395002" cy="597302"/>
              </a:xfrm>
              <a:prstGeom prst="rect">
                <a:avLst/>
              </a:prstGeom>
              <a:solidFill>
                <a:srgbClr val="E8E3CE"/>
              </a:solidFill>
              <a:ln w="9525" cap="flat">
                <a:solidFill>
                  <a:srgbClr val="B6D7A8"/>
                </a:solidFill>
                <a:prstDash val="solid"/>
                <a:round/>
              </a:ln>
              <a:effectLst/>
            </p:spPr>
            <p:txBody>
              <a:bodyPr wrap="square" lIns="0" tIns="0" rIns="0" bIns="0" numCol="1" anchor="ctr">
                <a:noAutofit/>
              </a:bodyPr>
              <a:lstStyle/>
              <a:p>
                <a:pPr algn="ctr">
                  <a:defRPr b="1" sz="1300">
                    <a:solidFill>
                      <a:srgbClr val="000000"/>
                    </a:solidFill>
                  </a:defRPr>
                </a:pPr>
              </a:p>
            </p:txBody>
          </p:sp>
          <p:sp>
            <p:nvSpPr>
              <p:cNvPr id="532" name="Transformers"/>
              <p:cNvSpPr txBox="1"/>
              <p:nvPr/>
            </p:nvSpPr>
            <p:spPr>
              <a:xfrm>
                <a:off x="4762" y="114675"/>
                <a:ext cx="1385476" cy="36795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4" tIns="91424" rIns="91424" bIns="91424" numCol="1" anchor="ctr">
                <a:spAutoFit/>
              </a:bodyPr>
              <a:lstStyle>
                <a:lvl1pPr algn="ctr">
                  <a:defRPr b="1" sz="1300">
                    <a:solidFill>
                      <a:srgbClr val="000000"/>
                    </a:solidFill>
                  </a:defRPr>
                </a:lvl1pPr>
              </a:lstStyle>
              <a:p>
                <a:pPr/>
                <a:r>
                  <a:t>Transformers</a:t>
                </a:r>
              </a:p>
            </p:txBody>
          </p:sp>
        </p:grpSp>
        <p:grpSp>
          <p:nvGrpSpPr>
            <p:cNvPr id="536" name="Google Shape;281;g9673cab863_0_39"/>
            <p:cNvGrpSpPr/>
            <p:nvPr/>
          </p:nvGrpSpPr>
          <p:grpSpPr>
            <a:xfrm>
              <a:off x="-1" y="1240585"/>
              <a:ext cx="1066801" cy="436501"/>
              <a:chOff x="0" y="10797"/>
              <a:chExt cx="1066800" cy="436500"/>
            </a:xfrm>
          </p:grpSpPr>
          <p:sp>
            <p:nvSpPr>
              <p:cNvPr id="534" name="Rectangle"/>
              <p:cNvSpPr/>
              <p:nvPr/>
            </p:nvSpPr>
            <p:spPr>
              <a:xfrm>
                <a:off x="0" y="10797"/>
                <a:ext cx="1066800" cy="436501"/>
              </a:xfrm>
              <a:prstGeom prst="rect">
                <a:avLst/>
              </a:prstGeom>
              <a:solidFill>
                <a:srgbClr val="E8E3CE"/>
              </a:solidFill>
              <a:ln w="9525" cap="flat">
                <a:solidFill>
                  <a:srgbClr val="D5A6BD"/>
                </a:solidFill>
                <a:prstDash val="solid"/>
                <a:round/>
              </a:ln>
              <a:effectLst/>
            </p:spPr>
            <p:txBody>
              <a:bodyPr wrap="square" lIns="0" tIns="0" rIns="0" bIns="0" numCol="1" anchor="ctr">
                <a:noAutofit/>
              </a:bodyPr>
              <a:lstStyle/>
              <a:p>
                <a:pPr algn="ctr">
                  <a:defRPr b="1" sz="1300">
                    <a:solidFill>
                      <a:srgbClr val="000000"/>
                    </a:solidFill>
                  </a:defRPr>
                </a:pPr>
              </a:p>
            </p:txBody>
          </p:sp>
          <p:sp>
            <p:nvSpPr>
              <p:cNvPr id="535" name="Music Transformer"/>
              <p:cNvSpPr/>
              <p:nvPr/>
            </p:nvSpPr>
            <p:spPr>
              <a:xfrm>
                <a:off x="4762" y="229047"/>
                <a:ext cx="1057276"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91424" tIns="91424" rIns="91424" bIns="91424" numCol="1" anchor="ctr">
                <a:spAutoFit/>
              </a:bodyPr>
              <a:lstStyle>
                <a:lvl1pPr algn="ctr">
                  <a:defRPr b="1" sz="1000">
                    <a:solidFill>
                      <a:srgbClr val="000000"/>
                    </a:solidFill>
                  </a:defRPr>
                </a:lvl1pPr>
              </a:lstStyle>
              <a:p>
                <a:pPr/>
                <a:r>
                  <a:t>Music Transformer</a:t>
                </a:r>
              </a:p>
            </p:txBody>
          </p:sp>
        </p:grpSp>
        <p:grpSp>
          <p:nvGrpSpPr>
            <p:cNvPr id="539" name="Google Shape;282;g9673cab863_0_39"/>
            <p:cNvGrpSpPr/>
            <p:nvPr/>
          </p:nvGrpSpPr>
          <p:grpSpPr>
            <a:xfrm>
              <a:off x="1263450" y="1240585"/>
              <a:ext cx="1066801" cy="436501"/>
              <a:chOff x="0" y="0"/>
              <a:chExt cx="1066800" cy="436500"/>
            </a:xfrm>
          </p:grpSpPr>
          <p:sp>
            <p:nvSpPr>
              <p:cNvPr id="537" name="Rectangle"/>
              <p:cNvSpPr/>
              <p:nvPr/>
            </p:nvSpPr>
            <p:spPr>
              <a:xfrm>
                <a:off x="0" y="-1"/>
                <a:ext cx="1066800" cy="436502"/>
              </a:xfrm>
              <a:prstGeom prst="rect">
                <a:avLst/>
              </a:prstGeom>
              <a:solidFill>
                <a:srgbClr val="E8E3CE"/>
              </a:solidFill>
              <a:ln w="9525" cap="flat">
                <a:solidFill>
                  <a:srgbClr val="D5A6BD"/>
                </a:solidFill>
                <a:prstDash val="solid"/>
                <a:round/>
              </a:ln>
              <a:effectLst/>
            </p:spPr>
            <p:txBody>
              <a:bodyPr wrap="square" lIns="0" tIns="0" rIns="0" bIns="0" numCol="1" anchor="ctr">
                <a:noAutofit/>
              </a:bodyPr>
              <a:lstStyle/>
              <a:p>
                <a:pPr algn="ctr">
                  <a:defRPr b="1" sz="1300">
                    <a:solidFill>
                      <a:srgbClr val="000000"/>
                    </a:solidFill>
                  </a:defRPr>
                </a:pPr>
              </a:p>
            </p:txBody>
          </p:sp>
          <p:sp>
            <p:nvSpPr>
              <p:cNvPr id="538" name="LakhNess"/>
              <p:cNvSpPr txBox="1"/>
              <p:nvPr/>
            </p:nvSpPr>
            <p:spPr>
              <a:xfrm>
                <a:off x="4762" y="59052"/>
                <a:ext cx="1057276" cy="31839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4" tIns="91424" rIns="91424" bIns="91424" numCol="1" anchor="ctr">
                <a:spAutoFit/>
              </a:bodyPr>
              <a:lstStyle>
                <a:lvl1pPr algn="ctr">
                  <a:defRPr b="1" sz="1000">
                    <a:solidFill>
                      <a:srgbClr val="000000"/>
                    </a:solidFill>
                  </a:defRPr>
                </a:lvl1pPr>
              </a:lstStyle>
              <a:p>
                <a:pPr/>
                <a:r>
                  <a:t>LakhNess</a:t>
                </a:r>
              </a:p>
            </p:txBody>
          </p:sp>
        </p:grpSp>
        <p:grpSp>
          <p:nvGrpSpPr>
            <p:cNvPr id="542" name="Google Shape;283;g9673cab863_0_39"/>
            <p:cNvGrpSpPr/>
            <p:nvPr/>
          </p:nvGrpSpPr>
          <p:grpSpPr>
            <a:xfrm>
              <a:off x="26" y="2258757"/>
              <a:ext cx="1066801" cy="1491001"/>
              <a:chOff x="0" y="0"/>
              <a:chExt cx="1066800" cy="1490999"/>
            </a:xfrm>
          </p:grpSpPr>
          <p:sp>
            <p:nvSpPr>
              <p:cNvPr id="540" name="Rectangle"/>
              <p:cNvSpPr/>
              <p:nvPr/>
            </p:nvSpPr>
            <p:spPr>
              <a:xfrm>
                <a:off x="0" y="0"/>
                <a:ext cx="1066800" cy="1491000"/>
              </a:xfrm>
              <a:prstGeom prst="rect">
                <a:avLst/>
              </a:prstGeom>
              <a:solidFill>
                <a:srgbClr val="CFE2F3"/>
              </a:solidFill>
              <a:ln w="9525" cap="flat">
                <a:solidFill>
                  <a:srgbClr val="9FC5E8"/>
                </a:solidFill>
                <a:prstDash val="solid"/>
                <a:round/>
              </a:ln>
              <a:effectLst/>
            </p:spPr>
            <p:txBody>
              <a:bodyPr wrap="square" lIns="0" tIns="0" rIns="0" bIns="0" numCol="1" anchor="ctr">
                <a:noAutofit/>
              </a:bodyPr>
              <a:lstStyle/>
              <a:p>
                <a:pPr algn="ctr">
                  <a:defRPr b="1" sz="900">
                    <a:solidFill>
                      <a:srgbClr val="000000"/>
                    </a:solidFill>
                  </a:defRPr>
                </a:pPr>
              </a:p>
            </p:txBody>
          </p:sp>
          <p:sp>
            <p:nvSpPr>
              <p:cNvPr id="541" name="Piano Generation, Continuation"/>
              <p:cNvSpPr txBox="1"/>
              <p:nvPr/>
            </p:nvSpPr>
            <p:spPr>
              <a:xfrm>
                <a:off x="4762" y="465444"/>
                <a:ext cx="1057276" cy="56011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4" tIns="91424" rIns="91424" bIns="91424" numCol="1" anchor="ctr">
                <a:spAutoFit/>
              </a:bodyPr>
              <a:lstStyle>
                <a:lvl1pPr algn="ctr">
                  <a:defRPr b="1" sz="900">
                    <a:solidFill>
                      <a:srgbClr val="000000"/>
                    </a:solidFill>
                  </a:defRPr>
                </a:lvl1pPr>
              </a:lstStyle>
              <a:p>
                <a:pPr/>
                <a:r>
                  <a:t>Piano Generation, Continuation</a:t>
                </a:r>
              </a:p>
            </p:txBody>
          </p:sp>
        </p:grpSp>
        <p:grpSp>
          <p:nvGrpSpPr>
            <p:cNvPr id="545" name="Google Shape;284;g9673cab863_0_39"/>
            <p:cNvGrpSpPr/>
            <p:nvPr/>
          </p:nvGrpSpPr>
          <p:grpSpPr>
            <a:xfrm>
              <a:off x="1263463" y="2258757"/>
              <a:ext cx="1066801" cy="1491001"/>
              <a:chOff x="0" y="0"/>
              <a:chExt cx="1066800" cy="1490999"/>
            </a:xfrm>
          </p:grpSpPr>
          <p:sp>
            <p:nvSpPr>
              <p:cNvPr id="543" name="Rectangle"/>
              <p:cNvSpPr/>
              <p:nvPr/>
            </p:nvSpPr>
            <p:spPr>
              <a:xfrm>
                <a:off x="0" y="0"/>
                <a:ext cx="1066800" cy="1491000"/>
              </a:xfrm>
              <a:prstGeom prst="rect">
                <a:avLst/>
              </a:prstGeom>
              <a:solidFill>
                <a:srgbClr val="CFE2F3"/>
              </a:solidFill>
              <a:ln w="9525" cap="flat">
                <a:solidFill>
                  <a:srgbClr val="9FC5E8"/>
                </a:solidFill>
                <a:prstDash val="solid"/>
                <a:round/>
              </a:ln>
              <a:effectLst/>
            </p:spPr>
            <p:txBody>
              <a:bodyPr wrap="square" lIns="0" tIns="0" rIns="0" bIns="0" numCol="1" anchor="ctr">
                <a:noAutofit/>
              </a:bodyPr>
              <a:lstStyle/>
              <a:p>
                <a:pPr algn="ctr">
                  <a:defRPr b="1" sz="900">
                    <a:solidFill>
                      <a:srgbClr val="000000"/>
                    </a:solidFill>
                  </a:defRPr>
                </a:pPr>
              </a:p>
            </p:txBody>
          </p:sp>
          <p:sp>
            <p:nvSpPr>
              <p:cNvPr id="544" name="Multi-instrument Generation, Continuation"/>
              <p:cNvSpPr txBox="1"/>
              <p:nvPr/>
            </p:nvSpPr>
            <p:spPr>
              <a:xfrm>
                <a:off x="4762" y="401944"/>
                <a:ext cx="1057276" cy="68711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4" tIns="91424" rIns="91424" bIns="91424" numCol="1" anchor="ctr">
                <a:spAutoFit/>
              </a:bodyPr>
              <a:lstStyle>
                <a:lvl1pPr algn="ctr">
                  <a:defRPr b="1" sz="900">
                    <a:solidFill>
                      <a:srgbClr val="000000"/>
                    </a:solidFill>
                  </a:defRPr>
                </a:lvl1pPr>
              </a:lstStyle>
              <a:p>
                <a:pPr/>
                <a:r>
                  <a:t>Multi-instrument Generation, Continuation </a:t>
                </a:r>
              </a:p>
            </p:txBody>
          </p:sp>
        </p:grpSp>
        <p:sp>
          <p:nvSpPr>
            <p:cNvPr id="546" name="Google Shape;285;g9673cab863_0_39"/>
            <p:cNvSpPr/>
            <p:nvPr/>
          </p:nvSpPr>
          <p:spPr>
            <a:xfrm flipH="1">
              <a:off x="533399" y="1677085"/>
              <a:ext cx="1" cy="581701"/>
            </a:xfrm>
            <a:prstGeom prst="line">
              <a:avLst/>
            </a:prstGeom>
            <a:noFill/>
            <a:ln w="9525" cap="flat">
              <a:solidFill>
                <a:srgbClr val="4A5356"/>
              </a:solidFill>
              <a:prstDash val="solid"/>
              <a:round/>
              <a:tailEnd type="triangle" w="med" len="med"/>
            </a:ln>
            <a:effectLst/>
          </p:spPr>
          <p:txBody>
            <a:bodyPr wrap="square" lIns="0" tIns="0" rIns="0" bIns="0" numCol="1" anchor="t">
              <a:noAutofit/>
            </a:bodyPr>
            <a:lstStyle/>
            <a:p>
              <a:pPr/>
            </a:p>
          </p:txBody>
        </p:sp>
        <p:sp>
          <p:nvSpPr>
            <p:cNvPr id="547" name="Google Shape;286;g9673cab863_0_39"/>
            <p:cNvSpPr/>
            <p:nvPr/>
          </p:nvSpPr>
          <p:spPr>
            <a:xfrm>
              <a:off x="1796851" y="1677085"/>
              <a:ext cx="1" cy="581701"/>
            </a:xfrm>
            <a:prstGeom prst="line">
              <a:avLst/>
            </a:prstGeom>
            <a:noFill/>
            <a:ln w="9525" cap="flat">
              <a:solidFill>
                <a:srgbClr val="4A5356"/>
              </a:solidFill>
              <a:prstDash val="solid"/>
              <a:round/>
              <a:tailEnd type="triangle" w="med" len="med"/>
            </a:ln>
            <a:effectLst/>
          </p:spPr>
          <p:txBody>
            <a:bodyPr wrap="square" lIns="0" tIns="0" rIns="0" bIns="0" numCol="1" anchor="t">
              <a:noAutofit/>
            </a:bodyPr>
            <a:lstStyle/>
            <a:p>
              <a:pPr/>
            </a:p>
          </p:txBody>
        </p:sp>
        <p:sp>
          <p:nvSpPr>
            <p:cNvPr id="548" name="Google Shape;287;g9673cab863_0_39"/>
            <p:cNvSpPr/>
            <p:nvPr/>
          </p:nvSpPr>
          <p:spPr>
            <a:xfrm rot="5400000">
              <a:off x="527622" y="603000"/>
              <a:ext cx="643200" cy="6318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5401" y="0"/>
                    <a:pt x="10802" y="5400"/>
                    <a:pt x="10802" y="10800"/>
                  </a:cubicBezTo>
                  <a:cubicBezTo>
                    <a:pt x="10802" y="16200"/>
                    <a:pt x="16201" y="21600"/>
                    <a:pt x="21600" y="21600"/>
                  </a:cubicBezTo>
                </a:path>
              </a:pathLst>
            </a:custGeom>
            <a:noFill/>
            <a:ln w="9525" cap="flat">
              <a:solidFill>
                <a:srgbClr val="4A5356"/>
              </a:solidFill>
              <a:prstDash val="solid"/>
              <a:round/>
              <a:tailEnd type="triangle" w="med" len="med"/>
            </a:ln>
            <a:effectLst/>
          </p:spPr>
          <p:txBody>
            <a:bodyPr wrap="square" lIns="0" tIns="0" rIns="0" bIns="0" numCol="1" anchor="t">
              <a:noAutofit/>
            </a:bodyPr>
            <a:lstStyle/>
            <a:p>
              <a:pPr/>
            </a:p>
          </p:txBody>
        </p:sp>
        <p:sp>
          <p:nvSpPr>
            <p:cNvPr id="549" name="Google Shape;288;g9673cab863_0_39"/>
            <p:cNvSpPr/>
            <p:nvPr/>
          </p:nvSpPr>
          <p:spPr>
            <a:xfrm flipH="1" rot="16200000">
              <a:off x="1159422" y="603000"/>
              <a:ext cx="643200" cy="6318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5401" y="0"/>
                    <a:pt x="10802" y="5400"/>
                    <a:pt x="10802" y="10800"/>
                  </a:cubicBezTo>
                  <a:cubicBezTo>
                    <a:pt x="10802" y="16200"/>
                    <a:pt x="16201" y="21600"/>
                    <a:pt x="21600" y="21600"/>
                  </a:cubicBezTo>
                </a:path>
              </a:pathLst>
            </a:custGeom>
            <a:noFill/>
            <a:ln w="9525" cap="flat">
              <a:solidFill>
                <a:srgbClr val="4A5356"/>
              </a:solidFill>
              <a:prstDash val="solid"/>
              <a:round/>
              <a:tailEnd type="triangle" w="med" len="med"/>
            </a:ln>
            <a:effectLst/>
          </p:spPr>
          <p:txBody>
            <a:bodyPr wrap="square" lIns="0" tIns="0" rIns="0" bIns="0" numCol="1" anchor="t">
              <a:noAutofit/>
            </a:bodyPr>
            <a:lstStyle/>
            <a:p>
              <a:pPr/>
            </a:p>
          </p:txBody>
        </p:sp>
      </p:grpSp>
      <p:grpSp>
        <p:nvGrpSpPr>
          <p:cNvPr id="562" name="Google Shape;289;g9673cab863_0_39"/>
          <p:cNvGrpSpPr/>
          <p:nvPr/>
        </p:nvGrpSpPr>
        <p:grpSpPr>
          <a:xfrm>
            <a:off x="6721050" y="1817559"/>
            <a:ext cx="1395002" cy="3749758"/>
            <a:chOff x="0" y="0"/>
            <a:chExt cx="1395000" cy="3749758"/>
          </a:xfrm>
        </p:grpSpPr>
        <p:grpSp>
          <p:nvGrpSpPr>
            <p:cNvPr id="553" name="Google Shape;290;g9673cab863_0_39"/>
            <p:cNvGrpSpPr/>
            <p:nvPr/>
          </p:nvGrpSpPr>
          <p:grpSpPr>
            <a:xfrm>
              <a:off x="-1" y="-1"/>
              <a:ext cx="1395002" cy="597301"/>
              <a:chOff x="0" y="0"/>
              <a:chExt cx="1395000" cy="597300"/>
            </a:xfrm>
          </p:grpSpPr>
          <p:sp>
            <p:nvSpPr>
              <p:cNvPr id="551" name="Rectangle"/>
              <p:cNvSpPr/>
              <p:nvPr/>
            </p:nvSpPr>
            <p:spPr>
              <a:xfrm>
                <a:off x="-1" y="-1"/>
                <a:ext cx="1395002" cy="597302"/>
              </a:xfrm>
              <a:prstGeom prst="rect">
                <a:avLst/>
              </a:prstGeom>
              <a:solidFill>
                <a:srgbClr val="E8E3CE"/>
              </a:solidFill>
              <a:ln w="9525" cap="flat">
                <a:solidFill>
                  <a:srgbClr val="B6D7A8"/>
                </a:solidFill>
                <a:prstDash val="solid"/>
                <a:round/>
              </a:ln>
              <a:effectLst/>
            </p:spPr>
            <p:txBody>
              <a:bodyPr wrap="square" lIns="0" tIns="0" rIns="0" bIns="0" numCol="1" anchor="ctr">
                <a:noAutofit/>
              </a:bodyPr>
              <a:lstStyle/>
              <a:p>
                <a:pPr algn="ctr">
                  <a:defRPr b="1" sz="1300">
                    <a:solidFill>
                      <a:srgbClr val="000000"/>
                    </a:solidFill>
                  </a:defRPr>
                </a:pPr>
              </a:p>
            </p:txBody>
          </p:sp>
          <p:sp>
            <p:nvSpPr>
              <p:cNvPr id="552" name="Multi-Scale VQ-VAE"/>
              <p:cNvSpPr txBox="1"/>
              <p:nvPr/>
            </p:nvSpPr>
            <p:spPr>
              <a:xfrm>
                <a:off x="4762" y="19425"/>
                <a:ext cx="1385476" cy="55845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4" tIns="91424" rIns="91424" bIns="91424" numCol="1" anchor="ctr">
                <a:spAutoFit/>
              </a:bodyPr>
              <a:lstStyle>
                <a:lvl1pPr algn="ctr">
                  <a:defRPr b="1" sz="1300">
                    <a:solidFill>
                      <a:srgbClr val="000000"/>
                    </a:solidFill>
                  </a:defRPr>
                </a:lvl1pPr>
              </a:lstStyle>
              <a:p>
                <a:pPr/>
                <a:r>
                  <a:t>Multi-Scale VQ-VAE</a:t>
                </a:r>
              </a:p>
            </p:txBody>
          </p:sp>
        </p:grpSp>
        <p:grpSp>
          <p:nvGrpSpPr>
            <p:cNvPr id="556" name="Google Shape;291;g9673cab863_0_39"/>
            <p:cNvGrpSpPr/>
            <p:nvPr/>
          </p:nvGrpSpPr>
          <p:grpSpPr>
            <a:xfrm>
              <a:off x="164084" y="1224615"/>
              <a:ext cx="1066801" cy="436501"/>
              <a:chOff x="0" y="0"/>
              <a:chExt cx="1066800" cy="436500"/>
            </a:xfrm>
          </p:grpSpPr>
          <p:sp>
            <p:nvSpPr>
              <p:cNvPr id="554" name="Rectangle"/>
              <p:cNvSpPr/>
              <p:nvPr/>
            </p:nvSpPr>
            <p:spPr>
              <a:xfrm>
                <a:off x="0" y="-1"/>
                <a:ext cx="1066800" cy="436502"/>
              </a:xfrm>
              <a:prstGeom prst="rect">
                <a:avLst/>
              </a:prstGeom>
              <a:solidFill>
                <a:srgbClr val="E8E3CE"/>
              </a:solidFill>
              <a:ln w="9525" cap="flat">
                <a:solidFill>
                  <a:srgbClr val="D5A6BD"/>
                </a:solidFill>
                <a:prstDash val="solid"/>
                <a:round/>
              </a:ln>
              <a:effectLst/>
            </p:spPr>
            <p:txBody>
              <a:bodyPr wrap="square" lIns="0" tIns="0" rIns="0" bIns="0" numCol="1" anchor="ctr">
                <a:noAutofit/>
              </a:bodyPr>
              <a:lstStyle/>
              <a:p>
                <a:pPr algn="ctr">
                  <a:defRPr b="1" sz="1300">
                    <a:solidFill>
                      <a:srgbClr val="000000"/>
                    </a:solidFill>
                  </a:defRPr>
                </a:pPr>
              </a:p>
            </p:txBody>
          </p:sp>
          <p:sp>
            <p:nvSpPr>
              <p:cNvPr id="555" name="Jukebox"/>
              <p:cNvSpPr txBox="1"/>
              <p:nvPr/>
            </p:nvSpPr>
            <p:spPr>
              <a:xfrm>
                <a:off x="4762" y="59052"/>
                <a:ext cx="1057276" cy="31839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4" tIns="91424" rIns="91424" bIns="91424" numCol="1" anchor="ctr">
                <a:spAutoFit/>
              </a:bodyPr>
              <a:lstStyle>
                <a:lvl1pPr algn="ctr">
                  <a:defRPr b="1" sz="1000">
                    <a:solidFill>
                      <a:srgbClr val="000000"/>
                    </a:solidFill>
                  </a:defRPr>
                </a:lvl1pPr>
              </a:lstStyle>
              <a:p>
                <a:pPr/>
                <a:r>
                  <a:t>Jukebox</a:t>
                </a:r>
              </a:p>
            </p:txBody>
          </p:sp>
        </p:grpSp>
        <p:grpSp>
          <p:nvGrpSpPr>
            <p:cNvPr id="559" name="Google Shape;292;g9673cab863_0_39"/>
            <p:cNvGrpSpPr/>
            <p:nvPr/>
          </p:nvGrpSpPr>
          <p:grpSpPr>
            <a:xfrm>
              <a:off x="164076" y="2258758"/>
              <a:ext cx="1066801" cy="1491001"/>
              <a:chOff x="0" y="0"/>
              <a:chExt cx="1066800" cy="1490999"/>
            </a:xfrm>
          </p:grpSpPr>
          <p:sp>
            <p:nvSpPr>
              <p:cNvPr id="557" name="Rectangle"/>
              <p:cNvSpPr/>
              <p:nvPr/>
            </p:nvSpPr>
            <p:spPr>
              <a:xfrm>
                <a:off x="0" y="0"/>
                <a:ext cx="1066800" cy="1491000"/>
              </a:xfrm>
              <a:prstGeom prst="rect">
                <a:avLst/>
              </a:prstGeom>
              <a:solidFill>
                <a:srgbClr val="E6B8AF"/>
              </a:solidFill>
              <a:ln w="9525" cap="flat">
                <a:solidFill>
                  <a:srgbClr val="DD7E6B"/>
                </a:solidFill>
                <a:prstDash val="solid"/>
                <a:round/>
              </a:ln>
              <a:effectLst/>
            </p:spPr>
            <p:txBody>
              <a:bodyPr wrap="square" lIns="0" tIns="0" rIns="0" bIns="0" numCol="1" anchor="ctr">
                <a:noAutofit/>
              </a:bodyPr>
              <a:lstStyle/>
              <a:p>
                <a:pPr algn="ctr">
                  <a:defRPr b="1" sz="900">
                    <a:solidFill>
                      <a:srgbClr val="000000"/>
                    </a:solidFill>
                  </a:defRPr>
                </a:pPr>
              </a:p>
            </p:txBody>
          </p:sp>
          <p:sp>
            <p:nvSpPr>
              <p:cNvPr id="558" name="Long-term Multi-instrument Generation"/>
              <p:cNvSpPr txBox="1"/>
              <p:nvPr/>
            </p:nvSpPr>
            <p:spPr>
              <a:xfrm>
                <a:off x="4762" y="401944"/>
                <a:ext cx="1057276" cy="68711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4" tIns="91424" rIns="91424" bIns="91424" numCol="1" anchor="ctr">
                <a:spAutoFit/>
              </a:bodyPr>
              <a:lstStyle>
                <a:lvl1pPr algn="ctr">
                  <a:defRPr b="1" sz="900">
                    <a:solidFill>
                      <a:srgbClr val="000000"/>
                    </a:solidFill>
                  </a:defRPr>
                </a:lvl1pPr>
              </a:lstStyle>
              <a:p>
                <a:pPr/>
                <a:r>
                  <a:t>Long-term Multi-instrument Generation</a:t>
                </a:r>
              </a:p>
            </p:txBody>
          </p:sp>
        </p:grpSp>
        <p:sp>
          <p:nvSpPr>
            <p:cNvPr id="560" name="Google Shape;293;g9673cab863_0_39"/>
            <p:cNvSpPr/>
            <p:nvPr/>
          </p:nvSpPr>
          <p:spPr>
            <a:xfrm flipH="1">
              <a:off x="697484" y="1661116"/>
              <a:ext cx="1" cy="597601"/>
            </a:xfrm>
            <a:prstGeom prst="line">
              <a:avLst/>
            </a:prstGeom>
            <a:noFill/>
            <a:ln w="9525" cap="flat">
              <a:solidFill>
                <a:srgbClr val="4A5356"/>
              </a:solidFill>
              <a:prstDash val="solid"/>
              <a:round/>
              <a:tailEnd type="triangle" w="med" len="med"/>
            </a:ln>
            <a:effectLst/>
          </p:spPr>
          <p:txBody>
            <a:bodyPr wrap="square" lIns="0" tIns="0" rIns="0" bIns="0" numCol="1" anchor="t">
              <a:noAutofit/>
            </a:bodyPr>
            <a:lstStyle/>
            <a:p>
              <a:pPr/>
            </a:p>
          </p:txBody>
        </p:sp>
        <p:sp>
          <p:nvSpPr>
            <p:cNvPr id="561" name="Google Shape;294;g9673cab863_0_39"/>
            <p:cNvSpPr/>
            <p:nvPr/>
          </p:nvSpPr>
          <p:spPr>
            <a:xfrm flipH="1" rot="16200000">
              <a:off x="384150" y="904599"/>
              <a:ext cx="627301" cy="127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5400" y="0"/>
                    <a:pt x="10800" y="5400"/>
                    <a:pt x="10800" y="10800"/>
                  </a:cubicBezTo>
                  <a:cubicBezTo>
                    <a:pt x="10800" y="16200"/>
                    <a:pt x="16200" y="21600"/>
                    <a:pt x="21600" y="21600"/>
                  </a:cubicBezTo>
                </a:path>
              </a:pathLst>
            </a:custGeom>
            <a:noFill/>
            <a:ln w="9525" cap="flat">
              <a:solidFill>
                <a:srgbClr val="4A5356"/>
              </a:solidFill>
              <a:prstDash val="solid"/>
              <a:round/>
              <a:tailEnd type="triangle" w="med" len="med"/>
            </a:ln>
            <a:effectLst/>
          </p:spPr>
          <p:txBody>
            <a:bodyPr wrap="square" lIns="0" tIns="0" rIns="0" bIns="0" numCol="1" anchor="t">
              <a:noAutofit/>
            </a:bodyPr>
            <a:lstStyle/>
            <a:p>
              <a:pPr/>
            </a:p>
          </p:txBody>
        </p:sp>
      </p:grpSp>
      <p:grpSp>
        <p:nvGrpSpPr>
          <p:cNvPr id="574" name="Google Shape;295;g9673cab863_0_39"/>
          <p:cNvGrpSpPr/>
          <p:nvPr/>
        </p:nvGrpSpPr>
        <p:grpSpPr>
          <a:xfrm>
            <a:off x="3130148" y="1798178"/>
            <a:ext cx="1066806" cy="3749774"/>
            <a:chOff x="0" y="0"/>
            <a:chExt cx="1066805" cy="3749772"/>
          </a:xfrm>
        </p:grpSpPr>
        <p:grpSp>
          <p:nvGrpSpPr>
            <p:cNvPr id="565" name="Google Shape;296;g9673cab863_0_39"/>
            <p:cNvGrpSpPr/>
            <p:nvPr/>
          </p:nvGrpSpPr>
          <p:grpSpPr>
            <a:xfrm>
              <a:off x="5" y="0"/>
              <a:ext cx="1066801" cy="597301"/>
              <a:chOff x="0" y="0"/>
              <a:chExt cx="1066800" cy="597299"/>
            </a:xfrm>
          </p:grpSpPr>
          <p:sp>
            <p:nvSpPr>
              <p:cNvPr id="563" name="Rectangle"/>
              <p:cNvSpPr/>
              <p:nvPr/>
            </p:nvSpPr>
            <p:spPr>
              <a:xfrm>
                <a:off x="0" y="0"/>
                <a:ext cx="1066800" cy="597300"/>
              </a:xfrm>
              <a:prstGeom prst="rect">
                <a:avLst/>
              </a:prstGeom>
              <a:solidFill>
                <a:srgbClr val="E8E3CE"/>
              </a:solidFill>
              <a:ln w="9525" cap="flat">
                <a:solidFill>
                  <a:srgbClr val="B6D7A8"/>
                </a:solidFill>
                <a:prstDash val="solid"/>
                <a:round/>
              </a:ln>
              <a:effectLst/>
            </p:spPr>
            <p:txBody>
              <a:bodyPr wrap="square" lIns="0" tIns="0" rIns="0" bIns="0" numCol="1" anchor="ctr">
                <a:noAutofit/>
              </a:bodyPr>
              <a:lstStyle/>
              <a:p>
                <a:pPr algn="ctr">
                  <a:defRPr b="1" sz="1300">
                    <a:solidFill>
                      <a:srgbClr val="000000"/>
                    </a:solidFill>
                  </a:defRPr>
                </a:pPr>
              </a:p>
            </p:txBody>
          </p:sp>
          <p:sp>
            <p:nvSpPr>
              <p:cNvPr id="564" name="GANs"/>
              <p:cNvSpPr txBox="1"/>
              <p:nvPr/>
            </p:nvSpPr>
            <p:spPr>
              <a:xfrm>
                <a:off x="4762" y="114675"/>
                <a:ext cx="1057276" cy="36795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4" tIns="91424" rIns="91424" bIns="91424" numCol="1" anchor="ctr">
                <a:spAutoFit/>
              </a:bodyPr>
              <a:lstStyle>
                <a:lvl1pPr algn="ctr">
                  <a:defRPr b="1" sz="1300">
                    <a:solidFill>
                      <a:srgbClr val="000000"/>
                    </a:solidFill>
                  </a:defRPr>
                </a:lvl1pPr>
              </a:lstStyle>
              <a:p>
                <a:pPr/>
                <a:r>
                  <a:t>GANs</a:t>
                </a:r>
              </a:p>
            </p:txBody>
          </p:sp>
        </p:grpSp>
        <p:grpSp>
          <p:nvGrpSpPr>
            <p:cNvPr id="568" name="Google Shape;297;g9673cab863_0_39"/>
            <p:cNvGrpSpPr/>
            <p:nvPr/>
          </p:nvGrpSpPr>
          <p:grpSpPr>
            <a:xfrm>
              <a:off x="0" y="1224627"/>
              <a:ext cx="1066801" cy="436499"/>
              <a:chOff x="0" y="0"/>
              <a:chExt cx="1066800" cy="436498"/>
            </a:xfrm>
          </p:grpSpPr>
          <p:sp>
            <p:nvSpPr>
              <p:cNvPr id="566" name="Rectangle"/>
              <p:cNvSpPr/>
              <p:nvPr/>
            </p:nvSpPr>
            <p:spPr>
              <a:xfrm>
                <a:off x="0" y="0"/>
                <a:ext cx="1066800" cy="436499"/>
              </a:xfrm>
              <a:prstGeom prst="rect">
                <a:avLst/>
              </a:prstGeom>
              <a:solidFill>
                <a:srgbClr val="E8E3CE"/>
              </a:solidFill>
              <a:ln w="9525" cap="flat">
                <a:solidFill>
                  <a:srgbClr val="D5A6BD"/>
                </a:solidFill>
                <a:prstDash val="solid"/>
                <a:round/>
              </a:ln>
              <a:effectLst/>
            </p:spPr>
            <p:txBody>
              <a:bodyPr wrap="square" lIns="0" tIns="0" rIns="0" bIns="0" numCol="1" anchor="ctr">
                <a:noAutofit/>
              </a:bodyPr>
              <a:lstStyle/>
              <a:p>
                <a:pPr algn="ctr">
                  <a:defRPr b="1" sz="1300">
                    <a:solidFill>
                      <a:srgbClr val="000000"/>
                    </a:solidFill>
                  </a:defRPr>
                </a:pPr>
              </a:p>
            </p:txBody>
          </p:sp>
          <p:sp>
            <p:nvSpPr>
              <p:cNvPr id="567" name="MuseGAN"/>
              <p:cNvSpPr txBox="1"/>
              <p:nvPr/>
            </p:nvSpPr>
            <p:spPr>
              <a:xfrm>
                <a:off x="4762" y="59051"/>
                <a:ext cx="1057276" cy="31839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4" tIns="91424" rIns="91424" bIns="91424" numCol="1" anchor="ctr">
                <a:spAutoFit/>
              </a:bodyPr>
              <a:lstStyle>
                <a:lvl1pPr algn="ctr">
                  <a:defRPr b="1" sz="1000">
                    <a:solidFill>
                      <a:srgbClr val="000000"/>
                    </a:solidFill>
                  </a:defRPr>
                </a:lvl1pPr>
              </a:lstStyle>
              <a:p>
                <a:pPr/>
                <a:r>
                  <a:t>MuseGAN</a:t>
                </a:r>
              </a:p>
            </p:txBody>
          </p:sp>
        </p:grpSp>
        <p:grpSp>
          <p:nvGrpSpPr>
            <p:cNvPr id="571" name="Google Shape;298;g9673cab863_0_39"/>
            <p:cNvGrpSpPr/>
            <p:nvPr/>
          </p:nvGrpSpPr>
          <p:grpSpPr>
            <a:xfrm>
              <a:off x="5" y="2258773"/>
              <a:ext cx="1066801" cy="1491000"/>
              <a:chOff x="0" y="0"/>
              <a:chExt cx="1066800" cy="1490999"/>
            </a:xfrm>
          </p:grpSpPr>
          <p:sp>
            <p:nvSpPr>
              <p:cNvPr id="569" name="Rectangle"/>
              <p:cNvSpPr/>
              <p:nvPr/>
            </p:nvSpPr>
            <p:spPr>
              <a:xfrm>
                <a:off x="0" y="-1"/>
                <a:ext cx="1066800" cy="1491001"/>
              </a:xfrm>
              <a:prstGeom prst="rect">
                <a:avLst/>
              </a:prstGeom>
              <a:solidFill>
                <a:srgbClr val="CFE2F3"/>
              </a:solidFill>
              <a:ln w="9525" cap="flat">
                <a:solidFill>
                  <a:srgbClr val="9FC5E8"/>
                </a:solidFill>
                <a:prstDash val="solid"/>
                <a:round/>
              </a:ln>
              <a:effectLst/>
            </p:spPr>
            <p:txBody>
              <a:bodyPr wrap="square" lIns="0" tIns="0" rIns="0" bIns="0" numCol="1" anchor="ctr">
                <a:noAutofit/>
              </a:bodyPr>
              <a:lstStyle/>
              <a:p>
                <a:pPr algn="ctr">
                  <a:defRPr b="1" sz="900">
                    <a:solidFill>
                      <a:srgbClr val="000000"/>
                    </a:solidFill>
                  </a:defRPr>
                </a:pPr>
              </a:p>
            </p:txBody>
          </p:sp>
          <p:sp>
            <p:nvSpPr>
              <p:cNvPr id="570" name="4-Bar Multi-instrument Generation (Conditional and Unconditional)"/>
              <p:cNvSpPr txBox="1"/>
              <p:nvPr/>
            </p:nvSpPr>
            <p:spPr>
              <a:xfrm>
                <a:off x="4762" y="274944"/>
                <a:ext cx="1057276" cy="94111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4" tIns="91424" rIns="91424" bIns="91424" numCol="1" anchor="ctr">
                <a:spAutoFit/>
              </a:bodyPr>
              <a:lstStyle>
                <a:lvl1pPr algn="ctr">
                  <a:defRPr b="1" sz="900">
                    <a:solidFill>
                      <a:srgbClr val="000000"/>
                    </a:solidFill>
                  </a:defRPr>
                </a:lvl1pPr>
              </a:lstStyle>
              <a:p>
                <a:pPr/>
                <a:r>
                  <a:t>4-Bar Multi-instrument Generation (Conditional and Unconditional)</a:t>
                </a:r>
              </a:p>
            </p:txBody>
          </p:sp>
        </p:grpSp>
        <p:sp>
          <p:nvSpPr>
            <p:cNvPr id="572" name="Google Shape;299;g9673cab863_0_39"/>
            <p:cNvSpPr/>
            <p:nvPr/>
          </p:nvSpPr>
          <p:spPr>
            <a:xfrm flipH="1">
              <a:off x="533400" y="1661126"/>
              <a:ext cx="1" cy="597600"/>
            </a:xfrm>
            <a:prstGeom prst="line">
              <a:avLst/>
            </a:prstGeom>
            <a:noFill/>
            <a:ln w="9525" cap="flat">
              <a:solidFill>
                <a:srgbClr val="4A5356"/>
              </a:solidFill>
              <a:prstDash val="solid"/>
              <a:round/>
              <a:tailEnd type="triangle" w="med" len="med"/>
            </a:ln>
            <a:effectLst/>
          </p:spPr>
          <p:txBody>
            <a:bodyPr wrap="square" lIns="0" tIns="0" rIns="0" bIns="0" numCol="1" anchor="t">
              <a:noAutofit/>
            </a:bodyPr>
            <a:lstStyle/>
            <a:p>
              <a:pPr/>
            </a:p>
          </p:txBody>
        </p:sp>
        <p:sp>
          <p:nvSpPr>
            <p:cNvPr id="573" name="Google Shape;300;g9673cab863_0_39"/>
            <p:cNvSpPr/>
            <p:nvPr/>
          </p:nvSpPr>
          <p:spPr>
            <a:xfrm flipH="1" rot="16200000">
              <a:off x="220055" y="904599"/>
              <a:ext cx="627300" cy="127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5400" y="0"/>
                    <a:pt x="10800" y="5400"/>
                    <a:pt x="10800" y="10800"/>
                  </a:cubicBezTo>
                  <a:cubicBezTo>
                    <a:pt x="10800" y="16200"/>
                    <a:pt x="16200" y="21600"/>
                    <a:pt x="21600" y="21600"/>
                  </a:cubicBezTo>
                </a:path>
              </a:pathLst>
            </a:custGeom>
            <a:noFill/>
            <a:ln w="9525" cap="flat">
              <a:solidFill>
                <a:srgbClr val="4A5356"/>
              </a:solidFill>
              <a:prstDash val="solid"/>
              <a:round/>
              <a:tailEnd type="triangle" w="med" len="med"/>
            </a:ln>
            <a:effectLst/>
          </p:spPr>
          <p:txBody>
            <a:bodyPr wrap="square" lIns="0" tIns="0" rIns="0" bIns="0" numCol="1" anchor="t">
              <a:noAutofit/>
            </a:bodyPr>
            <a:lstStyle/>
            <a:p>
              <a:pPr/>
            </a:p>
          </p:txBody>
        </p:sp>
      </p:grpSp>
      <p:sp>
        <p:nvSpPr>
          <p:cNvPr id="575" name="Google Shape;301;g9673cab863_0_39"/>
          <p:cNvSpPr txBox="1"/>
          <p:nvPr/>
        </p:nvSpPr>
        <p:spPr>
          <a:xfrm rot="16200000">
            <a:off x="-117451" y="1899300"/>
            <a:ext cx="1241701" cy="322550"/>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lgn="ctr">
              <a:defRPr sz="1000">
                <a:solidFill>
                  <a:srgbClr val="B6D7A8"/>
                </a:solidFill>
                <a:latin typeface="Gill Sans"/>
                <a:ea typeface="Gill Sans"/>
                <a:cs typeface="Gill Sans"/>
                <a:sym typeface="Gill Sans"/>
              </a:defRPr>
            </a:lvl1pPr>
          </a:lstStyle>
          <a:p>
            <a:pPr/>
            <a:r>
              <a:t>ARCHITECTURE</a:t>
            </a:r>
          </a:p>
        </p:txBody>
      </p:sp>
      <p:sp>
        <p:nvSpPr>
          <p:cNvPr id="576" name="Google Shape;302;g9673cab863_0_39"/>
          <p:cNvSpPr txBox="1"/>
          <p:nvPr/>
        </p:nvSpPr>
        <p:spPr>
          <a:xfrm rot="16200000">
            <a:off x="113796" y="3064769"/>
            <a:ext cx="779702" cy="3225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lgn="ctr">
              <a:defRPr sz="1000">
                <a:solidFill>
                  <a:srgbClr val="D5A6BD"/>
                </a:solidFill>
                <a:latin typeface="Gill Sans"/>
                <a:ea typeface="Gill Sans"/>
                <a:cs typeface="Gill Sans"/>
                <a:sym typeface="Gill Sans"/>
              </a:defRPr>
            </a:lvl1pPr>
          </a:lstStyle>
          <a:p>
            <a:pPr/>
            <a:r>
              <a:t>MODEL</a:t>
            </a:r>
          </a:p>
        </p:txBody>
      </p:sp>
      <p:sp>
        <p:nvSpPr>
          <p:cNvPr id="577" name="Google Shape;303;g9673cab863_0_39"/>
          <p:cNvSpPr txBox="1"/>
          <p:nvPr/>
        </p:nvSpPr>
        <p:spPr>
          <a:xfrm rot="16200000">
            <a:off x="-379254" y="4601274"/>
            <a:ext cx="1765801" cy="3225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lgn="ctr">
              <a:defRPr sz="1000">
                <a:solidFill>
                  <a:srgbClr val="85200C"/>
                </a:solidFill>
                <a:latin typeface="Gill Sans"/>
                <a:ea typeface="Gill Sans"/>
                <a:cs typeface="Gill Sans"/>
                <a:sym typeface="Gill Sans"/>
              </a:defRPr>
            </a:lvl1pPr>
          </a:lstStyle>
          <a:p>
            <a:pPr/>
            <a:r>
              <a:t>TASKS ACCOMPLISHED</a:t>
            </a:r>
          </a:p>
        </p:txBody>
      </p:sp>
      <p:sp>
        <p:nvSpPr>
          <p:cNvPr id="578" name="Google Shape;304;g9673cab863_0_39"/>
          <p:cNvSpPr/>
          <p:nvPr/>
        </p:nvSpPr>
        <p:spPr>
          <a:xfrm rot="16200000">
            <a:off x="6112148" y="3900725"/>
            <a:ext cx="123900" cy="37659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cubicBezTo>
                  <a:pt x="9671" y="21600"/>
                  <a:pt x="0" y="21573"/>
                  <a:pt x="0" y="21541"/>
                </a:cubicBezTo>
                <a:lnTo>
                  <a:pt x="0" y="59"/>
                </a:lnTo>
                <a:cubicBezTo>
                  <a:pt x="0" y="27"/>
                  <a:pt x="9671" y="0"/>
                  <a:pt x="21600" y="0"/>
                </a:cubicBezTo>
              </a:path>
            </a:pathLst>
          </a:custGeom>
          <a:ln>
            <a:solidFill>
              <a:srgbClr val="4A5356"/>
            </a:solidFill>
          </a:ln>
        </p:spPr>
        <p:txBody>
          <a:bodyPr lIns="0" tIns="0" rIns="0" bIns="0" anchor="ctr"/>
          <a:lstStyle/>
          <a:p>
            <a:pPr>
              <a:defRPr>
                <a:solidFill>
                  <a:srgbClr val="000000"/>
                </a:solidFill>
              </a:defRPr>
            </a:pPr>
          </a:p>
        </p:txBody>
      </p:sp>
      <p:sp>
        <p:nvSpPr>
          <p:cNvPr id="579" name="Google Shape;305;g9673cab863_0_39"/>
          <p:cNvSpPr txBox="1"/>
          <p:nvPr/>
        </p:nvSpPr>
        <p:spPr>
          <a:xfrm>
            <a:off x="4797257" y="5769950"/>
            <a:ext cx="3793200" cy="3860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defRPr>
                <a:solidFill>
                  <a:srgbClr val="000000"/>
                </a:solidFill>
                <a:latin typeface="Gill Sans"/>
                <a:ea typeface="Gill Sans"/>
                <a:cs typeface="Gill Sans"/>
                <a:sym typeface="Gill Sans"/>
              </a:defRPr>
            </a:lvl1pPr>
          </a:lstStyle>
          <a:p>
            <a:pPr/>
            <a:r>
              <a:t>More successful for longer sequences</a:t>
            </a:r>
          </a:p>
        </p:txBody>
      </p:sp>
      <p:sp>
        <p:nvSpPr>
          <p:cNvPr id="580" name="Google Shape;306;g9673cab863_0_39"/>
          <p:cNvSpPr/>
          <p:nvPr/>
        </p:nvSpPr>
        <p:spPr>
          <a:xfrm rot="16200000">
            <a:off x="1808374" y="4627750"/>
            <a:ext cx="123900" cy="22839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cubicBezTo>
                  <a:pt x="9671" y="21600"/>
                  <a:pt x="0" y="21556"/>
                  <a:pt x="0" y="21502"/>
                </a:cubicBezTo>
                <a:lnTo>
                  <a:pt x="0" y="98"/>
                </a:lnTo>
                <a:cubicBezTo>
                  <a:pt x="0" y="44"/>
                  <a:pt x="9671" y="0"/>
                  <a:pt x="21600" y="0"/>
                </a:cubicBezTo>
              </a:path>
            </a:pathLst>
          </a:custGeom>
          <a:ln>
            <a:solidFill>
              <a:srgbClr val="4A5356"/>
            </a:solidFill>
          </a:ln>
        </p:spPr>
        <p:txBody>
          <a:bodyPr lIns="0" tIns="0" rIns="0" bIns="0" anchor="ctr"/>
          <a:lstStyle/>
          <a:p>
            <a:pPr>
              <a:defRPr>
                <a:solidFill>
                  <a:srgbClr val="000000"/>
                </a:solidFill>
              </a:defRPr>
            </a:pPr>
          </a:p>
        </p:txBody>
      </p:sp>
      <p:sp>
        <p:nvSpPr>
          <p:cNvPr id="581" name="Google Shape;307;g9673cab863_0_39"/>
          <p:cNvSpPr txBox="1"/>
          <p:nvPr/>
        </p:nvSpPr>
        <p:spPr>
          <a:xfrm>
            <a:off x="546657" y="5755975"/>
            <a:ext cx="3030602" cy="3860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defRPr>
                <a:solidFill>
                  <a:srgbClr val="000000"/>
                </a:solidFill>
                <a:latin typeface="Gill Sans"/>
                <a:ea typeface="Gill Sans"/>
                <a:cs typeface="Gill Sans"/>
                <a:sym typeface="Gill Sans"/>
              </a:defRPr>
            </a:lvl1pPr>
          </a:lstStyle>
          <a:p>
            <a:pPr/>
            <a:r>
              <a:t>Work well for shorter sequences</a:t>
            </a:r>
          </a:p>
        </p:txBody>
      </p:sp>
      <p:sp>
        <p:nvSpPr>
          <p:cNvPr id="582" name="Google Shape;308;g9673cab863_0_39"/>
          <p:cNvSpPr/>
          <p:nvPr/>
        </p:nvSpPr>
        <p:spPr>
          <a:xfrm>
            <a:off x="618649" y="1628125"/>
            <a:ext cx="7592402" cy="906301"/>
          </a:xfrm>
          <a:prstGeom prst="roundRect">
            <a:avLst>
              <a:gd name="adj" fmla="val 16667"/>
            </a:avLst>
          </a:prstGeom>
          <a:ln w="19050">
            <a:solidFill>
              <a:srgbClr val="B6D7A8"/>
            </a:solidFill>
          </a:ln>
        </p:spPr>
        <p:txBody>
          <a:bodyPr lIns="0" tIns="0" rIns="0" bIns="0" anchor="ctr"/>
          <a:lstStyle/>
          <a:p>
            <a:pPr>
              <a:defRPr>
                <a:solidFill>
                  <a:srgbClr val="000000"/>
                </a:solidFill>
              </a:defRPr>
            </a:pPr>
          </a:p>
        </p:txBody>
      </p:sp>
      <p:sp>
        <p:nvSpPr>
          <p:cNvPr id="583" name="Google Shape;309;g9673cab863_0_39"/>
          <p:cNvSpPr/>
          <p:nvPr/>
        </p:nvSpPr>
        <p:spPr>
          <a:xfrm>
            <a:off x="618649" y="2836198"/>
            <a:ext cx="7592402" cy="779700"/>
          </a:xfrm>
          <a:prstGeom prst="roundRect">
            <a:avLst>
              <a:gd name="adj" fmla="val 16667"/>
            </a:avLst>
          </a:prstGeom>
          <a:ln w="19050">
            <a:solidFill>
              <a:srgbClr val="D5A6BD"/>
            </a:solidFill>
          </a:ln>
        </p:spPr>
        <p:txBody>
          <a:bodyPr lIns="0" tIns="0" rIns="0" bIns="0" anchor="ctr"/>
          <a:lstStyle/>
          <a:p>
            <a:pPr>
              <a:defRPr>
                <a:solidFill>
                  <a:srgbClr val="C27BA0"/>
                </a:solidFill>
              </a:defRPr>
            </a:pPr>
          </a:p>
        </p:txBody>
      </p:sp>
      <p:sp>
        <p:nvSpPr>
          <p:cNvPr id="584" name="Google Shape;310;g9673cab863_0_39"/>
          <p:cNvSpPr/>
          <p:nvPr/>
        </p:nvSpPr>
        <p:spPr>
          <a:xfrm>
            <a:off x="618649" y="3938187"/>
            <a:ext cx="7592402" cy="1693201"/>
          </a:xfrm>
          <a:prstGeom prst="roundRect">
            <a:avLst>
              <a:gd name="adj" fmla="val 16667"/>
            </a:avLst>
          </a:prstGeom>
          <a:ln w="19050">
            <a:solidFill>
              <a:srgbClr val="85200C"/>
            </a:solidFill>
          </a:ln>
        </p:spPr>
        <p:txBody>
          <a:bodyPr lIns="0" tIns="0" rIns="0" bIns="0" anchor="ctr"/>
          <a:lstStyle/>
          <a:p>
            <a:pPr>
              <a:defRPr>
                <a:solidFill>
                  <a:srgbClr val="C27BA0"/>
                </a:solidFill>
              </a:defRPr>
            </a:pPr>
          </a:p>
        </p:txBody>
      </p:sp>
      <p:sp>
        <p:nvSpPr>
          <p:cNvPr id="585" name="Models in Generative AI Music"/>
          <p:cNvSpPr txBox="1"/>
          <p:nvPr>
            <p:ph type="title" idx="4294967295"/>
          </p:nvPr>
        </p:nvSpPr>
        <p:spPr>
          <a:xfrm>
            <a:off x="452437" y="754062"/>
            <a:ext cx="8239126" cy="538107"/>
          </a:xfrm>
          <a:prstGeom prst="rect">
            <a:avLst/>
          </a:prstGeom>
        </p:spPr>
        <p:txBody>
          <a:bodyPr lIns="19050" tIns="19050" rIns="19050" bIns="19050" anchor="t">
            <a:normAutofit fontScale="100000" lnSpcReduction="0"/>
          </a:bodyPr>
          <a:lstStyle>
            <a:lvl1pPr defTabSz="1219169">
              <a:lnSpc>
                <a:spcPct val="80000"/>
              </a:lnSpc>
              <a:defRPr b="1" spc="-53" sz="2700">
                <a:solidFill>
                  <a:srgbClr val="000000"/>
                </a:solidFill>
                <a:latin typeface="Helvetica Neue"/>
                <a:ea typeface="Helvetica Neue"/>
                <a:cs typeface="Helvetica Neue"/>
                <a:sym typeface="Helvetica Neue"/>
              </a:defRPr>
            </a:lvl1pPr>
          </a:lstStyle>
          <a:p>
            <a:pPr/>
            <a:r>
              <a:t>Models in Generative AI Music</a:t>
            </a:r>
          </a:p>
        </p:txBody>
      </p:sp>
      <p:pic>
        <p:nvPicPr>
          <p:cNvPr id="586" name="Rounded Rectangle Rounded rectangle" descr="Rounded Rectangle Rounded rectangle"/>
          <p:cNvPicPr>
            <a:picLocks noChangeAspect="0"/>
          </p:cNvPicPr>
          <p:nvPr/>
        </p:nvPicPr>
        <p:blipFill>
          <a:blip r:embed="rId2">
            <a:extLst/>
          </a:blip>
          <a:stretch>
            <a:fillRect/>
          </a:stretch>
        </p:blipFill>
        <p:spPr>
          <a:xfrm>
            <a:off x="534483" y="1446938"/>
            <a:ext cx="2559438" cy="4865018"/>
          </a:xfrm>
          <a:prstGeom prst="rect">
            <a:avLst/>
          </a:prstGeom>
        </p:spPr>
      </p:pic>
      <p:pic>
        <p:nvPicPr>
          <p:cNvPr id="607" name="Connection Line" descr="Connection Line"/>
          <p:cNvPicPr>
            <a:picLocks noChangeAspect="0"/>
          </p:cNvPicPr>
          <p:nvPr/>
        </p:nvPicPr>
        <p:blipFill>
          <a:blip r:embed="rId3">
            <a:extLst/>
          </a:blip>
          <a:stretch>
            <a:fillRect/>
          </a:stretch>
        </p:blipFill>
        <p:spPr>
          <a:xfrm>
            <a:off x="2926500" y="6164819"/>
            <a:ext cx="615068" cy="374531"/>
          </a:xfrm>
          <a:prstGeom prst="rect">
            <a:avLst/>
          </a:prstGeom>
        </p:spPr>
      </p:pic>
      <p:sp>
        <p:nvSpPr>
          <p:cNvPr id="589" name="We’ll be focusing on these in the next two lectures"/>
          <p:cNvSpPr txBox="1"/>
          <p:nvPr/>
        </p:nvSpPr>
        <p:spPr>
          <a:xfrm>
            <a:off x="3524639" y="6374185"/>
            <a:ext cx="3952864" cy="19738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r>
              <a:t>We’ll be focusing on these in the next two lectures</a:t>
            </a:r>
          </a:p>
        </p:txBody>
      </p:sp>
      <p:grpSp>
        <p:nvGrpSpPr>
          <p:cNvPr id="602" name="Group"/>
          <p:cNvGrpSpPr/>
          <p:nvPr/>
        </p:nvGrpSpPr>
        <p:grpSpPr>
          <a:xfrm>
            <a:off x="7534476" y="293959"/>
            <a:ext cx="1279795" cy="1033211"/>
            <a:chOff x="-17960" y="-17960"/>
            <a:chExt cx="1279793" cy="1033209"/>
          </a:xfrm>
        </p:grpSpPr>
        <p:pic>
          <p:nvPicPr>
            <p:cNvPr id="590" name="Rounded Rectangle Rounded rectangle" descr="Rounded Rectangle Rounded rectangle"/>
            <p:cNvPicPr>
              <a:picLocks noChangeAspect="0"/>
            </p:cNvPicPr>
            <p:nvPr/>
          </p:nvPicPr>
          <p:blipFill>
            <a:blip r:embed="rId4">
              <a:extLst/>
            </a:blip>
            <a:stretch>
              <a:fillRect/>
            </a:stretch>
          </p:blipFill>
          <p:spPr>
            <a:xfrm>
              <a:off x="-17961" y="-17961"/>
              <a:ext cx="1279795" cy="1033210"/>
            </a:xfrm>
            <a:prstGeom prst="rect">
              <a:avLst/>
            </a:prstGeom>
            <a:effectLst/>
          </p:spPr>
        </p:pic>
        <p:grpSp>
          <p:nvGrpSpPr>
            <p:cNvPr id="594" name="Tasks and Models"/>
            <p:cNvGrpSpPr/>
            <p:nvPr/>
          </p:nvGrpSpPr>
          <p:grpSpPr>
            <a:xfrm>
              <a:off x="68324" y="143149"/>
              <a:ext cx="1085991" cy="372260"/>
              <a:chOff x="0" y="0"/>
              <a:chExt cx="1085989" cy="372258"/>
            </a:xfrm>
          </p:grpSpPr>
          <p:sp>
            <p:nvSpPr>
              <p:cNvPr id="593" name="Tasks and Models"/>
              <p:cNvSpPr/>
              <p:nvPr/>
            </p:nvSpPr>
            <p:spPr>
              <a:xfrm>
                <a:off x="17960" y="17960"/>
                <a:ext cx="1050070" cy="33633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829" y="0"/>
                    </a:moveTo>
                    <a:lnTo>
                      <a:pt x="1771" y="0"/>
                    </a:lnTo>
                    <a:cubicBezTo>
                      <a:pt x="1252" y="0"/>
                      <a:pt x="940" y="0"/>
                      <a:pt x="732" y="271"/>
                    </a:cubicBezTo>
                    <a:cubicBezTo>
                      <a:pt x="432" y="612"/>
                      <a:pt x="196" y="1349"/>
                      <a:pt x="87" y="2285"/>
                    </a:cubicBezTo>
                    <a:cubicBezTo>
                      <a:pt x="0" y="2934"/>
                      <a:pt x="0" y="3908"/>
                      <a:pt x="0" y="5531"/>
                    </a:cubicBezTo>
                    <a:lnTo>
                      <a:pt x="0" y="16069"/>
                    </a:lnTo>
                    <a:cubicBezTo>
                      <a:pt x="0" y="17692"/>
                      <a:pt x="0" y="18666"/>
                      <a:pt x="87" y="19315"/>
                    </a:cubicBezTo>
                    <a:cubicBezTo>
                      <a:pt x="196" y="20251"/>
                      <a:pt x="432" y="20988"/>
                      <a:pt x="732" y="21329"/>
                    </a:cubicBezTo>
                    <a:cubicBezTo>
                      <a:pt x="940" y="21600"/>
                      <a:pt x="1252" y="21600"/>
                      <a:pt x="1771" y="21600"/>
                    </a:cubicBezTo>
                    <a:lnTo>
                      <a:pt x="19829" y="21600"/>
                    </a:lnTo>
                    <a:cubicBezTo>
                      <a:pt x="20348" y="21600"/>
                      <a:pt x="20660" y="21600"/>
                      <a:pt x="20868" y="21329"/>
                    </a:cubicBezTo>
                    <a:cubicBezTo>
                      <a:pt x="21168" y="20988"/>
                      <a:pt x="21404" y="20251"/>
                      <a:pt x="21513" y="19315"/>
                    </a:cubicBezTo>
                    <a:cubicBezTo>
                      <a:pt x="21600" y="18666"/>
                      <a:pt x="21600" y="17692"/>
                      <a:pt x="21600" y="16069"/>
                    </a:cubicBezTo>
                    <a:lnTo>
                      <a:pt x="21600" y="5531"/>
                    </a:lnTo>
                    <a:cubicBezTo>
                      <a:pt x="21600" y="3908"/>
                      <a:pt x="21600" y="2934"/>
                      <a:pt x="21513" y="2285"/>
                    </a:cubicBezTo>
                    <a:cubicBezTo>
                      <a:pt x="21404" y="1349"/>
                      <a:pt x="21168" y="612"/>
                      <a:pt x="20868" y="271"/>
                    </a:cubicBezTo>
                    <a:cubicBezTo>
                      <a:pt x="20660" y="0"/>
                      <a:pt x="20348" y="0"/>
                      <a:pt x="19829" y="0"/>
                    </a:cubicBezTo>
                    <a:close/>
                  </a:path>
                </a:pathLst>
              </a:custGeom>
              <a:solidFill>
                <a:srgbClr val="D5D5D5"/>
              </a:solidFill>
              <a:ln>
                <a:noFill/>
              </a:ln>
              <a:effectLst/>
              <a:extLst>
                <a:ext uri="{C572A759-6A51-4108-AA02-DFA0A04FC94B}">
                  <ma14:wrappingTextBoxFlag xmlns:ma14="http://schemas.microsoft.com/office/mac/drawingml/2011/main" val="1"/>
                </a:ext>
              </a:extLst>
            </p:spPr>
            <p:txBody>
              <a:bodyPr wrap="square" lIns="19050" tIns="19050" rIns="19050" bIns="19050" numCol="1" anchor="ctr">
                <a:noAutofit/>
              </a:bodyPr>
              <a:lstStyle>
                <a:lvl1pPr algn="ctr" defTabSz="412750">
                  <a:defRPr sz="800">
                    <a:solidFill>
                      <a:srgbClr val="000000"/>
                    </a:solidFill>
                    <a:latin typeface="Helvetica Neue Medium"/>
                    <a:ea typeface="Helvetica Neue Medium"/>
                    <a:cs typeface="Helvetica Neue Medium"/>
                    <a:sym typeface="Helvetica Neue Medium"/>
                  </a:defRPr>
                </a:lvl1pPr>
              </a:lstStyle>
              <a:p>
                <a:pPr/>
                <a:r>
                  <a:t>Tasks and Models</a:t>
                </a:r>
              </a:p>
            </p:txBody>
          </p:sp>
          <p:pic>
            <p:nvPicPr>
              <p:cNvPr id="592" name="Tasks and Models Tasks and Models" descr="Tasks and Models Tasks and Models"/>
              <p:cNvPicPr>
                <a:picLocks noChangeAspect="0"/>
              </p:cNvPicPr>
              <p:nvPr/>
            </p:nvPicPr>
            <p:blipFill>
              <a:blip r:embed="rId5">
                <a:extLst/>
              </a:blip>
              <a:stretch>
                <a:fillRect/>
              </a:stretch>
            </p:blipFill>
            <p:spPr>
              <a:xfrm>
                <a:off x="-1" y="0"/>
                <a:ext cx="1085991" cy="372259"/>
              </a:xfrm>
              <a:prstGeom prst="rect">
                <a:avLst/>
              </a:prstGeom>
              <a:effectLst/>
            </p:spPr>
          </p:pic>
        </p:grpSp>
        <p:grpSp>
          <p:nvGrpSpPr>
            <p:cNvPr id="601" name="Group"/>
            <p:cNvGrpSpPr/>
            <p:nvPr/>
          </p:nvGrpSpPr>
          <p:grpSpPr>
            <a:xfrm>
              <a:off x="201565" y="528346"/>
              <a:ext cx="840742" cy="387768"/>
              <a:chOff x="-17960" y="-17960"/>
              <a:chExt cx="840741" cy="387767"/>
            </a:xfrm>
          </p:grpSpPr>
          <p:grpSp>
            <p:nvGrpSpPr>
              <p:cNvPr id="597" name="Intro to NN"/>
              <p:cNvGrpSpPr/>
              <p:nvPr/>
            </p:nvGrpSpPr>
            <p:grpSpPr>
              <a:xfrm>
                <a:off x="-17961" y="-17961"/>
                <a:ext cx="840742" cy="200964"/>
                <a:chOff x="0" y="0"/>
                <a:chExt cx="840741" cy="200962"/>
              </a:xfrm>
            </p:grpSpPr>
            <p:sp>
              <p:nvSpPr>
                <p:cNvPr id="596" name="Intro to NN"/>
                <p:cNvSpPr/>
                <p:nvPr/>
              </p:nvSpPr>
              <p:spPr>
                <a:xfrm>
                  <a:off x="17960" y="17960"/>
                  <a:ext cx="804821" cy="16504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829" y="0"/>
                      </a:moveTo>
                      <a:lnTo>
                        <a:pt x="1771" y="0"/>
                      </a:lnTo>
                      <a:cubicBezTo>
                        <a:pt x="1252" y="0"/>
                        <a:pt x="940" y="0"/>
                        <a:pt x="732" y="423"/>
                      </a:cubicBezTo>
                      <a:cubicBezTo>
                        <a:pt x="432" y="955"/>
                        <a:pt x="196" y="2107"/>
                        <a:pt x="87" y="3569"/>
                      </a:cubicBezTo>
                      <a:cubicBezTo>
                        <a:pt x="0" y="4583"/>
                        <a:pt x="0" y="6103"/>
                        <a:pt x="0" y="8638"/>
                      </a:cubicBezTo>
                      <a:lnTo>
                        <a:pt x="0" y="12962"/>
                      </a:lnTo>
                      <a:cubicBezTo>
                        <a:pt x="0" y="15497"/>
                        <a:pt x="0" y="17017"/>
                        <a:pt x="87" y="18031"/>
                      </a:cubicBezTo>
                      <a:cubicBezTo>
                        <a:pt x="196" y="19493"/>
                        <a:pt x="432" y="20645"/>
                        <a:pt x="732" y="21177"/>
                      </a:cubicBezTo>
                      <a:cubicBezTo>
                        <a:pt x="940" y="21600"/>
                        <a:pt x="1252" y="21600"/>
                        <a:pt x="1771" y="21600"/>
                      </a:cubicBezTo>
                      <a:lnTo>
                        <a:pt x="19829" y="21600"/>
                      </a:lnTo>
                      <a:cubicBezTo>
                        <a:pt x="20348" y="21600"/>
                        <a:pt x="20660" y="21600"/>
                        <a:pt x="20868" y="21177"/>
                      </a:cubicBezTo>
                      <a:cubicBezTo>
                        <a:pt x="21168" y="20645"/>
                        <a:pt x="21404" y="19493"/>
                        <a:pt x="21513" y="18031"/>
                      </a:cubicBezTo>
                      <a:cubicBezTo>
                        <a:pt x="21600" y="17017"/>
                        <a:pt x="21600" y="15497"/>
                        <a:pt x="21600" y="12962"/>
                      </a:cubicBezTo>
                      <a:lnTo>
                        <a:pt x="21600" y="8638"/>
                      </a:lnTo>
                      <a:cubicBezTo>
                        <a:pt x="21600" y="6103"/>
                        <a:pt x="21600" y="4583"/>
                        <a:pt x="21513" y="3569"/>
                      </a:cubicBezTo>
                      <a:cubicBezTo>
                        <a:pt x="21404" y="2107"/>
                        <a:pt x="21168" y="955"/>
                        <a:pt x="20868" y="423"/>
                      </a:cubicBezTo>
                      <a:cubicBezTo>
                        <a:pt x="20660" y="0"/>
                        <a:pt x="20348" y="0"/>
                        <a:pt x="19829" y="0"/>
                      </a:cubicBezTo>
                      <a:close/>
                    </a:path>
                  </a:pathLst>
                </a:custGeom>
                <a:solidFill>
                  <a:schemeClr val="accent1">
                    <a:lumOff val="2401"/>
                  </a:schemeClr>
                </a:solidFill>
                <a:ln>
                  <a:noFill/>
                </a:ln>
                <a:effectLst/>
                <a:extLst>
                  <a:ext uri="{C572A759-6A51-4108-AA02-DFA0A04FC94B}">
                    <ma14:wrappingTextBoxFlag xmlns:ma14="http://schemas.microsoft.com/office/mac/drawingml/2011/main" val="1"/>
                  </a:ext>
                </a:extLst>
              </p:spPr>
              <p:txBody>
                <a:bodyPr wrap="square" lIns="19050" tIns="19050" rIns="19050" bIns="19050" numCol="1" anchor="ctr">
                  <a:noAutofit/>
                </a:bodyPr>
                <a:lstStyle>
                  <a:lvl1pPr algn="ctr" defTabSz="412750">
                    <a:defRPr sz="600">
                      <a:solidFill>
                        <a:srgbClr val="000000"/>
                      </a:solidFill>
                      <a:latin typeface="Helvetica Neue Medium"/>
                      <a:ea typeface="Helvetica Neue Medium"/>
                      <a:cs typeface="Helvetica Neue Medium"/>
                      <a:sym typeface="Helvetica Neue Medium"/>
                    </a:defRPr>
                  </a:lvl1pPr>
                </a:lstStyle>
                <a:p>
                  <a:pPr/>
                  <a:r>
                    <a:t>Intro to NN</a:t>
                  </a:r>
                </a:p>
              </p:txBody>
            </p:sp>
            <p:pic>
              <p:nvPicPr>
                <p:cNvPr id="595" name="Intro to NN Intro to NN" descr="Intro to NN Intro to NN"/>
                <p:cNvPicPr>
                  <a:picLocks noChangeAspect="0"/>
                </p:cNvPicPr>
                <p:nvPr/>
              </p:nvPicPr>
              <p:blipFill>
                <a:blip r:embed="rId6">
                  <a:extLst/>
                </a:blip>
                <a:stretch>
                  <a:fillRect/>
                </a:stretch>
              </p:blipFill>
              <p:spPr>
                <a:xfrm>
                  <a:off x="-1" y="-1"/>
                  <a:ext cx="840743" cy="200964"/>
                </a:xfrm>
                <a:prstGeom prst="rect">
                  <a:avLst/>
                </a:prstGeom>
                <a:effectLst/>
              </p:spPr>
            </p:pic>
          </p:grpSp>
          <p:grpSp>
            <p:nvGrpSpPr>
              <p:cNvPr id="600" name="VAE"/>
              <p:cNvGrpSpPr/>
              <p:nvPr/>
            </p:nvGrpSpPr>
            <p:grpSpPr>
              <a:xfrm>
                <a:off x="-17961" y="160320"/>
                <a:ext cx="840742" cy="209487"/>
                <a:chOff x="0" y="0"/>
                <a:chExt cx="840741" cy="209486"/>
              </a:xfrm>
            </p:grpSpPr>
            <p:sp>
              <p:nvSpPr>
                <p:cNvPr id="599" name="VAE"/>
                <p:cNvSpPr/>
                <p:nvPr/>
              </p:nvSpPr>
              <p:spPr>
                <a:xfrm>
                  <a:off x="17960" y="17960"/>
                  <a:ext cx="804821" cy="17356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829" y="0"/>
                      </a:moveTo>
                      <a:lnTo>
                        <a:pt x="1771" y="0"/>
                      </a:lnTo>
                      <a:cubicBezTo>
                        <a:pt x="1252" y="0"/>
                        <a:pt x="940" y="0"/>
                        <a:pt x="732" y="403"/>
                      </a:cubicBezTo>
                      <a:cubicBezTo>
                        <a:pt x="432" y="908"/>
                        <a:pt x="196" y="2003"/>
                        <a:pt x="87" y="3393"/>
                      </a:cubicBezTo>
                      <a:cubicBezTo>
                        <a:pt x="0" y="4357"/>
                        <a:pt x="0" y="5804"/>
                        <a:pt x="0" y="8214"/>
                      </a:cubicBezTo>
                      <a:lnTo>
                        <a:pt x="0" y="13386"/>
                      </a:lnTo>
                      <a:cubicBezTo>
                        <a:pt x="0" y="15796"/>
                        <a:pt x="0" y="17243"/>
                        <a:pt x="87" y="18207"/>
                      </a:cubicBezTo>
                      <a:cubicBezTo>
                        <a:pt x="196" y="19597"/>
                        <a:pt x="432" y="20692"/>
                        <a:pt x="732" y="21197"/>
                      </a:cubicBezTo>
                      <a:cubicBezTo>
                        <a:pt x="940" y="21600"/>
                        <a:pt x="1252" y="21600"/>
                        <a:pt x="1771" y="21600"/>
                      </a:cubicBezTo>
                      <a:lnTo>
                        <a:pt x="19829" y="21600"/>
                      </a:lnTo>
                      <a:cubicBezTo>
                        <a:pt x="20348" y="21600"/>
                        <a:pt x="20660" y="21600"/>
                        <a:pt x="20868" y="21197"/>
                      </a:cubicBezTo>
                      <a:cubicBezTo>
                        <a:pt x="21168" y="20692"/>
                        <a:pt x="21404" y="19597"/>
                        <a:pt x="21513" y="18207"/>
                      </a:cubicBezTo>
                      <a:cubicBezTo>
                        <a:pt x="21600" y="17243"/>
                        <a:pt x="21600" y="15796"/>
                        <a:pt x="21600" y="13386"/>
                      </a:cubicBezTo>
                      <a:lnTo>
                        <a:pt x="21600" y="8214"/>
                      </a:lnTo>
                      <a:cubicBezTo>
                        <a:pt x="21600" y="5804"/>
                        <a:pt x="21600" y="4357"/>
                        <a:pt x="21513" y="3393"/>
                      </a:cubicBezTo>
                      <a:cubicBezTo>
                        <a:pt x="21404" y="2003"/>
                        <a:pt x="21168" y="908"/>
                        <a:pt x="20868" y="403"/>
                      </a:cubicBezTo>
                      <a:cubicBezTo>
                        <a:pt x="20660" y="0"/>
                        <a:pt x="20348" y="0"/>
                        <a:pt x="19829" y="0"/>
                      </a:cubicBezTo>
                      <a:close/>
                    </a:path>
                  </a:pathLst>
                </a:custGeom>
                <a:solidFill>
                  <a:schemeClr val="accent1">
                    <a:lumOff val="2401"/>
                  </a:schemeClr>
                </a:solidFill>
                <a:ln>
                  <a:noFill/>
                </a:ln>
                <a:effectLst/>
                <a:extLst>
                  <a:ext uri="{C572A759-6A51-4108-AA02-DFA0A04FC94B}">
                    <ma14:wrappingTextBoxFlag xmlns:ma14="http://schemas.microsoft.com/office/mac/drawingml/2011/main" val="1"/>
                  </a:ext>
                </a:extLst>
              </p:spPr>
              <p:txBody>
                <a:bodyPr wrap="square" lIns="19050" tIns="19050" rIns="19050" bIns="19050" numCol="1" anchor="ctr">
                  <a:noAutofit/>
                </a:bodyPr>
                <a:lstStyle>
                  <a:lvl1pPr algn="ctr" defTabSz="412750">
                    <a:defRPr sz="600">
                      <a:solidFill>
                        <a:srgbClr val="000000"/>
                      </a:solidFill>
                      <a:latin typeface="Helvetica Neue Medium"/>
                      <a:ea typeface="Helvetica Neue Medium"/>
                      <a:cs typeface="Helvetica Neue Medium"/>
                      <a:sym typeface="Helvetica Neue Medium"/>
                    </a:defRPr>
                  </a:lvl1pPr>
                </a:lstStyle>
                <a:p>
                  <a:pPr/>
                  <a:r>
                    <a:t>VAE</a:t>
                  </a:r>
                </a:p>
              </p:txBody>
            </p:sp>
            <p:pic>
              <p:nvPicPr>
                <p:cNvPr id="598" name="VAE VAE" descr="VAE VAE"/>
                <p:cNvPicPr>
                  <a:picLocks noChangeAspect="0"/>
                </p:cNvPicPr>
                <p:nvPr/>
              </p:nvPicPr>
              <p:blipFill>
                <a:blip r:embed="rId7">
                  <a:extLst/>
                </a:blip>
                <a:stretch>
                  <a:fillRect/>
                </a:stretch>
              </p:blipFill>
              <p:spPr>
                <a:xfrm>
                  <a:off x="-1" y="0"/>
                  <a:ext cx="840743" cy="209487"/>
                </a:xfrm>
                <a:prstGeom prst="rect">
                  <a:avLst/>
                </a:prstGeom>
                <a:effectLst/>
              </p:spPr>
            </p:pic>
          </p:grpSp>
        </p:grpSp>
      </p:gr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612" name="Google Shape;268;g9673cab863_0_39"/>
          <p:cNvGrpSpPr/>
          <p:nvPr/>
        </p:nvGrpSpPr>
        <p:grpSpPr>
          <a:xfrm>
            <a:off x="1333527" y="1783775"/>
            <a:ext cx="1066801" cy="597301"/>
            <a:chOff x="0" y="0"/>
            <a:chExt cx="1066800" cy="597300"/>
          </a:xfrm>
        </p:grpSpPr>
        <p:sp>
          <p:nvSpPr>
            <p:cNvPr id="610" name="Rectangle"/>
            <p:cNvSpPr/>
            <p:nvPr/>
          </p:nvSpPr>
          <p:spPr>
            <a:xfrm>
              <a:off x="0" y="-1"/>
              <a:ext cx="1066800" cy="597302"/>
            </a:xfrm>
            <a:prstGeom prst="rect">
              <a:avLst/>
            </a:prstGeom>
            <a:solidFill>
              <a:srgbClr val="E8E3CE"/>
            </a:solidFill>
            <a:ln w="9525" cap="flat">
              <a:solidFill>
                <a:srgbClr val="B6D7A8"/>
              </a:solidFill>
              <a:prstDash val="solid"/>
              <a:round/>
            </a:ln>
            <a:effectLst/>
          </p:spPr>
          <p:txBody>
            <a:bodyPr wrap="square" lIns="0" tIns="0" rIns="0" bIns="0" numCol="1" anchor="ctr">
              <a:noAutofit/>
            </a:bodyPr>
            <a:lstStyle/>
            <a:p>
              <a:pPr algn="ctr">
                <a:defRPr b="1" sz="1300">
                  <a:solidFill>
                    <a:srgbClr val="000000"/>
                  </a:solidFill>
                </a:defRPr>
              </a:pPr>
            </a:p>
          </p:txBody>
        </p:sp>
        <p:sp>
          <p:nvSpPr>
            <p:cNvPr id="611" name="Seq2Seq"/>
            <p:cNvSpPr txBox="1"/>
            <p:nvPr/>
          </p:nvSpPr>
          <p:spPr>
            <a:xfrm>
              <a:off x="4762" y="114675"/>
              <a:ext cx="1057276" cy="36795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4" tIns="91424" rIns="91424" bIns="91424" numCol="1" anchor="ctr">
              <a:spAutoFit/>
            </a:bodyPr>
            <a:lstStyle>
              <a:lvl1pPr algn="ctr">
                <a:defRPr b="1" sz="1300">
                  <a:solidFill>
                    <a:srgbClr val="000000"/>
                  </a:solidFill>
                </a:defRPr>
              </a:lvl1pPr>
            </a:lstStyle>
            <a:p>
              <a:pPr/>
              <a:r>
                <a:t>Seq2Seq</a:t>
              </a:r>
            </a:p>
          </p:txBody>
        </p:sp>
      </p:grpSp>
      <p:grpSp>
        <p:nvGrpSpPr>
          <p:cNvPr id="615" name="Google Shape;269;g9673cab863_0_39"/>
          <p:cNvGrpSpPr/>
          <p:nvPr/>
        </p:nvGrpSpPr>
        <p:grpSpPr>
          <a:xfrm>
            <a:off x="737683" y="3024427"/>
            <a:ext cx="1066801" cy="436501"/>
            <a:chOff x="0" y="0"/>
            <a:chExt cx="1066800" cy="436500"/>
          </a:xfrm>
        </p:grpSpPr>
        <p:sp>
          <p:nvSpPr>
            <p:cNvPr id="613" name="Rectangle"/>
            <p:cNvSpPr/>
            <p:nvPr/>
          </p:nvSpPr>
          <p:spPr>
            <a:xfrm>
              <a:off x="0" y="-1"/>
              <a:ext cx="1066800" cy="436502"/>
            </a:xfrm>
            <a:prstGeom prst="rect">
              <a:avLst/>
            </a:prstGeom>
            <a:solidFill>
              <a:srgbClr val="E8E3CE"/>
            </a:solidFill>
            <a:ln w="9525" cap="flat">
              <a:solidFill>
                <a:srgbClr val="D5A6BD"/>
              </a:solidFill>
              <a:prstDash val="solid"/>
              <a:round/>
            </a:ln>
            <a:effectLst/>
          </p:spPr>
          <p:txBody>
            <a:bodyPr wrap="square" lIns="0" tIns="0" rIns="0" bIns="0" numCol="1" anchor="ctr">
              <a:noAutofit/>
            </a:bodyPr>
            <a:lstStyle/>
            <a:p>
              <a:pPr algn="ctr">
                <a:defRPr b="1" sz="1300">
                  <a:solidFill>
                    <a:srgbClr val="000000"/>
                  </a:solidFill>
                </a:defRPr>
              </a:pPr>
            </a:p>
          </p:txBody>
        </p:sp>
        <p:sp>
          <p:nvSpPr>
            <p:cNvPr id="614" name="MusicVAE"/>
            <p:cNvSpPr txBox="1"/>
            <p:nvPr/>
          </p:nvSpPr>
          <p:spPr>
            <a:xfrm>
              <a:off x="4762" y="59052"/>
              <a:ext cx="1057276" cy="31839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4" tIns="91424" rIns="91424" bIns="91424" numCol="1" anchor="ctr">
              <a:spAutoFit/>
            </a:bodyPr>
            <a:lstStyle>
              <a:lvl1pPr algn="ctr">
                <a:defRPr b="1" sz="1000">
                  <a:solidFill>
                    <a:srgbClr val="000000"/>
                  </a:solidFill>
                </a:defRPr>
              </a:lvl1pPr>
            </a:lstStyle>
            <a:p>
              <a:pPr/>
              <a:r>
                <a:t>MusicVAE</a:t>
              </a:r>
            </a:p>
          </p:txBody>
        </p:sp>
      </p:grpSp>
      <p:grpSp>
        <p:nvGrpSpPr>
          <p:cNvPr id="618" name="Google Shape;270;g9673cab863_0_39"/>
          <p:cNvGrpSpPr/>
          <p:nvPr/>
        </p:nvGrpSpPr>
        <p:grpSpPr>
          <a:xfrm>
            <a:off x="1913412" y="3024427"/>
            <a:ext cx="1066801" cy="436501"/>
            <a:chOff x="0" y="0"/>
            <a:chExt cx="1066800" cy="436500"/>
          </a:xfrm>
        </p:grpSpPr>
        <p:sp>
          <p:nvSpPr>
            <p:cNvPr id="616" name="Rectangle"/>
            <p:cNvSpPr/>
            <p:nvPr/>
          </p:nvSpPr>
          <p:spPr>
            <a:xfrm>
              <a:off x="0" y="-1"/>
              <a:ext cx="1066800" cy="436502"/>
            </a:xfrm>
            <a:prstGeom prst="rect">
              <a:avLst/>
            </a:prstGeom>
            <a:solidFill>
              <a:srgbClr val="E8E3CE"/>
            </a:solidFill>
            <a:ln w="9525" cap="flat">
              <a:solidFill>
                <a:srgbClr val="D5A6BD"/>
              </a:solidFill>
              <a:prstDash val="solid"/>
              <a:round/>
            </a:ln>
            <a:effectLst/>
          </p:spPr>
          <p:txBody>
            <a:bodyPr wrap="square" lIns="0" tIns="0" rIns="0" bIns="0" numCol="1" anchor="ctr">
              <a:noAutofit/>
            </a:bodyPr>
            <a:lstStyle/>
            <a:p>
              <a:pPr algn="ctr">
                <a:defRPr b="1" sz="1300">
                  <a:solidFill>
                    <a:srgbClr val="000000"/>
                  </a:solidFill>
                </a:defRPr>
              </a:pPr>
            </a:p>
          </p:txBody>
        </p:sp>
        <p:sp>
          <p:nvSpPr>
            <p:cNvPr id="617" name="GrooVAE"/>
            <p:cNvSpPr txBox="1"/>
            <p:nvPr/>
          </p:nvSpPr>
          <p:spPr>
            <a:xfrm>
              <a:off x="4762" y="59052"/>
              <a:ext cx="1057276" cy="31839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4" tIns="91424" rIns="91424" bIns="91424" numCol="1" anchor="ctr">
              <a:spAutoFit/>
            </a:bodyPr>
            <a:lstStyle>
              <a:lvl1pPr algn="ctr">
                <a:defRPr b="1" sz="1000">
                  <a:solidFill>
                    <a:srgbClr val="000000"/>
                  </a:solidFill>
                </a:defRPr>
              </a:lvl1pPr>
            </a:lstStyle>
            <a:p>
              <a:pPr/>
              <a:r>
                <a:t>GrooVAE</a:t>
              </a:r>
            </a:p>
          </p:txBody>
        </p:sp>
      </p:grpSp>
      <p:grpSp>
        <p:nvGrpSpPr>
          <p:cNvPr id="621" name="Google Shape;271;g9673cab863_0_39"/>
          <p:cNvGrpSpPr/>
          <p:nvPr/>
        </p:nvGrpSpPr>
        <p:grpSpPr>
          <a:xfrm>
            <a:off x="737699" y="4042664"/>
            <a:ext cx="1066801" cy="1491001"/>
            <a:chOff x="0" y="0"/>
            <a:chExt cx="1066800" cy="1490999"/>
          </a:xfrm>
        </p:grpSpPr>
        <p:sp>
          <p:nvSpPr>
            <p:cNvPr id="619" name="Rectangle"/>
            <p:cNvSpPr/>
            <p:nvPr/>
          </p:nvSpPr>
          <p:spPr>
            <a:xfrm>
              <a:off x="0" y="0"/>
              <a:ext cx="1066800" cy="1491000"/>
            </a:xfrm>
            <a:prstGeom prst="rect">
              <a:avLst/>
            </a:prstGeom>
            <a:solidFill>
              <a:srgbClr val="CFE2F3"/>
            </a:solidFill>
            <a:ln w="9525" cap="flat">
              <a:solidFill>
                <a:srgbClr val="9FC5E8"/>
              </a:solidFill>
              <a:prstDash val="solid"/>
              <a:round/>
            </a:ln>
            <a:effectLst/>
          </p:spPr>
          <p:txBody>
            <a:bodyPr wrap="square" lIns="0" tIns="0" rIns="0" bIns="0" numCol="1" anchor="ctr">
              <a:noAutofit/>
            </a:bodyPr>
            <a:lstStyle/>
            <a:p>
              <a:pPr algn="ctr">
                <a:defRPr b="1" sz="900">
                  <a:solidFill>
                    <a:srgbClr val="000000"/>
                  </a:solidFill>
                </a:defRPr>
              </a:pPr>
            </a:p>
          </p:txBody>
        </p:sp>
        <p:sp>
          <p:nvSpPr>
            <p:cNvPr id="620" name="16-bar Generation, Continuation and Interpolation"/>
            <p:cNvSpPr txBox="1"/>
            <p:nvPr/>
          </p:nvSpPr>
          <p:spPr>
            <a:xfrm>
              <a:off x="4762" y="338444"/>
              <a:ext cx="1057276" cy="81411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4" tIns="91424" rIns="91424" bIns="91424" numCol="1" anchor="ctr">
              <a:spAutoFit/>
            </a:bodyPr>
            <a:lstStyle>
              <a:lvl1pPr algn="ctr">
                <a:defRPr b="1" sz="900">
                  <a:solidFill>
                    <a:srgbClr val="000000"/>
                  </a:solidFill>
                </a:defRPr>
              </a:lvl1pPr>
            </a:lstStyle>
            <a:p>
              <a:pPr/>
              <a:r>
                <a:t>16-bar Generation, Continuation and Interpolation </a:t>
              </a:r>
            </a:p>
          </p:txBody>
        </p:sp>
      </p:grpSp>
      <p:grpSp>
        <p:nvGrpSpPr>
          <p:cNvPr id="624" name="Google Shape;272;g9673cab863_0_39"/>
          <p:cNvGrpSpPr/>
          <p:nvPr/>
        </p:nvGrpSpPr>
        <p:grpSpPr>
          <a:xfrm>
            <a:off x="1913418" y="4042642"/>
            <a:ext cx="1066801" cy="1491000"/>
            <a:chOff x="0" y="0"/>
            <a:chExt cx="1066800" cy="1490999"/>
          </a:xfrm>
        </p:grpSpPr>
        <p:sp>
          <p:nvSpPr>
            <p:cNvPr id="622" name="Rectangle"/>
            <p:cNvSpPr/>
            <p:nvPr/>
          </p:nvSpPr>
          <p:spPr>
            <a:xfrm>
              <a:off x="0" y="0"/>
              <a:ext cx="1066800" cy="1491000"/>
            </a:xfrm>
            <a:prstGeom prst="rect">
              <a:avLst/>
            </a:prstGeom>
            <a:solidFill>
              <a:srgbClr val="CFE2F3"/>
            </a:solidFill>
            <a:ln w="9525" cap="flat">
              <a:solidFill>
                <a:srgbClr val="9FC5E8"/>
              </a:solidFill>
              <a:prstDash val="solid"/>
              <a:round/>
            </a:ln>
            <a:effectLst/>
          </p:spPr>
          <p:txBody>
            <a:bodyPr wrap="square" lIns="0" tIns="0" rIns="0" bIns="0" numCol="1" anchor="ctr">
              <a:noAutofit/>
            </a:bodyPr>
            <a:lstStyle/>
            <a:p>
              <a:pPr algn="ctr">
                <a:defRPr b="1" sz="900">
                  <a:solidFill>
                    <a:srgbClr val="000000"/>
                  </a:solidFill>
                </a:defRPr>
              </a:pPr>
            </a:p>
          </p:txBody>
        </p:sp>
        <p:sp>
          <p:nvSpPr>
            <p:cNvPr id="623" name="Short-term Drum Generation, Humanization, Completion, Sequence Interpolation"/>
            <p:cNvSpPr txBox="1"/>
            <p:nvPr/>
          </p:nvSpPr>
          <p:spPr>
            <a:xfrm>
              <a:off x="4762" y="211444"/>
              <a:ext cx="1057276" cy="106811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4" tIns="91424" rIns="91424" bIns="91424" numCol="1" anchor="ctr">
              <a:spAutoFit/>
            </a:bodyPr>
            <a:lstStyle>
              <a:lvl1pPr algn="ctr">
                <a:defRPr b="1" sz="900">
                  <a:solidFill>
                    <a:srgbClr val="000000"/>
                  </a:solidFill>
                </a:defRPr>
              </a:lvl1pPr>
            </a:lstStyle>
            <a:p>
              <a:pPr/>
              <a:r>
                <a:t>Short-term Drum Generation, Humanization, Completion, Sequence Interpolation</a:t>
              </a:r>
            </a:p>
          </p:txBody>
        </p:sp>
      </p:grpSp>
      <p:grpSp>
        <p:nvGrpSpPr>
          <p:cNvPr id="627" name="Google Shape;273;g9673cab863_0_39"/>
          <p:cNvGrpSpPr/>
          <p:nvPr/>
        </p:nvGrpSpPr>
        <p:grpSpPr>
          <a:xfrm>
            <a:off x="8327828" y="5466602"/>
            <a:ext cx="720001" cy="318396"/>
            <a:chOff x="0" y="0"/>
            <a:chExt cx="719999" cy="318395"/>
          </a:xfrm>
        </p:grpSpPr>
        <p:sp>
          <p:nvSpPr>
            <p:cNvPr id="625" name="Rectangle"/>
            <p:cNvSpPr/>
            <p:nvPr/>
          </p:nvSpPr>
          <p:spPr>
            <a:xfrm>
              <a:off x="0" y="34997"/>
              <a:ext cx="720000" cy="248401"/>
            </a:xfrm>
            <a:prstGeom prst="rect">
              <a:avLst/>
            </a:prstGeom>
            <a:solidFill>
              <a:srgbClr val="CFE2F3"/>
            </a:solidFill>
            <a:ln w="9525" cap="flat">
              <a:solidFill>
                <a:srgbClr val="9FC5E8"/>
              </a:solidFill>
              <a:prstDash val="solid"/>
              <a:round/>
            </a:ln>
            <a:effectLst/>
          </p:spPr>
          <p:txBody>
            <a:bodyPr wrap="square" lIns="0" tIns="0" rIns="0" bIns="0" numCol="1" anchor="ctr">
              <a:noAutofit/>
            </a:bodyPr>
            <a:lstStyle/>
            <a:p>
              <a:pPr algn="ctr">
                <a:defRPr sz="1000">
                  <a:solidFill>
                    <a:srgbClr val="000000"/>
                  </a:solidFill>
                </a:defRPr>
              </a:pPr>
            </a:p>
          </p:txBody>
        </p:sp>
        <p:sp>
          <p:nvSpPr>
            <p:cNvPr id="626" name="Symbolic"/>
            <p:cNvSpPr txBox="1"/>
            <p:nvPr/>
          </p:nvSpPr>
          <p:spPr>
            <a:xfrm>
              <a:off x="4762" y="0"/>
              <a:ext cx="710476" cy="31839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4" tIns="91424" rIns="91424" bIns="91424" numCol="1" anchor="ctr">
              <a:spAutoFit/>
            </a:bodyPr>
            <a:lstStyle>
              <a:lvl1pPr algn="ctr">
                <a:defRPr sz="1000">
                  <a:solidFill>
                    <a:srgbClr val="000000"/>
                  </a:solidFill>
                </a:defRPr>
              </a:lvl1pPr>
            </a:lstStyle>
            <a:p>
              <a:pPr/>
              <a:r>
                <a:t>Symbolic</a:t>
              </a:r>
            </a:p>
          </p:txBody>
        </p:sp>
      </p:grpSp>
      <p:grpSp>
        <p:nvGrpSpPr>
          <p:cNvPr id="630" name="Google Shape;274;g9673cab863_0_39"/>
          <p:cNvGrpSpPr/>
          <p:nvPr/>
        </p:nvGrpSpPr>
        <p:grpSpPr>
          <a:xfrm>
            <a:off x="8327828" y="5812849"/>
            <a:ext cx="720001" cy="318396"/>
            <a:chOff x="0" y="0"/>
            <a:chExt cx="719999" cy="318395"/>
          </a:xfrm>
        </p:grpSpPr>
        <p:sp>
          <p:nvSpPr>
            <p:cNvPr id="628" name="Rectangle"/>
            <p:cNvSpPr/>
            <p:nvPr/>
          </p:nvSpPr>
          <p:spPr>
            <a:xfrm>
              <a:off x="0" y="34997"/>
              <a:ext cx="720000" cy="248401"/>
            </a:xfrm>
            <a:prstGeom prst="rect">
              <a:avLst/>
            </a:prstGeom>
            <a:solidFill>
              <a:srgbClr val="E6B8AF"/>
            </a:solidFill>
            <a:ln w="9525" cap="flat">
              <a:solidFill>
                <a:srgbClr val="DD7E6B"/>
              </a:solidFill>
              <a:prstDash val="solid"/>
              <a:round/>
            </a:ln>
            <a:effectLst/>
          </p:spPr>
          <p:txBody>
            <a:bodyPr wrap="square" lIns="0" tIns="0" rIns="0" bIns="0" numCol="1" anchor="ctr">
              <a:noAutofit/>
            </a:bodyPr>
            <a:lstStyle/>
            <a:p>
              <a:pPr algn="ctr">
                <a:defRPr sz="1000">
                  <a:solidFill>
                    <a:srgbClr val="000000"/>
                  </a:solidFill>
                </a:defRPr>
              </a:pPr>
            </a:p>
          </p:txBody>
        </p:sp>
        <p:sp>
          <p:nvSpPr>
            <p:cNvPr id="629" name="Audio"/>
            <p:cNvSpPr txBox="1"/>
            <p:nvPr/>
          </p:nvSpPr>
          <p:spPr>
            <a:xfrm>
              <a:off x="4762" y="0"/>
              <a:ext cx="710476" cy="31839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4" tIns="91424" rIns="91424" bIns="91424" numCol="1" anchor="ctr">
              <a:spAutoFit/>
            </a:bodyPr>
            <a:lstStyle>
              <a:lvl1pPr algn="ctr">
                <a:defRPr sz="1000">
                  <a:solidFill>
                    <a:srgbClr val="000000"/>
                  </a:solidFill>
                </a:defRPr>
              </a:lvl1pPr>
            </a:lstStyle>
            <a:p>
              <a:pPr/>
              <a:r>
                <a:t>Audio</a:t>
              </a:r>
            </a:p>
          </p:txBody>
        </p:sp>
      </p:grpSp>
      <p:sp>
        <p:nvSpPr>
          <p:cNvPr id="707" name="Google Shape;275;g9673cab863_0_39"/>
          <p:cNvSpPr/>
          <p:nvPr/>
        </p:nvSpPr>
        <p:spPr>
          <a:xfrm>
            <a:off x="1271086" y="3465752"/>
            <a:ext cx="7" cy="57215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21600"/>
                </a:lnTo>
              </a:path>
            </a:pathLst>
          </a:custGeom>
          <a:ln>
            <a:solidFill>
              <a:srgbClr val="4A5356"/>
            </a:solidFill>
            <a:tailEnd type="triangle"/>
          </a:ln>
        </p:spPr>
        <p:txBody>
          <a:bodyPr/>
          <a:lstStyle/>
          <a:p>
            <a:pPr/>
          </a:p>
        </p:txBody>
      </p:sp>
      <p:sp>
        <p:nvSpPr>
          <p:cNvPr id="708" name="Google Shape;276;g9673cab863_0_39"/>
          <p:cNvSpPr/>
          <p:nvPr/>
        </p:nvSpPr>
        <p:spPr>
          <a:xfrm>
            <a:off x="2446812" y="3465752"/>
            <a:ext cx="4" cy="57212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21600"/>
                </a:lnTo>
              </a:path>
            </a:pathLst>
          </a:custGeom>
          <a:ln>
            <a:solidFill>
              <a:srgbClr val="4A5356"/>
            </a:solidFill>
            <a:tailEnd type="triangle"/>
          </a:ln>
        </p:spPr>
        <p:txBody>
          <a:bodyPr/>
          <a:lstStyle/>
          <a:p>
            <a:pPr/>
          </a:p>
        </p:txBody>
      </p:sp>
      <p:sp>
        <p:nvSpPr>
          <p:cNvPr id="709" name="Google Shape;277;g9673cab863_0_39"/>
          <p:cNvSpPr/>
          <p:nvPr/>
        </p:nvSpPr>
        <p:spPr>
          <a:xfrm>
            <a:off x="1385611" y="2385834"/>
            <a:ext cx="325502" cy="63383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0" y="21600"/>
                </a:lnTo>
              </a:path>
            </a:pathLst>
          </a:custGeom>
          <a:ln>
            <a:solidFill>
              <a:srgbClr val="4A5356"/>
            </a:solidFill>
            <a:tailEnd type="triangle"/>
          </a:ln>
        </p:spPr>
        <p:txBody>
          <a:bodyPr/>
          <a:lstStyle/>
          <a:p>
            <a:pPr/>
          </a:p>
        </p:txBody>
      </p:sp>
      <p:sp>
        <p:nvSpPr>
          <p:cNvPr id="710" name="Google Shape;278;g9673cab863_0_39"/>
          <p:cNvSpPr/>
          <p:nvPr/>
        </p:nvSpPr>
        <p:spPr>
          <a:xfrm>
            <a:off x="2018568" y="2385834"/>
            <a:ext cx="316785" cy="63383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21600"/>
                </a:lnTo>
              </a:path>
            </a:pathLst>
          </a:custGeom>
          <a:ln>
            <a:solidFill>
              <a:srgbClr val="4A5356"/>
            </a:solidFill>
            <a:tailEnd type="triangle"/>
          </a:ln>
        </p:spPr>
        <p:txBody>
          <a:bodyPr/>
          <a:lstStyle/>
          <a:p>
            <a:pPr/>
          </a:p>
        </p:txBody>
      </p:sp>
      <p:grpSp>
        <p:nvGrpSpPr>
          <p:cNvPr id="654" name="Google Shape;279;g9673cab863_0_39"/>
          <p:cNvGrpSpPr/>
          <p:nvPr/>
        </p:nvGrpSpPr>
        <p:grpSpPr>
          <a:xfrm>
            <a:off x="4407610" y="1802008"/>
            <a:ext cx="2330264" cy="3749758"/>
            <a:chOff x="0" y="0"/>
            <a:chExt cx="2330263" cy="3749757"/>
          </a:xfrm>
        </p:grpSpPr>
        <p:grpSp>
          <p:nvGrpSpPr>
            <p:cNvPr id="637" name="Google Shape;280;g9673cab863_0_39"/>
            <p:cNvGrpSpPr/>
            <p:nvPr/>
          </p:nvGrpSpPr>
          <p:grpSpPr>
            <a:xfrm>
              <a:off x="467621" y="0"/>
              <a:ext cx="1395002" cy="597301"/>
              <a:chOff x="0" y="0"/>
              <a:chExt cx="1395000" cy="597300"/>
            </a:xfrm>
          </p:grpSpPr>
          <p:sp>
            <p:nvSpPr>
              <p:cNvPr id="635" name="Rectangle"/>
              <p:cNvSpPr/>
              <p:nvPr/>
            </p:nvSpPr>
            <p:spPr>
              <a:xfrm>
                <a:off x="-1" y="-1"/>
                <a:ext cx="1395002" cy="597302"/>
              </a:xfrm>
              <a:prstGeom prst="rect">
                <a:avLst/>
              </a:prstGeom>
              <a:solidFill>
                <a:srgbClr val="E8E3CE"/>
              </a:solidFill>
              <a:ln w="9525" cap="flat">
                <a:solidFill>
                  <a:srgbClr val="B6D7A8"/>
                </a:solidFill>
                <a:prstDash val="solid"/>
                <a:round/>
              </a:ln>
              <a:effectLst/>
            </p:spPr>
            <p:txBody>
              <a:bodyPr wrap="square" lIns="0" tIns="0" rIns="0" bIns="0" numCol="1" anchor="ctr">
                <a:noAutofit/>
              </a:bodyPr>
              <a:lstStyle/>
              <a:p>
                <a:pPr algn="ctr">
                  <a:defRPr b="1" sz="1300">
                    <a:solidFill>
                      <a:srgbClr val="000000"/>
                    </a:solidFill>
                  </a:defRPr>
                </a:pPr>
              </a:p>
            </p:txBody>
          </p:sp>
          <p:sp>
            <p:nvSpPr>
              <p:cNvPr id="636" name="Transformers"/>
              <p:cNvSpPr txBox="1"/>
              <p:nvPr/>
            </p:nvSpPr>
            <p:spPr>
              <a:xfrm>
                <a:off x="4762" y="114675"/>
                <a:ext cx="1385476" cy="36795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4" tIns="91424" rIns="91424" bIns="91424" numCol="1" anchor="ctr">
                <a:spAutoFit/>
              </a:bodyPr>
              <a:lstStyle>
                <a:lvl1pPr algn="ctr">
                  <a:defRPr b="1" sz="1300">
                    <a:solidFill>
                      <a:srgbClr val="000000"/>
                    </a:solidFill>
                  </a:defRPr>
                </a:lvl1pPr>
              </a:lstStyle>
              <a:p>
                <a:pPr/>
                <a:r>
                  <a:t>Transformers</a:t>
                </a:r>
              </a:p>
            </p:txBody>
          </p:sp>
        </p:grpSp>
        <p:grpSp>
          <p:nvGrpSpPr>
            <p:cNvPr id="640" name="Google Shape;281;g9673cab863_0_39"/>
            <p:cNvGrpSpPr/>
            <p:nvPr/>
          </p:nvGrpSpPr>
          <p:grpSpPr>
            <a:xfrm>
              <a:off x="-1" y="1240585"/>
              <a:ext cx="1066801" cy="436501"/>
              <a:chOff x="0" y="10797"/>
              <a:chExt cx="1066800" cy="436500"/>
            </a:xfrm>
          </p:grpSpPr>
          <p:sp>
            <p:nvSpPr>
              <p:cNvPr id="638" name="Rectangle"/>
              <p:cNvSpPr/>
              <p:nvPr/>
            </p:nvSpPr>
            <p:spPr>
              <a:xfrm>
                <a:off x="0" y="10797"/>
                <a:ext cx="1066800" cy="436501"/>
              </a:xfrm>
              <a:prstGeom prst="rect">
                <a:avLst/>
              </a:prstGeom>
              <a:solidFill>
                <a:srgbClr val="E8E3CE"/>
              </a:solidFill>
              <a:ln w="9525" cap="flat">
                <a:solidFill>
                  <a:srgbClr val="D5A6BD"/>
                </a:solidFill>
                <a:prstDash val="solid"/>
                <a:round/>
              </a:ln>
              <a:effectLst/>
            </p:spPr>
            <p:txBody>
              <a:bodyPr wrap="square" lIns="0" tIns="0" rIns="0" bIns="0" numCol="1" anchor="ctr">
                <a:noAutofit/>
              </a:bodyPr>
              <a:lstStyle/>
              <a:p>
                <a:pPr algn="ctr">
                  <a:defRPr b="1" sz="1300">
                    <a:solidFill>
                      <a:srgbClr val="000000"/>
                    </a:solidFill>
                  </a:defRPr>
                </a:pPr>
              </a:p>
            </p:txBody>
          </p:sp>
          <p:sp>
            <p:nvSpPr>
              <p:cNvPr id="639" name="Music Transformer"/>
              <p:cNvSpPr/>
              <p:nvPr/>
            </p:nvSpPr>
            <p:spPr>
              <a:xfrm>
                <a:off x="4762" y="229047"/>
                <a:ext cx="1057276"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91424" tIns="91424" rIns="91424" bIns="91424" numCol="1" anchor="ctr">
                <a:spAutoFit/>
              </a:bodyPr>
              <a:lstStyle>
                <a:lvl1pPr algn="ctr">
                  <a:defRPr b="1" sz="1000">
                    <a:solidFill>
                      <a:srgbClr val="000000"/>
                    </a:solidFill>
                  </a:defRPr>
                </a:lvl1pPr>
              </a:lstStyle>
              <a:p>
                <a:pPr/>
                <a:r>
                  <a:t>Music Transformer</a:t>
                </a:r>
              </a:p>
            </p:txBody>
          </p:sp>
        </p:grpSp>
        <p:grpSp>
          <p:nvGrpSpPr>
            <p:cNvPr id="643" name="Google Shape;282;g9673cab863_0_39"/>
            <p:cNvGrpSpPr/>
            <p:nvPr/>
          </p:nvGrpSpPr>
          <p:grpSpPr>
            <a:xfrm>
              <a:off x="1263450" y="1240585"/>
              <a:ext cx="1066801" cy="436501"/>
              <a:chOff x="0" y="0"/>
              <a:chExt cx="1066800" cy="436500"/>
            </a:xfrm>
          </p:grpSpPr>
          <p:sp>
            <p:nvSpPr>
              <p:cNvPr id="641" name="Rectangle"/>
              <p:cNvSpPr/>
              <p:nvPr/>
            </p:nvSpPr>
            <p:spPr>
              <a:xfrm>
                <a:off x="0" y="-1"/>
                <a:ext cx="1066800" cy="436502"/>
              </a:xfrm>
              <a:prstGeom prst="rect">
                <a:avLst/>
              </a:prstGeom>
              <a:solidFill>
                <a:srgbClr val="E8E3CE"/>
              </a:solidFill>
              <a:ln w="9525" cap="flat">
                <a:solidFill>
                  <a:srgbClr val="D5A6BD"/>
                </a:solidFill>
                <a:prstDash val="solid"/>
                <a:round/>
              </a:ln>
              <a:effectLst/>
            </p:spPr>
            <p:txBody>
              <a:bodyPr wrap="square" lIns="0" tIns="0" rIns="0" bIns="0" numCol="1" anchor="ctr">
                <a:noAutofit/>
              </a:bodyPr>
              <a:lstStyle/>
              <a:p>
                <a:pPr algn="ctr">
                  <a:defRPr b="1" sz="1300">
                    <a:solidFill>
                      <a:srgbClr val="000000"/>
                    </a:solidFill>
                  </a:defRPr>
                </a:pPr>
              </a:p>
            </p:txBody>
          </p:sp>
          <p:sp>
            <p:nvSpPr>
              <p:cNvPr id="642" name="LakhNess"/>
              <p:cNvSpPr txBox="1"/>
              <p:nvPr/>
            </p:nvSpPr>
            <p:spPr>
              <a:xfrm>
                <a:off x="4762" y="59052"/>
                <a:ext cx="1057276" cy="31839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4" tIns="91424" rIns="91424" bIns="91424" numCol="1" anchor="ctr">
                <a:spAutoFit/>
              </a:bodyPr>
              <a:lstStyle>
                <a:lvl1pPr algn="ctr">
                  <a:defRPr b="1" sz="1000">
                    <a:solidFill>
                      <a:srgbClr val="000000"/>
                    </a:solidFill>
                  </a:defRPr>
                </a:lvl1pPr>
              </a:lstStyle>
              <a:p>
                <a:pPr/>
                <a:r>
                  <a:t>LakhNess</a:t>
                </a:r>
              </a:p>
            </p:txBody>
          </p:sp>
        </p:grpSp>
        <p:grpSp>
          <p:nvGrpSpPr>
            <p:cNvPr id="646" name="Google Shape;283;g9673cab863_0_39"/>
            <p:cNvGrpSpPr/>
            <p:nvPr/>
          </p:nvGrpSpPr>
          <p:grpSpPr>
            <a:xfrm>
              <a:off x="26" y="2258757"/>
              <a:ext cx="1066801" cy="1491001"/>
              <a:chOff x="0" y="0"/>
              <a:chExt cx="1066800" cy="1490999"/>
            </a:xfrm>
          </p:grpSpPr>
          <p:sp>
            <p:nvSpPr>
              <p:cNvPr id="644" name="Rectangle"/>
              <p:cNvSpPr/>
              <p:nvPr/>
            </p:nvSpPr>
            <p:spPr>
              <a:xfrm>
                <a:off x="0" y="0"/>
                <a:ext cx="1066800" cy="1491000"/>
              </a:xfrm>
              <a:prstGeom prst="rect">
                <a:avLst/>
              </a:prstGeom>
              <a:solidFill>
                <a:srgbClr val="CFE2F3"/>
              </a:solidFill>
              <a:ln w="9525" cap="flat">
                <a:solidFill>
                  <a:srgbClr val="9FC5E8"/>
                </a:solidFill>
                <a:prstDash val="solid"/>
                <a:round/>
              </a:ln>
              <a:effectLst/>
            </p:spPr>
            <p:txBody>
              <a:bodyPr wrap="square" lIns="0" tIns="0" rIns="0" bIns="0" numCol="1" anchor="ctr">
                <a:noAutofit/>
              </a:bodyPr>
              <a:lstStyle/>
              <a:p>
                <a:pPr algn="ctr">
                  <a:defRPr b="1" sz="900">
                    <a:solidFill>
                      <a:srgbClr val="000000"/>
                    </a:solidFill>
                  </a:defRPr>
                </a:pPr>
              </a:p>
            </p:txBody>
          </p:sp>
          <p:sp>
            <p:nvSpPr>
              <p:cNvPr id="645" name="Piano Generation, Continuation"/>
              <p:cNvSpPr txBox="1"/>
              <p:nvPr/>
            </p:nvSpPr>
            <p:spPr>
              <a:xfrm>
                <a:off x="4762" y="465444"/>
                <a:ext cx="1057276" cy="56011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4" tIns="91424" rIns="91424" bIns="91424" numCol="1" anchor="ctr">
                <a:spAutoFit/>
              </a:bodyPr>
              <a:lstStyle>
                <a:lvl1pPr algn="ctr">
                  <a:defRPr b="1" sz="900">
                    <a:solidFill>
                      <a:srgbClr val="000000"/>
                    </a:solidFill>
                  </a:defRPr>
                </a:lvl1pPr>
              </a:lstStyle>
              <a:p>
                <a:pPr/>
                <a:r>
                  <a:t>Piano Generation, Continuation</a:t>
                </a:r>
              </a:p>
            </p:txBody>
          </p:sp>
        </p:grpSp>
        <p:grpSp>
          <p:nvGrpSpPr>
            <p:cNvPr id="649" name="Google Shape;284;g9673cab863_0_39"/>
            <p:cNvGrpSpPr/>
            <p:nvPr/>
          </p:nvGrpSpPr>
          <p:grpSpPr>
            <a:xfrm>
              <a:off x="1263463" y="2258757"/>
              <a:ext cx="1066801" cy="1491001"/>
              <a:chOff x="0" y="0"/>
              <a:chExt cx="1066800" cy="1490999"/>
            </a:xfrm>
          </p:grpSpPr>
          <p:sp>
            <p:nvSpPr>
              <p:cNvPr id="647" name="Rectangle"/>
              <p:cNvSpPr/>
              <p:nvPr/>
            </p:nvSpPr>
            <p:spPr>
              <a:xfrm>
                <a:off x="0" y="0"/>
                <a:ext cx="1066800" cy="1491000"/>
              </a:xfrm>
              <a:prstGeom prst="rect">
                <a:avLst/>
              </a:prstGeom>
              <a:solidFill>
                <a:srgbClr val="CFE2F3"/>
              </a:solidFill>
              <a:ln w="9525" cap="flat">
                <a:solidFill>
                  <a:srgbClr val="9FC5E8"/>
                </a:solidFill>
                <a:prstDash val="solid"/>
                <a:round/>
              </a:ln>
              <a:effectLst/>
            </p:spPr>
            <p:txBody>
              <a:bodyPr wrap="square" lIns="0" tIns="0" rIns="0" bIns="0" numCol="1" anchor="ctr">
                <a:noAutofit/>
              </a:bodyPr>
              <a:lstStyle/>
              <a:p>
                <a:pPr algn="ctr">
                  <a:defRPr b="1" sz="900">
                    <a:solidFill>
                      <a:srgbClr val="000000"/>
                    </a:solidFill>
                  </a:defRPr>
                </a:pPr>
              </a:p>
            </p:txBody>
          </p:sp>
          <p:sp>
            <p:nvSpPr>
              <p:cNvPr id="648" name="Multi-instrument Generation, Continuation"/>
              <p:cNvSpPr txBox="1"/>
              <p:nvPr/>
            </p:nvSpPr>
            <p:spPr>
              <a:xfrm>
                <a:off x="4762" y="401944"/>
                <a:ext cx="1057276" cy="68711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4" tIns="91424" rIns="91424" bIns="91424" numCol="1" anchor="ctr">
                <a:spAutoFit/>
              </a:bodyPr>
              <a:lstStyle>
                <a:lvl1pPr algn="ctr">
                  <a:defRPr b="1" sz="900">
                    <a:solidFill>
                      <a:srgbClr val="000000"/>
                    </a:solidFill>
                  </a:defRPr>
                </a:lvl1pPr>
              </a:lstStyle>
              <a:p>
                <a:pPr/>
                <a:r>
                  <a:t>Multi-instrument Generation, Continuation </a:t>
                </a:r>
              </a:p>
            </p:txBody>
          </p:sp>
        </p:grpSp>
        <p:sp>
          <p:nvSpPr>
            <p:cNvPr id="650" name="Google Shape;285;g9673cab863_0_39"/>
            <p:cNvSpPr/>
            <p:nvPr/>
          </p:nvSpPr>
          <p:spPr>
            <a:xfrm flipH="1">
              <a:off x="533399" y="1677085"/>
              <a:ext cx="1" cy="581701"/>
            </a:xfrm>
            <a:prstGeom prst="line">
              <a:avLst/>
            </a:prstGeom>
            <a:noFill/>
            <a:ln w="9525" cap="flat">
              <a:solidFill>
                <a:srgbClr val="4A5356"/>
              </a:solidFill>
              <a:prstDash val="solid"/>
              <a:round/>
              <a:tailEnd type="triangle" w="med" len="med"/>
            </a:ln>
            <a:effectLst/>
          </p:spPr>
          <p:txBody>
            <a:bodyPr wrap="square" lIns="0" tIns="0" rIns="0" bIns="0" numCol="1" anchor="t">
              <a:noAutofit/>
            </a:bodyPr>
            <a:lstStyle/>
            <a:p>
              <a:pPr/>
            </a:p>
          </p:txBody>
        </p:sp>
        <p:sp>
          <p:nvSpPr>
            <p:cNvPr id="651" name="Google Shape;286;g9673cab863_0_39"/>
            <p:cNvSpPr/>
            <p:nvPr/>
          </p:nvSpPr>
          <p:spPr>
            <a:xfrm>
              <a:off x="1796851" y="1677085"/>
              <a:ext cx="1" cy="581701"/>
            </a:xfrm>
            <a:prstGeom prst="line">
              <a:avLst/>
            </a:prstGeom>
            <a:noFill/>
            <a:ln w="9525" cap="flat">
              <a:solidFill>
                <a:srgbClr val="4A5356"/>
              </a:solidFill>
              <a:prstDash val="solid"/>
              <a:round/>
              <a:tailEnd type="triangle" w="med" len="med"/>
            </a:ln>
            <a:effectLst/>
          </p:spPr>
          <p:txBody>
            <a:bodyPr wrap="square" lIns="0" tIns="0" rIns="0" bIns="0" numCol="1" anchor="t">
              <a:noAutofit/>
            </a:bodyPr>
            <a:lstStyle/>
            <a:p>
              <a:pPr/>
            </a:p>
          </p:txBody>
        </p:sp>
        <p:sp>
          <p:nvSpPr>
            <p:cNvPr id="652" name="Google Shape;287;g9673cab863_0_39"/>
            <p:cNvSpPr/>
            <p:nvPr/>
          </p:nvSpPr>
          <p:spPr>
            <a:xfrm rot="5400000">
              <a:off x="527622" y="603000"/>
              <a:ext cx="643200" cy="6318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5401" y="0"/>
                    <a:pt x="10802" y="5400"/>
                    <a:pt x="10802" y="10800"/>
                  </a:cubicBezTo>
                  <a:cubicBezTo>
                    <a:pt x="10802" y="16200"/>
                    <a:pt x="16201" y="21600"/>
                    <a:pt x="21600" y="21600"/>
                  </a:cubicBezTo>
                </a:path>
              </a:pathLst>
            </a:custGeom>
            <a:noFill/>
            <a:ln w="9525" cap="flat">
              <a:solidFill>
                <a:srgbClr val="4A5356"/>
              </a:solidFill>
              <a:prstDash val="solid"/>
              <a:round/>
              <a:tailEnd type="triangle" w="med" len="med"/>
            </a:ln>
            <a:effectLst/>
          </p:spPr>
          <p:txBody>
            <a:bodyPr wrap="square" lIns="0" tIns="0" rIns="0" bIns="0" numCol="1" anchor="t">
              <a:noAutofit/>
            </a:bodyPr>
            <a:lstStyle/>
            <a:p>
              <a:pPr/>
            </a:p>
          </p:txBody>
        </p:sp>
        <p:sp>
          <p:nvSpPr>
            <p:cNvPr id="653" name="Google Shape;288;g9673cab863_0_39"/>
            <p:cNvSpPr/>
            <p:nvPr/>
          </p:nvSpPr>
          <p:spPr>
            <a:xfrm flipH="1" rot="16200000">
              <a:off x="1159422" y="603000"/>
              <a:ext cx="643200" cy="6318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5401" y="0"/>
                    <a:pt x="10802" y="5400"/>
                    <a:pt x="10802" y="10800"/>
                  </a:cubicBezTo>
                  <a:cubicBezTo>
                    <a:pt x="10802" y="16200"/>
                    <a:pt x="16201" y="21600"/>
                    <a:pt x="21600" y="21600"/>
                  </a:cubicBezTo>
                </a:path>
              </a:pathLst>
            </a:custGeom>
            <a:noFill/>
            <a:ln w="9525" cap="flat">
              <a:solidFill>
                <a:srgbClr val="4A5356"/>
              </a:solidFill>
              <a:prstDash val="solid"/>
              <a:round/>
              <a:tailEnd type="triangle" w="med" len="med"/>
            </a:ln>
            <a:effectLst/>
          </p:spPr>
          <p:txBody>
            <a:bodyPr wrap="square" lIns="0" tIns="0" rIns="0" bIns="0" numCol="1" anchor="t">
              <a:noAutofit/>
            </a:bodyPr>
            <a:lstStyle/>
            <a:p>
              <a:pPr/>
            </a:p>
          </p:txBody>
        </p:sp>
      </p:grpSp>
      <p:grpSp>
        <p:nvGrpSpPr>
          <p:cNvPr id="666" name="Google Shape;289;g9673cab863_0_39"/>
          <p:cNvGrpSpPr/>
          <p:nvPr/>
        </p:nvGrpSpPr>
        <p:grpSpPr>
          <a:xfrm>
            <a:off x="6721050" y="1817559"/>
            <a:ext cx="1395002" cy="3749758"/>
            <a:chOff x="0" y="0"/>
            <a:chExt cx="1395000" cy="3749758"/>
          </a:xfrm>
        </p:grpSpPr>
        <p:grpSp>
          <p:nvGrpSpPr>
            <p:cNvPr id="657" name="Google Shape;290;g9673cab863_0_39"/>
            <p:cNvGrpSpPr/>
            <p:nvPr/>
          </p:nvGrpSpPr>
          <p:grpSpPr>
            <a:xfrm>
              <a:off x="-1" y="-1"/>
              <a:ext cx="1395002" cy="597301"/>
              <a:chOff x="0" y="0"/>
              <a:chExt cx="1395000" cy="597300"/>
            </a:xfrm>
          </p:grpSpPr>
          <p:sp>
            <p:nvSpPr>
              <p:cNvPr id="655" name="Rectangle"/>
              <p:cNvSpPr/>
              <p:nvPr/>
            </p:nvSpPr>
            <p:spPr>
              <a:xfrm>
                <a:off x="-1" y="-1"/>
                <a:ext cx="1395002" cy="597302"/>
              </a:xfrm>
              <a:prstGeom prst="rect">
                <a:avLst/>
              </a:prstGeom>
              <a:solidFill>
                <a:srgbClr val="E8E3CE"/>
              </a:solidFill>
              <a:ln w="9525" cap="flat">
                <a:solidFill>
                  <a:srgbClr val="B6D7A8"/>
                </a:solidFill>
                <a:prstDash val="solid"/>
                <a:round/>
              </a:ln>
              <a:effectLst/>
            </p:spPr>
            <p:txBody>
              <a:bodyPr wrap="square" lIns="0" tIns="0" rIns="0" bIns="0" numCol="1" anchor="ctr">
                <a:noAutofit/>
              </a:bodyPr>
              <a:lstStyle/>
              <a:p>
                <a:pPr algn="ctr">
                  <a:defRPr b="1" sz="1300">
                    <a:solidFill>
                      <a:srgbClr val="000000"/>
                    </a:solidFill>
                  </a:defRPr>
                </a:pPr>
              </a:p>
            </p:txBody>
          </p:sp>
          <p:sp>
            <p:nvSpPr>
              <p:cNvPr id="656" name="Multi-Scale VQ-VAE"/>
              <p:cNvSpPr txBox="1"/>
              <p:nvPr/>
            </p:nvSpPr>
            <p:spPr>
              <a:xfrm>
                <a:off x="4762" y="19425"/>
                <a:ext cx="1385476" cy="55845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4" tIns="91424" rIns="91424" bIns="91424" numCol="1" anchor="ctr">
                <a:spAutoFit/>
              </a:bodyPr>
              <a:lstStyle>
                <a:lvl1pPr algn="ctr">
                  <a:defRPr b="1" sz="1300">
                    <a:solidFill>
                      <a:srgbClr val="000000"/>
                    </a:solidFill>
                  </a:defRPr>
                </a:lvl1pPr>
              </a:lstStyle>
              <a:p>
                <a:pPr/>
                <a:r>
                  <a:t>Multi-Scale VQ-VAE</a:t>
                </a:r>
              </a:p>
            </p:txBody>
          </p:sp>
        </p:grpSp>
        <p:grpSp>
          <p:nvGrpSpPr>
            <p:cNvPr id="660" name="Google Shape;291;g9673cab863_0_39"/>
            <p:cNvGrpSpPr/>
            <p:nvPr/>
          </p:nvGrpSpPr>
          <p:grpSpPr>
            <a:xfrm>
              <a:off x="164084" y="1224615"/>
              <a:ext cx="1066801" cy="436501"/>
              <a:chOff x="0" y="0"/>
              <a:chExt cx="1066800" cy="436500"/>
            </a:xfrm>
          </p:grpSpPr>
          <p:sp>
            <p:nvSpPr>
              <p:cNvPr id="658" name="Rectangle"/>
              <p:cNvSpPr/>
              <p:nvPr/>
            </p:nvSpPr>
            <p:spPr>
              <a:xfrm>
                <a:off x="0" y="-1"/>
                <a:ext cx="1066800" cy="436502"/>
              </a:xfrm>
              <a:prstGeom prst="rect">
                <a:avLst/>
              </a:prstGeom>
              <a:solidFill>
                <a:srgbClr val="E8E3CE"/>
              </a:solidFill>
              <a:ln w="9525" cap="flat">
                <a:solidFill>
                  <a:srgbClr val="D5A6BD"/>
                </a:solidFill>
                <a:prstDash val="solid"/>
                <a:round/>
              </a:ln>
              <a:effectLst/>
            </p:spPr>
            <p:txBody>
              <a:bodyPr wrap="square" lIns="0" tIns="0" rIns="0" bIns="0" numCol="1" anchor="ctr">
                <a:noAutofit/>
              </a:bodyPr>
              <a:lstStyle/>
              <a:p>
                <a:pPr algn="ctr">
                  <a:defRPr b="1" sz="1300">
                    <a:solidFill>
                      <a:srgbClr val="000000"/>
                    </a:solidFill>
                  </a:defRPr>
                </a:pPr>
              </a:p>
            </p:txBody>
          </p:sp>
          <p:sp>
            <p:nvSpPr>
              <p:cNvPr id="659" name="Jukebox"/>
              <p:cNvSpPr txBox="1"/>
              <p:nvPr/>
            </p:nvSpPr>
            <p:spPr>
              <a:xfrm>
                <a:off x="4762" y="59052"/>
                <a:ext cx="1057276" cy="31839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4" tIns="91424" rIns="91424" bIns="91424" numCol="1" anchor="ctr">
                <a:spAutoFit/>
              </a:bodyPr>
              <a:lstStyle>
                <a:lvl1pPr algn="ctr">
                  <a:defRPr b="1" sz="1000">
                    <a:solidFill>
                      <a:srgbClr val="000000"/>
                    </a:solidFill>
                  </a:defRPr>
                </a:lvl1pPr>
              </a:lstStyle>
              <a:p>
                <a:pPr/>
                <a:r>
                  <a:t>Jukebox</a:t>
                </a:r>
              </a:p>
            </p:txBody>
          </p:sp>
        </p:grpSp>
        <p:grpSp>
          <p:nvGrpSpPr>
            <p:cNvPr id="663" name="Google Shape;292;g9673cab863_0_39"/>
            <p:cNvGrpSpPr/>
            <p:nvPr/>
          </p:nvGrpSpPr>
          <p:grpSpPr>
            <a:xfrm>
              <a:off x="164076" y="2258758"/>
              <a:ext cx="1066801" cy="1491001"/>
              <a:chOff x="0" y="0"/>
              <a:chExt cx="1066800" cy="1490999"/>
            </a:xfrm>
          </p:grpSpPr>
          <p:sp>
            <p:nvSpPr>
              <p:cNvPr id="661" name="Rectangle"/>
              <p:cNvSpPr/>
              <p:nvPr/>
            </p:nvSpPr>
            <p:spPr>
              <a:xfrm>
                <a:off x="0" y="0"/>
                <a:ext cx="1066800" cy="1491000"/>
              </a:xfrm>
              <a:prstGeom prst="rect">
                <a:avLst/>
              </a:prstGeom>
              <a:solidFill>
                <a:srgbClr val="E6B8AF"/>
              </a:solidFill>
              <a:ln w="9525" cap="flat">
                <a:solidFill>
                  <a:srgbClr val="DD7E6B"/>
                </a:solidFill>
                <a:prstDash val="solid"/>
                <a:round/>
              </a:ln>
              <a:effectLst/>
            </p:spPr>
            <p:txBody>
              <a:bodyPr wrap="square" lIns="0" tIns="0" rIns="0" bIns="0" numCol="1" anchor="ctr">
                <a:noAutofit/>
              </a:bodyPr>
              <a:lstStyle/>
              <a:p>
                <a:pPr algn="ctr">
                  <a:defRPr b="1" sz="900">
                    <a:solidFill>
                      <a:srgbClr val="000000"/>
                    </a:solidFill>
                  </a:defRPr>
                </a:pPr>
              </a:p>
            </p:txBody>
          </p:sp>
          <p:sp>
            <p:nvSpPr>
              <p:cNvPr id="662" name="Long-term Multi-instrument Generation"/>
              <p:cNvSpPr txBox="1"/>
              <p:nvPr/>
            </p:nvSpPr>
            <p:spPr>
              <a:xfrm>
                <a:off x="4762" y="401944"/>
                <a:ext cx="1057276" cy="68711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4" tIns="91424" rIns="91424" bIns="91424" numCol="1" anchor="ctr">
                <a:spAutoFit/>
              </a:bodyPr>
              <a:lstStyle>
                <a:lvl1pPr algn="ctr">
                  <a:defRPr b="1" sz="900">
                    <a:solidFill>
                      <a:srgbClr val="000000"/>
                    </a:solidFill>
                  </a:defRPr>
                </a:lvl1pPr>
              </a:lstStyle>
              <a:p>
                <a:pPr/>
                <a:r>
                  <a:t>Long-term Multi-instrument Generation</a:t>
                </a:r>
              </a:p>
            </p:txBody>
          </p:sp>
        </p:grpSp>
        <p:sp>
          <p:nvSpPr>
            <p:cNvPr id="664" name="Google Shape;293;g9673cab863_0_39"/>
            <p:cNvSpPr/>
            <p:nvPr/>
          </p:nvSpPr>
          <p:spPr>
            <a:xfrm flipH="1">
              <a:off x="697484" y="1661116"/>
              <a:ext cx="1" cy="597601"/>
            </a:xfrm>
            <a:prstGeom prst="line">
              <a:avLst/>
            </a:prstGeom>
            <a:noFill/>
            <a:ln w="9525" cap="flat">
              <a:solidFill>
                <a:srgbClr val="4A5356"/>
              </a:solidFill>
              <a:prstDash val="solid"/>
              <a:round/>
              <a:tailEnd type="triangle" w="med" len="med"/>
            </a:ln>
            <a:effectLst/>
          </p:spPr>
          <p:txBody>
            <a:bodyPr wrap="square" lIns="0" tIns="0" rIns="0" bIns="0" numCol="1" anchor="t">
              <a:noAutofit/>
            </a:bodyPr>
            <a:lstStyle/>
            <a:p>
              <a:pPr/>
            </a:p>
          </p:txBody>
        </p:sp>
        <p:sp>
          <p:nvSpPr>
            <p:cNvPr id="665" name="Google Shape;294;g9673cab863_0_39"/>
            <p:cNvSpPr/>
            <p:nvPr/>
          </p:nvSpPr>
          <p:spPr>
            <a:xfrm flipH="1" rot="16200000">
              <a:off x="384150" y="904599"/>
              <a:ext cx="627301" cy="127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5400" y="0"/>
                    <a:pt x="10800" y="5400"/>
                    <a:pt x="10800" y="10800"/>
                  </a:cubicBezTo>
                  <a:cubicBezTo>
                    <a:pt x="10800" y="16200"/>
                    <a:pt x="16200" y="21600"/>
                    <a:pt x="21600" y="21600"/>
                  </a:cubicBezTo>
                </a:path>
              </a:pathLst>
            </a:custGeom>
            <a:noFill/>
            <a:ln w="9525" cap="flat">
              <a:solidFill>
                <a:srgbClr val="4A5356"/>
              </a:solidFill>
              <a:prstDash val="solid"/>
              <a:round/>
              <a:tailEnd type="triangle" w="med" len="med"/>
            </a:ln>
            <a:effectLst/>
          </p:spPr>
          <p:txBody>
            <a:bodyPr wrap="square" lIns="0" tIns="0" rIns="0" bIns="0" numCol="1" anchor="t">
              <a:noAutofit/>
            </a:bodyPr>
            <a:lstStyle/>
            <a:p>
              <a:pPr/>
            </a:p>
          </p:txBody>
        </p:sp>
      </p:grpSp>
      <p:grpSp>
        <p:nvGrpSpPr>
          <p:cNvPr id="678" name="Google Shape;295;g9673cab863_0_39"/>
          <p:cNvGrpSpPr/>
          <p:nvPr/>
        </p:nvGrpSpPr>
        <p:grpSpPr>
          <a:xfrm>
            <a:off x="3130148" y="1798178"/>
            <a:ext cx="1066806" cy="3749774"/>
            <a:chOff x="0" y="0"/>
            <a:chExt cx="1066805" cy="3749772"/>
          </a:xfrm>
        </p:grpSpPr>
        <p:grpSp>
          <p:nvGrpSpPr>
            <p:cNvPr id="669" name="Google Shape;296;g9673cab863_0_39"/>
            <p:cNvGrpSpPr/>
            <p:nvPr/>
          </p:nvGrpSpPr>
          <p:grpSpPr>
            <a:xfrm>
              <a:off x="5" y="0"/>
              <a:ext cx="1066801" cy="597301"/>
              <a:chOff x="0" y="0"/>
              <a:chExt cx="1066800" cy="597299"/>
            </a:xfrm>
          </p:grpSpPr>
          <p:sp>
            <p:nvSpPr>
              <p:cNvPr id="667" name="Rectangle"/>
              <p:cNvSpPr/>
              <p:nvPr/>
            </p:nvSpPr>
            <p:spPr>
              <a:xfrm>
                <a:off x="0" y="0"/>
                <a:ext cx="1066800" cy="597300"/>
              </a:xfrm>
              <a:prstGeom prst="rect">
                <a:avLst/>
              </a:prstGeom>
              <a:solidFill>
                <a:srgbClr val="E8E3CE"/>
              </a:solidFill>
              <a:ln w="9525" cap="flat">
                <a:solidFill>
                  <a:srgbClr val="B6D7A8"/>
                </a:solidFill>
                <a:prstDash val="solid"/>
                <a:round/>
              </a:ln>
              <a:effectLst/>
            </p:spPr>
            <p:txBody>
              <a:bodyPr wrap="square" lIns="0" tIns="0" rIns="0" bIns="0" numCol="1" anchor="ctr">
                <a:noAutofit/>
              </a:bodyPr>
              <a:lstStyle/>
              <a:p>
                <a:pPr algn="ctr">
                  <a:defRPr b="1" sz="1300">
                    <a:solidFill>
                      <a:srgbClr val="000000"/>
                    </a:solidFill>
                  </a:defRPr>
                </a:pPr>
              </a:p>
            </p:txBody>
          </p:sp>
          <p:sp>
            <p:nvSpPr>
              <p:cNvPr id="668" name="GANs"/>
              <p:cNvSpPr txBox="1"/>
              <p:nvPr/>
            </p:nvSpPr>
            <p:spPr>
              <a:xfrm>
                <a:off x="4762" y="114675"/>
                <a:ext cx="1057276" cy="36795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4" tIns="91424" rIns="91424" bIns="91424" numCol="1" anchor="ctr">
                <a:spAutoFit/>
              </a:bodyPr>
              <a:lstStyle>
                <a:lvl1pPr algn="ctr">
                  <a:defRPr b="1" sz="1300">
                    <a:solidFill>
                      <a:srgbClr val="000000"/>
                    </a:solidFill>
                  </a:defRPr>
                </a:lvl1pPr>
              </a:lstStyle>
              <a:p>
                <a:pPr/>
                <a:r>
                  <a:t>GANs</a:t>
                </a:r>
              </a:p>
            </p:txBody>
          </p:sp>
        </p:grpSp>
        <p:grpSp>
          <p:nvGrpSpPr>
            <p:cNvPr id="672" name="Google Shape;297;g9673cab863_0_39"/>
            <p:cNvGrpSpPr/>
            <p:nvPr/>
          </p:nvGrpSpPr>
          <p:grpSpPr>
            <a:xfrm>
              <a:off x="0" y="1224627"/>
              <a:ext cx="1066801" cy="436499"/>
              <a:chOff x="0" y="0"/>
              <a:chExt cx="1066800" cy="436498"/>
            </a:xfrm>
          </p:grpSpPr>
          <p:sp>
            <p:nvSpPr>
              <p:cNvPr id="670" name="Rectangle"/>
              <p:cNvSpPr/>
              <p:nvPr/>
            </p:nvSpPr>
            <p:spPr>
              <a:xfrm>
                <a:off x="0" y="0"/>
                <a:ext cx="1066800" cy="436499"/>
              </a:xfrm>
              <a:prstGeom prst="rect">
                <a:avLst/>
              </a:prstGeom>
              <a:solidFill>
                <a:srgbClr val="E8E3CE"/>
              </a:solidFill>
              <a:ln w="9525" cap="flat">
                <a:solidFill>
                  <a:srgbClr val="D5A6BD"/>
                </a:solidFill>
                <a:prstDash val="solid"/>
                <a:round/>
              </a:ln>
              <a:effectLst/>
            </p:spPr>
            <p:txBody>
              <a:bodyPr wrap="square" lIns="0" tIns="0" rIns="0" bIns="0" numCol="1" anchor="ctr">
                <a:noAutofit/>
              </a:bodyPr>
              <a:lstStyle/>
              <a:p>
                <a:pPr algn="ctr">
                  <a:defRPr b="1" sz="1300">
                    <a:solidFill>
                      <a:srgbClr val="000000"/>
                    </a:solidFill>
                  </a:defRPr>
                </a:pPr>
              </a:p>
            </p:txBody>
          </p:sp>
          <p:sp>
            <p:nvSpPr>
              <p:cNvPr id="671" name="MuseGAN"/>
              <p:cNvSpPr txBox="1"/>
              <p:nvPr/>
            </p:nvSpPr>
            <p:spPr>
              <a:xfrm>
                <a:off x="4762" y="59051"/>
                <a:ext cx="1057276" cy="31839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4" tIns="91424" rIns="91424" bIns="91424" numCol="1" anchor="ctr">
                <a:spAutoFit/>
              </a:bodyPr>
              <a:lstStyle>
                <a:lvl1pPr algn="ctr">
                  <a:defRPr b="1" sz="1000">
                    <a:solidFill>
                      <a:srgbClr val="000000"/>
                    </a:solidFill>
                  </a:defRPr>
                </a:lvl1pPr>
              </a:lstStyle>
              <a:p>
                <a:pPr/>
                <a:r>
                  <a:t>MuseGAN</a:t>
                </a:r>
              </a:p>
            </p:txBody>
          </p:sp>
        </p:grpSp>
        <p:grpSp>
          <p:nvGrpSpPr>
            <p:cNvPr id="675" name="Google Shape;298;g9673cab863_0_39"/>
            <p:cNvGrpSpPr/>
            <p:nvPr/>
          </p:nvGrpSpPr>
          <p:grpSpPr>
            <a:xfrm>
              <a:off x="5" y="2258773"/>
              <a:ext cx="1066801" cy="1491000"/>
              <a:chOff x="0" y="0"/>
              <a:chExt cx="1066800" cy="1490999"/>
            </a:xfrm>
          </p:grpSpPr>
          <p:sp>
            <p:nvSpPr>
              <p:cNvPr id="673" name="Rectangle"/>
              <p:cNvSpPr/>
              <p:nvPr/>
            </p:nvSpPr>
            <p:spPr>
              <a:xfrm>
                <a:off x="0" y="-1"/>
                <a:ext cx="1066800" cy="1491001"/>
              </a:xfrm>
              <a:prstGeom prst="rect">
                <a:avLst/>
              </a:prstGeom>
              <a:solidFill>
                <a:srgbClr val="CFE2F3"/>
              </a:solidFill>
              <a:ln w="9525" cap="flat">
                <a:solidFill>
                  <a:srgbClr val="9FC5E8"/>
                </a:solidFill>
                <a:prstDash val="solid"/>
                <a:round/>
              </a:ln>
              <a:effectLst/>
            </p:spPr>
            <p:txBody>
              <a:bodyPr wrap="square" lIns="0" tIns="0" rIns="0" bIns="0" numCol="1" anchor="ctr">
                <a:noAutofit/>
              </a:bodyPr>
              <a:lstStyle/>
              <a:p>
                <a:pPr algn="ctr">
                  <a:defRPr b="1" sz="900">
                    <a:solidFill>
                      <a:srgbClr val="000000"/>
                    </a:solidFill>
                  </a:defRPr>
                </a:pPr>
              </a:p>
            </p:txBody>
          </p:sp>
          <p:sp>
            <p:nvSpPr>
              <p:cNvPr id="674" name="4-Bar Multi-instrument Generation (Conditional and Unconditional)"/>
              <p:cNvSpPr txBox="1"/>
              <p:nvPr/>
            </p:nvSpPr>
            <p:spPr>
              <a:xfrm>
                <a:off x="4762" y="274944"/>
                <a:ext cx="1057276" cy="94111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4" tIns="91424" rIns="91424" bIns="91424" numCol="1" anchor="ctr">
                <a:spAutoFit/>
              </a:bodyPr>
              <a:lstStyle>
                <a:lvl1pPr algn="ctr">
                  <a:defRPr b="1" sz="900">
                    <a:solidFill>
                      <a:srgbClr val="000000"/>
                    </a:solidFill>
                  </a:defRPr>
                </a:lvl1pPr>
              </a:lstStyle>
              <a:p>
                <a:pPr/>
                <a:r>
                  <a:t>4-Bar Multi-instrument Generation (Conditional and Unconditional)</a:t>
                </a:r>
              </a:p>
            </p:txBody>
          </p:sp>
        </p:grpSp>
        <p:sp>
          <p:nvSpPr>
            <p:cNvPr id="676" name="Google Shape;299;g9673cab863_0_39"/>
            <p:cNvSpPr/>
            <p:nvPr/>
          </p:nvSpPr>
          <p:spPr>
            <a:xfrm flipH="1">
              <a:off x="533400" y="1661126"/>
              <a:ext cx="1" cy="597600"/>
            </a:xfrm>
            <a:prstGeom prst="line">
              <a:avLst/>
            </a:prstGeom>
            <a:noFill/>
            <a:ln w="9525" cap="flat">
              <a:solidFill>
                <a:srgbClr val="4A5356"/>
              </a:solidFill>
              <a:prstDash val="solid"/>
              <a:round/>
              <a:tailEnd type="triangle" w="med" len="med"/>
            </a:ln>
            <a:effectLst/>
          </p:spPr>
          <p:txBody>
            <a:bodyPr wrap="square" lIns="0" tIns="0" rIns="0" bIns="0" numCol="1" anchor="t">
              <a:noAutofit/>
            </a:bodyPr>
            <a:lstStyle/>
            <a:p>
              <a:pPr/>
            </a:p>
          </p:txBody>
        </p:sp>
        <p:sp>
          <p:nvSpPr>
            <p:cNvPr id="677" name="Google Shape;300;g9673cab863_0_39"/>
            <p:cNvSpPr/>
            <p:nvPr/>
          </p:nvSpPr>
          <p:spPr>
            <a:xfrm flipH="1" rot="16200000">
              <a:off x="220055" y="904599"/>
              <a:ext cx="627300" cy="127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5400" y="0"/>
                    <a:pt x="10800" y="5400"/>
                    <a:pt x="10800" y="10800"/>
                  </a:cubicBezTo>
                  <a:cubicBezTo>
                    <a:pt x="10800" y="16200"/>
                    <a:pt x="16200" y="21600"/>
                    <a:pt x="21600" y="21600"/>
                  </a:cubicBezTo>
                </a:path>
              </a:pathLst>
            </a:custGeom>
            <a:noFill/>
            <a:ln w="9525" cap="flat">
              <a:solidFill>
                <a:srgbClr val="4A5356"/>
              </a:solidFill>
              <a:prstDash val="solid"/>
              <a:round/>
              <a:tailEnd type="triangle" w="med" len="med"/>
            </a:ln>
            <a:effectLst/>
          </p:spPr>
          <p:txBody>
            <a:bodyPr wrap="square" lIns="0" tIns="0" rIns="0" bIns="0" numCol="1" anchor="t">
              <a:noAutofit/>
            </a:bodyPr>
            <a:lstStyle/>
            <a:p>
              <a:pPr/>
            </a:p>
          </p:txBody>
        </p:sp>
      </p:grpSp>
      <p:sp>
        <p:nvSpPr>
          <p:cNvPr id="679" name="Google Shape;301;g9673cab863_0_39"/>
          <p:cNvSpPr txBox="1"/>
          <p:nvPr/>
        </p:nvSpPr>
        <p:spPr>
          <a:xfrm rot="16200000">
            <a:off x="-117451" y="1899300"/>
            <a:ext cx="1241701" cy="322550"/>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lgn="ctr">
              <a:defRPr sz="1000">
                <a:solidFill>
                  <a:srgbClr val="B6D7A8"/>
                </a:solidFill>
                <a:latin typeface="Gill Sans"/>
                <a:ea typeface="Gill Sans"/>
                <a:cs typeface="Gill Sans"/>
                <a:sym typeface="Gill Sans"/>
              </a:defRPr>
            </a:lvl1pPr>
          </a:lstStyle>
          <a:p>
            <a:pPr/>
            <a:r>
              <a:t>ARCHITECTURE</a:t>
            </a:r>
          </a:p>
        </p:txBody>
      </p:sp>
      <p:sp>
        <p:nvSpPr>
          <p:cNvPr id="680" name="Google Shape;302;g9673cab863_0_39"/>
          <p:cNvSpPr txBox="1"/>
          <p:nvPr/>
        </p:nvSpPr>
        <p:spPr>
          <a:xfrm rot="16200000">
            <a:off x="113796" y="3064769"/>
            <a:ext cx="779702" cy="3225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lgn="ctr">
              <a:defRPr sz="1000">
                <a:solidFill>
                  <a:srgbClr val="D5A6BD"/>
                </a:solidFill>
                <a:latin typeface="Gill Sans"/>
                <a:ea typeface="Gill Sans"/>
                <a:cs typeface="Gill Sans"/>
                <a:sym typeface="Gill Sans"/>
              </a:defRPr>
            </a:lvl1pPr>
          </a:lstStyle>
          <a:p>
            <a:pPr/>
            <a:r>
              <a:t>MODEL</a:t>
            </a:r>
          </a:p>
        </p:txBody>
      </p:sp>
      <p:sp>
        <p:nvSpPr>
          <p:cNvPr id="681" name="Google Shape;303;g9673cab863_0_39"/>
          <p:cNvSpPr txBox="1"/>
          <p:nvPr/>
        </p:nvSpPr>
        <p:spPr>
          <a:xfrm rot="16200000">
            <a:off x="-379254" y="4601274"/>
            <a:ext cx="1765801" cy="3225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lgn="ctr">
              <a:defRPr sz="1000">
                <a:solidFill>
                  <a:srgbClr val="85200C"/>
                </a:solidFill>
                <a:latin typeface="Gill Sans"/>
                <a:ea typeface="Gill Sans"/>
                <a:cs typeface="Gill Sans"/>
                <a:sym typeface="Gill Sans"/>
              </a:defRPr>
            </a:lvl1pPr>
          </a:lstStyle>
          <a:p>
            <a:pPr/>
            <a:r>
              <a:t>TASKS ACCOMPLISHED</a:t>
            </a:r>
          </a:p>
        </p:txBody>
      </p:sp>
      <p:sp>
        <p:nvSpPr>
          <p:cNvPr id="682" name="Google Shape;304;g9673cab863_0_39"/>
          <p:cNvSpPr/>
          <p:nvPr/>
        </p:nvSpPr>
        <p:spPr>
          <a:xfrm rot="16200000">
            <a:off x="6112148" y="3900725"/>
            <a:ext cx="123900" cy="37659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cubicBezTo>
                  <a:pt x="9671" y="21600"/>
                  <a:pt x="0" y="21573"/>
                  <a:pt x="0" y="21541"/>
                </a:cubicBezTo>
                <a:lnTo>
                  <a:pt x="0" y="59"/>
                </a:lnTo>
                <a:cubicBezTo>
                  <a:pt x="0" y="27"/>
                  <a:pt x="9671" y="0"/>
                  <a:pt x="21600" y="0"/>
                </a:cubicBezTo>
              </a:path>
            </a:pathLst>
          </a:custGeom>
          <a:ln>
            <a:solidFill>
              <a:srgbClr val="4A5356"/>
            </a:solidFill>
          </a:ln>
        </p:spPr>
        <p:txBody>
          <a:bodyPr lIns="0" tIns="0" rIns="0" bIns="0" anchor="ctr"/>
          <a:lstStyle/>
          <a:p>
            <a:pPr>
              <a:defRPr>
                <a:solidFill>
                  <a:srgbClr val="000000"/>
                </a:solidFill>
              </a:defRPr>
            </a:pPr>
          </a:p>
        </p:txBody>
      </p:sp>
      <p:sp>
        <p:nvSpPr>
          <p:cNvPr id="683" name="Google Shape;305;g9673cab863_0_39"/>
          <p:cNvSpPr txBox="1"/>
          <p:nvPr/>
        </p:nvSpPr>
        <p:spPr>
          <a:xfrm>
            <a:off x="4797257" y="5769950"/>
            <a:ext cx="3793200" cy="3860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defRPr>
                <a:solidFill>
                  <a:srgbClr val="000000"/>
                </a:solidFill>
                <a:latin typeface="Gill Sans"/>
                <a:ea typeface="Gill Sans"/>
                <a:cs typeface="Gill Sans"/>
                <a:sym typeface="Gill Sans"/>
              </a:defRPr>
            </a:lvl1pPr>
          </a:lstStyle>
          <a:p>
            <a:pPr/>
            <a:r>
              <a:t>More successful for longer sequences</a:t>
            </a:r>
          </a:p>
        </p:txBody>
      </p:sp>
      <p:sp>
        <p:nvSpPr>
          <p:cNvPr id="684" name="Google Shape;306;g9673cab863_0_39"/>
          <p:cNvSpPr/>
          <p:nvPr/>
        </p:nvSpPr>
        <p:spPr>
          <a:xfrm rot="16200000">
            <a:off x="1808374" y="4627750"/>
            <a:ext cx="123900" cy="22839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cubicBezTo>
                  <a:pt x="9671" y="21600"/>
                  <a:pt x="0" y="21556"/>
                  <a:pt x="0" y="21502"/>
                </a:cubicBezTo>
                <a:lnTo>
                  <a:pt x="0" y="98"/>
                </a:lnTo>
                <a:cubicBezTo>
                  <a:pt x="0" y="44"/>
                  <a:pt x="9671" y="0"/>
                  <a:pt x="21600" y="0"/>
                </a:cubicBezTo>
              </a:path>
            </a:pathLst>
          </a:custGeom>
          <a:ln>
            <a:solidFill>
              <a:srgbClr val="4A5356"/>
            </a:solidFill>
          </a:ln>
        </p:spPr>
        <p:txBody>
          <a:bodyPr lIns="0" tIns="0" rIns="0" bIns="0" anchor="ctr"/>
          <a:lstStyle/>
          <a:p>
            <a:pPr>
              <a:defRPr>
                <a:solidFill>
                  <a:srgbClr val="000000"/>
                </a:solidFill>
              </a:defRPr>
            </a:pPr>
          </a:p>
        </p:txBody>
      </p:sp>
      <p:sp>
        <p:nvSpPr>
          <p:cNvPr id="685" name="Google Shape;307;g9673cab863_0_39"/>
          <p:cNvSpPr txBox="1"/>
          <p:nvPr/>
        </p:nvSpPr>
        <p:spPr>
          <a:xfrm>
            <a:off x="546657" y="5755975"/>
            <a:ext cx="3030602" cy="3860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defRPr>
                <a:solidFill>
                  <a:srgbClr val="000000"/>
                </a:solidFill>
                <a:latin typeface="Gill Sans"/>
                <a:ea typeface="Gill Sans"/>
                <a:cs typeface="Gill Sans"/>
                <a:sym typeface="Gill Sans"/>
              </a:defRPr>
            </a:lvl1pPr>
          </a:lstStyle>
          <a:p>
            <a:pPr/>
            <a:r>
              <a:t>Work well for shorter sequences</a:t>
            </a:r>
          </a:p>
        </p:txBody>
      </p:sp>
      <p:sp>
        <p:nvSpPr>
          <p:cNvPr id="686" name="Google Shape;308;g9673cab863_0_39"/>
          <p:cNvSpPr/>
          <p:nvPr/>
        </p:nvSpPr>
        <p:spPr>
          <a:xfrm>
            <a:off x="618649" y="1628125"/>
            <a:ext cx="7592402" cy="906301"/>
          </a:xfrm>
          <a:prstGeom prst="roundRect">
            <a:avLst>
              <a:gd name="adj" fmla="val 16667"/>
            </a:avLst>
          </a:prstGeom>
          <a:ln w="19050">
            <a:solidFill>
              <a:srgbClr val="B6D7A8"/>
            </a:solidFill>
          </a:ln>
        </p:spPr>
        <p:txBody>
          <a:bodyPr lIns="0" tIns="0" rIns="0" bIns="0" anchor="ctr"/>
          <a:lstStyle/>
          <a:p>
            <a:pPr>
              <a:defRPr>
                <a:solidFill>
                  <a:srgbClr val="000000"/>
                </a:solidFill>
              </a:defRPr>
            </a:pPr>
          </a:p>
        </p:txBody>
      </p:sp>
      <p:sp>
        <p:nvSpPr>
          <p:cNvPr id="687" name="Google Shape;309;g9673cab863_0_39"/>
          <p:cNvSpPr/>
          <p:nvPr/>
        </p:nvSpPr>
        <p:spPr>
          <a:xfrm>
            <a:off x="618649" y="2836198"/>
            <a:ext cx="7592402" cy="779700"/>
          </a:xfrm>
          <a:prstGeom prst="roundRect">
            <a:avLst>
              <a:gd name="adj" fmla="val 16667"/>
            </a:avLst>
          </a:prstGeom>
          <a:ln w="19050">
            <a:solidFill>
              <a:srgbClr val="D5A6BD"/>
            </a:solidFill>
          </a:ln>
        </p:spPr>
        <p:txBody>
          <a:bodyPr lIns="0" tIns="0" rIns="0" bIns="0" anchor="ctr"/>
          <a:lstStyle/>
          <a:p>
            <a:pPr>
              <a:defRPr>
                <a:solidFill>
                  <a:srgbClr val="C27BA0"/>
                </a:solidFill>
              </a:defRPr>
            </a:pPr>
          </a:p>
        </p:txBody>
      </p:sp>
      <p:sp>
        <p:nvSpPr>
          <p:cNvPr id="688" name="Google Shape;310;g9673cab863_0_39"/>
          <p:cNvSpPr/>
          <p:nvPr/>
        </p:nvSpPr>
        <p:spPr>
          <a:xfrm>
            <a:off x="618649" y="3938187"/>
            <a:ext cx="7592402" cy="1693201"/>
          </a:xfrm>
          <a:prstGeom prst="roundRect">
            <a:avLst>
              <a:gd name="adj" fmla="val 16667"/>
            </a:avLst>
          </a:prstGeom>
          <a:ln w="19050">
            <a:solidFill>
              <a:srgbClr val="85200C"/>
            </a:solidFill>
          </a:ln>
        </p:spPr>
        <p:txBody>
          <a:bodyPr lIns="0" tIns="0" rIns="0" bIns="0" anchor="ctr"/>
          <a:lstStyle/>
          <a:p>
            <a:pPr>
              <a:defRPr>
                <a:solidFill>
                  <a:srgbClr val="C27BA0"/>
                </a:solidFill>
              </a:defRPr>
            </a:pPr>
          </a:p>
        </p:txBody>
      </p:sp>
      <p:sp>
        <p:nvSpPr>
          <p:cNvPr id="689" name="Models in Generative AI Music"/>
          <p:cNvSpPr txBox="1"/>
          <p:nvPr>
            <p:ph type="title" idx="4294967295"/>
          </p:nvPr>
        </p:nvSpPr>
        <p:spPr>
          <a:xfrm>
            <a:off x="452437" y="754062"/>
            <a:ext cx="8239126" cy="538107"/>
          </a:xfrm>
          <a:prstGeom prst="rect">
            <a:avLst/>
          </a:prstGeom>
        </p:spPr>
        <p:txBody>
          <a:bodyPr lIns="19050" tIns="19050" rIns="19050" bIns="19050" anchor="t">
            <a:normAutofit fontScale="100000" lnSpcReduction="0"/>
          </a:bodyPr>
          <a:lstStyle>
            <a:lvl1pPr defTabSz="1219169">
              <a:lnSpc>
                <a:spcPct val="80000"/>
              </a:lnSpc>
              <a:defRPr b="1" spc="-53" sz="2700">
                <a:solidFill>
                  <a:srgbClr val="000000"/>
                </a:solidFill>
                <a:latin typeface="Helvetica Neue"/>
                <a:ea typeface="Helvetica Neue"/>
                <a:cs typeface="Helvetica Neue"/>
                <a:sym typeface="Helvetica Neue"/>
              </a:defRPr>
            </a:lvl1pPr>
          </a:lstStyle>
          <a:p>
            <a:pPr/>
            <a:r>
              <a:t>Models in Generative AI Music</a:t>
            </a:r>
          </a:p>
        </p:txBody>
      </p:sp>
      <p:pic>
        <p:nvPicPr>
          <p:cNvPr id="711" name="Connection Line" descr="Connection Line"/>
          <p:cNvPicPr>
            <a:picLocks noChangeAspect="0"/>
          </p:cNvPicPr>
          <p:nvPr/>
        </p:nvPicPr>
        <p:blipFill>
          <a:blip r:embed="rId3">
            <a:extLst/>
          </a:blip>
          <a:stretch>
            <a:fillRect/>
          </a:stretch>
        </p:blipFill>
        <p:spPr>
          <a:xfrm>
            <a:off x="2837143" y="5744689"/>
            <a:ext cx="521954" cy="913320"/>
          </a:xfrm>
          <a:prstGeom prst="rect">
            <a:avLst/>
          </a:prstGeom>
        </p:spPr>
      </p:pic>
      <p:sp>
        <p:nvSpPr>
          <p:cNvPr id="691" name="Will not be able to cover these in detail in this course"/>
          <p:cNvSpPr txBox="1"/>
          <p:nvPr/>
        </p:nvSpPr>
        <p:spPr>
          <a:xfrm>
            <a:off x="3410616" y="6374185"/>
            <a:ext cx="4153670" cy="19738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r>
              <a:t>Will not be able to cover these in detail in this course</a:t>
            </a:r>
          </a:p>
        </p:txBody>
      </p:sp>
      <p:pic>
        <p:nvPicPr>
          <p:cNvPr id="692" name="Rounded Rectangle Rounded rectangle" descr="Rounded Rectangle Rounded rectangle"/>
          <p:cNvPicPr>
            <a:picLocks noChangeAspect="0"/>
          </p:cNvPicPr>
          <p:nvPr/>
        </p:nvPicPr>
        <p:blipFill>
          <a:blip r:embed="rId4">
            <a:extLst/>
          </a:blip>
          <a:stretch>
            <a:fillRect/>
          </a:stretch>
        </p:blipFill>
        <p:spPr>
          <a:xfrm>
            <a:off x="2983049" y="1286371"/>
            <a:ext cx="5179386" cy="4865018"/>
          </a:xfrm>
          <a:prstGeom prst="rect">
            <a:avLst/>
          </a:prstGeom>
        </p:spPr>
      </p:pic>
      <p:grpSp>
        <p:nvGrpSpPr>
          <p:cNvPr id="706" name="Group"/>
          <p:cNvGrpSpPr/>
          <p:nvPr/>
        </p:nvGrpSpPr>
        <p:grpSpPr>
          <a:xfrm>
            <a:off x="7534476" y="293959"/>
            <a:ext cx="1279795" cy="1033211"/>
            <a:chOff x="-17960" y="-17960"/>
            <a:chExt cx="1279793" cy="1033209"/>
          </a:xfrm>
        </p:grpSpPr>
        <p:pic>
          <p:nvPicPr>
            <p:cNvPr id="694" name="Rounded Rectangle Rounded rectangle" descr="Rounded Rectangle Rounded rectangle"/>
            <p:cNvPicPr>
              <a:picLocks noChangeAspect="0"/>
            </p:cNvPicPr>
            <p:nvPr/>
          </p:nvPicPr>
          <p:blipFill>
            <a:blip r:embed="rId5">
              <a:extLst/>
            </a:blip>
            <a:stretch>
              <a:fillRect/>
            </a:stretch>
          </p:blipFill>
          <p:spPr>
            <a:xfrm>
              <a:off x="-17961" y="-17961"/>
              <a:ext cx="1279795" cy="1033210"/>
            </a:xfrm>
            <a:prstGeom prst="rect">
              <a:avLst/>
            </a:prstGeom>
            <a:effectLst/>
          </p:spPr>
        </p:pic>
        <p:grpSp>
          <p:nvGrpSpPr>
            <p:cNvPr id="698" name="Tasks and Models"/>
            <p:cNvGrpSpPr/>
            <p:nvPr/>
          </p:nvGrpSpPr>
          <p:grpSpPr>
            <a:xfrm>
              <a:off x="68324" y="143149"/>
              <a:ext cx="1085991" cy="372260"/>
              <a:chOff x="0" y="0"/>
              <a:chExt cx="1085989" cy="372258"/>
            </a:xfrm>
          </p:grpSpPr>
          <p:sp>
            <p:nvSpPr>
              <p:cNvPr id="697" name="Tasks and Models"/>
              <p:cNvSpPr/>
              <p:nvPr/>
            </p:nvSpPr>
            <p:spPr>
              <a:xfrm>
                <a:off x="17960" y="17960"/>
                <a:ext cx="1050070" cy="33633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829" y="0"/>
                    </a:moveTo>
                    <a:lnTo>
                      <a:pt x="1771" y="0"/>
                    </a:lnTo>
                    <a:cubicBezTo>
                      <a:pt x="1252" y="0"/>
                      <a:pt x="940" y="0"/>
                      <a:pt x="732" y="271"/>
                    </a:cubicBezTo>
                    <a:cubicBezTo>
                      <a:pt x="432" y="612"/>
                      <a:pt x="196" y="1349"/>
                      <a:pt x="87" y="2285"/>
                    </a:cubicBezTo>
                    <a:cubicBezTo>
                      <a:pt x="0" y="2934"/>
                      <a:pt x="0" y="3908"/>
                      <a:pt x="0" y="5531"/>
                    </a:cubicBezTo>
                    <a:lnTo>
                      <a:pt x="0" y="16069"/>
                    </a:lnTo>
                    <a:cubicBezTo>
                      <a:pt x="0" y="17692"/>
                      <a:pt x="0" y="18666"/>
                      <a:pt x="87" y="19315"/>
                    </a:cubicBezTo>
                    <a:cubicBezTo>
                      <a:pt x="196" y="20251"/>
                      <a:pt x="432" y="20988"/>
                      <a:pt x="732" y="21329"/>
                    </a:cubicBezTo>
                    <a:cubicBezTo>
                      <a:pt x="940" y="21600"/>
                      <a:pt x="1252" y="21600"/>
                      <a:pt x="1771" y="21600"/>
                    </a:cubicBezTo>
                    <a:lnTo>
                      <a:pt x="19829" y="21600"/>
                    </a:lnTo>
                    <a:cubicBezTo>
                      <a:pt x="20348" y="21600"/>
                      <a:pt x="20660" y="21600"/>
                      <a:pt x="20868" y="21329"/>
                    </a:cubicBezTo>
                    <a:cubicBezTo>
                      <a:pt x="21168" y="20988"/>
                      <a:pt x="21404" y="20251"/>
                      <a:pt x="21513" y="19315"/>
                    </a:cubicBezTo>
                    <a:cubicBezTo>
                      <a:pt x="21600" y="18666"/>
                      <a:pt x="21600" y="17692"/>
                      <a:pt x="21600" y="16069"/>
                    </a:cubicBezTo>
                    <a:lnTo>
                      <a:pt x="21600" y="5531"/>
                    </a:lnTo>
                    <a:cubicBezTo>
                      <a:pt x="21600" y="3908"/>
                      <a:pt x="21600" y="2934"/>
                      <a:pt x="21513" y="2285"/>
                    </a:cubicBezTo>
                    <a:cubicBezTo>
                      <a:pt x="21404" y="1349"/>
                      <a:pt x="21168" y="612"/>
                      <a:pt x="20868" y="271"/>
                    </a:cubicBezTo>
                    <a:cubicBezTo>
                      <a:pt x="20660" y="0"/>
                      <a:pt x="20348" y="0"/>
                      <a:pt x="19829" y="0"/>
                    </a:cubicBezTo>
                    <a:close/>
                  </a:path>
                </a:pathLst>
              </a:custGeom>
              <a:solidFill>
                <a:srgbClr val="D5D5D5"/>
              </a:solidFill>
              <a:ln>
                <a:noFill/>
              </a:ln>
              <a:effectLst/>
              <a:extLst>
                <a:ext uri="{C572A759-6A51-4108-AA02-DFA0A04FC94B}">
                  <ma14:wrappingTextBoxFlag xmlns:ma14="http://schemas.microsoft.com/office/mac/drawingml/2011/main" val="1"/>
                </a:ext>
              </a:extLst>
            </p:spPr>
            <p:txBody>
              <a:bodyPr wrap="square" lIns="19050" tIns="19050" rIns="19050" bIns="19050" numCol="1" anchor="ctr">
                <a:noAutofit/>
              </a:bodyPr>
              <a:lstStyle>
                <a:lvl1pPr algn="ctr" defTabSz="412750">
                  <a:defRPr sz="800">
                    <a:solidFill>
                      <a:srgbClr val="000000"/>
                    </a:solidFill>
                    <a:latin typeface="Helvetica Neue Medium"/>
                    <a:ea typeface="Helvetica Neue Medium"/>
                    <a:cs typeface="Helvetica Neue Medium"/>
                    <a:sym typeface="Helvetica Neue Medium"/>
                  </a:defRPr>
                </a:lvl1pPr>
              </a:lstStyle>
              <a:p>
                <a:pPr/>
                <a:r>
                  <a:t>Tasks and Models</a:t>
                </a:r>
              </a:p>
            </p:txBody>
          </p:sp>
          <p:pic>
            <p:nvPicPr>
              <p:cNvPr id="696" name="Tasks and Models Tasks and Models" descr="Tasks and Models Tasks and Models"/>
              <p:cNvPicPr>
                <a:picLocks noChangeAspect="0"/>
              </p:cNvPicPr>
              <p:nvPr/>
            </p:nvPicPr>
            <p:blipFill>
              <a:blip r:embed="rId6">
                <a:extLst/>
              </a:blip>
              <a:stretch>
                <a:fillRect/>
              </a:stretch>
            </p:blipFill>
            <p:spPr>
              <a:xfrm>
                <a:off x="-1" y="0"/>
                <a:ext cx="1085991" cy="372259"/>
              </a:xfrm>
              <a:prstGeom prst="rect">
                <a:avLst/>
              </a:prstGeom>
              <a:effectLst/>
            </p:spPr>
          </p:pic>
        </p:grpSp>
        <p:grpSp>
          <p:nvGrpSpPr>
            <p:cNvPr id="705" name="Group"/>
            <p:cNvGrpSpPr/>
            <p:nvPr/>
          </p:nvGrpSpPr>
          <p:grpSpPr>
            <a:xfrm>
              <a:off x="201565" y="528346"/>
              <a:ext cx="840742" cy="387768"/>
              <a:chOff x="-17960" y="-17960"/>
              <a:chExt cx="840741" cy="387767"/>
            </a:xfrm>
          </p:grpSpPr>
          <p:grpSp>
            <p:nvGrpSpPr>
              <p:cNvPr id="701" name="Intro to NN"/>
              <p:cNvGrpSpPr/>
              <p:nvPr/>
            </p:nvGrpSpPr>
            <p:grpSpPr>
              <a:xfrm>
                <a:off x="-17961" y="-17961"/>
                <a:ext cx="840742" cy="200964"/>
                <a:chOff x="0" y="0"/>
                <a:chExt cx="840741" cy="200962"/>
              </a:xfrm>
            </p:grpSpPr>
            <p:sp>
              <p:nvSpPr>
                <p:cNvPr id="700" name="Intro to NN"/>
                <p:cNvSpPr/>
                <p:nvPr/>
              </p:nvSpPr>
              <p:spPr>
                <a:xfrm>
                  <a:off x="17960" y="17960"/>
                  <a:ext cx="804821" cy="16504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829" y="0"/>
                      </a:moveTo>
                      <a:lnTo>
                        <a:pt x="1771" y="0"/>
                      </a:lnTo>
                      <a:cubicBezTo>
                        <a:pt x="1252" y="0"/>
                        <a:pt x="940" y="0"/>
                        <a:pt x="732" y="423"/>
                      </a:cubicBezTo>
                      <a:cubicBezTo>
                        <a:pt x="432" y="955"/>
                        <a:pt x="196" y="2107"/>
                        <a:pt x="87" y="3569"/>
                      </a:cubicBezTo>
                      <a:cubicBezTo>
                        <a:pt x="0" y="4583"/>
                        <a:pt x="0" y="6103"/>
                        <a:pt x="0" y="8638"/>
                      </a:cubicBezTo>
                      <a:lnTo>
                        <a:pt x="0" y="12962"/>
                      </a:lnTo>
                      <a:cubicBezTo>
                        <a:pt x="0" y="15497"/>
                        <a:pt x="0" y="17017"/>
                        <a:pt x="87" y="18031"/>
                      </a:cubicBezTo>
                      <a:cubicBezTo>
                        <a:pt x="196" y="19493"/>
                        <a:pt x="432" y="20645"/>
                        <a:pt x="732" y="21177"/>
                      </a:cubicBezTo>
                      <a:cubicBezTo>
                        <a:pt x="940" y="21600"/>
                        <a:pt x="1252" y="21600"/>
                        <a:pt x="1771" y="21600"/>
                      </a:cubicBezTo>
                      <a:lnTo>
                        <a:pt x="19829" y="21600"/>
                      </a:lnTo>
                      <a:cubicBezTo>
                        <a:pt x="20348" y="21600"/>
                        <a:pt x="20660" y="21600"/>
                        <a:pt x="20868" y="21177"/>
                      </a:cubicBezTo>
                      <a:cubicBezTo>
                        <a:pt x="21168" y="20645"/>
                        <a:pt x="21404" y="19493"/>
                        <a:pt x="21513" y="18031"/>
                      </a:cubicBezTo>
                      <a:cubicBezTo>
                        <a:pt x="21600" y="17017"/>
                        <a:pt x="21600" y="15497"/>
                        <a:pt x="21600" y="12962"/>
                      </a:cubicBezTo>
                      <a:lnTo>
                        <a:pt x="21600" y="8638"/>
                      </a:lnTo>
                      <a:cubicBezTo>
                        <a:pt x="21600" y="6103"/>
                        <a:pt x="21600" y="4583"/>
                        <a:pt x="21513" y="3569"/>
                      </a:cubicBezTo>
                      <a:cubicBezTo>
                        <a:pt x="21404" y="2107"/>
                        <a:pt x="21168" y="955"/>
                        <a:pt x="20868" y="423"/>
                      </a:cubicBezTo>
                      <a:cubicBezTo>
                        <a:pt x="20660" y="0"/>
                        <a:pt x="20348" y="0"/>
                        <a:pt x="19829" y="0"/>
                      </a:cubicBezTo>
                      <a:close/>
                    </a:path>
                  </a:pathLst>
                </a:custGeom>
                <a:solidFill>
                  <a:schemeClr val="accent1">
                    <a:lumOff val="2401"/>
                  </a:schemeClr>
                </a:solidFill>
                <a:ln>
                  <a:noFill/>
                </a:ln>
                <a:effectLst/>
                <a:extLst>
                  <a:ext uri="{C572A759-6A51-4108-AA02-DFA0A04FC94B}">
                    <ma14:wrappingTextBoxFlag xmlns:ma14="http://schemas.microsoft.com/office/mac/drawingml/2011/main" val="1"/>
                  </a:ext>
                </a:extLst>
              </p:spPr>
              <p:txBody>
                <a:bodyPr wrap="square" lIns="19050" tIns="19050" rIns="19050" bIns="19050" numCol="1" anchor="ctr">
                  <a:noAutofit/>
                </a:bodyPr>
                <a:lstStyle>
                  <a:lvl1pPr algn="ctr" defTabSz="412750">
                    <a:defRPr sz="600">
                      <a:solidFill>
                        <a:srgbClr val="000000"/>
                      </a:solidFill>
                      <a:latin typeface="Helvetica Neue Medium"/>
                      <a:ea typeface="Helvetica Neue Medium"/>
                      <a:cs typeface="Helvetica Neue Medium"/>
                      <a:sym typeface="Helvetica Neue Medium"/>
                    </a:defRPr>
                  </a:lvl1pPr>
                </a:lstStyle>
                <a:p>
                  <a:pPr/>
                  <a:r>
                    <a:t>Intro to NN</a:t>
                  </a:r>
                </a:p>
              </p:txBody>
            </p:sp>
            <p:pic>
              <p:nvPicPr>
                <p:cNvPr id="699" name="Intro to NN Intro to NN" descr="Intro to NN Intro to NN"/>
                <p:cNvPicPr>
                  <a:picLocks noChangeAspect="0"/>
                </p:cNvPicPr>
                <p:nvPr/>
              </p:nvPicPr>
              <p:blipFill>
                <a:blip r:embed="rId7">
                  <a:extLst/>
                </a:blip>
                <a:stretch>
                  <a:fillRect/>
                </a:stretch>
              </p:blipFill>
              <p:spPr>
                <a:xfrm>
                  <a:off x="-1" y="-1"/>
                  <a:ext cx="840743" cy="200964"/>
                </a:xfrm>
                <a:prstGeom prst="rect">
                  <a:avLst/>
                </a:prstGeom>
                <a:effectLst/>
              </p:spPr>
            </p:pic>
          </p:grpSp>
          <p:grpSp>
            <p:nvGrpSpPr>
              <p:cNvPr id="704" name="VAE"/>
              <p:cNvGrpSpPr/>
              <p:nvPr/>
            </p:nvGrpSpPr>
            <p:grpSpPr>
              <a:xfrm>
                <a:off x="-17961" y="160320"/>
                <a:ext cx="840742" cy="209487"/>
                <a:chOff x="0" y="0"/>
                <a:chExt cx="840741" cy="209486"/>
              </a:xfrm>
            </p:grpSpPr>
            <p:sp>
              <p:nvSpPr>
                <p:cNvPr id="703" name="VAE"/>
                <p:cNvSpPr/>
                <p:nvPr/>
              </p:nvSpPr>
              <p:spPr>
                <a:xfrm>
                  <a:off x="17960" y="17960"/>
                  <a:ext cx="804821" cy="17356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829" y="0"/>
                      </a:moveTo>
                      <a:lnTo>
                        <a:pt x="1771" y="0"/>
                      </a:lnTo>
                      <a:cubicBezTo>
                        <a:pt x="1252" y="0"/>
                        <a:pt x="940" y="0"/>
                        <a:pt x="732" y="403"/>
                      </a:cubicBezTo>
                      <a:cubicBezTo>
                        <a:pt x="432" y="908"/>
                        <a:pt x="196" y="2003"/>
                        <a:pt x="87" y="3393"/>
                      </a:cubicBezTo>
                      <a:cubicBezTo>
                        <a:pt x="0" y="4357"/>
                        <a:pt x="0" y="5804"/>
                        <a:pt x="0" y="8214"/>
                      </a:cubicBezTo>
                      <a:lnTo>
                        <a:pt x="0" y="13386"/>
                      </a:lnTo>
                      <a:cubicBezTo>
                        <a:pt x="0" y="15796"/>
                        <a:pt x="0" y="17243"/>
                        <a:pt x="87" y="18207"/>
                      </a:cubicBezTo>
                      <a:cubicBezTo>
                        <a:pt x="196" y="19597"/>
                        <a:pt x="432" y="20692"/>
                        <a:pt x="732" y="21197"/>
                      </a:cubicBezTo>
                      <a:cubicBezTo>
                        <a:pt x="940" y="21600"/>
                        <a:pt x="1252" y="21600"/>
                        <a:pt x="1771" y="21600"/>
                      </a:cubicBezTo>
                      <a:lnTo>
                        <a:pt x="19829" y="21600"/>
                      </a:lnTo>
                      <a:cubicBezTo>
                        <a:pt x="20348" y="21600"/>
                        <a:pt x="20660" y="21600"/>
                        <a:pt x="20868" y="21197"/>
                      </a:cubicBezTo>
                      <a:cubicBezTo>
                        <a:pt x="21168" y="20692"/>
                        <a:pt x="21404" y="19597"/>
                        <a:pt x="21513" y="18207"/>
                      </a:cubicBezTo>
                      <a:cubicBezTo>
                        <a:pt x="21600" y="17243"/>
                        <a:pt x="21600" y="15796"/>
                        <a:pt x="21600" y="13386"/>
                      </a:cubicBezTo>
                      <a:lnTo>
                        <a:pt x="21600" y="8214"/>
                      </a:lnTo>
                      <a:cubicBezTo>
                        <a:pt x="21600" y="5804"/>
                        <a:pt x="21600" y="4357"/>
                        <a:pt x="21513" y="3393"/>
                      </a:cubicBezTo>
                      <a:cubicBezTo>
                        <a:pt x="21404" y="2003"/>
                        <a:pt x="21168" y="908"/>
                        <a:pt x="20868" y="403"/>
                      </a:cubicBezTo>
                      <a:cubicBezTo>
                        <a:pt x="20660" y="0"/>
                        <a:pt x="20348" y="0"/>
                        <a:pt x="19829" y="0"/>
                      </a:cubicBezTo>
                      <a:close/>
                    </a:path>
                  </a:pathLst>
                </a:custGeom>
                <a:solidFill>
                  <a:schemeClr val="accent1">
                    <a:lumOff val="2401"/>
                  </a:schemeClr>
                </a:solidFill>
                <a:ln>
                  <a:noFill/>
                </a:ln>
                <a:effectLst/>
                <a:extLst>
                  <a:ext uri="{C572A759-6A51-4108-AA02-DFA0A04FC94B}">
                    <ma14:wrappingTextBoxFlag xmlns:ma14="http://schemas.microsoft.com/office/mac/drawingml/2011/main" val="1"/>
                  </a:ext>
                </a:extLst>
              </p:spPr>
              <p:txBody>
                <a:bodyPr wrap="square" lIns="19050" tIns="19050" rIns="19050" bIns="19050" numCol="1" anchor="ctr">
                  <a:noAutofit/>
                </a:bodyPr>
                <a:lstStyle>
                  <a:lvl1pPr algn="ctr" defTabSz="412750">
                    <a:defRPr sz="600">
                      <a:solidFill>
                        <a:srgbClr val="000000"/>
                      </a:solidFill>
                      <a:latin typeface="Helvetica Neue Medium"/>
                      <a:ea typeface="Helvetica Neue Medium"/>
                      <a:cs typeface="Helvetica Neue Medium"/>
                      <a:sym typeface="Helvetica Neue Medium"/>
                    </a:defRPr>
                  </a:lvl1pPr>
                </a:lstStyle>
                <a:p>
                  <a:pPr/>
                  <a:r>
                    <a:t>VAE</a:t>
                  </a:r>
                </a:p>
              </p:txBody>
            </p:sp>
            <p:pic>
              <p:nvPicPr>
                <p:cNvPr id="702" name="VAE VAE" descr="VAE VAE"/>
                <p:cNvPicPr>
                  <a:picLocks noChangeAspect="0"/>
                </p:cNvPicPr>
                <p:nvPr/>
              </p:nvPicPr>
              <p:blipFill>
                <a:blip r:embed="rId8">
                  <a:extLst/>
                </a:blip>
                <a:stretch>
                  <a:fillRect/>
                </a:stretch>
              </p:blipFill>
              <p:spPr>
                <a:xfrm>
                  <a:off x="-1" y="0"/>
                  <a:ext cx="840743" cy="209487"/>
                </a:xfrm>
                <a:prstGeom prst="rect">
                  <a:avLst/>
                </a:prstGeom>
                <a:effectLst/>
              </p:spPr>
            </p:pic>
          </p:grpSp>
        </p:grpSp>
      </p:gr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16" name="Sequence-to-Sequence Models"/>
          <p:cNvSpPr txBox="1"/>
          <p:nvPr>
            <p:ph type="title" idx="4294967295"/>
          </p:nvPr>
        </p:nvSpPr>
        <p:spPr>
          <a:xfrm>
            <a:off x="452437" y="754062"/>
            <a:ext cx="8239126" cy="538107"/>
          </a:xfrm>
          <a:prstGeom prst="rect">
            <a:avLst/>
          </a:prstGeom>
        </p:spPr>
        <p:txBody>
          <a:bodyPr lIns="19050" tIns="19050" rIns="19050" bIns="19050" anchor="t">
            <a:normAutofit fontScale="100000" lnSpcReduction="0"/>
          </a:bodyPr>
          <a:lstStyle>
            <a:lvl1pPr defTabSz="1219169">
              <a:lnSpc>
                <a:spcPct val="80000"/>
              </a:lnSpc>
              <a:defRPr b="1" spc="-53" sz="2700">
                <a:solidFill>
                  <a:srgbClr val="000000"/>
                </a:solidFill>
                <a:latin typeface="Helvetica Neue"/>
                <a:ea typeface="Helvetica Neue"/>
                <a:cs typeface="Helvetica Neue"/>
                <a:sym typeface="Helvetica Neue"/>
              </a:defRPr>
            </a:lvl1pPr>
          </a:lstStyle>
          <a:p>
            <a:pPr/>
            <a:r>
              <a:t>Sequence-to-Sequence Models</a:t>
            </a:r>
          </a:p>
        </p:txBody>
      </p:sp>
      <p:pic>
        <p:nvPicPr>
          <p:cNvPr id="717" name="Image" descr="Image"/>
          <p:cNvPicPr>
            <a:picLocks noChangeAspect="1"/>
          </p:cNvPicPr>
          <p:nvPr/>
        </p:nvPicPr>
        <p:blipFill>
          <a:blip r:embed="rId2">
            <a:extLst/>
          </a:blip>
          <a:stretch>
            <a:fillRect/>
          </a:stretch>
        </p:blipFill>
        <p:spPr>
          <a:xfrm>
            <a:off x="877767" y="1790573"/>
            <a:ext cx="3319782" cy="1972505"/>
          </a:xfrm>
          <a:prstGeom prst="rect">
            <a:avLst/>
          </a:prstGeom>
          <a:ln w="12700">
            <a:miter lim="400000"/>
          </a:ln>
        </p:spPr>
      </p:pic>
      <p:sp>
        <p:nvSpPr>
          <p:cNvPr id="718" name="Source: https://magenta.tensorflow.org/music-vae"/>
          <p:cNvSpPr txBox="1"/>
          <p:nvPr/>
        </p:nvSpPr>
        <p:spPr>
          <a:xfrm>
            <a:off x="1261475" y="3872174"/>
            <a:ext cx="2243337" cy="1270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defRPr sz="800"/>
            </a:pPr>
            <a:r>
              <a:t>Source: </a:t>
            </a:r>
            <a:r>
              <a:rPr u="sng">
                <a:solidFill>
                  <a:srgbClr val="AE4828"/>
                </a:solidFill>
                <a:uFill>
                  <a:solidFill>
                    <a:srgbClr val="AE4828"/>
                  </a:solidFill>
                </a:uFill>
                <a:hlinkClick r:id="rId3" invalidUrl="" action="" tgtFrame="" tooltip="" history="1" highlightClick="0" endSnd="0"/>
              </a:rPr>
              <a:t>https://magenta.tensorflow.org/music-vae</a:t>
            </a:r>
          </a:p>
        </p:txBody>
      </p:sp>
      <p:pic>
        <p:nvPicPr>
          <p:cNvPr id="719" name="MusicVAE: Drum 2-bar &quot;Performance&quot; Interpolation" descr="MusicVAE: Drum 2-bar &quot;Performance&quot; Interpolation"/>
          <p:cNvPicPr>
            <a:picLocks noChangeAspect="0"/>
          </p:cNvPicPr>
          <p:nvPr>
            <a:videoFile xmlns:mc="http://schemas.openxmlformats.org/markup-compatibility/2006" xmlns:aiw="http://developer.apple.com/namespaces/iwork" r:link="rId4" mc:Ignorable="aiw" aiw:title="MusicVAE: Drum 2-bar &quot;Performance&quot; Interpolation" aiw:author="Magenta"/>
          </p:nvPr>
        </p:nvPicPr>
        <p:blipFill>
          <a:blip r:embed="rId5">
            <a:extLst/>
          </a:blip>
          <a:stretch>
            <a:fillRect/>
          </a:stretch>
        </p:blipFill>
        <p:spPr>
          <a:xfrm>
            <a:off x="872150" y="4341452"/>
            <a:ext cx="3168831" cy="1782468"/>
          </a:xfrm>
          <a:prstGeom prst="rect">
            <a:avLst/>
          </a:prstGeom>
        </p:spPr>
      </p:pic>
      <p:sp>
        <p:nvSpPr>
          <p:cNvPr id="720" name="https://youtube.com/watch?v=OsxP4lFp76I"/>
          <p:cNvSpPr/>
          <p:nvPr/>
        </p:nvSpPr>
        <p:spPr>
          <a:xfrm>
            <a:off x="872150" y="6225519"/>
            <a:ext cx="3168831" cy="187592"/>
          </a:xfrm>
          <a:prstGeom prst="roundRect">
            <a:avLst>
              <a:gd name="adj" fmla="val 0"/>
            </a:avLst>
          </a:prstGeom>
          <a:solidFill>
            <a:srgbClr val="000000">
              <a:alpha val="0"/>
            </a:srgbClr>
          </a:solidFill>
          <a:ln w="12700">
            <a:miter lim="400000"/>
          </a:ln>
          <a:extLst>
            <a:ext uri="{C572A759-6A51-4108-AA02-DFA0A04FC94B}">
              <ma14:wrappingTextBoxFlag xmlns:ma14="http://schemas.microsoft.com/office/mac/drawingml/2011/main" val="1"/>
            </a:ext>
          </a:extLst>
        </p:spPr>
        <p:txBody>
          <a:bodyPr lIns="50800" tIns="50800" rIns="50800" bIns="50800"/>
          <a:lstStyle>
            <a:lvl1pPr>
              <a:defRPr sz="700"/>
            </a:lvl1pPr>
          </a:lstStyle>
          <a:p>
            <a:pPr/>
            <a:r>
              <a:t>https://youtube.com/watch?v=OsxP4lFp76I</a:t>
            </a:r>
          </a:p>
        </p:txBody>
      </p:sp>
      <p:pic>
        <p:nvPicPr>
          <p:cNvPr id="721" name="Image" descr="Image"/>
          <p:cNvPicPr>
            <a:picLocks noChangeAspect="1"/>
          </p:cNvPicPr>
          <p:nvPr/>
        </p:nvPicPr>
        <p:blipFill>
          <a:blip r:embed="rId6">
            <a:extLst/>
          </a:blip>
          <a:stretch>
            <a:fillRect/>
          </a:stretch>
        </p:blipFill>
        <p:spPr>
          <a:xfrm>
            <a:off x="4786829" y="2155694"/>
            <a:ext cx="4029773" cy="1242262"/>
          </a:xfrm>
          <a:prstGeom prst="rect">
            <a:avLst/>
          </a:prstGeom>
          <a:ln w="12700">
            <a:miter lim="400000"/>
          </a:ln>
        </p:spPr>
      </p:pic>
      <p:sp>
        <p:nvSpPr>
          <p:cNvPr id="722" name="Gillick, Jon, et al. &quot;Learning to groove with inverse sequence transformations.&quot; International Conference on Machine Learning. PMLR, 2019."/>
          <p:cNvSpPr txBox="1"/>
          <p:nvPr/>
        </p:nvSpPr>
        <p:spPr>
          <a:xfrm>
            <a:off x="4999106" y="3519804"/>
            <a:ext cx="3605220" cy="225277"/>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defRPr sz="800"/>
            </a:pPr>
            <a:r>
              <a:t>Gillick, Jon, et al. "Learning to groove with inverse sequence transformations." </a:t>
            </a:r>
            <a:r>
              <a:rPr i="1"/>
              <a:t>International Conference on Machine Learning</a:t>
            </a:r>
            <a:r>
              <a:t>. PMLR, 2019.</a:t>
            </a:r>
          </a:p>
        </p:txBody>
      </p:sp>
      <p:pic>
        <p:nvPicPr>
          <p:cNvPr id="723" name="Magenta Studio: Drumify Plugin (Bass2Drum)" descr="Magenta Studio: Drumify Plugin (Bass2Drum)"/>
          <p:cNvPicPr>
            <a:picLocks noChangeAspect="0"/>
          </p:cNvPicPr>
          <p:nvPr>
            <a:videoFile xmlns:mc="http://schemas.openxmlformats.org/markup-compatibility/2006" xmlns:aiw="http://developer.apple.com/namespaces/iwork" r:link="rId7" mc:Ignorable="aiw" aiw:title="Magenta Studio: Drumify Plugin (Bass2Drum)" aiw:author="Magenta"/>
          </p:nvPr>
        </p:nvPicPr>
        <p:blipFill>
          <a:blip r:embed="rId8">
            <a:extLst/>
          </a:blip>
          <a:stretch>
            <a:fillRect/>
          </a:stretch>
        </p:blipFill>
        <p:spPr>
          <a:xfrm>
            <a:off x="5217301" y="4341452"/>
            <a:ext cx="3168830" cy="1782468"/>
          </a:xfrm>
          <a:prstGeom prst="rect">
            <a:avLst/>
          </a:prstGeom>
        </p:spPr>
      </p:pic>
      <p:sp>
        <p:nvSpPr>
          <p:cNvPr id="724" name="https://youtube.com/watch?v=x2YLmXzovDo"/>
          <p:cNvSpPr/>
          <p:nvPr/>
        </p:nvSpPr>
        <p:spPr>
          <a:xfrm>
            <a:off x="5217301" y="6225519"/>
            <a:ext cx="3168830" cy="187592"/>
          </a:xfrm>
          <a:prstGeom prst="roundRect">
            <a:avLst>
              <a:gd name="adj" fmla="val 0"/>
            </a:avLst>
          </a:prstGeom>
          <a:solidFill>
            <a:srgbClr val="000000">
              <a:alpha val="0"/>
            </a:srgbClr>
          </a:solidFill>
          <a:ln w="12700">
            <a:miter lim="400000"/>
          </a:ln>
          <a:extLst>
            <a:ext uri="{C572A759-6A51-4108-AA02-DFA0A04FC94B}">
              <ma14:wrappingTextBoxFlag xmlns:ma14="http://schemas.microsoft.com/office/mac/drawingml/2011/main" val="1"/>
            </a:ext>
          </a:extLst>
        </p:spPr>
        <p:txBody>
          <a:bodyPr lIns="50800" tIns="50800" rIns="50800" bIns="50800"/>
          <a:lstStyle>
            <a:lvl1pPr>
              <a:defRPr sz="700"/>
            </a:lvl1pPr>
          </a:lstStyle>
          <a:p>
            <a:pPr/>
            <a:r>
              <a:t>https://youtube.com/watch?v=x2YLmXzovDo</a:t>
            </a:r>
          </a:p>
        </p:txBody>
      </p:sp>
      <p:grpSp>
        <p:nvGrpSpPr>
          <p:cNvPr id="737" name="Group"/>
          <p:cNvGrpSpPr/>
          <p:nvPr/>
        </p:nvGrpSpPr>
        <p:grpSpPr>
          <a:xfrm>
            <a:off x="7534476" y="293959"/>
            <a:ext cx="1279795" cy="1033211"/>
            <a:chOff x="-17960" y="-17960"/>
            <a:chExt cx="1279793" cy="1033209"/>
          </a:xfrm>
        </p:grpSpPr>
        <p:pic>
          <p:nvPicPr>
            <p:cNvPr id="725" name="Rounded Rectangle Rounded rectangle" descr="Rounded Rectangle Rounded rectangle"/>
            <p:cNvPicPr>
              <a:picLocks noChangeAspect="0"/>
            </p:cNvPicPr>
            <p:nvPr/>
          </p:nvPicPr>
          <p:blipFill>
            <a:blip r:embed="rId9">
              <a:extLst/>
            </a:blip>
            <a:stretch>
              <a:fillRect/>
            </a:stretch>
          </p:blipFill>
          <p:spPr>
            <a:xfrm>
              <a:off x="-17961" y="-17961"/>
              <a:ext cx="1279795" cy="1033210"/>
            </a:xfrm>
            <a:prstGeom prst="rect">
              <a:avLst/>
            </a:prstGeom>
            <a:effectLst/>
          </p:spPr>
        </p:pic>
        <p:grpSp>
          <p:nvGrpSpPr>
            <p:cNvPr id="729" name="Tasks and Models"/>
            <p:cNvGrpSpPr/>
            <p:nvPr/>
          </p:nvGrpSpPr>
          <p:grpSpPr>
            <a:xfrm>
              <a:off x="68324" y="143149"/>
              <a:ext cx="1085991" cy="372260"/>
              <a:chOff x="0" y="0"/>
              <a:chExt cx="1085989" cy="372258"/>
            </a:xfrm>
          </p:grpSpPr>
          <p:sp>
            <p:nvSpPr>
              <p:cNvPr id="728" name="Tasks and Models"/>
              <p:cNvSpPr/>
              <p:nvPr/>
            </p:nvSpPr>
            <p:spPr>
              <a:xfrm>
                <a:off x="17960" y="17960"/>
                <a:ext cx="1050070" cy="33633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829" y="0"/>
                    </a:moveTo>
                    <a:lnTo>
                      <a:pt x="1771" y="0"/>
                    </a:lnTo>
                    <a:cubicBezTo>
                      <a:pt x="1252" y="0"/>
                      <a:pt x="940" y="0"/>
                      <a:pt x="732" y="271"/>
                    </a:cubicBezTo>
                    <a:cubicBezTo>
                      <a:pt x="432" y="612"/>
                      <a:pt x="196" y="1349"/>
                      <a:pt x="87" y="2285"/>
                    </a:cubicBezTo>
                    <a:cubicBezTo>
                      <a:pt x="0" y="2934"/>
                      <a:pt x="0" y="3908"/>
                      <a:pt x="0" y="5531"/>
                    </a:cubicBezTo>
                    <a:lnTo>
                      <a:pt x="0" y="16069"/>
                    </a:lnTo>
                    <a:cubicBezTo>
                      <a:pt x="0" y="17692"/>
                      <a:pt x="0" y="18666"/>
                      <a:pt x="87" y="19315"/>
                    </a:cubicBezTo>
                    <a:cubicBezTo>
                      <a:pt x="196" y="20251"/>
                      <a:pt x="432" y="20988"/>
                      <a:pt x="732" y="21329"/>
                    </a:cubicBezTo>
                    <a:cubicBezTo>
                      <a:pt x="940" y="21600"/>
                      <a:pt x="1252" y="21600"/>
                      <a:pt x="1771" y="21600"/>
                    </a:cubicBezTo>
                    <a:lnTo>
                      <a:pt x="19829" y="21600"/>
                    </a:lnTo>
                    <a:cubicBezTo>
                      <a:pt x="20348" y="21600"/>
                      <a:pt x="20660" y="21600"/>
                      <a:pt x="20868" y="21329"/>
                    </a:cubicBezTo>
                    <a:cubicBezTo>
                      <a:pt x="21168" y="20988"/>
                      <a:pt x="21404" y="20251"/>
                      <a:pt x="21513" y="19315"/>
                    </a:cubicBezTo>
                    <a:cubicBezTo>
                      <a:pt x="21600" y="18666"/>
                      <a:pt x="21600" y="17692"/>
                      <a:pt x="21600" y="16069"/>
                    </a:cubicBezTo>
                    <a:lnTo>
                      <a:pt x="21600" y="5531"/>
                    </a:lnTo>
                    <a:cubicBezTo>
                      <a:pt x="21600" y="3908"/>
                      <a:pt x="21600" y="2934"/>
                      <a:pt x="21513" y="2285"/>
                    </a:cubicBezTo>
                    <a:cubicBezTo>
                      <a:pt x="21404" y="1349"/>
                      <a:pt x="21168" y="612"/>
                      <a:pt x="20868" y="271"/>
                    </a:cubicBezTo>
                    <a:cubicBezTo>
                      <a:pt x="20660" y="0"/>
                      <a:pt x="20348" y="0"/>
                      <a:pt x="19829" y="0"/>
                    </a:cubicBezTo>
                    <a:close/>
                  </a:path>
                </a:pathLst>
              </a:custGeom>
              <a:solidFill>
                <a:srgbClr val="D5D5D5"/>
              </a:solidFill>
              <a:ln>
                <a:noFill/>
              </a:ln>
              <a:effectLst/>
              <a:extLst>
                <a:ext uri="{C572A759-6A51-4108-AA02-DFA0A04FC94B}">
                  <ma14:wrappingTextBoxFlag xmlns:ma14="http://schemas.microsoft.com/office/mac/drawingml/2011/main" val="1"/>
                </a:ext>
              </a:extLst>
            </p:spPr>
            <p:txBody>
              <a:bodyPr wrap="square" lIns="19050" tIns="19050" rIns="19050" bIns="19050" numCol="1" anchor="ctr">
                <a:noAutofit/>
              </a:bodyPr>
              <a:lstStyle>
                <a:lvl1pPr algn="ctr" defTabSz="412750">
                  <a:defRPr sz="800">
                    <a:solidFill>
                      <a:srgbClr val="000000"/>
                    </a:solidFill>
                    <a:latin typeface="Helvetica Neue Medium"/>
                    <a:ea typeface="Helvetica Neue Medium"/>
                    <a:cs typeface="Helvetica Neue Medium"/>
                    <a:sym typeface="Helvetica Neue Medium"/>
                  </a:defRPr>
                </a:lvl1pPr>
              </a:lstStyle>
              <a:p>
                <a:pPr/>
                <a:r>
                  <a:t>Tasks and Models</a:t>
                </a:r>
              </a:p>
            </p:txBody>
          </p:sp>
          <p:pic>
            <p:nvPicPr>
              <p:cNvPr id="727" name="Tasks and Models Tasks and Models" descr="Tasks and Models Tasks and Models"/>
              <p:cNvPicPr>
                <a:picLocks noChangeAspect="0"/>
              </p:cNvPicPr>
              <p:nvPr/>
            </p:nvPicPr>
            <p:blipFill>
              <a:blip r:embed="rId10">
                <a:extLst/>
              </a:blip>
              <a:stretch>
                <a:fillRect/>
              </a:stretch>
            </p:blipFill>
            <p:spPr>
              <a:xfrm>
                <a:off x="-1" y="0"/>
                <a:ext cx="1085991" cy="372259"/>
              </a:xfrm>
              <a:prstGeom prst="rect">
                <a:avLst/>
              </a:prstGeom>
              <a:effectLst/>
            </p:spPr>
          </p:pic>
        </p:grpSp>
        <p:grpSp>
          <p:nvGrpSpPr>
            <p:cNvPr id="736" name="Group"/>
            <p:cNvGrpSpPr/>
            <p:nvPr/>
          </p:nvGrpSpPr>
          <p:grpSpPr>
            <a:xfrm>
              <a:off x="201565" y="528346"/>
              <a:ext cx="840742" cy="387768"/>
              <a:chOff x="-17960" y="-17960"/>
              <a:chExt cx="840741" cy="387767"/>
            </a:xfrm>
          </p:grpSpPr>
          <p:grpSp>
            <p:nvGrpSpPr>
              <p:cNvPr id="732" name="Intro to NN"/>
              <p:cNvGrpSpPr/>
              <p:nvPr/>
            </p:nvGrpSpPr>
            <p:grpSpPr>
              <a:xfrm>
                <a:off x="-17961" y="-17961"/>
                <a:ext cx="840742" cy="200964"/>
                <a:chOff x="0" y="0"/>
                <a:chExt cx="840741" cy="200962"/>
              </a:xfrm>
            </p:grpSpPr>
            <p:sp>
              <p:nvSpPr>
                <p:cNvPr id="731" name="Intro to NN"/>
                <p:cNvSpPr/>
                <p:nvPr/>
              </p:nvSpPr>
              <p:spPr>
                <a:xfrm>
                  <a:off x="17960" y="17960"/>
                  <a:ext cx="804821" cy="16504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829" y="0"/>
                      </a:moveTo>
                      <a:lnTo>
                        <a:pt x="1771" y="0"/>
                      </a:lnTo>
                      <a:cubicBezTo>
                        <a:pt x="1252" y="0"/>
                        <a:pt x="940" y="0"/>
                        <a:pt x="732" y="423"/>
                      </a:cubicBezTo>
                      <a:cubicBezTo>
                        <a:pt x="432" y="955"/>
                        <a:pt x="196" y="2107"/>
                        <a:pt x="87" y="3569"/>
                      </a:cubicBezTo>
                      <a:cubicBezTo>
                        <a:pt x="0" y="4583"/>
                        <a:pt x="0" y="6103"/>
                        <a:pt x="0" y="8638"/>
                      </a:cubicBezTo>
                      <a:lnTo>
                        <a:pt x="0" y="12962"/>
                      </a:lnTo>
                      <a:cubicBezTo>
                        <a:pt x="0" y="15497"/>
                        <a:pt x="0" y="17017"/>
                        <a:pt x="87" y="18031"/>
                      </a:cubicBezTo>
                      <a:cubicBezTo>
                        <a:pt x="196" y="19493"/>
                        <a:pt x="432" y="20645"/>
                        <a:pt x="732" y="21177"/>
                      </a:cubicBezTo>
                      <a:cubicBezTo>
                        <a:pt x="940" y="21600"/>
                        <a:pt x="1252" y="21600"/>
                        <a:pt x="1771" y="21600"/>
                      </a:cubicBezTo>
                      <a:lnTo>
                        <a:pt x="19829" y="21600"/>
                      </a:lnTo>
                      <a:cubicBezTo>
                        <a:pt x="20348" y="21600"/>
                        <a:pt x="20660" y="21600"/>
                        <a:pt x="20868" y="21177"/>
                      </a:cubicBezTo>
                      <a:cubicBezTo>
                        <a:pt x="21168" y="20645"/>
                        <a:pt x="21404" y="19493"/>
                        <a:pt x="21513" y="18031"/>
                      </a:cubicBezTo>
                      <a:cubicBezTo>
                        <a:pt x="21600" y="17017"/>
                        <a:pt x="21600" y="15497"/>
                        <a:pt x="21600" y="12962"/>
                      </a:cubicBezTo>
                      <a:lnTo>
                        <a:pt x="21600" y="8638"/>
                      </a:lnTo>
                      <a:cubicBezTo>
                        <a:pt x="21600" y="6103"/>
                        <a:pt x="21600" y="4583"/>
                        <a:pt x="21513" y="3569"/>
                      </a:cubicBezTo>
                      <a:cubicBezTo>
                        <a:pt x="21404" y="2107"/>
                        <a:pt x="21168" y="955"/>
                        <a:pt x="20868" y="423"/>
                      </a:cubicBezTo>
                      <a:cubicBezTo>
                        <a:pt x="20660" y="0"/>
                        <a:pt x="20348" y="0"/>
                        <a:pt x="19829" y="0"/>
                      </a:cubicBezTo>
                      <a:close/>
                    </a:path>
                  </a:pathLst>
                </a:custGeom>
                <a:solidFill>
                  <a:schemeClr val="accent1">
                    <a:lumOff val="2401"/>
                  </a:schemeClr>
                </a:solidFill>
                <a:ln>
                  <a:noFill/>
                </a:ln>
                <a:effectLst/>
                <a:extLst>
                  <a:ext uri="{C572A759-6A51-4108-AA02-DFA0A04FC94B}">
                    <ma14:wrappingTextBoxFlag xmlns:ma14="http://schemas.microsoft.com/office/mac/drawingml/2011/main" val="1"/>
                  </a:ext>
                </a:extLst>
              </p:spPr>
              <p:txBody>
                <a:bodyPr wrap="square" lIns="19050" tIns="19050" rIns="19050" bIns="19050" numCol="1" anchor="ctr">
                  <a:noAutofit/>
                </a:bodyPr>
                <a:lstStyle>
                  <a:lvl1pPr algn="ctr" defTabSz="412750">
                    <a:defRPr sz="600">
                      <a:solidFill>
                        <a:srgbClr val="000000"/>
                      </a:solidFill>
                      <a:latin typeface="Helvetica Neue Medium"/>
                      <a:ea typeface="Helvetica Neue Medium"/>
                      <a:cs typeface="Helvetica Neue Medium"/>
                      <a:sym typeface="Helvetica Neue Medium"/>
                    </a:defRPr>
                  </a:lvl1pPr>
                </a:lstStyle>
                <a:p>
                  <a:pPr/>
                  <a:r>
                    <a:t>Intro to NN</a:t>
                  </a:r>
                </a:p>
              </p:txBody>
            </p:sp>
            <p:pic>
              <p:nvPicPr>
                <p:cNvPr id="730" name="Intro to NN Intro to NN" descr="Intro to NN Intro to NN"/>
                <p:cNvPicPr>
                  <a:picLocks noChangeAspect="0"/>
                </p:cNvPicPr>
                <p:nvPr/>
              </p:nvPicPr>
              <p:blipFill>
                <a:blip r:embed="rId11">
                  <a:extLst/>
                </a:blip>
                <a:stretch>
                  <a:fillRect/>
                </a:stretch>
              </p:blipFill>
              <p:spPr>
                <a:xfrm>
                  <a:off x="-1" y="-1"/>
                  <a:ext cx="840743" cy="200964"/>
                </a:xfrm>
                <a:prstGeom prst="rect">
                  <a:avLst/>
                </a:prstGeom>
                <a:effectLst/>
              </p:spPr>
            </p:pic>
          </p:grpSp>
          <p:grpSp>
            <p:nvGrpSpPr>
              <p:cNvPr id="735" name="VAE"/>
              <p:cNvGrpSpPr/>
              <p:nvPr/>
            </p:nvGrpSpPr>
            <p:grpSpPr>
              <a:xfrm>
                <a:off x="-17961" y="160320"/>
                <a:ext cx="840742" cy="209487"/>
                <a:chOff x="0" y="0"/>
                <a:chExt cx="840741" cy="209486"/>
              </a:xfrm>
            </p:grpSpPr>
            <p:sp>
              <p:nvSpPr>
                <p:cNvPr id="734" name="VAE"/>
                <p:cNvSpPr/>
                <p:nvPr/>
              </p:nvSpPr>
              <p:spPr>
                <a:xfrm>
                  <a:off x="17960" y="17960"/>
                  <a:ext cx="804821" cy="17356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829" y="0"/>
                      </a:moveTo>
                      <a:lnTo>
                        <a:pt x="1771" y="0"/>
                      </a:lnTo>
                      <a:cubicBezTo>
                        <a:pt x="1252" y="0"/>
                        <a:pt x="940" y="0"/>
                        <a:pt x="732" y="403"/>
                      </a:cubicBezTo>
                      <a:cubicBezTo>
                        <a:pt x="432" y="908"/>
                        <a:pt x="196" y="2003"/>
                        <a:pt x="87" y="3393"/>
                      </a:cubicBezTo>
                      <a:cubicBezTo>
                        <a:pt x="0" y="4357"/>
                        <a:pt x="0" y="5804"/>
                        <a:pt x="0" y="8214"/>
                      </a:cubicBezTo>
                      <a:lnTo>
                        <a:pt x="0" y="13386"/>
                      </a:lnTo>
                      <a:cubicBezTo>
                        <a:pt x="0" y="15796"/>
                        <a:pt x="0" y="17243"/>
                        <a:pt x="87" y="18207"/>
                      </a:cubicBezTo>
                      <a:cubicBezTo>
                        <a:pt x="196" y="19597"/>
                        <a:pt x="432" y="20692"/>
                        <a:pt x="732" y="21197"/>
                      </a:cubicBezTo>
                      <a:cubicBezTo>
                        <a:pt x="940" y="21600"/>
                        <a:pt x="1252" y="21600"/>
                        <a:pt x="1771" y="21600"/>
                      </a:cubicBezTo>
                      <a:lnTo>
                        <a:pt x="19829" y="21600"/>
                      </a:lnTo>
                      <a:cubicBezTo>
                        <a:pt x="20348" y="21600"/>
                        <a:pt x="20660" y="21600"/>
                        <a:pt x="20868" y="21197"/>
                      </a:cubicBezTo>
                      <a:cubicBezTo>
                        <a:pt x="21168" y="20692"/>
                        <a:pt x="21404" y="19597"/>
                        <a:pt x="21513" y="18207"/>
                      </a:cubicBezTo>
                      <a:cubicBezTo>
                        <a:pt x="21600" y="17243"/>
                        <a:pt x="21600" y="15796"/>
                        <a:pt x="21600" y="13386"/>
                      </a:cubicBezTo>
                      <a:lnTo>
                        <a:pt x="21600" y="8214"/>
                      </a:lnTo>
                      <a:cubicBezTo>
                        <a:pt x="21600" y="5804"/>
                        <a:pt x="21600" y="4357"/>
                        <a:pt x="21513" y="3393"/>
                      </a:cubicBezTo>
                      <a:cubicBezTo>
                        <a:pt x="21404" y="2003"/>
                        <a:pt x="21168" y="908"/>
                        <a:pt x="20868" y="403"/>
                      </a:cubicBezTo>
                      <a:cubicBezTo>
                        <a:pt x="20660" y="0"/>
                        <a:pt x="20348" y="0"/>
                        <a:pt x="19829" y="0"/>
                      </a:cubicBezTo>
                      <a:close/>
                    </a:path>
                  </a:pathLst>
                </a:custGeom>
                <a:solidFill>
                  <a:schemeClr val="accent1">
                    <a:lumOff val="2401"/>
                  </a:schemeClr>
                </a:solidFill>
                <a:ln>
                  <a:noFill/>
                </a:ln>
                <a:effectLst/>
                <a:extLst>
                  <a:ext uri="{C572A759-6A51-4108-AA02-DFA0A04FC94B}">
                    <ma14:wrappingTextBoxFlag xmlns:ma14="http://schemas.microsoft.com/office/mac/drawingml/2011/main" val="1"/>
                  </a:ext>
                </a:extLst>
              </p:spPr>
              <p:txBody>
                <a:bodyPr wrap="square" lIns="19050" tIns="19050" rIns="19050" bIns="19050" numCol="1" anchor="ctr">
                  <a:noAutofit/>
                </a:bodyPr>
                <a:lstStyle>
                  <a:lvl1pPr algn="ctr" defTabSz="412750">
                    <a:defRPr sz="600">
                      <a:solidFill>
                        <a:srgbClr val="000000"/>
                      </a:solidFill>
                      <a:latin typeface="Helvetica Neue Medium"/>
                      <a:ea typeface="Helvetica Neue Medium"/>
                      <a:cs typeface="Helvetica Neue Medium"/>
                      <a:sym typeface="Helvetica Neue Medium"/>
                    </a:defRPr>
                  </a:lvl1pPr>
                </a:lstStyle>
                <a:p>
                  <a:pPr/>
                  <a:r>
                    <a:t>VAE</a:t>
                  </a:r>
                </a:p>
              </p:txBody>
            </p:sp>
            <p:pic>
              <p:nvPicPr>
                <p:cNvPr id="733" name="VAE VAE" descr="VAE VAE"/>
                <p:cNvPicPr>
                  <a:picLocks noChangeAspect="0"/>
                </p:cNvPicPr>
                <p:nvPr/>
              </p:nvPicPr>
              <p:blipFill>
                <a:blip r:embed="rId12">
                  <a:extLst/>
                </a:blip>
                <a:stretch>
                  <a:fillRect/>
                </a:stretch>
              </p:blipFill>
              <p:spPr>
                <a:xfrm>
                  <a:off x="-1" y="0"/>
                  <a:ext cx="840743" cy="209487"/>
                </a:xfrm>
                <a:prstGeom prst="rect">
                  <a:avLst/>
                </a:prstGeom>
                <a:effectLst/>
              </p:spPr>
            </p:pic>
          </p:grpSp>
        </p:grpSp>
      </p:gr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 fill="hold"/>
                                        <p:tgtEl>
                                          <p:spTgt spid="719"/>
                                        </p:tgtEl>
                                      </p:cBhvr>
                                    </p:cmd>
                                  </p:childTnLst>
                                </p:cTn>
                              </p:par>
                            </p:childTnLst>
                          </p:cTn>
                        </p:par>
                      </p:childTnLst>
                    </p:cTn>
                  </p:par>
                  <p:par>
                    <p:cTn id="7" fill="hold">
                      <p:stCondLst>
                        <p:cond delay="indefinite"/>
                      </p:stCondLst>
                      <p:childTnLst>
                        <p:par>
                          <p:cTn id="8" fill="hold">
                            <p:stCondLst>
                              <p:cond delay="0"/>
                            </p:stCondLst>
                            <p:childTnLst>
                              <p:par>
                                <p:cTn id="9" presetClass="mediacall" nodeType="clickEffect" presetSubtype="0" presetID="1" grpId="2" fill="hold">
                                  <p:stCondLst>
                                    <p:cond delay="0"/>
                                  </p:stCondLst>
                                  <p:childTnLst>
                                    <p:cmd type="call" cmd="playFrom(0.0)">
                                      <p:cBhvr>
                                        <p:cTn id="10" dur="1" fill="hold"/>
                                        <p:tgtEl>
                                          <p:spTgt spid="723"/>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80000">
                <p:cTn id="11" fill="hold" display="0">
                  <p:stCondLst>
                    <p:cond delay="indefinite"/>
                  </p:stCondLst>
                </p:cTn>
                <p:tgtEl>
                  <p:spTgt spid="719"/>
                </p:tgtEl>
              </p:cMediaNode>
            </p:video>
            <p:seq concurrent="1" prevAc="none" nextAc="seek">
              <p:cTn id="12" evtFilter="cancelBubble" nodeType="interactiveSeq" restart="whenNotActive" fill="hold">
                <p:stCondLst>
                  <p:cond delay="0" evt="onClick">
                    <p:tgtEl>
                      <p:spTgt spid="719"/>
                    </p:tgtEl>
                  </p:cond>
                </p:stCondLst>
                <p:endSync delay="0" evt="end">
                  <p:rtn val="all"/>
                </p:endSync>
                <p:childTnLst>
                  <p:par>
                    <p:cTn id="13" fill="hold">
                      <p:stCondLst>
                        <p:cond delay="0"/>
                      </p:stCondLst>
                      <p:childTnLst>
                        <p:par>
                          <p:cTn id="14" fill="hold">
                            <p:stCondLst>
                              <p:cond delay="0"/>
                            </p:stCondLst>
                            <p:childTnLst>
                              <p:par>
                                <p:cTn id="15" presetClass="mediacall" nodeType="clickEffect" presetSubtype="0" presetID="2" fill="hold">
                                  <p:stCondLst>
                                    <p:cond delay="0"/>
                                  </p:stCondLst>
                                  <p:childTnLst>
                                    <p:cmd type="call" cmd="togglePause">
                                      <p:cBhvr>
                                        <p:cTn id="16" dur="1" fill="hold"/>
                                        <p:tgtEl>
                                          <p:spTgt spid="719"/>
                                        </p:tgtEl>
                                      </p:cBhvr>
                                    </p:cmd>
                                  </p:childTnLst>
                                </p:cTn>
                              </p:par>
                            </p:childTnLst>
                          </p:cTn>
                        </p:par>
                      </p:childTnLst>
                    </p:cTn>
                  </p:par>
                </p:childTnLst>
              </p:cTn>
              <p:nextCondLst>
                <p:cond delay="0" evt="onClick">
                  <p:tgtEl>
                    <p:spTgt spid="719"/>
                  </p:tgtEl>
                </p:cond>
              </p:nextCondLst>
            </p:seq>
            <p:video fullScrn="0">
              <p:cMediaNode mute="0" showWhenStopped="1" numSld="1" vol="80000">
                <p:cTn id="17" fill="hold" display="0">
                  <p:stCondLst>
                    <p:cond delay="indefinite"/>
                  </p:stCondLst>
                </p:cTn>
                <p:tgtEl>
                  <p:spTgt spid="723"/>
                </p:tgtEl>
              </p:cMediaNode>
            </p:video>
            <p:seq concurrent="1" prevAc="none" nextAc="seek">
              <p:cTn id="18" evtFilter="cancelBubble" nodeType="interactiveSeq" restart="whenNotActive" fill="hold">
                <p:stCondLst>
                  <p:cond delay="0" evt="onClick">
                    <p:tgtEl>
                      <p:spTgt spid="723"/>
                    </p:tgtEl>
                  </p:cond>
                </p:stCondLst>
                <p:endSync delay="0" evt="end">
                  <p:rtn val="all"/>
                </p:endSync>
                <p:childTnLst>
                  <p:par>
                    <p:cTn id="19" fill="hold">
                      <p:stCondLst>
                        <p:cond delay="0"/>
                      </p:stCondLst>
                      <p:childTnLst>
                        <p:par>
                          <p:cTn id="20" fill="hold">
                            <p:stCondLst>
                              <p:cond delay="0"/>
                            </p:stCondLst>
                            <p:childTnLst>
                              <p:par>
                                <p:cTn id="21" presetClass="mediacall" nodeType="clickEffect" presetSubtype="0" presetID="2" fill="hold">
                                  <p:stCondLst>
                                    <p:cond delay="0"/>
                                  </p:stCondLst>
                                  <p:childTnLst>
                                    <p:cmd type="call" cmd="togglePause">
                                      <p:cBhvr>
                                        <p:cTn id="22" dur="1" fill="hold"/>
                                        <p:tgtEl>
                                          <p:spTgt spid="723"/>
                                        </p:tgtEl>
                                      </p:cBhvr>
                                    </p:cmd>
                                  </p:childTnLst>
                                </p:cTn>
                              </p:par>
                            </p:childTnLst>
                          </p:cTn>
                        </p:par>
                      </p:childTnLst>
                    </p:cTn>
                  </p:par>
                </p:childTnLst>
              </p:cTn>
              <p:nextCondLst>
                <p:cond delay="0" evt="onClick">
                  <p:tgtEl>
                    <p:spTgt spid="723"/>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39" name="MuseGAN"/>
          <p:cNvSpPr txBox="1"/>
          <p:nvPr>
            <p:ph type="title" idx="4294967295"/>
          </p:nvPr>
        </p:nvSpPr>
        <p:spPr>
          <a:xfrm>
            <a:off x="452437" y="754062"/>
            <a:ext cx="8239126" cy="538107"/>
          </a:xfrm>
          <a:prstGeom prst="rect">
            <a:avLst/>
          </a:prstGeom>
        </p:spPr>
        <p:txBody>
          <a:bodyPr lIns="19050" tIns="19050" rIns="19050" bIns="19050" anchor="t">
            <a:normAutofit fontScale="100000" lnSpcReduction="0"/>
          </a:bodyPr>
          <a:lstStyle>
            <a:lvl1pPr defTabSz="1219169">
              <a:lnSpc>
                <a:spcPct val="80000"/>
              </a:lnSpc>
              <a:defRPr b="1" spc="-53" sz="2700">
                <a:solidFill>
                  <a:srgbClr val="000000"/>
                </a:solidFill>
                <a:latin typeface="Helvetica Neue"/>
                <a:ea typeface="Helvetica Neue"/>
                <a:cs typeface="Helvetica Neue"/>
                <a:sym typeface="Helvetica Neue"/>
              </a:defRPr>
            </a:lvl1pPr>
          </a:lstStyle>
          <a:p>
            <a:pPr/>
            <a:r>
              <a:t>MuseGAN</a:t>
            </a:r>
          </a:p>
        </p:txBody>
      </p:sp>
      <p:grpSp>
        <p:nvGrpSpPr>
          <p:cNvPr id="742" name="Group"/>
          <p:cNvGrpSpPr/>
          <p:nvPr/>
        </p:nvGrpSpPr>
        <p:grpSpPr>
          <a:xfrm>
            <a:off x="947202" y="1870283"/>
            <a:ext cx="5086533" cy="3312699"/>
            <a:chOff x="0" y="0"/>
            <a:chExt cx="5086531" cy="3312697"/>
          </a:xfrm>
        </p:grpSpPr>
        <p:pic>
          <p:nvPicPr>
            <p:cNvPr id="740" name="Image" descr="Image"/>
            <p:cNvPicPr>
              <a:picLocks noChangeAspect="1"/>
            </p:cNvPicPr>
            <p:nvPr/>
          </p:nvPicPr>
          <p:blipFill>
            <a:blip r:embed="rId2">
              <a:extLst/>
            </a:blip>
            <a:stretch>
              <a:fillRect/>
            </a:stretch>
          </p:blipFill>
          <p:spPr>
            <a:xfrm>
              <a:off x="0" y="0"/>
              <a:ext cx="5086532" cy="2505715"/>
            </a:xfrm>
            <a:prstGeom prst="rect">
              <a:avLst/>
            </a:prstGeom>
            <a:ln w="12700" cap="flat">
              <a:noFill/>
              <a:miter lim="400000"/>
            </a:ln>
            <a:effectLst/>
          </p:spPr>
        </p:pic>
        <p:sp>
          <p:nvSpPr>
            <p:cNvPr id="741" name="Caption"/>
            <p:cNvSpPr/>
            <p:nvPr/>
          </p:nvSpPr>
          <p:spPr>
            <a:xfrm>
              <a:off x="0" y="2607314"/>
              <a:ext cx="5086532" cy="705384"/>
            </a:xfrm>
            <a:prstGeom prst="roundRect">
              <a:avLst>
                <a:gd name="adj" fmla="val 0"/>
              </a:avLst>
            </a:prstGeom>
            <a:solidFill>
              <a:srgbClr val="000000">
                <a:alpha val="0"/>
              </a:srgbClr>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t">
              <a:noAutofit/>
            </a:bodyPr>
            <a:lstStyle/>
            <a:p>
              <a:pPr/>
              <a:r>
                <a:t>Image from </a:t>
              </a:r>
              <a:r>
                <a:rPr u="sng">
                  <a:solidFill>
                    <a:srgbClr val="AE4828"/>
                  </a:solidFill>
                  <a:uFill>
                    <a:solidFill>
                      <a:srgbClr val="AE4828"/>
                    </a:solidFill>
                  </a:uFill>
                  <a:hlinkClick r:id="rId3" invalidUrl="" action="" tgtFrame="" tooltip="" history="1" highlightClick="0" endSnd="0"/>
                </a:rPr>
                <a:t>https://salu133445.github.io/musegan/pdf/musegan-aaai2018-slides.pdf</a:t>
              </a:r>
            </a:p>
          </p:txBody>
        </p:sp>
      </p:grpSp>
      <p:pic>
        <p:nvPicPr>
          <p:cNvPr id="743" name="Best samples of MuseGAN" descr="Best samples of MuseGAN"/>
          <p:cNvPicPr>
            <a:picLocks noChangeAspect="0"/>
          </p:cNvPicPr>
          <p:nvPr>
            <a:videoFile xmlns:mc="http://schemas.openxmlformats.org/markup-compatibility/2006" xmlns:aiw="http://developer.apple.com/namespaces/iwork" r:link="rId4" mc:Ignorable="aiw" aiw:title="Best samples of MuseGAN" aiw:author="Hao-Wen Dong"/>
          </p:nvPr>
        </p:nvPicPr>
        <p:blipFill>
          <a:blip r:embed="rId5">
            <a:extLst/>
          </a:blip>
          <a:stretch>
            <a:fillRect/>
          </a:stretch>
        </p:blipFill>
        <p:spPr>
          <a:xfrm>
            <a:off x="5774883" y="4444926"/>
            <a:ext cx="3021574" cy="1699636"/>
          </a:xfrm>
          <a:prstGeom prst="rect">
            <a:avLst/>
          </a:prstGeom>
        </p:spPr>
      </p:pic>
      <p:sp>
        <p:nvSpPr>
          <p:cNvPr id="744" name="https://youtube.com/watch?v=0aN9tKNCYxM"/>
          <p:cNvSpPr/>
          <p:nvPr/>
        </p:nvSpPr>
        <p:spPr>
          <a:xfrm>
            <a:off x="5774883" y="6246161"/>
            <a:ext cx="3021574" cy="237146"/>
          </a:xfrm>
          <a:prstGeom prst="roundRect">
            <a:avLst>
              <a:gd name="adj" fmla="val 0"/>
            </a:avLst>
          </a:prstGeom>
          <a:solidFill>
            <a:srgbClr val="000000">
              <a:alpha val="0"/>
            </a:srgbClr>
          </a:solidFill>
          <a:ln w="12700">
            <a:miter lim="400000"/>
          </a:ln>
          <a:extLst>
            <a:ext uri="{C572A759-6A51-4108-AA02-DFA0A04FC94B}">
              <ma14:wrappingTextBoxFlag xmlns:ma14="http://schemas.microsoft.com/office/mac/drawingml/2011/main" val="1"/>
            </a:ext>
          </a:extLst>
        </p:spPr>
        <p:txBody>
          <a:bodyPr lIns="50800" tIns="50800" rIns="50800" bIns="50800"/>
          <a:lstStyle/>
          <a:p>
            <a:pPr>
              <a:defRPr sz="1000"/>
            </a:pPr>
            <a:r>
              <a:rPr u="sng">
                <a:solidFill>
                  <a:srgbClr val="AE4828"/>
                </a:solidFill>
                <a:uFill>
                  <a:solidFill>
                    <a:srgbClr val="AE4828"/>
                  </a:solidFill>
                </a:uFill>
                <a:hlinkClick r:id="rId6" invalidUrl="" action="" tgtFrame="" tooltip="" history="1" highlightClick="0" endSnd="0"/>
              </a:rPr>
              <a:t>https://youtube.com/watch?v=0aN9tKNCYxM</a:t>
            </a:r>
            <a:r>
              <a:t> </a:t>
            </a:r>
          </a:p>
        </p:txBody>
      </p:sp>
      <p:grpSp>
        <p:nvGrpSpPr>
          <p:cNvPr id="757" name="Group"/>
          <p:cNvGrpSpPr/>
          <p:nvPr/>
        </p:nvGrpSpPr>
        <p:grpSpPr>
          <a:xfrm>
            <a:off x="7534476" y="293959"/>
            <a:ext cx="1279795" cy="1033211"/>
            <a:chOff x="-17960" y="-17960"/>
            <a:chExt cx="1279793" cy="1033209"/>
          </a:xfrm>
        </p:grpSpPr>
        <p:pic>
          <p:nvPicPr>
            <p:cNvPr id="745" name="Rounded Rectangle Rounded rectangle" descr="Rounded Rectangle Rounded rectangle"/>
            <p:cNvPicPr>
              <a:picLocks noChangeAspect="0"/>
            </p:cNvPicPr>
            <p:nvPr/>
          </p:nvPicPr>
          <p:blipFill>
            <a:blip r:embed="rId7">
              <a:extLst/>
            </a:blip>
            <a:stretch>
              <a:fillRect/>
            </a:stretch>
          </p:blipFill>
          <p:spPr>
            <a:xfrm>
              <a:off x="-17961" y="-17961"/>
              <a:ext cx="1279795" cy="1033210"/>
            </a:xfrm>
            <a:prstGeom prst="rect">
              <a:avLst/>
            </a:prstGeom>
            <a:effectLst/>
          </p:spPr>
        </p:pic>
        <p:grpSp>
          <p:nvGrpSpPr>
            <p:cNvPr id="749" name="Tasks and Models"/>
            <p:cNvGrpSpPr/>
            <p:nvPr/>
          </p:nvGrpSpPr>
          <p:grpSpPr>
            <a:xfrm>
              <a:off x="68324" y="143149"/>
              <a:ext cx="1085991" cy="372260"/>
              <a:chOff x="0" y="0"/>
              <a:chExt cx="1085989" cy="372258"/>
            </a:xfrm>
          </p:grpSpPr>
          <p:sp>
            <p:nvSpPr>
              <p:cNvPr id="748" name="Tasks and Models"/>
              <p:cNvSpPr/>
              <p:nvPr/>
            </p:nvSpPr>
            <p:spPr>
              <a:xfrm>
                <a:off x="17960" y="17960"/>
                <a:ext cx="1050070" cy="33633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829" y="0"/>
                    </a:moveTo>
                    <a:lnTo>
                      <a:pt x="1771" y="0"/>
                    </a:lnTo>
                    <a:cubicBezTo>
                      <a:pt x="1252" y="0"/>
                      <a:pt x="940" y="0"/>
                      <a:pt x="732" y="271"/>
                    </a:cubicBezTo>
                    <a:cubicBezTo>
                      <a:pt x="432" y="612"/>
                      <a:pt x="196" y="1349"/>
                      <a:pt x="87" y="2285"/>
                    </a:cubicBezTo>
                    <a:cubicBezTo>
                      <a:pt x="0" y="2934"/>
                      <a:pt x="0" y="3908"/>
                      <a:pt x="0" y="5531"/>
                    </a:cubicBezTo>
                    <a:lnTo>
                      <a:pt x="0" y="16069"/>
                    </a:lnTo>
                    <a:cubicBezTo>
                      <a:pt x="0" y="17692"/>
                      <a:pt x="0" y="18666"/>
                      <a:pt x="87" y="19315"/>
                    </a:cubicBezTo>
                    <a:cubicBezTo>
                      <a:pt x="196" y="20251"/>
                      <a:pt x="432" y="20988"/>
                      <a:pt x="732" y="21329"/>
                    </a:cubicBezTo>
                    <a:cubicBezTo>
                      <a:pt x="940" y="21600"/>
                      <a:pt x="1252" y="21600"/>
                      <a:pt x="1771" y="21600"/>
                    </a:cubicBezTo>
                    <a:lnTo>
                      <a:pt x="19829" y="21600"/>
                    </a:lnTo>
                    <a:cubicBezTo>
                      <a:pt x="20348" y="21600"/>
                      <a:pt x="20660" y="21600"/>
                      <a:pt x="20868" y="21329"/>
                    </a:cubicBezTo>
                    <a:cubicBezTo>
                      <a:pt x="21168" y="20988"/>
                      <a:pt x="21404" y="20251"/>
                      <a:pt x="21513" y="19315"/>
                    </a:cubicBezTo>
                    <a:cubicBezTo>
                      <a:pt x="21600" y="18666"/>
                      <a:pt x="21600" y="17692"/>
                      <a:pt x="21600" y="16069"/>
                    </a:cubicBezTo>
                    <a:lnTo>
                      <a:pt x="21600" y="5531"/>
                    </a:lnTo>
                    <a:cubicBezTo>
                      <a:pt x="21600" y="3908"/>
                      <a:pt x="21600" y="2934"/>
                      <a:pt x="21513" y="2285"/>
                    </a:cubicBezTo>
                    <a:cubicBezTo>
                      <a:pt x="21404" y="1349"/>
                      <a:pt x="21168" y="612"/>
                      <a:pt x="20868" y="271"/>
                    </a:cubicBezTo>
                    <a:cubicBezTo>
                      <a:pt x="20660" y="0"/>
                      <a:pt x="20348" y="0"/>
                      <a:pt x="19829" y="0"/>
                    </a:cubicBezTo>
                    <a:close/>
                  </a:path>
                </a:pathLst>
              </a:custGeom>
              <a:solidFill>
                <a:srgbClr val="D5D5D5"/>
              </a:solidFill>
              <a:ln>
                <a:noFill/>
              </a:ln>
              <a:effectLst/>
              <a:extLst>
                <a:ext uri="{C572A759-6A51-4108-AA02-DFA0A04FC94B}">
                  <ma14:wrappingTextBoxFlag xmlns:ma14="http://schemas.microsoft.com/office/mac/drawingml/2011/main" val="1"/>
                </a:ext>
              </a:extLst>
            </p:spPr>
            <p:txBody>
              <a:bodyPr wrap="square" lIns="19050" tIns="19050" rIns="19050" bIns="19050" numCol="1" anchor="ctr">
                <a:noAutofit/>
              </a:bodyPr>
              <a:lstStyle>
                <a:lvl1pPr algn="ctr" defTabSz="412750">
                  <a:defRPr sz="800">
                    <a:solidFill>
                      <a:srgbClr val="000000"/>
                    </a:solidFill>
                    <a:latin typeface="Helvetica Neue Medium"/>
                    <a:ea typeface="Helvetica Neue Medium"/>
                    <a:cs typeface="Helvetica Neue Medium"/>
                    <a:sym typeface="Helvetica Neue Medium"/>
                  </a:defRPr>
                </a:lvl1pPr>
              </a:lstStyle>
              <a:p>
                <a:pPr/>
                <a:r>
                  <a:t>Tasks and Models</a:t>
                </a:r>
              </a:p>
            </p:txBody>
          </p:sp>
          <p:pic>
            <p:nvPicPr>
              <p:cNvPr id="747" name="Tasks and Models Tasks and Models" descr="Tasks and Models Tasks and Models"/>
              <p:cNvPicPr>
                <a:picLocks noChangeAspect="0"/>
              </p:cNvPicPr>
              <p:nvPr/>
            </p:nvPicPr>
            <p:blipFill>
              <a:blip r:embed="rId8">
                <a:extLst/>
              </a:blip>
              <a:stretch>
                <a:fillRect/>
              </a:stretch>
            </p:blipFill>
            <p:spPr>
              <a:xfrm>
                <a:off x="-1" y="0"/>
                <a:ext cx="1085991" cy="372259"/>
              </a:xfrm>
              <a:prstGeom prst="rect">
                <a:avLst/>
              </a:prstGeom>
              <a:effectLst/>
            </p:spPr>
          </p:pic>
        </p:grpSp>
        <p:grpSp>
          <p:nvGrpSpPr>
            <p:cNvPr id="756" name="Group"/>
            <p:cNvGrpSpPr/>
            <p:nvPr/>
          </p:nvGrpSpPr>
          <p:grpSpPr>
            <a:xfrm>
              <a:off x="201565" y="528346"/>
              <a:ext cx="840742" cy="387768"/>
              <a:chOff x="-17960" y="-17960"/>
              <a:chExt cx="840741" cy="387767"/>
            </a:xfrm>
          </p:grpSpPr>
          <p:grpSp>
            <p:nvGrpSpPr>
              <p:cNvPr id="752" name="Intro to NN"/>
              <p:cNvGrpSpPr/>
              <p:nvPr/>
            </p:nvGrpSpPr>
            <p:grpSpPr>
              <a:xfrm>
                <a:off x="-17961" y="-17961"/>
                <a:ext cx="840742" cy="200964"/>
                <a:chOff x="0" y="0"/>
                <a:chExt cx="840741" cy="200962"/>
              </a:xfrm>
            </p:grpSpPr>
            <p:sp>
              <p:nvSpPr>
                <p:cNvPr id="751" name="Intro to NN"/>
                <p:cNvSpPr/>
                <p:nvPr/>
              </p:nvSpPr>
              <p:spPr>
                <a:xfrm>
                  <a:off x="17960" y="17960"/>
                  <a:ext cx="804821" cy="16504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829" y="0"/>
                      </a:moveTo>
                      <a:lnTo>
                        <a:pt x="1771" y="0"/>
                      </a:lnTo>
                      <a:cubicBezTo>
                        <a:pt x="1252" y="0"/>
                        <a:pt x="940" y="0"/>
                        <a:pt x="732" y="423"/>
                      </a:cubicBezTo>
                      <a:cubicBezTo>
                        <a:pt x="432" y="955"/>
                        <a:pt x="196" y="2107"/>
                        <a:pt x="87" y="3569"/>
                      </a:cubicBezTo>
                      <a:cubicBezTo>
                        <a:pt x="0" y="4583"/>
                        <a:pt x="0" y="6103"/>
                        <a:pt x="0" y="8638"/>
                      </a:cubicBezTo>
                      <a:lnTo>
                        <a:pt x="0" y="12962"/>
                      </a:lnTo>
                      <a:cubicBezTo>
                        <a:pt x="0" y="15497"/>
                        <a:pt x="0" y="17017"/>
                        <a:pt x="87" y="18031"/>
                      </a:cubicBezTo>
                      <a:cubicBezTo>
                        <a:pt x="196" y="19493"/>
                        <a:pt x="432" y="20645"/>
                        <a:pt x="732" y="21177"/>
                      </a:cubicBezTo>
                      <a:cubicBezTo>
                        <a:pt x="940" y="21600"/>
                        <a:pt x="1252" y="21600"/>
                        <a:pt x="1771" y="21600"/>
                      </a:cubicBezTo>
                      <a:lnTo>
                        <a:pt x="19829" y="21600"/>
                      </a:lnTo>
                      <a:cubicBezTo>
                        <a:pt x="20348" y="21600"/>
                        <a:pt x="20660" y="21600"/>
                        <a:pt x="20868" y="21177"/>
                      </a:cubicBezTo>
                      <a:cubicBezTo>
                        <a:pt x="21168" y="20645"/>
                        <a:pt x="21404" y="19493"/>
                        <a:pt x="21513" y="18031"/>
                      </a:cubicBezTo>
                      <a:cubicBezTo>
                        <a:pt x="21600" y="17017"/>
                        <a:pt x="21600" y="15497"/>
                        <a:pt x="21600" y="12962"/>
                      </a:cubicBezTo>
                      <a:lnTo>
                        <a:pt x="21600" y="8638"/>
                      </a:lnTo>
                      <a:cubicBezTo>
                        <a:pt x="21600" y="6103"/>
                        <a:pt x="21600" y="4583"/>
                        <a:pt x="21513" y="3569"/>
                      </a:cubicBezTo>
                      <a:cubicBezTo>
                        <a:pt x="21404" y="2107"/>
                        <a:pt x="21168" y="955"/>
                        <a:pt x="20868" y="423"/>
                      </a:cubicBezTo>
                      <a:cubicBezTo>
                        <a:pt x="20660" y="0"/>
                        <a:pt x="20348" y="0"/>
                        <a:pt x="19829" y="0"/>
                      </a:cubicBezTo>
                      <a:close/>
                    </a:path>
                  </a:pathLst>
                </a:custGeom>
                <a:solidFill>
                  <a:schemeClr val="accent1">
                    <a:lumOff val="2401"/>
                  </a:schemeClr>
                </a:solidFill>
                <a:ln>
                  <a:noFill/>
                </a:ln>
                <a:effectLst/>
                <a:extLst>
                  <a:ext uri="{C572A759-6A51-4108-AA02-DFA0A04FC94B}">
                    <ma14:wrappingTextBoxFlag xmlns:ma14="http://schemas.microsoft.com/office/mac/drawingml/2011/main" val="1"/>
                  </a:ext>
                </a:extLst>
              </p:spPr>
              <p:txBody>
                <a:bodyPr wrap="square" lIns="19050" tIns="19050" rIns="19050" bIns="19050" numCol="1" anchor="ctr">
                  <a:noAutofit/>
                </a:bodyPr>
                <a:lstStyle>
                  <a:lvl1pPr algn="ctr" defTabSz="412750">
                    <a:defRPr sz="600">
                      <a:solidFill>
                        <a:srgbClr val="000000"/>
                      </a:solidFill>
                      <a:latin typeface="Helvetica Neue Medium"/>
                      <a:ea typeface="Helvetica Neue Medium"/>
                      <a:cs typeface="Helvetica Neue Medium"/>
                      <a:sym typeface="Helvetica Neue Medium"/>
                    </a:defRPr>
                  </a:lvl1pPr>
                </a:lstStyle>
                <a:p>
                  <a:pPr/>
                  <a:r>
                    <a:t>Intro to NN</a:t>
                  </a:r>
                </a:p>
              </p:txBody>
            </p:sp>
            <p:pic>
              <p:nvPicPr>
                <p:cNvPr id="750" name="Intro to NN Intro to NN" descr="Intro to NN Intro to NN"/>
                <p:cNvPicPr>
                  <a:picLocks noChangeAspect="0"/>
                </p:cNvPicPr>
                <p:nvPr/>
              </p:nvPicPr>
              <p:blipFill>
                <a:blip r:embed="rId9">
                  <a:extLst/>
                </a:blip>
                <a:stretch>
                  <a:fillRect/>
                </a:stretch>
              </p:blipFill>
              <p:spPr>
                <a:xfrm>
                  <a:off x="-1" y="-1"/>
                  <a:ext cx="840743" cy="200964"/>
                </a:xfrm>
                <a:prstGeom prst="rect">
                  <a:avLst/>
                </a:prstGeom>
                <a:effectLst/>
              </p:spPr>
            </p:pic>
          </p:grpSp>
          <p:grpSp>
            <p:nvGrpSpPr>
              <p:cNvPr id="755" name="VAE"/>
              <p:cNvGrpSpPr/>
              <p:nvPr/>
            </p:nvGrpSpPr>
            <p:grpSpPr>
              <a:xfrm>
                <a:off x="-17961" y="160320"/>
                <a:ext cx="840742" cy="209487"/>
                <a:chOff x="0" y="0"/>
                <a:chExt cx="840741" cy="209486"/>
              </a:xfrm>
            </p:grpSpPr>
            <p:sp>
              <p:nvSpPr>
                <p:cNvPr id="754" name="VAE"/>
                <p:cNvSpPr/>
                <p:nvPr/>
              </p:nvSpPr>
              <p:spPr>
                <a:xfrm>
                  <a:off x="17960" y="17960"/>
                  <a:ext cx="804821" cy="17356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829" y="0"/>
                      </a:moveTo>
                      <a:lnTo>
                        <a:pt x="1771" y="0"/>
                      </a:lnTo>
                      <a:cubicBezTo>
                        <a:pt x="1252" y="0"/>
                        <a:pt x="940" y="0"/>
                        <a:pt x="732" y="403"/>
                      </a:cubicBezTo>
                      <a:cubicBezTo>
                        <a:pt x="432" y="908"/>
                        <a:pt x="196" y="2003"/>
                        <a:pt x="87" y="3393"/>
                      </a:cubicBezTo>
                      <a:cubicBezTo>
                        <a:pt x="0" y="4357"/>
                        <a:pt x="0" y="5804"/>
                        <a:pt x="0" y="8214"/>
                      </a:cubicBezTo>
                      <a:lnTo>
                        <a:pt x="0" y="13386"/>
                      </a:lnTo>
                      <a:cubicBezTo>
                        <a:pt x="0" y="15796"/>
                        <a:pt x="0" y="17243"/>
                        <a:pt x="87" y="18207"/>
                      </a:cubicBezTo>
                      <a:cubicBezTo>
                        <a:pt x="196" y="19597"/>
                        <a:pt x="432" y="20692"/>
                        <a:pt x="732" y="21197"/>
                      </a:cubicBezTo>
                      <a:cubicBezTo>
                        <a:pt x="940" y="21600"/>
                        <a:pt x="1252" y="21600"/>
                        <a:pt x="1771" y="21600"/>
                      </a:cubicBezTo>
                      <a:lnTo>
                        <a:pt x="19829" y="21600"/>
                      </a:lnTo>
                      <a:cubicBezTo>
                        <a:pt x="20348" y="21600"/>
                        <a:pt x="20660" y="21600"/>
                        <a:pt x="20868" y="21197"/>
                      </a:cubicBezTo>
                      <a:cubicBezTo>
                        <a:pt x="21168" y="20692"/>
                        <a:pt x="21404" y="19597"/>
                        <a:pt x="21513" y="18207"/>
                      </a:cubicBezTo>
                      <a:cubicBezTo>
                        <a:pt x="21600" y="17243"/>
                        <a:pt x="21600" y="15796"/>
                        <a:pt x="21600" y="13386"/>
                      </a:cubicBezTo>
                      <a:lnTo>
                        <a:pt x="21600" y="8214"/>
                      </a:lnTo>
                      <a:cubicBezTo>
                        <a:pt x="21600" y="5804"/>
                        <a:pt x="21600" y="4357"/>
                        <a:pt x="21513" y="3393"/>
                      </a:cubicBezTo>
                      <a:cubicBezTo>
                        <a:pt x="21404" y="2003"/>
                        <a:pt x="21168" y="908"/>
                        <a:pt x="20868" y="403"/>
                      </a:cubicBezTo>
                      <a:cubicBezTo>
                        <a:pt x="20660" y="0"/>
                        <a:pt x="20348" y="0"/>
                        <a:pt x="19829" y="0"/>
                      </a:cubicBezTo>
                      <a:close/>
                    </a:path>
                  </a:pathLst>
                </a:custGeom>
                <a:solidFill>
                  <a:schemeClr val="accent1">
                    <a:lumOff val="2401"/>
                  </a:schemeClr>
                </a:solidFill>
                <a:ln>
                  <a:noFill/>
                </a:ln>
                <a:effectLst/>
                <a:extLst>
                  <a:ext uri="{C572A759-6A51-4108-AA02-DFA0A04FC94B}">
                    <ma14:wrappingTextBoxFlag xmlns:ma14="http://schemas.microsoft.com/office/mac/drawingml/2011/main" val="1"/>
                  </a:ext>
                </a:extLst>
              </p:spPr>
              <p:txBody>
                <a:bodyPr wrap="square" lIns="19050" tIns="19050" rIns="19050" bIns="19050" numCol="1" anchor="ctr">
                  <a:noAutofit/>
                </a:bodyPr>
                <a:lstStyle>
                  <a:lvl1pPr algn="ctr" defTabSz="412750">
                    <a:defRPr sz="600">
                      <a:solidFill>
                        <a:srgbClr val="000000"/>
                      </a:solidFill>
                      <a:latin typeface="Helvetica Neue Medium"/>
                      <a:ea typeface="Helvetica Neue Medium"/>
                      <a:cs typeface="Helvetica Neue Medium"/>
                      <a:sym typeface="Helvetica Neue Medium"/>
                    </a:defRPr>
                  </a:lvl1pPr>
                </a:lstStyle>
                <a:p>
                  <a:pPr/>
                  <a:r>
                    <a:t>VAE</a:t>
                  </a:r>
                </a:p>
              </p:txBody>
            </p:sp>
            <p:pic>
              <p:nvPicPr>
                <p:cNvPr id="753" name="VAE VAE" descr="VAE VAE"/>
                <p:cNvPicPr>
                  <a:picLocks noChangeAspect="0"/>
                </p:cNvPicPr>
                <p:nvPr/>
              </p:nvPicPr>
              <p:blipFill>
                <a:blip r:embed="rId10">
                  <a:extLst/>
                </a:blip>
                <a:stretch>
                  <a:fillRect/>
                </a:stretch>
              </p:blipFill>
              <p:spPr>
                <a:xfrm>
                  <a:off x="-1" y="0"/>
                  <a:ext cx="840743" cy="209487"/>
                </a:xfrm>
                <a:prstGeom prst="rect">
                  <a:avLst/>
                </a:prstGeom>
                <a:effectLst/>
              </p:spPr>
            </p:pic>
          </p:grpSp>
        </p:grpSp>
      </p:gr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 fill="hold"/>
                                        <p:tgtEl>
                                          <p:spTgt spid="743"/>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80000">
                <p:cTn id="7" fill="hold" display="0">
                  <p:stCondLst>
                    <p:cond delay="indefinite"/>
                  </p:stCondLst>
                </p:cTn>
                <p:tgtEl>
                  <p:spTgt spid="743"/>
                </p:tgtEl>
              </p:cMediaNode>
            </p:video>
            <p:seq concurrent="1" prevAc="none" nextAc="seek">
              <p:cTn id="8" evtFilter="cancelBubble" nodeType="interactiveSeq" restart="whenNotActive" fill="hold">
                <p:stCondLst>
                  <p:cond delay="0" evt="onClick">
                    <p:tgtEl>
                      <p:spTgt spid="743"/>
                    </p:tgtEl>
                  </p:cond>
                </p:stCondLst>
                <p:endSync delay="0" evt="end">
                  <p:rtn val="all"/>
                </p:endSync>
                <p:childTnLst>
                  <p:par>
                    <p:cTn id="9" fill="hold">
                      <p:stCondLst>
                        <p:cond delay="0"/>
                      </p:stCondLst>
                      <p:childTnLst>
                        <p:par>
                          <p:cTn id="10" fill="hold">
                            <p:stCondLst>
                              <p:cond delay="0"/>
                            </p:stCondLst>
                            <p:childTnLst>
                              <p:par>
                                <p:cTn id="11" presetClass="mediacall" nodeType="clickEffect" presetSubtype="0" presetID="2" fill="hold">
                                  <p:stCondLst>
                                    <p:cond delay="0"/>
                                  </p:stCondLst>
                                  <p:childTnLst>
                                    <p:cmd type="call" cmd="togglePause">
                                      <p:cBhvr>
                                        <p:cTn id="12" dur="1" fill="hold"/>
                                        <p:tgtEl>
                                          <p:spTgt spid="743"/>
                                        </p:tgtEl>
                                      </p:cBhvr>
                                    </p:cmd>
                                  </p:childTnLst>
                                </p:cTn>
                              </p:par>
                            </p:childTnLst>
                          </p:cTn>
                        </p:par>
                      </p:childTnLst>
                    </p:cTn>
                  </p:par>
                </p:childTnLst>
              </p:cTn>
              <p:nextCondLst>
                <p:cond delay="0" evt="onClick">
                  <p:tgtEl>
                    <p:spTgt spid="743"/>
                  </p:tgtEl>
                </p:cond>
              </p:nextCondLst>
            </p:seq>
          </p:childTnLst>
        </p:cTn>
      </p:par>
    </p:tnLst>
  </p:timing>
</p:sld>
</file>

<file path=ppt/theme/theme1.xml><?xml version="1.0" encoding="utf-8"?>
<a:theme xmlns:a="http://schemas.openxmlformats.org/drawingml/2006/main" xmlns:r="http://schemas.openxmlformats.org/officeDocument/2006/relationships" name="Diseño predeterminado">
  <a:themeElements>
    <a:clrScheme name="Diseño predeterminado">
      <a:dk1>
        <a:srgbClr val="333333"/>
      </a:dk1>
      <a:lt1>
        <a:srgbClr val="FFFFFF"/>
      </a:lt1>
      <a:dk2>
        <a:srgbClr val="A7A7A7"/>
      </a:dk2>
      <a:lt2>
        <a:srgbClr val="535353"/>
      </a:lt2>
      <a:accent1>
        <a:srgbClr val="F4F3D9"/>
      </a:accent1>
      <a:accent2>
        <a:srgbClr val="E09142"/>
      </a:accent2>
      <a:accent3>
        <a:srgbClr val="D9D9CD"/>
      </a:accent3>
      <a:accent4>
        <a:srgbClr val="2A2A2A"/>
      </a:accent4>
      <a:accent5>
        <a:srgbClr val="F8F8E9"/>
      </a:accent5>
      <a:accent6>
        <a:srgbClr val="CB833B"/>
      </a:accent6>
      <a:hlink>
        <a:srgbClr val="0000FF"/>
      </a:hlink>
      <a:folHlink>
        <a:srgbClr val="FF00FF"/>
      </a:folHlink>
    </a:clrScheme>
    <a:fontScheme name="Diseño predeterminado">
      <a:majorFont>
        <a:latin typeface="Helvetica"/>
        <a:ea typeface="Helvetica"/>
        <a:cs typeface="Helvetica"/>
      </a:majorFont>
      <a:minorFont>
        <a:latin typeface="Arial"/>
        <a:ea typeface="Arial"/>
        <a:cs typeface="Arial"/>
      </a:minorFont>
    </a:fontScheme>
    <a:fmtScheme name="Diseño predeterminad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BAB9A0"/>
        </a:solidFill>
        <a:ln w="25400" cap="flat">
          <a:solidFill>
            <a:schemeClr val="accent1"/>
          </a:solidFill>
          <a:prstDash val="solid"/>
          <a:round/>
        </a:ln>
        <a:effectLst/>
        <a:sp3d/>
      </a:spPr>
      <a:bodyPr rot="0" spcFirstLastPara="1" vertOverflow="overflow" horzOverflow="overflow" vert="horz" wrap="square" lIns="0" tIns="0" rIns="0" bIns="0"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333333"/>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0" tIns="0" rIns="0" bIns="0"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333333"/>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Diseño predeterminado">
  <a:themeElements>
    <a:clrScheme name="Diseño predeterminado">
      <a:dk1>
        <a:srgbClr val="000000"/>
      </a:dk1>
      <a:lt1>
        <a:srgbClr val="FFFFFF"/>
      </a:lt1>
      <a:dk2>
        <a:srgbClr val="A7A7A7"/>
      </a:dk2>
      <a:lt2>
        <a:srgbClr val="535353"/>
      </a:lt2>
      <a:accent1>
        <a:srgbClr val="F4F3D9"/>
      </a:accent1>
      <a:accent2>
        <a:srgbClr val="E09142"/>
      </a:accent2>
      <a:accent3>
        <a:srgbClr val="D9D9CD"/>
      </a:accent3>
      <a:accent4>
        <a:srgbClr val="2A2A2A"/>
      </a:accent4>
      <a:accent5>
        <a:srgbClr val="F8F8E9"/>
      </a:accent5>
      <a:accent6>
        <a:srgbClr val="CB833B"/>
      </a:accent6>
      <a:hlink>
        <a:srgbClr val="0000FF"/>
      </a:hlink>
      <a:folHlink>
        <a:srgbClr val="FF00FF"/>
      </a:folHlink>
    </a:clrScheme>
    <a:fontScheme name="Diseño predeterminado">
      <a:majorFont>
        <a:latin typeface="Helvetica"/>
        <a:ea typeface="Helvetica"/>
        <a:cs typeface="Helvetica"/>
      </a:majorFont>
      <a:minorFont>
        <a:latin typeface="Arial"/>
        <a:ea typeface="Arial"/>
        <a:cs typeface="Arial"/>
      </a:minorFont>
    </a:fontScheme>
    <a:fmtScheme name="Diseño predeterminad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BAB9A0"/>
        </a:solidFill>
        <a:ln w="25400" cap="flat">
          <a:solidFill>
            <a:schemeClr val="accent1"/>
          </a:solidFill>
          <a:prstDash val="solid"/>
          <a:round/>
        </a:ln>
        <a:effectLst/>
        <a:sp3d/>
      </a:spPr>
      <a:bodyPr rot="0" spcFirstLastPara="1" vertOverflow="overflow" horzOverflow="overflow" vert="horz" wrap="square" lIns="0" tIns="0" rIns="0" bIns="0"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333333"/>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0" tIns="0" rIns="0" bIns="0"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333333"/>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